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42"/>
  </p:notesMasterIdLst>
  <p:sldIdLst>
    <p:sldId id="256" r:id="rId2"/>
    <p:sldId id="257" r:id="rId3"/>
    <p:sldId id="301" r:id="rId4"/>
    <p:sldId id="258" r:id="rId5"/>
    <p:sldId id="259" r:id="rId6"/>
    <p:sldId id="302" r:id="rId7"/>
    <p:sldId id="260" r:id="rId8"/>
    <p:sldId id="261" r:id="rId9"/>
    <p:sldId id="262" r:id="rId10"/>
    <p:sldId id="264" r:id="rId11"/>
    <p:sldId id="265" r:id="rId12"/>
    <p:sldId id="266" r:id="rId13"/>
    <p:sldId id="288" r:id="rId14"/>
    <p:sldId id="267" r:id="rId15"/>
    <p:sldId id="270" r:id="rId16"/>
    <p:sldId id="271" r:id="rId17"/>
    <p:sldId id="263" r:id="rId18"/>
    <p:sldId id="304" r:id="rId19"/>
    <p:sldId id="272" r:id="rId20"/>
    <p:sldId id="275" r:id="rId21"/>
    <p:sldId id="276" r:id="rId22"/>
    <p:sldId id="303" r:id="rId23"/>
    <p:sldId id="277" r:id="rId24"/>
    <p:sldId id="289" r:id="rId25"/>
    <p:sldId id="290" r:id="rId26"/>
    <p:sldId id="291" r:id="rId27"/>
    <p:sldId id="268" r:id="rId28"/>
    <p:sldId id="280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269" r:id="rId39"/>
    <p:sldId id="305" r:id="rId40"/>
    <p:sldId id="286" r:id="rId41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6C9"/>
    <a:srgbClr val="BDE1C6"/>
    <a:srgbClr val="C7D7D1"/>
    <a:srgbClr val="B89F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F6C8F7-1CF0-49FC-AEDF-728A70CD67E6}" type="datetimeFigureOut">
              <a:rPr lang="ru-UA" smtClean="0"/>
              <a:t>10.10.2026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89235-B228-4156-8850-5923BF434BC2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42110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10/10/2026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523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36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30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98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90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71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7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10/10/2026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73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3273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73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13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79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27" r:id="rId5"/>
    <p:sldLayoutId id="2147483733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good-product.kh.ua/ua/ynteresnye-fakty-ob-orekhakh/" TargetMode="External"/><Relationship Id="rId13" Type="http://schemas.openxmlformats.org/officeDocument/2006/relationships/hyperlink" Target="https://vsviti.com.ua/society/79965" TargetMode="External"/><Relationship Id="rId18" Type="http://schemas.openxmlformats.org/officeDocument/2006/relationships/hyperlink" Target="https://www.bbc.com/ukrainian/articles/c995ldkre7lo" TargetMode="External"/><Relationship Id="rId3" Type="http://schemas.openxmlformats.org/officeDocument/2006/relationships/hyperlink" Target="https://odessakatakomby.com/wp-content/uploads/2021/12/Karavanskiy_UV.pdf" TargetMode="External"/><Relationship Id="rId21" Type="http://schemas.openxmlformats.org/officeDocument/2006/relationships/hyperlink" Target="https://www.youtube.com/watch?v=5VuonaMSr-o&amp;t=2s" TargetMode="External"/><Relationship Id="rId7" Type="http://schemas.openxmlformats.org/officeDocument/2006/relationships/hyperlink" Target="https://u-misti.chernivtsi.ua/shist-czikavyh-faktiv-pro-bilyh-kotiv-v-deyaki-z-yakyh-vazhko-poviryty/" TargetMode="External"/><Relationship Id="rId12" Type="http://schemas.openxmlformats.org/officeDocument/2006/relationships/hyperlink" Target="https://ochmanity.com/25666/" TargetMode="External"/><Relationship Id="rId17" Type="http://schemas.openxmlformats.org/officeDocument/2006/relationships/hyperlink" Target="https://library.nusta.edu.ua/depository/%D0%9E%D1%86%D0%B8%D1%84%D1%80%D0%BE%D0%B2%D0%B0%D0%BD%D1%96%20%D0%B4%D0%BE%D0%BA%D1%83%D0%BC%D0%B5%D0%BD%D1%82%D0%B8/%D0%95%D0%9A%D0%9E%D0%9B%D0%9E%D0%93%D0%86%D0%AF%20%D0%9E%D0%A1%D0%9D%D0%9E%D0%92%D0%9D%D0%86%20%D0%A2%D0%95%D0%A0%D0%9C%D0%86%D0%9D%D0%98,%20%D0%9F%D0%9E%D0%9D%D0%AF%D0%A2%D0%A2%D0%AF%20%D0%A2%D0%90%20%D0%9E%D0%97%D0%9D%D0%90%D0%A7%D0%95%D0%9D%D0%9D%D0%AF%20%D0%94.%D0%9F.%20%D0%9F%D0%BB%D0%B0%D1%85%D1%82%D1%96%D0%B9%D0%9E.%D0%A1.%20%D0%A7%D0%B8%D0%BD%D1%87%D0%B8%D0%BA%D0%A1.%D0%92.%20%D0%9A%D0%BE%D0%B1%D1%80%D0%B8%D0%BD%D1%81%D1%8C%D0%BA%D0%B0.pdf" TargetMode="External"/><Relationship Id="rId2" Type="http://schemas.openxmlformats.org/officeDocument/2006/relationships/hyperlink" Target="https://ukrayinska.libretexts.org/%D0%9D%D0%B0%D1%83%D0%BA%D0%B8_%D0%BF%D1%80%D0%BE_%D0%97%D0%B5%D0%BC%D0%BB%D1%8E/%D0%9E%D0%BA%D0%B5%D0%B0%D0%BD%D0%BE%D0%B3%D1%80%D0%B0%D1%84%D1%96%D1%8F/%D0%9E%D0%BA%D0%B5%D0%B0%D0%BD%D0%BE%D0%B3%D1%80%D0%B0%D1%84%D1%96%D1%8F_101_(Miracosta)/09%3A_%D0%A6%D0%B8%D1%80%D0%BA%D1%83%D0%BB%D1%8F%D1%86%D1%96%D1%8F_%D0%BE%D0%BA%D0%B5%D0%B0%D0%BD%D1%83/9.09%3A_%D0%90%D0%BF%D0%B2%D0%B5%D0%BB%D1%96%D0%BD%D0%B3_%D1%96_%D0%94%D0%B0%D1%83%D0%BD%D0%B2%D0%B5%D0%BB%D1%96%D0%BD%D0%B3" TargetMode="External"/><Relationship Id="rId16" Type="http://schemas.openxmlformats.org/officeDocument/2006/relationships/hyperlink" Target="https://www.kcml.dp.ua/%D0%BF%D1%80%D0%BE%D0%B1%D0%B0-%D0%BC%D0%B0%D0%BD%D1%82%D1%83-%D1%89%D0%BE-%D0%BF%D0%BE%D1%82%D1%80%D1%96%D0%B1%D0%BD%D0%BE-%D0%B7%D0%BD%D0%B0%D1%82%D0%B8-%D0%B1%D0%B0%D1%82%D1%8C%D0%BA%D0%B0%D0%BC/" TargetMode="External"/><Relationship Id="rId20" Type="http://schemas.openxmlformats.org/officeDocument/2006/relationships/hyperlink" Target="https://sparkmedia.com.ua/dyvovyzhni-fakty-pro-ryb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vidka.biz.ua/tsikavi-fakti-pro-krokodiliv/" TargetMode="External"/><Relationship Id="rId11" Type="http://schemas.openxmlformats.org/officeDocument/2006/relationships/hyperlink" Target="https://www.youtube.com/watch?v=ssl2dCyB3bc&amp;t=751s" TargetMode="External"/><Relationship Id="rId5" Type="http://schemas.openxmlformats.org/officeDocument/2006/relationships/hyperlink" Target="https://dovidka.biz.ua/tsikavi-fakti-pro-hvoyni-roslini/" TargetMode="External"/><Relationship Id="rId15" Type="http://schemas.openxmlformats.org/officeDocument/2006/relationships/hyperlink" Target="https://ukr.media/garden/382882/" TargetMode="External"/><Relationship Id="rId10" Type="http://schemas.openxmlformats.org/officeDocument/2006/relationships/hyperlink" Target="https://cheremoskyi-park.in.ua/bezpeka/yaki-hryby-ne-mozhna-zbyraty/" TargetMode="External"/><Relationship Id="rId19" Type="http://schemas.openxmlformats.org/officeDocument/2006/relationships/hyperlink" Target="https://revmo.com.ua/sindrom-reino" TargetMode="External"/><Relationship Id="rId4" Type="http://schemas.openxmlformats.org/officeDocument/2006/relationships/hyperlink" Target="https://chornomorka.com/archive/22586/a-172048.html" TargetMode="External"/><Relationship Id="rId9" Type="http://schemas.openxmlformats.org/officeDocument/2006/relationships/hyperlink" Target="https://vaccine.org.ua/infections/pravecz/?gad_source=1&amp;gad_campaignid=21704711166&amp;gbraid=0AAAAA-G85zHLHNdm5dCBk57RuIcf2r_2S&amp;gclid=CjwKCAjwidXQBhAZEiwA4egw6HQF610_HegtTRrgZeWULmoa8RlgLJL4oToEqiHoxPR0JE_8gd6MeRoC4rsQAvD_BwE" TargetMode="External"/><Relationship Id="rId14" Type="http://schemas.openxmlformats.org/officeDocument/2006/relationships/hyperlink" Target="https://dovidka.biz.ua/tsikavi-fakti-pro-zhab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zp.cdc.gov.ua/news/toksokaroz-shho-tse-za-hvoroba-ta-v-chomu-yiyi-nebezpeka/" TargetMode="External"/><Relationship Id="rId13" Type="http://schemas.openxmlformats.org/officeDocument/2006/relationships/hyperlink" Target="https://www.fitolab.volyn.ua/informuiemo/424-naibilsh-poshyreni-na-terytorii-zakhidnoi-ukrainy-entomofahy" TargetMode="External"/><Relationship Id="rId18" Type="http://schemas.openxmlformats.org/officeDocument/2006/relationships/hyperlink" Target="https://mentoly.com.ua/blog/phobias" TargetMode="External"/><Relationship Id="rId3" Type="http://schemas.openxmlformats.org/officeDocument/2006/relationships/hyperlink" Target="https://ndekc.zp.ua/p/40-poslugy/index5.html" TargetMode="External"/><Relationship Id="rId21" Type="http://schemas.openxmlformats.org/officeDocument/2006/relationships/hyperlink" Target="https://www.youtube.com/watch?v=BUuwETvFPL4&amp;t=3553s" TargetMode="External"/><Relationship Id="rId7" Type="http://schemas.openxmlformats.org/officeDocument/2006/relationships/hyperlink" Target="https://www.bsmu.edu.ua/blog/torch-infekcziyi-shho-varto-znaty-pro-nyh/" TargetMode="External"/><Relationship Id="rId12" Type="http://schemas.openxmlformats.org/officeDocument/2006/relationships/hyperlink" Target="https://lt.ogo.ua/light/10-nejmovirnyh-faktiv-pro-reptylij/" TargetMode="External"/><Relationship Id="rId17" Type="http://schemas.openxmlformats.org/officeDocument/2006/relationships/hyperlink" Target="https://nrv.org.ua/shho-take-komensalizm-pryklady-komensalizmu/" TargetMode="External"/><Relationship Id="rId25" Type="http://schemas.openxmlformats.org/officeDocument/2006/relationships/hyperlink" Target="https://phc.org.ua/kontrol-zakhvoryuvan/virusni-gepatiti/diagnostika-virusnikh-gepatitiv" TargetMode="External"/><Relationship Id="rId2" Type="http://schemas.openxmlformats.org/officeDocument/2006/relationships/hyperlink" Target="https://profderm.net.ua/ua/statti/kozhnaya-krasnaya-volchanka-symptomy-vydy-y-foto-razlynyh-vydov-kozhnoj-volchanky/" TargetMode="External"/><Relationship Id="rId16" Type="http://schemas.openxmlformats.org/officeDocument/2006/relationships/hyperlink" Target="https://dovidka.biz.ua/tsikavi-fakti-pro-lyudinu/" TargetMode="External"/><Relationship Id="rId20" Type="http://schemas.openxmlformats.org/officeDocument/2006/relationships/hyperlink" Target="https://dneprlabvet.com.ua/aflatoksyny-ta-mikotoksyn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m.darg.gov.ua/_50_najbiljsh_cikavih_faktiv_0_0_0_1099_1.html" TargetMode="External"/><Relationship Id="rId11" Type="http://schemas.openxmlformats.org/officeDocument/2006/relationships/hyperlink" Target="https://www.miyklas.com.ua/p/biologiya/9-klas/bioriznomanittia-375090/neklitinni-formi-zhittia-virusi-372729/re-bd1c8519-22de-4924-93bf-8efd58c94efd" TargetMode="External"/><Relationship Id="rId24" Type="http://schemas.openxmlformats.org/officeDocument/2006/relationships/hyperlink" Target="https://vsviti.com.ua/life/69339" TargetMode="External"/><Relationship Id="rId5" Type="http://schemas.openxmlformats.org/officeDocument/2006/relationships/hyperlink" Target="https://www.agronom.com.ua/prychyny-vynyknennya-defitsytu-azotu-na-riznyh-typah-gruntiv-ukrayiny/" TargetMode="External"/><Relationship Id="rId15" Type="http://schemas.openxmlformats.org/officeDocument/2006/relationships/hyperlink" Target="https://www.bbc.com/ukrainian/articles/ckg6mp2vpgyo" TargetMode="External"/><Relationship Id="rId23" Type="http://schemas.openxmlformats.org/officeDocument/2006/relationships/hyperlink" Target="https://www.divessi.com/uk/blog/fascinating-jellyfish-facts-9836.html" TargetMode="External"/><Relationship Id="rId10" Type="http://schemas.openxmlformats.org/officeDocument/2006/relationships/hyperlink" Target="https://apteka.net.ua/articles/mukovistsydoz-shcho-potribno-znaty-pro-zakhvoryuvannya-ta-yoho-perebih?srsltid=AfmBOop6vM8YKyDwC2DaygYs6jwIL18seT9FbfEaMrPvb8uqPuZLI9Zd" TargetMode="External"/><Relationship Id="rId19" Type="http://schemas.openxmlformats.org/officeDocument/2006/relationships/hyperlink" Target="https://kegt.rshu.edu.ua/images/dustan/fito.pdf" TargetMode="External"/><Relationship Id="rId4" Type="http://schemas.openxmlformats.org/officeDocument/2006/relationships/hyperlink" Target="https://onclinic.ua/blog/fun-facts-about-bones-and-joints" TargetMode="External"/><Relationship Id="rId9" Type="http://schemas.openxmlformats.org/officeDocument/2006/relationships/hyperlink" Target="https://moz.gov.ua/uk/kalendar-profilaktichnih-scheplen" TargetMode="External"/><Relationship Id="rId14" Type="http://schemas.openxmlformats.org/officeDocument/2006/relationships/hyperlink" Target="https://tsikavi-fakty.com.ua/90-tsikavyh-i-dyvovyzhnyh-faktiv-pro-zir-tvaryn/" TargetMode="External"/><Relationship Id="rId22" Type="http://schemas.openxmlformats.org/officeDocument/2006/relationships/hyperlink" Target="https://shuba.life/articles/3033-domashnij-aspirin-yak-likuye-nastij-kori-verbi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dn.cdc.gov.ua/article/shho-take-probiotyky-prebiotyky-synbiotyky-symbiotyky-ta-postbiotyky/" TargetMode="External"/><Relationship Id="rId13" Type="http://schemas.openxmlformats.org/officeDocument/2006/relationships/hyperlink" Target="https://www.youtube.com/watch?v=dUpviwMz-m0" TargetMode="External"/><Relationship Id="rId18" Type="http://schemas.openxmlformats.org/officeDocument/2006/relationships/hyperlink" Target="https://dovidka.biz.ua/tsikavi-fakti-pro-gori/" TargetMode="External"/><Relationship Id="rId26" Type="http://schemas.openxmlformats.org/officeDocument/2006/relationships/hyperlink" Target="https://www.researchgate.net/publication/390157387_BIOPLIVKI_AK_FORMA_ISNUVANNA_MIKROORGANIZMIV_V_ORGANIZMI_LUDINIBIOFILMS_AS_A_FORM_OF_EXISTENCE_OF_MICROORGANISMS_IN_THE_HUMAN_ORGANISM" TargetMode="External"/><Relationship Id="rId3" Type="http://schemas.openxmlformats.org/officeDocument/2006/relationships/hyperlink" Target="https://eprints.zu.edu.ua/34080/1/%D0%A5%D0%BE%D0%BC%D1%8F%D0%BA_%D0%9D_%D0%9F%D0%BE%D1%81%D1%96%D0%B1%D0%BD%D0%B8%D0%BA_%D0%95%D0%BA%D0%BE%D1%81%D0%B8%D1%81%D1%82%D0%B5%D0%BC%D0%BE%D0%BB%D0%BE%D0%B3%D1%96%D1%8F%20%281%29.pdf" TargetMode="External"/><Relationship Id="rId21" Type="http://schemas.openxmlformats.org/officeDocument/2006/relationships/hyperlink" Target="https://womo.ua/7-faktiv-pro-rodimki-yaki-maye-znati-kozhen/" TargetMode="External"/><Relationship Id="rId7" Type="http://schemas.openxmlformats.org/officeDocument/2006/relationships/hyperlink" Target="https://mindscope.biz.ua/okeany-svitu-zahoplyuyuchi-fakty-pro-glybyny-ta-yihnih-nezvychnyh-meshkancziv/" TargetMode="External"/><Relationship Id="rId12" Type="http://schemas.openxmlformats.org/officeDocument/2006/relationships/hyperlink" Target="https://www.rbc.ua/rus/styler/top-5-rudih-sobak-graylivi-lisichki-1718984598.html" TargetMode="External"/><Relationship Id="rId17" Type="http://schemas.openxmlformats.org/officeDocument/2006/relationships/hyperlink" Target="https://cbj.kspu.edu/index.php/cbj/article/view/580/510" TargetMode="External"/><Relationship Id="rId25" Type="http://schemas.openxmlformats.org/officeDocument/2006/relationships/hyperlink" Target="https://nikolab.com.ua/uk/malyariya-prichiny-vidy-simptomy-i-lechenie/" TargetMode="External"/><Relationship Id="rId2" Type="http://schemas.openxmlformats.org/officeDocument/2006/relationships/hyperlink" Target="https://zakon.rada.gov.ua/laws/show/1264-12#Text" TargetMode="External"/><Relationship Id="rId16" Type="http://schemas.openxmlformats.org/officeDocument/2006/relationships/hyperlink" Target="https://geoknigi.com/book_view.php?id=364" TargetMode="External"/><Relationship Id="rId20" Type="http://schemas.openxmlformats.org/officeDocument/2006/relationships/hyperlink" Target="https://mdclinics.com.ua/ua/news/spadkovi-zakhvoriuvannia/" TargetMode="External"/><Relationship Id="rId29" Type="http://schemas.openxmlformats.org/officeDocument/2006/relationships/hyperlink" Target="https://pubmed.ncbi.nlm.nih.gov/40699151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zvidusil.in.ua/sluh-tvaryn/" TargetMode="External"/><Relationship Id="rId11" Type="http://schemas.openxmlformats.org/officeDocument/2006/relationships/hyperlink" Target="https://dovidka.biz.ua/dvostulkovi-molyuski-tsikavi-fakti/" TargetMode="External"/><Relationship Id="rId24" Type="http://schemas.openxmlformats.org/officeDocument/2006/relationships/hyperlink" Target="https://anesthesiology.pdmu.edu.ua/storage/educational_postgraduate_education_listeners_a/files/pljYhmBEavd20OZtySUFQmXghnUbwvEDcYPsyNLQ.pdf" TargetMode="External"/><Relationship Id="rId5" Type="http://schemas.openxmlformats.org/officeDocument/2006/relationships/hyperlink" Target="https://www.agronom.com.ua/osoblyvosti-desykatsiyi-koly-navishho-i-chym/" TargetMode="External"/><Relationship Id="rId15" Type="http://schemas.openxmlformats.org/officeDocument/2006/relationships/hyperlink" Target="https://sich.zp.ua/skilky-rokiv-rozkladaietsia-smittia" TargetMode="External"/><Relationship Id="rId23" Type="http://schemas.openxmlformats.org/officeDocument/2006/relationships/hyperlink" Target="https://tatarbunarsk.pmsd.org.ua/porady-likarya/dytyachi-infektsiyi-vitryanka-svynka-krasnuha-koklyush-skarlatyna-ta-kir/" TargetMode="External"/><Relationship Id="rId28" Type="http://schemas.openxmlformats.org/officeDocument/2006/relationships/hyperlink" Target="https://www.batrachos.com/%D0%9A%D0%BB%D0%B8%D0%BD%D0%B8" TargetMode="External"/><Relationship Id="rId10" Type="http://schemas.openxmlformats.org/officeDocument/2006/relationships/hyperlink" Target="https://life.pravda.com.ua/health/10-cikavih-faktiv-pro-geni-305486/" TargetMode="External"/><Relationship Id="rId19" Type="http://schemas.openxmlformats.org/officeDocument/2006/relationships/hyperlink" Target="https://trips.com.ua/country/mauna-loa/" TargetMode="External"/><Relationship Id="rId4" Type="http://schemas.openxmlformats.org/officeDocument/2006/relationships/hyperlink" Target="https://www.youtube.com/watch?v=BUuwETvFPL4&amp;t=3553s" TargetMode="External"/><Relationship Id="rId9" Type="http://schemas.openxmlformats.org/officeDocument/2006/relationships/hyperlink" Target="https://allnutrition.ua/blog-12/probiotyk_vs_prebiotyk_-_u_chomu_riznytsia-blog4110.html?srsltid=AfmBOop0dt7KPERZGiQzv0idkOjXNyDlGBT74EfPUD2_TKaab7VvLm__" TargetMode="External"/><Relationship Id="rId14" Type="http://schemas.openxmlformats.org/officeDocument/2006/relationships/hyperlink" Target="https://mandry.club/cikavi-facty/koralovi-ryfy-tse-tvaryny-chy-roslyny/" TargetMode="External"/><Relationship Id="rId22" Type="http://schemas.openxmlformats.org/officeDocument/2006/relationships/hyperlink" Target="https://ck.cdc.gov.ua/news/chym-krasnuha-vidriznyayetsya-vid-koru/" TargetMode="External"/><Relationship Id="rId27" Type="http://schemas.openxmlformats.org/officeDocument/2006/relationships/hyperlink" Target="https://geoknigi.com/book_view.php?id=362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s://man-junior.org.ua/?cat=38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Rectangle 1060">
            <a:extLst>
              <a:ext uri="{FF2B5EF4-FFF2-40B4-BE49-F238E27FC236}">
                <a16:creationId xmlns:a16="http://schemas.microsoft.com/office/drawing/2014/main" id="{391159B2-3847-4541-BAAE-D93F71723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ru-UA"/>
          </a:p>
        </p:txBody>
      </p:sp>
      <p:sp useBgFill="1">
        <p:nvSpPr>
          <p:cNvPr id="1080" name="Rectangle 1062">
            <a:extLst>
              <a:ext uri="{FF2B5EF4-FFF2-40B4-BE49-F238E27FC236}">
                <a16:creationId xmlns:a16="http://schemas.microsoft.com/office/drawing/2014/main" id="{93BDF953-B1FC-408F-A14E-33A8C1DC1B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7F9943-9C6B-F117-C227-E990DF248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508" y="4620669"/>
            <a:ext cx="9732773" cy="1005054"/>
          </a:xfrm>
        </p:spPr>
        <p:txBody>
          <a:bodyPr>
            <a:noAutofit/>
          </a:bodyPr>
          <a:lstStyle/>
          <a:p>
            <a:r>
              <a:rPr lang="uk-UA" sz="2400" b="1" dirty="0">
                <a:latin typeface="Garamond" panose="02020404030301010803" pitchFamily="18" charset="0"/>
              </a:rPr>
              <a:t>МАН-ЮНІОР ЕРУДИТ-2026. </a:t>
            </a:r>
            <a:br>
              <a:rPr lang="uk-UA" sz="2400" b="1" dirty="0">
                <a:latin typeface="Garamond" panose="02020404030301010803" pitchFamily="18" charset="0"/>
              </a:rPr>
            </a:br>
            <a:r>
              <a:rPr lang="uk-UA" sz="2400" b="1" dirty="0">
                <a:latin typeface="Garamond" panose="02020404030301010803" pitchFamily="18" charset="0"/>
              </a:rPr>
              <a:t>НОМІНАЦІЯ «ЕКОЛОГІЯ»</a:t>
            </a:r>
            <a:br>
              <a:rPr lang="uk-UA" sz="2400" b="1" dirty="0">
                <a:latin typeface="Garamond" panose="02020404030301010803" pitchFamily="18" charset="0"/>
              </a:rPr>
            </a:br>
            <a:r>
              <a:rPr lang="uk-UA" sz="2400" dirty="0">
                <a:latin typeface="Garamond" panose="02020404030301010803" pitchFamily="18" charset="0"/>
              </a:rPr>
              <a:t>Автор завдань: к. </a:t>
            </a:r>
            <a:r>
              <a:rPr lang="uk-UA" sz="2400" dirty="0" err="1">
                <a:latin typeface="Garamond" panose="02020404030301010803" pitchFamily="18" charset="0"/>
              </a:rPr>
              <a:t>біол</a:t>
            </a:r>
            <a:r>
              <a:rPr lang="uk-UA" sz="2400" dirty="0">
                <a:latin typeface="Garamond" panose="02020404030301010803" pitchFamily="18" charset="0"/>
              </a:rPr>
              <a:t>. н., К.С. </a:t>
            </a:r>
            <a:r>
              <a:rPr lang="uk-UA" sz="2400" dirty="0" err="1">
                <a:latin typeface="Garamond" panose="02020404030301010803" pitchFamily="18" charset="0"/>
              </a:rPr>
              <a:t>крупєй</a:t>
            </a:r>
            <a:endParaRPr lang="ru-UA" sz="2400" dirty="0">
              <a:latin typeface="Garamond" panose="02020404030301010803" pitchFamily="18" charset="0"/>
            </a:endParaRP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B54002FF-894E-5D40-9F84-436D6D0A9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1169" y="5636099"/>
            <a:ext cx="9517450" cy="364389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uk-UA" sz="2000" b="1" dirty="0">
                <a:latin typeface="Garamond" panose="02020404030301010803" pitchFamily="18" charset="0"/>
              </a:rPr>
              <a:t>2026 р.</a:t>
            </a:r>
            <a:endParaRPr lang="ru-UA" sz="2000" b="1" dirty="0">
              <a:latin typeface="Garamond" panose="02020404030301010803" pitchFamily="18" charset="0"/>
            </a:endParaRPr>
          </a:p>
        </p:txBody>
      </p:sp>
      <p:sp>
        <p:nvSpPr>
          <p:cNvPr id="1081" name="Rectangle 1064">
            <a:extLst>
              <a:ext uri="{FF2B5EF4-FFF2-40B4-BE49-F238E27FC236}">
                <a16:creationId xmlns:a16="http://schemas.microsoft.com/office/drawing/2014/main" id="{17C4AC30-431E-4860-8128-139F9F61E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446824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cxnSp>
        <p:nvCxnSpPr>
          <p:cNvPr id="1082" name="Straight Connector 1066">
            <a:extLst>
              <a:ext uri="{FF2B5EF4-FFF2-40B4-BE49-F238E27FC236}">
                <a16:creationId xmlns:a16="http://schemas.microsoft.com/office/drawing/2014/main" id="{D0C35C70-8DD1-457D-85E7-728F1B0C5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3" name="Straight Connector 1068">
            <a:extLst>
              <a:ext uri="{FF2B5EF4-FFF2-40B4-BE49-F238E27FC236}">
                <a16:creationId xmlns:a16="http://schemas.microsoft.com/office/drawing/2014/main" id="{B71691B1-EF90-41BA-A886-9331EB03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41820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4" name="Straight Connector 1070">
            <a:extLst>
              <a:ext uri="{FF2B5EF4-FFF2-40B4-BE49-F238E27FC236}">
                <a16:creationId xmlns:a16="http://schemas.microsoft.com/office/drawing/2014/main" id="{BEB77709-9ED2-4392-8D1E-91E4AB9644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50180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 descr="Екологія: які проблеми довкілля актуальні сьогодні та чи є способи  вирішення - Дивись.info">
            <a:extLst>
              <a:ext uri="{FF2B5EF4-FFF2-40B4-BE49-F238E27FC236}">
                <a16:creationId xmlns:a16="http://schemas.microsoft.com/office/drawing/2014/main" id="{A4323777-6C6E-7FB5-390C-43FFC49D0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165" y="1519213"/>
            <a:ext cx="4229658" cy="28162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0F05E-8162-2C03-6FDE-05243C140527}"/>
              </a:ext>
            </a:extLst>
          </p:cNvPr>
          <p:cNvSpPr txBox="1"/>
          <p:nvPr/>
        </p:nvSpPr>
        <p:spPr>
          <a:xfrm>
            <a:off x="2950665" y="6377405"/>
            <a:ext cx="62375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Фото: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https://dyvys.info/blogs/ekologiya-yaki-problemy-dovkillya-aktualni-sogodni-ta-chy-ye-sposoby-vyrishennya/</a:t>
            </a:r>
            <a:endParaRPr lang="ru-UA" sz="1400" dirty="0">
              <a:solidFill>
                <a:schemeClr val="bg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01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15C130-5E36-5391-BC61-94587BD5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0848" y="547939"/>
            <a:ext cx="5742038" cy="978875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ЕРУДИТ-2026: ЗАВДАННЯ ДЛЯ 5-7 КЛАСІВ (3 бали)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C6E498-9F36-DC6F-6786-2B648F8FDEA2}"/>
              </a:ext>
            </a:extLst>
          </p:cNvPr>
          <p:cNvSpPr txBox="1"/>
          <p:nvPr/>
        </p:nvSpPr>
        <p:spPr>
          <a:xfrm>
            <a:off x="1285960" y="5364742"/>
            <a:ext cx="37497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https://uk.wikipedia.org/wiki/%D0%90%D0%BF%D0%B2%D0%B5%D0%BB%D1%96%D0%BD%D0%B3</a:t>
            </a:r>
            <a:endParaRPr lang="ru-UA" sz="1400" dirty="0">
              <a:solidFill>
                <a:schemeClr val="bg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Объект 3" descr="Апвелінг — Вікіпедія">
            <a:extLst>
              <a:ext uri="{FF2B5EF4-FFF2-40B4-BE49-F238E27FC236}">
                <a16:creationId xmlns:a16="http://schemas.microsoft.com/office/drawing/2014/main" id="{784CFDCA-F891-2F75-3A33-1D874A314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940124"/>
            <a:ext cx="4537587" cy="30113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C66019-E6F1-6A9E-E614-47CB19DAA48D}"/>
              </a:ext>
            </a:extLst>
          </p:cNvPr>
          <p:cNvSpPr txBox="1"/>
          <p:nvPr/>
        </p:nvSpPr>
        <p:spPr>
          <a:xfrm>
            <a:off x="5453217" y="1940124"/>
            <a:ext cx="6098458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>
              <a:lnSpc>
                <a:spcPct val="100000"/>
              </a:lnSpc>
              <a:buNone/>
            </a:pPr>
            <a:r>
              <a:rPr lang="uk-UA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морях і океанах існують ділянки, де через підняття холодних глибинних вод до поверхні різко зростає кількість поживних речовин і планктону. 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Таке </a:t>
            </a:r>
            <a:r>
              <a:rPr lang="ru-RU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явище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має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назву</a:t>
            </a:r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UA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А)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абразія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Б)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апвелінг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В)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седиментація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endParaRPr lang="en-US" sz="24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00000"/>
              </a:lnSpc>
              <a:spcAft>
                <a:spcPts val="1000"/>
              </a:spcAft>
              <a:buNone/>
            </a:pP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Г) </a:t>
            </a:r>
            <a:r>
              <a:rPr lang="ru-RU" sz="24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евтрофікація</a:t>
            </a:r>
            <a:r>
              <a:rPr lang="ru-RU" sz="24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UA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395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C1F1E-CF5F-CA71-1F89-BA0BB20C9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425BADE-9CB3-3DF8-0CB1-D6F98CF4B969}"/>
              </a:ext>
            </a:extLst>
          </p:cNvPr>
          <p:cNvSpPr txBox="1"/>
          <p:nvPr/>
        </p:nvSpPr>
        <p:spPr>
          <a:xfrm>
            <a:off x="1197455" y="4169052"/>
            <a:ext cx="37497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https://uk.wikipedia.org/wiki/%D0%90%D0%BF%D0%B2%D0%B5%D0%BB%D1%96%D0%BD%D0%B3</a:t>
            </a:r>
            <a:endParaRPr lang="ru-UA" sz="1400" dirty="0">
              <a:solidFill>
                <a:schemeClr val="bg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210D12-EA91-10FE-EE55-C52017AC58DD}"/>
              </a:ext>
            </a:extLst>
          </p:cNvPr>
          <p:cNvSpPr txBox="1"/>
          <p:nvPr/>
        </p:nvSpPr>
        <p:spPr>
          <a:xfrm>
            <a:off x="5798574" y="840881"/>
            <a:ext cx="5378245" cy="2923877"/>
          </a:xfrm>
          <a:prstGeom prst="rect">
            <a:avLst/>
          </a:prstGeom>
          <a:solidFill>
            <a:srgbClr val="C8D6C9"/>
          </a:solidFill>
        </p:spPr>
        <p:txBody>
          <a:bodyPr wrap="square">
            <a:spAutoFit/>
          </a:bodyPr>
          <a:lstStyle/>
          <a:p>
            <a:pPr algn="ctr"/>
            <a:r>
              <a:rPr lang="ru-UA" sz="2300" dirty="0" err="1">
                <a:latin typeface="Garamond" panose="02020404030301010803" pitchFamily="18" charset="0"/>
              </a:rPr>
              <a:t>Апвелінг</a:t>
            </a:r>
            <a:r>
              <a:rPr lang="uk-UA" sz="2300" dirty="0">
                <a:latin typeface="Garamond" panose="02020404030301010803" pitchFamily="18" charset="0"/>
              </a:rPr>
              <a:t> – </a:t>
            </a:r>
            <a:r>
              <a:rPr lang="ru-UA" sz="2300" dirty="0" err="1">
                <a:latin typeface="Garamond" panose="02020404030301010803" pitchFamily="18" charset="0"/>
              </a:rPr>
              <a:t>це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підняття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холодних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глибинних</a:t>
            </a:r>
            <a:r>
              <a:rPr lang="ru-UA" sz="2300" dirty="0">
                <a:latin typeface="Garamond" panose="02020404030301010803" pitchFamily="18" charset="0"/>
              </a:rPr>
              <a:t> вод до </a:t>
            </a:r>
            <a:r>
              <a:rPr lang="ru-UA" sz="2300" dirty="0" err="1">
                <a:latin typeface="Garamond" panose="02020404030301010803" pitchFamily="18" charset="0"/>
              </a:rPr>
              <a:t>поверхні</a:t>
            </a:r>
            <a:r>
              <a:rPr lang="ru-UA" sz="2300" dirty="0">
                <a:latin typeface="Garamond" panose="02020404030301010803" pitchFamily="18" charset="0"/>
              </a:rPr>
              <a:t> океану </a:t>
            </a:r>
            <a:r>
              <a:rPr lang="ru-UA" sz="2300" dirty="0" err="1">
                <a:latin typeface="Garamond" panose="02020404030301010803" pitchFamily="18" charset="0"/>
              </a:rPr>
              <a:t>під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дією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вітр</a:t>
            </a:r>
            <a:r>
              <a:rPr lang="uk-UA" sz="2300" dirty="0">
                <a:latin typeface="Garamond" panose="02020404030301010803" pitchFamily="18" charset="0"/>
              </a:rPr>
              <a:t>у</a:t>
            </a:r>
            <a:r>
              <a:rPr lang="ru-UA" sz="2300" dirty="0">
                <a:latin typeface="Garamond" panose="02020404030301010803" pitchFamily="18" charset="0"/>
              </a:rPr>
              <a:t> і </a:t>
            </a:r>
            <a:r>
              <a:rPr lang="ru-UA" sz="2300" dirty="0" err="1">
                <a:latin typeface="Garamond" panose="02020404030301010803" pitchFamily="18" charset="0"/>
              </a:rPr>
              <a:t>течі</a:t>
            </a:r>
            <a:r>
              <a:rPr lang="uk-UA" sz="2300" dirty="0">
                <a:latin typeface="Garamond" panose="02020404030301010803" pitchFamily="18" charset="0"/>
              </a:rPr>
              <a:t>ї</a:t>
            </a:r>
            <a:r>
              <a:rPr lang="ru-UA" sz="2300" dirty="0">
                <a:latin typeface="Garamond" panose="02020404030301010803" pitchFamily="18" charset="0"/>
              </a:rPr>
              <a:t>. </a:t>
            </a:r>
            <a:r>
              <a:rPr lang="ru-UA" sz="2300" dirty="0" err="1">
                <a:latin typeface="Garamond" panose="02020404030301010803" pitchFamily="18" charset="0"/>
              </a:rPr>
              <a:t>Цей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процес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збагачує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поверхневі</a:t>
            </a:r>
            <a:r>
              <a:rPr lang="ru-UA" sz="2300" dirty="0">
                <a:latin typeface="Garamond" panose="02020404030301010803" pitchFamily="18" charset="0"/>
              </a:rPr>
              <a:t> води </a:t>
            </a:r>
            <a:r>
              <a:rPr lang="ru-UA" sz="2300" dirty="0" err="1">
                <a:latin typeface="Garamond" panose="02020404030301010803" pitchFamily="18" charset="0"/>
              </a:rPr>
              <a:t>біогенними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елементами</a:t>
            </a:r>
            <a:r>
              <a:rPr lang="ru-UA" sz="2300" dirty="0">
                <a:latin typeface="Garamond" panose="02020404030301010803" pitchFamily="18" charset="0"/>
              </a:rPr>
              <a:t> (фосфором, азотом, </a:t>
            </a:r>
            <a:r>
              <a:rPr lang="ru-UA" sz="2300" dirty="0" err="1">
                <a:latin typeface="Garamond" panose="02020404030301010803" pitchFamily="18" charset="0"/>
              </a:rPr>
              <a:t>кремнієм</a:t>
            </a:r>
            <a:r>
              <a:rPr lang="ru-UA" sz="2300" dirty="0">
                <a:latin typeface="Garamond" panose="02020404030301010803" pitchFamily="18" charset="0"/>
              </a:rPr>
              <a:t>), </a:t>
            </a:r>
            <a:r>
              <a:rPr lang="ru-UA" sz="2300" dirty="0" err="1">
                <a:latin typeface="Garamond" panose="02020404030301010803" pitchFamily="18" charset="0"/>
              </a:rPr>
              <a:t>підвищує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біологічну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продуктивність</a:t>
            </a:r>
            <a:r>
              <a:rPr lang="ru-UA" sz="2300" dirty="0">
                <a:latin typeface="Garamond" panose="02020404030301010803" pitchFamily="18" charset="0"/>
              </a:rPr>
              <a:t> океану та </a:t>
            </a:r>
            <a:r>
              <a:rPr lang="ru-UA" sz="2300" dirty="0" err="1">
                <a:latin typeface="Garamond" panose="02020404030301010803" pitchFamily="18" charset="0"/>
              </a:rPr>
              <a:t>сприяє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формуванню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покладів</a:t>
            </a:r>
            <a:r>
              <a:rPr lang="ru-UA" sz="2300" dirty="0">
                <a:latin typeface="Garamond" panose="02020404030301010803" pitchFamily="18" charset="0"/>
              </a:rPr>
              <a:t> </a:t>
            </a:r>
            <a:r>
              <a:rPr lang="ru-UA" sz="2300" dirty="0" err="1">
                <a:latin typeface="Garamond" panose="02020404030301010803" pitchFamily="18" charset="0"/>
              </a:rPr>
              <a:t>фосфоритів</a:t>
            </a:r>
            <a:r>
              <a:rPr lang="ru-UA" sz="2300" dirty="0">
                <a:latin typeface="Garamond" panose="02020404030301010803" pitchFamily="18" charset="0"/>
              </a:rPr>
              <a:t>.</a:t>
            </a:r>
            <a:endParaRPr lang="ru-UA" sz="23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88FDB2-0DB2-D2A7-F67D-2381D7C6B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99" y="754594"/>
            <a:ext cx="4730691" cy="309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41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CCE8880-58B3-CCFE-3265-5B594E84F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989" y="523779"/>
            <a:ext cx="10725765" cy="474621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UA" sz="3200" b="1" dirty="0">
                <a:latin typeface="Garamond" panose="02020404030301010803" pitchFamily="18" charset="0"/>
              </a:rPr>
              <a:t>У </a:t>
            </a:r>
            <a:r>
              <a:rPr lang="ru-UA" sz="3200" b="1" dirty="0" err="1">
                <a:latin typeface="Garamond" panose="02020404030301010803" pitchFamily="18" charset="0"/>
              </a:rPr>
              <a:t>лісовій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екосистемі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щороку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накопичуються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тонни</a:t>
            </a:r>
            <a:r>
              <a:rPr lang="ru-UA" sz="3200" b="1" dirty="0">
                <a:latin typeface="Garamond" panose="02020404030301010803" pitchFamily="18" charset="0"/>
              </a:rPr>
              <a:t> опалого </a:t>
            </a:r>
            <a:r>
              <a:rPr lang="ru-UA" sz="3200" b="1" dirty="0" err="1">
                <a:latin typeface="Garamond" panose="02020404030301010803" pitchFamily="18" charset="0"/>
              </a:rPr>
              <a:t>листя</a:t>
            </a:r>
            <a:r>
              <a:rPr lang="ru-UA" sz="3200" b="1" dirty="0">
                <a:latin typeface="Garamond" panose="02020404030301010803" pitchFamily="18" charset="0"/>
              </a:rPr>
              <a:t>, сухих </a:t>
            </a:r>
            <a:r>
              <a:rPr lang="ru-UA" sz="3200" b="1" dirty="0" err="1">
                <a:latin typeface="Garamond" panose="02020404030301010803" pitchFamily="18" charset="0"/>
              </a:rPr>
              <a:t>гілок</a:t>
            </a:r>
            <a:r>
              <a:rPr lang="ru-UA" sz="3200" b="1" dirty="0">
                <a:latin typeface="Garamond" panose="02020404030301010803" pitchFamily="18" charset="0"/>
              </a:rPr>
              <a:t> і </a:t>
            </a:r>
            <a:r>
              <a:rPr lang="ru-UA" sz="3200" b="1" dirty="0" err="1">
                <a:latin typeface="Garamond" panose="02020404030301010803" pitchFamily="18" charset="0"/>
              </a:rPr>
              <a:t>решток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загиблих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організмів</a:t>
            </a:r>
            <a:r>
              <a:rPr lang="ru-UA" sz="3200" b="1" dirty="0">
                <a:latin typeface="Garamond" panose="02020404030301010803" pitchFamily="18" charset="0"/>
              </a:rPr>
              <a:t>. </a:t>
            </a:r>
            <a:r>
              <a:rPr lang="ru-UA" sz="3200" b="1" dirty="0" err="1">
                <a:latin typeface="Garamond" panose="02020404030301010803" pitchFamily="18" charset="0"/>
              </a:rPr>
              <a:t>Проте</a:t>
            </a:r>
            <a:r>
              <a:rPr lang="ru-UA" sz="3200" b="1" dirty="0">
                <a:latin typeface="Garamond" panose="02020404030301010803" pitchFamily="18" charset="0"/>
              </a:rPr>
              <a:t> з часом </a:t>
            </a:r>
            <a:r>
              <a:rPr lang="ru-UA" sz="3200" b="1" dirty="0" err="1">
                <a:latin typeface="Garamond" panose="02020404030301010803" pitchFamily="18" charset="0"/>
              </a:rPr>
              <a:t>ці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органічні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речовини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перетворюються</a:t>
            </a:r>
            <a:r>
              <a:rPr lang="ru-UA" sz="3200" b="1" dirty="0">
                <a:latin typeface="Garamond" panose="02020404030301010803" pitchFamily="18" charset="0"/>
              </a:rPr>
              <a:t> на </a:t>
            </a:r>
            <a:r>
              <a:rPr lang="ru-UA" sz="3200" b="1" dirty="0" err="1">
                <a:latin typeface="Garamond" panose="02020404030301010803" pitchFamily="18" charset="0"/>
              </a:rPr>
              <a:t>прості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неорганічні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сполуки</a:t>
            </a:r>
            <a:r>
              <a:rPr lang="ru-UA" sz="3200" b="1" dirty="0">
                <a:latin typeface="Garamond" panose="02020404030301010803" pitchFamily="18" charset="0"/>
              </a:rPr>
              <a:t>, </a:t>
            </a:r>
            <a:r>
              <a:rPr lang="ru-UA" sz="3200" b="1" dirty="0" err="1">
                <a:latin typeface="Garamond" panose="02020404030301010803" pitchFamily="18" charset="0"/>
              </a:rPr>
              <a:t>які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знову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можуть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використовуватися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рослинами</a:t>
            </a:r>
            <a:r>
              <a:rPr lang="ru-UA" sz="3200" b="1" dirty="0">
                <a:latin typeface="Garamond" panose="02020404030301010803" pitchFamily="18" charset="0"/>
              </a:rPr>
              <a:t>. Яка </a:t>
            </a:r>
            <a:r>
              <a:rPr lang="ru-UA" sz="3200" b="1" dirty="0" err="1">
                <a:latin typeface="Garamond" panose="02020404030301010803" pitchFamily="18" charset="0"/>
              </a:rPr>
              <a:t>група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організмів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забезпечує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цей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процес</a:t>
            </a:r>
            <a:r>
              <a:rPr lang="ru-UA" sz="3200" b="1" dirty="0">
                <a:latin typeface="Garamond" panose="02020404030301010803" pitchFamily="18" charset="0"/>
              </a:rPr>
              <a:t>?</a:t>
            </a:r>
            <a:endParaRPr lang="ru-UA" sz="32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3200" dirty="0">
                <a:latin typeface="Garamond" panose="02020404030301010803" pitchFamily="18" charset="0"/>
              </a:rPr>
              <a:t>А) </a:t>
            </a:r>
            <a:r>
              <a:rPr lang="ru-UA" sz="3200" dirty="0" err="1">
                <a:latin typeface="Garamond" panose="02020404030301010803" pitchFamily="18" charset="0"/>
              </a:rPr>
              <a:t>продуценти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Б) </a:t>
            </a:r>
            <a:r>
              <a:rPr lang="ru-UA" sz="3200" dirty="0" err="1">
                <a:latin typeface="Garamond" panose="02020404030301010803" pitchFamily="18" charset="0"/>
              </a:rPr>
              <a:t>консументи</a:t>
            </a:r>
            <a:r>
              <a:rPr lang="ru-UA" sz="3200" dirty="0">
                <a:latin typeface="Garamond" panose="02020404030301010803" pitchFamily="18" charset="0"/>
              </a:rPr>
              <a:t> І порядку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В) </a:t>
            </a:r>
            <a:r>
              <a:rPr lang="ru-UA" sz="3200" dirty="0" err="1">
                <a:latin typeface="Garamond" panose="02020404030301010803" pitchFamily="18" charset="0"/>
              </a:rPr>
              <a:t>консументи</a:t>
            </a:r>
            <a:r>
              <a:rPr lang="ru-UA" sz="3200" dirty="0">
                <a:latin typeface="Garamond" panose="02020404030301010803" pitchFamily="18" charset="0"/>
              </a:rPr>
              <a:t> ІІ порядку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Г) </a:t>
            </a:r>
            <a:r>
              <a:rPr lang="ru-UA" sz="3200" dirty="0" err="1">
                <a:latin typeface="Garamond" panose="02020404030301010803" pitchFamily="18" charset="0"/>
              </a:rPr>
              <a:t>редуценти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Д) </a:t>
            </a:r>
            <a:r>
              <a:rPr lang="ru-UA" sz="3200" dirty="0" err="1">
                <a:latin typeface="Garamond" panose="02020404030301010803" pitchFamily="18" charset="0"/>
              </a:rPr>
              <a:t>детритофаги</a:t>
            </a:r>
            <a:endParaRPr lang="ru-UA" sz="32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ru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EED09-37CF-05D1-BB84-D6B3A0782D65}"/>
              </a:ext>
            </a:extLst>
          </p:cNvPr>
          <p:cNvSpPr txBox="1"/>
          <p:nvPr/>
        </p:nvSpPr>
        <p:spPr>
          <a:xfrm>
            <a:off x="659990" y="5595557"/>
            <a:ext cx="36465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https://chair.mercy.cx.ua/zhittya-v-kiievi/yaki-organizmi-v-ekosistemi-nalezhat-do-reducentiv.html</a:t>
            </a:r>
            <a:endParaRPr lang="ru-UA" sz="1400" dirty="0">
              <a:solidFill>
                <a:schemeClr val="bg1">
                  <a:lumMod val="50000"/>
                </a:schemeClr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 descr="Які організми в екосистемі належать до Редуцентів - Гіпотези винаходів">
            <a:extLst>
              <a:ext uri="{FF2B5EF4-FFF2-40B4-BE49-F238E27FC236}">
                <a16:creationId xmlns:a16="http://schemas.microsoft.com/office/drawing/2014/main" id="{E5BB5816-9B6B-202C-11CA-1C5AC3597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3584" y="2896886"/>
            <a:ext cx="5832170" cy="328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23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078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A911E0-174E-DC49-A471-EB47D44E3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354" y="1009629"/>
            <a:ext cx="4570429" cy="500405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UA" sz="3200" b="1" dirty="0" err="1">
                <a:latin typeface="Garamond" panose="02020404030301010803" pitchFamily="18" charset="0"/>
              </a:rPr>
              <a:t>Під</a:t>
            </a:r>
            <a:r>
              <a:rPr lang="ru-UA" sz="3200" b="1" dirty="0">
                <a:latin typeface="Garamond" panose="02020404030301010803" pitchFamily="18" charset="0"/>
              </a:rPr>
              <a:t> час </a:t>
            </a:r>
            <a:r>
              <a:rPr lang="ru-UA" sz="3200" b="1" dirty="0" err="1">
                <a:latin typeface="Garamond" panose="02020404030301010803" pitchFamily="18" charset="0"/>
              </a:rPr>
              <a:t>профілактичного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огляду</a:t>
            </a:r>
            <a:r>
              <a:rPr lang="ru-UA" sz="3200" b="1" dirty="0">
                <a:latin typeface="Garamond" panose="02020404030301010803" pitchFamily="18" charset="0"/>
              </a:rPr>
              <a:t> офтальмолог просить </a:t>
            </a:r>
            <a:r>
              <a:rPr lang="ru-UA" sz="3200" b="1" dirty="0" err="1">
                <a:latin typeface="Garamond" panose="02020404030301010803" pitchFamily="18" charset="0"/>
              </a:rPr>
              <a:t>пацієнта</a:t>
            </a:r>
            <a:r>
              <a:rPr lang="ru-UA" sz="3200" b="1" dirty="0">
                <a:latin typeface="Garamond" panose="02020404030301010803" pitchFamily="18" charset="0"/>
              </a:rPr>
              <a:t> з </a:t>
            </a:r>
            <a:r>
              <a:rPr lang="ru-UA" sz="3200" b="1" dirty="0" err="1">
                <a:latin typeface="Garamond" panose="02020404030301010803" pitchFamily="18" charset="0"/>
              </a:rPr>
              <a:t>відстані</a:t>
            </a:r>
            <a:r>
              <a:rPr lang="ru-UA" sz="3200" b="1" dirty="0">
                <a:latin typeface="Garamond" panose="02020404030301010803" pitchFamily="18" charset="0"/>
              </a:rPr>
              <a:t> 5 </a:t>
            </a:r>
            <a:r>
              <a:rPr lang="ru-UA" sz="3200" b="1" dirty="0" err="1">
                <a:latin typeface="Garamond" panose="02020404030301010803" pitchFamily="18" charset="0"/>
              </a:rPr>
              <a:t>метрів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називати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літери</a:t>
            </a:r>
            <a:r>
              <a:rPr lang="ru-UA" sz="3200" b="1" dirty="0">
                <a:latin typeface="Garamond" panose="02020404030301010803" pitchFamily="18" charset="0"/>
              </a:rPr>
              <a:t>, </a:t>
            </a:r>
            <a:r>
              <a:rPr lang="ru-UA" sz="3200" b="1" dirty="0" err="1">
                <a:latin typeface="Garamond" panose="02020404030301010803" pitchFamily="18" charset="0"/>
              </a:rPr>
              <a:t>розташовані</a:t>
            </a:r>
            <a:r>
              <a:rPr lang="ru-UA" sz="3200" b="1" dirty="0">
                <a:latin typeface="Garamond" panose="02020404030301010803" pitchFamily="18" charset="0"/>
              </a:rPr>
              <a:t> в рядках </a:t>
            </a:r>
            <a:r>
              <a:rPr lang="ru-UA" sz="3200" b="1" dirty="0" err="1">
                <a:latin typeface="Garamond" panose="02020404030301010803" pitchFamily="18" charset="0"/>
              </a:rPr>
              <a:t>різного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розміру</a:t>
            </a:r>
            <a:r>
              <a:rPr lang="ru-UA" sz="3200" b="1" dirty="0">
                <a:latin typeface="Garamond" panose="02020404030301010803" pitchFamily="18" charset="0"/>
              </a:rPr>
              <a:t>. </a:t>
            </a:r>
            <a:r>
              <a:rPr lang="ru-UA" sz="3200" b="1" dirty="0" err="1">
                <a:latin typeface="Garamond" panose="02020404030301010803" pitchFamily="18" charset="0"/>
              </a:rPr>
              <a:t>Який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діагностичний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інструмент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використовується</a:t>
            </a:r>
            <a:r>
              <a:rPr lang="ru-UA" sz="3200" b="1" dirty="0">
                <a:latin typeface="Garamond" panose="02020404030301010803" pitchFamily="18" charset="0"/>
              </a:rPr>
              <a:t> для </a:t>
            </a:r>
            <a:r>
              <a:rPr lang="ru-UA" sz="3200" b="1" dirty="0" err="1">
                <a:latin typeface="Garamond" panose="02020404030301010803" pitchFamily="18" charset="0"/>
              </a:rPr>
              <a:t>визначення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гостроти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зору</a:t>
            </a:r>
            <a:r>
              <a:rPr lang="ru-UA" sz="3200" b="1" dirty="0">
                <a:latin typeface="Garamond" panose="02020404030301010803" pitchFamily="18" charset="0"/>
              </a:rPr>
              <a:t>?</a:t>
            </a:r>
            <a:endParaRPr lang="ru-UA" sz="32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3200" dirty="0">
                <a:latin typeface="Garamond" panose="02020404030301010803" pitchFamily="18" charset="0"/>
              </a:rPr>
              <a:t>А) периметр Форстера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Б) </a:t>
            </a:r>
            <a:r>
              <a:rPr lang="ru-UA" sz="3200" dirty="0" err="1">
                <a:latin typeface="Garamond" panose="02020404030301010803" pitchFamily="18" charset="0"/>
              </a:rPr>
              <a:t>таблиця</a:t>
            </a:r>
            <a:r>
              <a:rPr lang="ru-UA" sz="3200" dirty="0">
                <a:latin typeface="Garamond" panose="02020404030301010803" pitchFamily="18" charset="0"/>
              </a:rPr>
              <a:t> </a:t>
            </a:r>
            <a:r>
              <a:rPr lang="ru-UA" sz="3200" dirty="0" err="1">
                <a:latin typeface="Garamond" panose="02020404030301010803" pitchFamily="18" charset="0"/>
              </a:rPr>
              <a:t>Сівцева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В) офтальмоскоп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Г) </a:t>
            </a:r>
            <a:r>
              <a:rPr lang="ru-UA" sz="3200" dirty="0" err="1">
                <a:latin typeface="Garamond" panose="02020404030301010803" pitchFamily="18" charset="0"/>
              </a:rPr>
              <a:t>таблиця</a:t>
            </a:r>
            <a:r>
              <a:rPr lang="ru-UA" sz="3200" dirty="0">
                <a:latin typeface="Garamond" panose="02020404030301010803" pitchFamily="18" charset="0"/>
              </a:rPr>
              <a:t> </a:t>
            </a:r>
            <a:r>
              <a:rPr lang="ru-UA" sz="3200" dirty="0" err="1">
                <a:latin typeface="Garamond" panose="02020404030301010803" pitchFamily="18" charset="0"/>
              </a:rPr>
              <a:t>Рабкіна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Д) тонометр Маклакова</a:t>
            </a:r>
          </a:p>
          <a:p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E5A559-54F1-EE01-93DE-E230B7EF8F45}"/>
              </a:ext>
            </a:extLst>
          </p:cNvPr>
          <p:cNvSpPr txBox="1"/>
          <p:nvPr/>
        </p:nvSpPr>
        <p:spPr>
          <a:xfrm>
            <a:off x="1554556" y="5466085"/>
            <a:ext cx="37157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https://stendzp.com/uk/stend-tablica-sivceva-dlja-proverki-zrenija-4123</a:t>
            </a:r>
            <a:endParaRPr lang="ru-UA" sz="1400" dirty="0">
              <a:solidFill>
                <a:schemeClr val="bg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79E4DF-F000-9E62-4BD0-75E812536D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302" y="993434"/>
            <a:ext cx="4360231" cy="436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9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0D70C-514A-7C57-7FFB-7AC01CCEB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539355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ru-UA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Таблиці Рабкіна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поліхроматичні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таблиці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Рабкіна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діагностичні картки для перевірки кольорового зору та 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 </a:t>
            </a:r>
            <a:r>
              <a:rPr lang="ru-UA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дальтонізму</a:t>
            </a:r>
            <a:r>
              <a:rPr lang="ru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Объект 3" descr="Тест на дальтонізм. Таблиця Рабкіна • Новий Зір">
            <a:extLst>
              <a:ext uri="{FF2B5EF4-FFF2-40B4-BE49-F238E27FC236}">
                <a16:creationId xmlns:a16="http://schemas.microsoft.com/office/drawing/2014/main" id="{C571850A-A9E2-9EB7-192C-5280C69014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0160" y="1965041"/>
            <a:ext cx="4147170" cy="41064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C26FE6-4396-135E-DD1A-6183478E8C60}"/>
              </a:ext>
            </a:extLst>
          </p:cNvPr>
          <p:cNvSpPr txBox="1"/>
          <p:nvPr/>
        </p:nvSpPr>
        <p:spPr>
          <a:xfrm>
            <a:off x="3535822" y="6125540"/>
            <a:ext cx="5120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https://novyizir.ua/test-na-daltonizm/</a:t>
            </a:r>
            <a:endParaRPr lang="ru-UA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71DBDF-F10B-F4B3-C1CB-35AFF461A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677" y="1965041"/>
            <a:ext cx="2914228" cy="416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80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65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375908-DE88-578B-0865-8FC91BE7DE59}"/>
              </a:ext>
            </a:extLst>
          </p:cNvPr>
          <p:cNvSpPr txBox="1"/>
          <p:nvPr/>
        </p:nvSpPr>
        <p:spPr>
          <a:xfrm>
            <a:off x="7002566" y="5322522"/>
            <a:ext cx="467048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https://uk.wikipedia.org/wiki/%D0%9C%D1%96%D0%BC%D1%96%D0%BA%D1%80%D1%96%D1%8F_%D0%9C%D1%8E%D0%BB%D0%BB%D0%B5%D1%80%D0%B0</a:t>
            </a:r>
            <a:endParaRPr lang="ru-UA" sz="1400" dirty="0">
              <a:solidFill>
                <a:schemeClr val="bg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8C6776AB-94D1-CE46-74B2-93D378887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906" y="827532"/>
            <a:ext cx="6093500" cy="522122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У </a:t>
            </a:r>
            <a:r>
              <a:rPr lang="ru-UA" sz="2400" b="1" dirty="0" err="1">
                <a:latin typeface="Garamond" panose="02020404030301010803" pitchFamily="18" charset="0"/>
              </a:rPr>
              <a:t>тропічному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лісі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мешкають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кілька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видів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отруйних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метеликів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які</a:t>
            </a:r>
            <a:r>
              <a:rPr lang="ru-UA" sz="2400" b="1" dirty="0">
                <a:latin typeface="Garamond" panose="02020404030301010803" pitchFamily="18" charset="0"/>
              </a:rPr>
              <a:t> не є </a:t>
            </a:r>
            <a:r>
              <a:rPr lang="ru-UA" sz="2400" b="1" dirty="0" err="1">
                <a:latin typeface="Garamond" panose="02020404030301010803" pitchFamily="18" charset="0"/>
              </a:rPr>
              <a:t>близькими</a:t>
            </a:r>
            <a:r>
              <a:rPr lang="ru-UA" sz="2400" b="1" dirty="0">
                <a:latin typeface="Garamond" panose="02020404030301010803" pitchFamily="18" charset="0"/>
              </a:rPr>
              <a:t> родичами. </a:t>
            </a:r>
            <a:r>
              <a:rPr lang="ru-UA" sz="2400" b="1" dirty="0" err="1">
                <a:latin typeface="Garamond" panose="02020404030301010803" pitchFamily="18" charset="0"/>
              </a:rPr>
              <a:t>Проте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всі</a:t>
            </a:r>
            <a:r>
              <a:rPr lang="ru-UA" sz="2400" b="1" dirty="0">
                <a:latin typeface="Garamond" panose="02020404030301010803" pitchFamily="18" charset="0"/>
              </a:rPr>
              <a:t> вони </a:t>
            </a:r>
            <a:r>
              <a:rPr lang="ru-UA" sz="2400" b="1" dirty="0" err="1">
                <a:latin typeface="Garamond" panose="02020404030301010803" pitchFamily="18" charset="0"/>
              </a:rPr>
              <a:t>мають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майже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однакове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яскраве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чорно</a:t>
            </a:r>
            <a:r>
              <a:rPr lang="ru-UA" sz="2400" b="1" dirty="0">
                <a:latin typeface="Garamond" panose="02020404030301010803" pitchFamily="18" charset="0"/>
              </a:rPr>
              <a:t>-жовто-</a:t>
            </a:r>
            <a:r>
              <a:rPr lang="ru-UA" sz="2400" b="1" dirty="0" err="1">
                <a:latin typeface="Garamond" panose="02020404030301010803" pitchFamily="18" charset="0"/>
              </a:rPr>
              <a:t>червоне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забарвлення</a:t>
            </a:r>
            <a:r>
              <a:rPr lang="ru-UA" sz="2400" b="1" dirty="0">
                <a:latin typeface="Garamond" panose="02020404030301010803" pitchFamily="18" charset="0"/>
              </a:rPr>
              <a:t>. Птахи, одного разу </a:t>
            </a:r>
            <a:r>
              <a:rPr lang="ru-UA" sz="2400" b="1" dirty="0" err="1">
                <a:latin typeface="Garamond" panose="02020404030301010803" pitchFamily="18" charset="0"/>
              </a:rPr>
              <a:t>спробувавши</a:t>
            </a:r>
            <a:r>
              <a:rPr lang="ru-UA" sz="2400" b="1" dirty="0">
                <a:latin typeface="Garamond" panose="02020404030301010803" pitchFamily="18" charset="0"/>
              </a:rPr>
              <a:t> будь-</a:t>
            </a:r>
            <a:r>
              <a:rPr lang="ru-UA" sz="2400" b="1" dirty="0" err="1">
                <a:latin typeface="Garamond" panose="02020404030301010803" pitchFamily="18" charset="0"/>
              </a:rPr>
              <a:t>якого</a:t>
            </a:r>
            <a:r>
              <a:rPr lang="ru-UA" sz="2400" b="1" dirty="0">
                <a:latin typeface="Garamond" panose="02020404030301010803" pitchFamily="18" charset="0"/>
              </a:rPr>
              <a:t> з них, </a:t>
            </a:r>
            <a:r>
              <a:rPr lang="ru-UA" sz="2400" b="1" dirty="0" err="1">
                <a:latin typeface="Garamond" panose="02020404030301010803" pitchFamily="18" charset="0"/>
              </a:rPr>
              <a:t>надалі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уникають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усіх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метеликів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із</a:t>
            </a:r>
            <a:r>
              <a:rPr lang="ru-UA" sz="2400" b="1" dirty="0">
                <a:latin typeface="Garamond" panose="02020404030301010803" pitchFamily="18" charset="0"/>
              </a:rPr>
              <a:t> таким </a:t>
            </a:r>
            <a:r>
              <a:rPr lang="ru-UA" sz="2400" b="1" dirty="0" err="1">
                <a:latin typeface="Garamond" panose="02020404030301010803" pitchFamily="18" charset="0"/>
              </a:rPr>
              <a:t>візерунком</a:t>
            </a:r>
            <a:r>
              <a:rPr lang="ru-UA" sz="2400" b="1" dirty="0">
                <a:latin typeface="Garamond" panose="02020404030301010803" pitchFamily="18" charset="0"/>
              </a:rPr>
              <a:t>. Яке </a:t>
            </a:r>
            <a:r>
              <a:rPr lang="ru-UA" sz="2400" b="1" dirty="0" err="1">
                <a:latin typeface="Garamond" panose="02020404030301010803" pitchFamily="18" charset="0"/>
              </a:rPr>
              <a:t>явище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ілюструє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цей</a:t>
            </a:r>
            <a:r>
              <a:rPr lang="ru-UA" sz="2400" b="1" dirty="0">
                <a:latin typeface="Garamond" panose="02020404030301010803" pitchFamily="18" charset="0"/>
              </a:rPr>
              <a:t> приклад?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маскування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мімікрія</a:t>
            </a:r>
            <a:r>
              <a:rPr lang="ru-UA" sz="2400" dirty="0">
                <a:latin typeface="Garamond" panose="02020404030301010803" pitchFamily="18" charset="0"/>
              </a:rPr>
              <a:t> Бейтса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мімікрія</a:t>
            </a:r>
            <a:r>
              <a:rPr lang="ru-UA" sz="2400" dirty="0">
                <a:latin typeface="Garamond" panose="02020404030301010803" pitchFamily="18" charset="0"/>
              </a:rPr>
              <a:t> Мюллера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uk-UA" sz="2400" dirty="0" err="1">
                <a:latin typeface="Garamond" panose="02020404030301010803" pitchFamily="18" charset="0"/>
              </a:rPr>
              <a:t>мімезія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конвергенція</a:t>
            </a:r>
            <a:endParaRPr lang="ru-UA" sz="2400" dirty="0">
              <a:latin typeface="Garamond" panose="02020404030301010803" pitchFamily="18" charset="0"/>
            </a:endParaRPr>
          </a:p>
        </p:txBody>
      </p:sp>
      <p:pic>
        <p:nvPicPr>
          <p:cNvPr id="3" name="Рисунок 2" descr="Мімікрія Мюллера — Вікіпедія">
            <a:extLst>
              <a:ext uri="{FF2B5EF4-FFF2-40B4-BE49-F238E27FC236}">
                <a16:creationId xmlns:a16="http://schemas.microsoft.com/office/drawing/2014/main" id="{44073D90-D738-E281-E4D5-D03F10833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486" y="690165"/>
            <a:ext cx="4265822" cy="428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43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6150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3" name="Rectangle 6152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4E475-5E25-7149-4719-159105204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56" y="678426"/>
            <a:ext cx="4781138" cy="56289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chemeClr val="accent6">
                    <a:lumMod val="75000"/>
                  </a:schemeClr>
                </a:solidFill>
                <a:latin typeface="Garamond" panose="02020404030301010803" pitchFamily="18" charset="0"/>
              </a:rPr>
              <a:t>Цікаві факти про горіхи:</a:t>
            </a:r>
          </a:p>
          <a:p>
            <a:pPr marL="0" indent="0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Найбільший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горіх</a:t>
            </a:r>
            <a:r>
              <a:rPr lang="uk-UA" sz="2400" b="1" dirty="0">
                <a:latin typeface="Garamond" panose="02020404030301010803" pitchFamily="18" charset="0"/>
              </a:rPr>
              <a:t> – </a:t>
            </a:r>
            <a:r>
              <a:rPr lang="ru-UA" sz="2400" dirty="0" err="1">
                <a:latin typeface="Garamond" panose="02020404030301010803" pitchFamily="18" charset="0"/>
              </a:rPr>
              <a:t>сейшельський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горіх</a:t>
            </a:r>
            <a:r>
              <a:rPr lang="ru-UA" sz="2400" dirty="0">
                <a:latin typeface="Garamond" panose="02020404030301010803" pitchFamily="18" charset="0"/>
              </a:rPr>
              <a:t> (</a:t>
            </a:r>
            <a:r>
              <a:rPr lang="ru-UA" sz="2400" i="1" dirty="0" err="1">
                <a:latin typeface="Garamond" panose="02020404030301010803" pitchFamily="18" charset="0"/>
              </a:rPr>
              <a:t>коко</a:t>
            </a:r>
            <a:r>
              <a:rPr lang="ru-UA" sz="2400" i="1" dirty="0">
                <a:latin typeface="Garamond" panose="02020404030301010803" pitchFamily="18" charset="0"/>
              </a:rPr>
              <a:t>-де-мер</a:t>
            </a:r>
            <a:r>
              <a:rPr lang="ru-UA" sz="2400" dirty="0">
                <a:latin typeface="Garamond" panose="02020404030301010803" pitchFamily="18" charset="0"/>
              </a:rPr>
              <a:t>), плоди </a:t>
            </a:r>
            <a:r>
              <a:rPr lang="ru-UA" sz="2400" dirty="0" err="1">
                <a:latin typeface="Garamond" panose="02020404030301010803" pitchFamily="18" charset="0"/>
              </a:rPr>
              <a:t>якого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можуть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важити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понад</a:t>
            </a:r>
            <a:r>
              <a:rPr lang="ru-UA" sz="2400" dirty="0">
                <a:latin typeface="Garamond" panose="02020404030301010803" pitchFamily="18" charset="0"/>
              </a:rPr>
              <a:t> 20 кг, а </a:t>
            </a:r>
            <a:r>
              <a:rPr lang="ru-UA" sz="2400" dirty="0" err="1">
                <a:latin typeface="Garamond" panose="02020404030301010803" pitchFamily="18" charset="0"/>
              </a:rPr>
              <a:t>насінина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uk-UA" sz="2400" b="1" dirty="0">
                <a:latin typeface="Garamond" panose="02020404030301010803" pitchFamily="18" charset="0"/>
              </a:rPr>
              <a:t>– </a:t>
            </a:r>
            <a:r>
              <a:rPr lang="ru-UA" sz="2400" dirty="0">
                <a:latin typeface="Garamond" panose="02020404030301010803" pitchFamily="18" charset="0"/>
              </a:rPr>
              <a:t>до 18 кг.</a:t>
            </a:r>
          </a:p>
          <a:p>
            <a:pPr marL="0" indent="0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Найдорожчий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горіх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uk-UA" sz="2400" b="1" dirty="0">
                <a:latin typeface="Garamond" panose="02020404030301010803" pitchFamily="18" charset="0"/>
              </a:rPr>
              <a:t>–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макадамія</a:t>
            </a:r>
            <a:r>
              <a:rPr lang="ru-UA" sz="2400" dirty="0">
                <a:latin typeface="Garamond" panose="02020404030301010803" pitchFamily="18" charset="0"/>
              </a:rPr>
              <a:t>, яку </a:t>
            </a:r>
            <a:r>
              <a:rPr lang="ru-UA" sz="2400" dirty="0" err="1">
                <a:latin typeface="Garamond" panose="02020404030301010803" pitchFamily="18" charset="0"/>
              </a:rPr>
              <a:t>називають</a:t>
            </a:r>
            <a:r>
              <a:rPr lang="ru-UA" sz="2400" dirty="0">
                <a:latin typeface="Garamond" panose="02020404030301010803" pitchFamily="18" charset="0"/>
              </a:rPr>
              <a:t> «королевою </a:t>
            </a:r>
            <a:r>
              <a:rPr lang="ru-UA" sz="2400" dirty="0" err="1">
                <a:latin typeface="Garamond" panose="02020404030301010803" pitchFamily="18" charset="0"/>
              </a:rPr>
              <a:t>горіхів</a:t>
            </a:r>
            <a:r>
              <a:rPr lang="ru-UA" sz="2400" dirty="0">
                <a:latin typeface="Garamond" panose="02020404030301010803" pitchFamily="18" charset="0"/>
              </a:rPr>
              <a:t>» через </a:t>
            </a:r>
            <a:r>
              <a:rPr lang="ru-UA" sz="2400" dirty="0" err="1">
                <a:latin typeface="Garamond" panose="02020404030301010803" pitchFamily="18" charset="0"/>
              </a:rPr>
              <a:t>складність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вирощування</a:t>
            </a:r>
            <a:r>
              <a:rPr lang="ru-UA" sz="2400" dirty="0">
                <a:latin typeface="Garamond" panose="02020404030301010803" pitchFamily="18" charset="0"/>
              </a:rPr>
              <a:t> та </a:t>
            </a:r>
            <a:r>
              <a:rPr lang="ru-UA" sz="2400" dirty="0" err="1">
                <a:latin typeface="Garamond" panose="02020404030301010803" pitchFamily="18" charset="0"/>
              </a:rPr>
              <a:t>дуже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тверду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шкаралупу</a:t>
            </a:r>
            <a:r>
              <a:rPr lang="ru-UA" sz="2400" dirty="0">
                <a:latin typeface="Garamond" panose="02020404030301010803" pitchFamily="18" charset="0"/>
              </a:rPr>
              <a:t>.</a:t>
            </a:r>
          </a:p>
          <a:p>
            <a:pPr marL="0" indent="0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Найотруйніший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горіх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uk-UA" sz="2400" b="1" dirty="0">
                <a:latin typeface="Garamond" panose="02020404030301010803" pitchFamily="18" charset="0"/>
              </a:rPr>
              <a:t>–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насіння</a:t>
            </a:r>
            <a:r>
              <a:rPr lang="ru-UA" sz="2400" dirty="0">
                <a:latin typeface="Garamond" panose="02020404030301010803" pitchFamily="18" charset="0"/>
              </a:rPr>
              <a:t> дерева </a:t>
            </a:r>
            <a:r>
              <a:rPr lang="ru-UA" sz="2400" dirty="0" err="1">
                <a:latin typeface="Garamond" panose="02020404030301010803" pitchFamily="18" charset="0"/>
              </a:rPr>
              <a:t>чилібуха</a:t>
            </a:r>
            <a:r>
              <a:rPr lang="ru-UA" sz="2400" dirty="0">
                <a:latin typeface="Garamond" panose="02020404030301010803" pitchFamily="18" charset="0"/>
              </a:rPr>
              <a:t> (</a:t>
            </a:r>
            <a:r>
              <a:rPr lang="ru-UA" sz="2400" i="1" dirty="0" err="1">
                <a:latin typeface="Garamond" panose="02020404030301010803" pitchFamily="18" charset="0"/>
              </a:rPr>
              <a:t>Strychnos</a:t>
            </a:r>
            <a:r>
              <a:rPr lang="ru-UA" sz="2400" i="1" dirty="0">
                <a:latin typeface="Garamond" panose="02020404030301010803" pitchFamily="18" charset="0"/>
              </a:rPr>
              <a:t> </a:t>
            </a:r>
            <a:r>
              <a:rPr lang="ru-UA" sz="2400" i="1" dirty="0" err="1">
                <a:latin typeface="Garamond" panose="02020404030301010803" pitchFamily="18" charset="0"/>
              </a:rPr>
              <a:t>nux-vomica</a:t>
            </a:r>
            <a:r>
              <a:rPr lang="ru-UA" sz="2400" dirty="0">
                <a:latin typeface="Garamond" panose="02020404030301010803" pitchFamily="18" charset="0"/>
              </a:rPr>
              <a:t>), </a:t>
            </a:r>
            <a:r>
              <a:rPr lang="ru-UA" sz="2400" dirty="0" err="1">
                <a:latin typeface="Garamond" panose="02020404030301010803" pitchFamily="18" charset="0"/>
              </a:rPr>
              <a:t>відоме</a:t>
            </a:r>
            <a:r>
              <a:rPr lang="ru-UA" sz="2400" dirty="0">
                <a:latin typeface="Garamond" panose="02020404030301010803" pitchFamily="18" charset="0"/>
              </a:rPr>
              <a:t> як «</a:t>
            </a:r>
            <a:r>
              <a:rPr lang="ru-UA" sz="2400" dirty="0" err="1">
                <a:latin typeface="Garamond" panose="02020404030301010803" pitchFamily="18" charset="0"/>
              </a:rPr>
              <a:t>блювотний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горіх</a:t>
            </a:r>
            <a:r>
              <a:rPr lang="ru-UA" sz="2400" dirty="0">
                <a:latin typeface="Garamond" panose="02020404030301010803" pitchFamily="18" charset="0"/>
              </a:rPr>
              <a:t>», </a:t>
            </a:r>
            <a:r>
              <a:rPr lang="ru-UA" sz="2400" dirty="0" err="1">
                <a:latin typeface="Garamond" panose="02020404030301010803" pitchFamily="18" charset="0"/>
              </a:rPr>
              <a:t>містить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сильнодіючі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отрути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стрихнін</a:t>
            </a:r>
            <a:r>
              <a:rPr lang="ru-UA" sz="2400" dirty="0">
                <a:latin typeface="Garamond" panose="02020404030301010803" pitchFamily="18" charset="0"/>
              </a:rPr>
              <a:t> і бруцин.</a:t>
            </a:r>
            <a:endParaRPr lang="uk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uk-UA" sz="2400" dirty="0">
                <a:solidFill>
                  <a:schemeClr val="accent2"/>
                </a:solidFill>
                <a:latin typeface="Garamond" panose="02020404030301010803" pitchFamily="18" charset="0"/>
              </a:rPr>
              <a:t>ЯКИЙ ГОРІХ ЗОБРАЖЕНО НА ФОТО?</a:t>
            </a:r>
            <a:endParaRPr lang="ru-UA" sz="2400" dirty="0">
              <a:solidFill>
                <a:schemeClr val="accent2"/>
              </a:solidFill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ru-UA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0E8EE0-E237-A959-3D82-775BE7DBFF02}"/>
              </a:ext>
            </a:extLst>
          </p:cNvPr>
          <p:cNvSpPr txBox="1"/>
          <p:nvPr/>
        </p:nvSpPr>
        <p:spPr>
          <a:xfrm>
            <a:off x="764256" y="6488675"/>
            <a:ext cx="50779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Garamond" panose="02020404030301010803" pitchFamily="18" charset="0"/>
              </a:rPr>
              <a:t>https://good-product.kh.ua/ua/ynteresnye-fakty-ob-orekhakh/</a:t>
            </a:r>
            <a:endParaRPr lang="ru-UA" sz="1400" dirty="0">
              <a:solidFill>
                <a:schemeClr val="bg1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128339-C97C-8E34-6775-63EA5B1BE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4885" y="441761"/>
            <a:ext cx="5742038" cy="978875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ЕРУДИТ-2026: ЗАВДАННЯ ДЛЯ 5-7 КЛАСІВ (4 бали)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Блог вчителя біології Долгопят Наталії Миколаївни: Сейшельська пальма">
            <a:extLst>
              <a:ext uri="{FF2B5EF4-FFF2-40B4-BE49-F238E27FC236}">
                <a16:creationId xmlns:a16="http://schemas.microsoft.com/office/drawing/2014/main" id="{6BDCA199-3CB5-4965-43E9-0093682FA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8762" y="1862397"/>
            <a:ext cx="2118343" cy="2824458"/>
          </a:xfrm>
          <a:prstGeom prst="rect">
            <a:avLst/>
          </a:prstGeom>
        </p:spPr>
      </p:pic>
      <p:pic>
        <p:nvPicPr>
          <p:cNvPr id="8" name="Рисунок 7" descr="Найбільше насіння у світі: історія його відкриття та цікаві факти - Новини  рекордів світу">
            <a:extLst>
              <a:ext uri="{FF2B5EF4-FFF2-40B4-BE49-F238E27FC236}">
                <a16:creationId xmlns:a16="http://schemas.microsoft.com/office/drawing/2014/main" id="{D8AB1F28-28E1-2564-AA95-039019030B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8034" y="1862397"/>
            <a:ext cx="3593037" cy="28244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530E6F-5B5B-CC91-8617-847D6BF7D398}"/>
              </a:ext>
            </a:extLst>
          </p:cNvPr>
          <p:cNvSpPr txBox="1"/>
          <p:nvPr/>
        </p:nvSpPr>
        <p:spPr>
          <a:xfrm>
            <a:off x="6476784" y="4867006"/>
            <a:ext cx="52997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https://records-news.com/najbilshe-nasinnya-u-sviti-istoriya-jogo-vidkryttya-ta-czikavi-fakty/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035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5" name="Объект 4" descr="Інстинкт дому тварин: визначення терміна, ЗНО біологія – Learning.ua">
            <a:extLst>
              <a:ext uri="{FF2B5EF4-FFF2-40B4-BE49-F238E27FC236}">
                <a16:creationId xmlns:a16="http://schemas.microsoft.com/office/drawing/2014/main" id="{8DFF3314-7738-9948-894B-B4EA40B82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52381" y="721224"/>
            <a:ext cx="5514316" cy="54155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5010DF-F042-A654-DA96-218BE68E1A2A}"/>
              </a:ext>
            </a:extLst>
          </p:cNvPr>
          <p:cNvSpPr txBox="1"/>
          <p:nvPr/>
        </p:nvSpPr>
        <p:spPr>
          <a:xfrm>
            <a:off x="5939734" y="6160301"/>
            <a:ext cx="59325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https://learning.ua/zno/kursy-zno/kursy-zno-z-biolohii/povedinka-tvaryn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Рисунок 7" descr="Поведінка тварин | Тест на 18 запитань. Біологія">
            <a:extLst>
              <a:ext uri="{FF2B5EF4-FFF2-40B4-BE49-F238E27FC236}">
                <a16:creationId xmlns:a16="http://schemas.microsoft.com/office/drawing/2014/main" id="{03B2728A-2A68-623D-9EC4-7EBD47DAB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872" y="1098600"/>
            <a:ext cx="4017091" cy="3016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A4CDE4-6377-92F5-405B-DAE5A03DB48F}"/>
              </a:ext>
            </a:extLst>
          </p:cNvPr>
          <p:cNvSpPr txBox="1"/>
          <p:nvPr/>
        </p:nvSpPr>
        <p:spPr>
          <a:xfrm>
            <a:off x="885158" y="4285796"/>
            <a:ext cx="50545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https://vseosvita.ua/test/povedinka-tvaryn-845541.html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B2ED2A6-7F48-27D0-2E27-387473E12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19" y="4875737"/>
            <a:ext cx="4919796" cy="978875"/>
          </a:xfrm>
        </p:spPr>
        <p:txBody>
          <a:bodyPr>
            <a:norm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яка форма поведінки зображена на цьому фото?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61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B8AACF-F06A-3B0C-E9A6-528CAF798E2D}"/>
              </a:ext>
            </a:extLst>
          </p:cNvPr>
          <p:cNvSpPr txBox="1"/>
          <p:nvPr/>
        </p:nvSpPr>
        <p:spPr>
          <a:xfrm>
            <a:off x="771832" y="5631132"/>
            <a:ext cx="49037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https://uk.wikipedia.org/wiki/%D0%9B%D0%B8%D1%81%D1%82%D0%BE%D0%BB%D0%B0%D0%B7_%D0%B6%D0%B0%D1%85%D0%BB%D0%B8%D0%B2%D0%B8%D0%B9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BD996B8D-FA64-383B-94A4-4F1CD9676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832" y="643029"/>
            <a:ext cx="9316373" cy="3849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У </a:t>
            </a:r>
            <a:r>
              <a:rPr lang="ru-UA" sz="2400" b="1" dirty="0" err="1">
                <a:latin typeface="Garamond" panose="02020404030301010803" pitchFamily="18" charset="0"/>
              </a:rPr>
              <a:t>тропічних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лісах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Колумбії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трапляється</a:t>
            </a:r>
            <a:r>
              <a:rPr lang="ru-UA" sz="2400" b="1" dirty="0">
                <a:latin typeface="Garamond" panose="02020404030301010803" pitchFamily="18" charset="0"/>
              </a:rPr>
              <a:t> невелика </a:t>
            </a:r>
            <a:r>
              <a:rPr lang="ru-UA" sz="2400" b="1" dirty="0" err="1">
                <a:latin typeface="Garamond" panose="02020404030301010803" pitchFamily="18" charset="0"/>
              </a:rPr>
              <a:t>амфібія</a:t>
            </a:r>
            <a:r>
              <a:rPr lang="ru-UA" sz="2400" b="1" dirty="0">
                <a:latin typeface="Garamond" panose="02020404030301010803" pitchFamily="18" charset="0"/>
              </a:rPr>
              <a:t> (</a:t>
            </a:r>
            <a:r>
              <a:rPr lang="ru-UA" sz="2400" b="1" dirty="0" err="1">
                <a:latin typeface="Garamond" panose="02020404030301010803" pitchFamily="18" charset="0"/>
              </a:rPr>
              <a:t>довжина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тіла</a:t>
            </a:r>
            <a:r>
              <a:rPr lang="ru-UA" sz="2400" b="1" dirty="0">
                <a:latin typeface="Garamond" panose="02020404030301010803" pitchFamily="18" charset="0"/>
              </a:rPr>
              <a:t> 2</a:t>
            </a:r>
            <a:r>
              <a:rPr lang="uk-UA" sz="2400" b="1" dirty="0">
                <a:latin typeface="Garamond" panose="02020404030301010803" pitchFamily="18" charset="0"/>
              </a:rPr>
              <a:t>-</a:t>
            </a:r>
            <a:r>
              <a:rPr lang="ru-UA" sz="2400" b="1" dirty="0">
                <a:latin typeface="Garamond" panose="02020404030301010803" pitchFamily="18" charset="0"/>
              </a:rPr>
              <a:t>5 см), </a:t>
            </a:r>
            <a:r>
              <a:rPr lang="ru-UA" sz="2400" b="1" dirty="0" err="1">
                <a:latin typeface="Garamond" panose="02020404030301010803" pitchFamily="18" charset="0"/>
              </a:rPr>
              <a:t>шкірні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виділення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якої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містять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потужний</a:t>
            </a:r>
            <a:r>
              <a:rPr lang="ru-UA" sz="2400" b="1" dirty="0">
                <a:latin typeface="Garamond" panose="02020404030301010803" pitchFamily="18" charset="0"/>
              </a:rPr>
              <a:t> токсин</a:t>
            </a:r>
            <a:r>
              <a:rPr lang="uk-UA" sz="2400" b="1" dirty="0">
                <a:latin typeface="Garamond" panose="02020404030301010803" pitchFamily="18" charset="0"/>
              </a:rPr>
              <a:t> – </a:t>
            </a:r>
            <a:r>
              <a:rPr lang="ru-UA" sz="2400" b="1" dirty="0" err="1">
                <a:latin typeface="Garamond" panose="02020404030301010803" pitchFamily="18" charset="0"/>
              </a:rPr>
              <a:t>батрахотоксин</a:t>
            </a:r>
            <a:r>
              <a:rPr lang="ru-UA" sz="2400" b="1" dirty="0">
                <a:latin typeface="Garamond" panose="02020404030301010803" pitchFamily="18" charset="0"/>
              </a:rPr>
              <a:t>. </a:t>
            </a:r>
            <a:r>
              <a:rPr lang="ru-UA" sz="2400" b="1" dirty="0" err="1">
                <a:latin typeface="Garamond" panose="02020404030301010803" pitchFamily="18" charset="0"/>
              </a:rPr>
              <a:t>Місцеві</a:t>
            </a:r>
            <a:r>
              <a:rPr lang="ru-UA" sz="2400" b="1" dirty="0">
                <a:latin typeface="Garamond" panose="02020404030301010803" pitchFamily="18" charset="0"/>
              </a:rPr>
              <a:t> племена </a:t>
            </a:r>
            <a:r>
              <a:rPr lang="ru-UA" sz="2400" b="1" dirty="0" err="1">
                <a:latin typeface="Garamond" panose="02020404030301010803" pitchFamily="18" charset="0"/>
              </a:rPr>
              <a:t>традиційно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використовували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її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отруту</a:t>
            </a:r>
            <a:r>
              <a:rPr lang="ru-UA" sz="2400" b="1" dirty="0">
                <a:latin typeface="Garamond" panose="02020404030301010803" pitchFamily="18" charset="0"/>
              </a:rPr>
              <a:t> для </a:t>
            </a:r>
            <a:r>
              <a:rPr lang="ru-UA" sz="2400" b="1" dirty="0" err="1">
                <a:latin typeface="Garamond" panose="02020404030301010803" pitchFamily="18" charset="0"/>
              </a:rPr>
              <a:t>обробки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мисливських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стріл</a:t>
            </a:r>
            <a:r>
              <a:rPr lang="ru-UA" sz="2400" b="1" dirty="0">
                <a:latin typeface="Garamond" panose="02020404030301010803" pitchFamily="18" charset="0"/>
              </a:rPr>
              <a:t>. До </a:t>
            </a:r>
            <a:r>
              <a:rPr lang="ru-UA" sz="2400" b="1" dirty="0" err="1">
                <a:latin typeface="Garamond" panose="02020404030301010803" pitchFamily="18" charset="0"/>
              </a:rPr>
              <a:t>якої</a:t>
            </a:r>
            <a:r>
              <a:rPr lang="ru-UA" sz="2400" b="1" dirty="0">
                <a:latin typeface="Garamond" panose="02020404030301010803" pitchFamily="18" charset="0"/>
              </a:rPr>
              <a:t> групи жаб </a:t>
            </a:r>
            <a:r>
              <a:rPr lang="ru-UA" sz="2400" b="1" dirty="0" err="1">
                <a:latin typeface="Garamond" panose="02020404030301010803" pitchFamily="18" charset="0"/>
              </a:rPr>
              <a:t>належить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цей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організм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ропухи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звичайної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жахливих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листолазів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жаби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скляної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жаби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арлекіна</a:t>
            </a:r>
            <a:endParaRPr lang="uk-UA" sz="24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деревної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жаби-квакші</a:t>
            </a:r>
            <a:endParaRPr lang="ru-UA" sz="2400" dirty="0">
              <a:latin typeface="Garamond" panose="02020404030301010803" pitchFamily="18" charset="0"/>
            </a:endParaRPr>
          </a:p>
        </p:txBody>
      </p:sp>
      <p:pic>
        <p:nvPicPr>
          <p:cNvPr id="6" name="Рисунок 5" descr="Листолаз жахливий — Вікіпедія">
            <a:extLst>
              <a:ext uri="{FF2B5EF4-FFF2-40B4-BE49-F238E27FC236}">
                <a16:creationId xmlns:a16="http://schemas.microsoft.com/office/drawing/2014/main" id="{C1EE582B-302C-202D-9664-EA65EBCD7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2830" y="2425371"/>
            <a:ext cx="3825375" cy="384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05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5" name="Rectangle 10274">
            <a:extLst>
              <a:ext uri="{FF2B5EF4-FFF2-40B4-BE49-F238E27FC236}">
                <a16:creationId xmlns:a16="http://schemas.microsoft.com/office/drawing/2014/main" id="{70120F84-A866-4D9F-8B1C-9120A013D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0277" name="Rectangle 10276">
            <a:extLst>
              <a:ext uri="{FF2B5EF4-FFF2-40B4-BE49-F238E27FC236}">
                <a16:creationId xmlns:a16="http://schemas.microsoft.com/office/drawing/2014/main" id="{252FEFEF-6AC0-46B6-AC09-11FC56196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0312" y="226665"/>
            <a:ext cx="11722608" cy="6382512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98D6F56-FE1A-7D3C-0C72-09A3C49BB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809" y="697022"/>
            <a:ext cx="9792208" cy="9291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b="1" dirty="0">
                <a:latin typeface="Garamond" panose="02020404030301010803" pitchFamily="18" charset="0"/>
              </a:rPr>
              <a:t>ЕКОЛОГ-ЮНІОР ЕРУДИТ-2026: ЗАВДАННЯ ДЛЯ 5-7 КЛАСІВ (5 </a:t>
            </a:r>
            <a:r>
              <a:rPr lang="en-US" sz="2800" b="1" dirty="0" err="1">
                <a:latin typeface="Garamond" panose="02020404030301010803" pitchFamily="18" charset="0"/>
              </a:rPr>
              <a:t>балів</a:t>
            </a:r>
            <a:r>
              <a:rPr lang="en-US" sz="2800" b="1" dirty="0">
                <a:latin typeface="Garamond" panose="02020404030301010803" pitchFamily="18" charset="0"/>
              </a:rPr>
              <a:t>)</a:t>
            </a:r>
            <a:endParaRPr lang="en-US" sz="2800" dirty="0">
              <a:latin typeface="Garamond" panose="020204040303010108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B81F69-9875-7A91-2768-C2E7940CD1E3}"/>
              </a:ext>
            </a:extLst>
          </p:cNvPr>
          <p:cNvSpPr txBox="1"/>
          <p:nvPr/>
        </p:nvSpPr>
        <p:spPr>
          <a:xfrm>
            <a:off x="437171" y="1970822"/>
            <a:ext cx="9792208" cy="3829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just"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ru-UA" sz="2400" b="1" dirty="0">
                <a:latin typeface="Garamond" panose="02020404030301010803" pitchFamily="18" charset="0"/>
              </a:rPr>
              <a:t>Яку пробу </a:t>
            </a:r>
            <a:r>
              <a:rPr lang="ru-UA" sz="2400" b="1" dirty="0" err="1">
                <a:latin typeface="Garamond" panose="02020404030301010803" pitchFamily="18" charset="0"/>
              </a:rPr>
              <a:t>використовують</a:t>
            </a:r>
            <a:r>
              <a:rPr lang="ru-UA" sz="2400" b="1" dirty="0">
                <a:latin typeface="Garamond" panose="02020404030301010803" pitchFamily="18" charset="0"/>
              </a:rPr>
              <a:t> для </a:t>
            </a:r>
            <a:r>
              <a:rPr lang="ru-UA" sz="2400" b="1" dirty="0" err="1">
                <a:latin typeface="Garamond" panose="02020404030301010803" pitchFamily="18" charset="0"/>
              </a:rPr>
              <a:t>діагностики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туберкульозу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перевірки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наявності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імунної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відповіді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організму</a:t>
            </a:r>
            <a:r>
              <a:rPr lang="ru-UA" sz="2400" b="1" dirty="0">
                <a:latin typeface="Garamond" panose="02020404030301010803" pitchFamily="18" charset="0"/>
              </a:rPr>
              <a:t> на </a:t>
            </a:r>
            <a:r>
              <a:rPr lang="ru-UA" sz="2400" b="1" dirty="0" err="1">
                <a:latin typeface="Garamond" panose="02020404030301010803" pitchFamily="18" charset="0"/>
              </a:rPr>
              <a:t>збудника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туберкульозу</a:t>
            </a:r>
            <a:r>
              <a:rPr lang="ru-UA" sz="2400" b="1" dirty="0">
                <a:latin typeface="Garamond" panose="02020404030301010803" pitchFamily="18" charset="0"/>
              </a:rPr>
              <a:t> (</a:t>
            </a:r>
            <a:r>
              <a:rPr lang="ru-UA" sz="2400" b="1" dirty="0" err="1">
                <a:latin typeface="Garamond" panose="02020404030301010803" pitchFamily="18" charset="0"/>
              </a:rPr>
              <a:t>паличку</a:t>
            </a:r>
            <a:r>
              <a:rPr lang="ru-UA" sz="2400" b="1" dirty="0">
                <a:latin typeface="Garamond" panose="02020404030301010803" pitchFamily="18" charset="0"/>
              </a:rPr>
              <a:t> Коха)</a:t>
            </a:r>
            <a:r>
              <a:rPr lang="en-US" sz="2400" b="1" dirty="0">
                <a:latin typeface="Garamond" panose="02020404030301010803" pitchFamily="18" charset="0"/>
              </a:rPr>
              <a:t>?</a:t>
            </a:r>
          </a:p>
          <a:p>
            <a:pPr>
              <a:spcAft>
                <a:spcPts val="600"/>
              </a:spcAft>
              <a:buClr>
                <a:schemeClr val="tx1">
                  <a:lumMod val="85000"/>
                  <a:lumOff val="15000"/>
                </a:schemeClr>
              </a:buClr>
            </a:pPr>
            <a:r>
              <a:rPr lang="en-US" sz="2400" dirty="0">
                <a:latin typeface="Garamond" panose="02020404030301010803" pitchFamily="18" charset="0"/>
              </a:rPr>
              <a:t>А) </a:t>
            </a:r>
            <a:r>
              <a:rPr lang="en-US" sz="2400" dirty="0" err="1">
                <a:latin typeface="Garamond" panose="02020404030301010803" pitchFamily="18" charset="0"/>
              </a:rPr>
              <a:t>реакція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Вассермана</a:t>
            </a:r>
            <a:br>
              <a:rPr lang="en-US" sz="2400" dirty="0">
                <a:latin typeface="Garamond" panose="02020404030301010803" pitchFamily="18" charset="0"/>
              </a:rPr>
            </a:br>
            <a:r>
              <a:rPr lang="en-US" sz="2400" dirty="0">
                <a:latin typeface="Garamond" panose="02020404030301010803" pitchFamily="18" charset="0"/>
              </a:rPr>
              <a:t>Б) </a:t>
            </a:r>
            <a:r>
              <a:rPr lang="en-US" sz="2400" dirty="0" err="1">
                <a:latin typeface="Garamond" panose="02020404030301010803" pitchFamily="18" charset="0"/>
              </a:rPr>
              <a:t>проба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Манту</a:t>
            </a:r>
            <a:br>
              <a:rPr lang="en-US" sz="2400" dirty="0">
                <a:latin typeface="Garamond" panose="02020404030301010803" pitchFamily="18" charset="0"/>
              </a:rPr>
            </a:br>
            <a:r>
              <a:rPr lang="en-US" sz="2400" dirty="0">
                <a:latin typeface="Garamond" panose="02020404030301010803" pitchFamily="18" charset="0"/>
              </a:rPr>
              <a:t>В) </a:t>
            </a:r>
            <a:r>
              <a:rPr lang="en-US" sz="2400" dirty="0" err="1">
                <a:latin typeface="Garamond" panose="02020404030301010803" pitchFamily="18" charset="0"/>
              </a:rPr>
              <a:t>проба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Шика</a:t>
            </a:r>
            <a:br>
              <a:rPr lang="en-US" sz="2400" dirty="0">
                <a:latin typeface="Garamond" panose="02020404030301010803" pitchFamily="18" charset="0"/>
              </a:rPr>
            </a:br>
            <a:r>
              <a:rPr lang="en-US" sz="2400" dirty="0">
                <a:latin typeface="Garamond" panose="02020404030301010803" pitchFamily="18" charset="0"/>
              </a:rPr>
              <a:t>Г) </a:t>
            </a:r>
            <a:r>
              <a:rPr lang="en-US" sz="2400" dirty="0" err="1">
                <a:latin typeface="Garamond" panose="02020404030301010803" pitchFamily="18" charset="0"/>
              </a:rPr>
              <a:t>реакція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Грегерсена</a:t>
            </a:r>
            <a:br>
              <a:rPr lang="en-US" sz="2400" dirty="0">
                <a:latin typeface="Garamond" panose="02020404030301010803" pitchFamily="18" charset="0"/>
              </a:rPr>
            </a:br>
            <a:r>
              <a:rPr lang="en-US" sz="2400" dirty="0">
                <a:latin typeface="Garamond" panose="02020404030301010803" pitchFamily="18" charset="0"/>
              </a:rPr>
              <a:t>Д) </a:t>
            </a:r>
            <a:r>
              <a:rPr lang="en-US" sz="2400" dirty="0" err="1">
                <a:latin typeface="Garamond" panose="02020404030301010803" pitchFamily="18" charset="0"/>
              </a:rPr>
              <a:t>проба</a:t>
            </a:r>
            <a:r>
              <a:rPr lang="en-US" sz="2400" dirty="0">
                <a:latin typeface="Garamond" panose="02020404030301010803" pitchFamily="18" charset="0"/>
              </a:rPr>
              <a:t> </a:t>
            </a:r>
            <a:r>
              <a:rPr lang="en-US" sz="2400" dirty="0" err="1">
                <a:latin typeface="Garamond" panose="02020404030301010803" pitchFamily="18" charset="0"/>
              </a:rPr>
              <a:t>Бюрне</a:t>
            </a:r>
            <a:endParaRPr lang="en-US" sz="2400" dirty="0">
              <a:latin typeface="Garamond" panose="02020404030301010803" pitchFamily="18" charset="0"/>
            </a:endParaRPr>
          </a:p>
        </p:txBody>
      </p:sp>
      <p:pic>
        <p:nvPicPr>
          <p:cNvPr id="9" name="Рисунок 8" descr="Позитивна проба Манту не завжди є доказом інфікування туберкульозом — МОЗ  :: ВІКНА – Новини Калуша та Прикарпаття">
            <a:extLst>
              <a:ext uri="{FF2B5EF4-FFF2-40B4-BE49-F238E27FC236}">
                <a16:creationId xmlns:a16="http://schemas.microsoft.com/office/drawing/2014/main" id="{A32A5101-A8A3-BA24-F381-79BFEA488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7664" y="3417921"/>
            <a:ext cx="4991715" cy="27117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722C581-76A6-73A5-F367-01BDC93AAF00}"/>
              </a:ext>
            </a:extLst>
          </p:cNvPr>
          <p:cNvSpPr txBox="1"/>
          <p:nvPr/>
        </p:nvSpPr>
        <p:spPr>
          <a:xfrm>
            <a:off x="5814387" y="6202412"/>
            <a:ext cx="3838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https://vikna.if.ua/news/125634/view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319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11270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8" name="Rectangle 11272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79" name="Rectangle 11274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A0680E-2BA1-EAF8-6EB8-A927BD0CDBCE}"/>
              </a:ext>
            </a:extLst>
          </p:cNvPr>
          <p:cNvSpPr txBox="1"/>
          <p:nvPr/>
        </p:nvSpPr>
        <p:spPr>
          <a:xfrm>
            <a:off x="7247729" y="6085647"/>
            <a:ext cx="4312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latin typeface="Garamond" panose="02020404030301010803" pitchFamily="18" charset="0"/>
              </a:rPr>
              <a:t>Пізньоцвіт див. фото нижче</a:t>
            </a:r>
            <a:endParaRPr lang="ru-UA" sz="2000" dirty="0">
              <a:latin typeface="Garamond" panose="02020404030301010803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D46197-1DED-17C1-A806-AD4A2130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983" y="448656"/>
            <a:ext cx="5938684" cy="616804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У </a:t>
            </a:r>
            <a:r>
              <a:rPr lang="ru-UA" sz="2400" b="1" dirty="0" err="1">
                <a:latin typeface="Garamond" panose="02020404030301010803" pitchFamily="18" charset="0"/>
              </a:rPr>
              <a:t>Львові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uk-UA" sz="2400" b="1" dirty="0">
                <a:latin typeface="Garamond" panose="02020404030301010803" pitchFamily="18" charset="0"/>
              </a:rPr>
              <a:t>2026 р. </a:t>
            </a:r>
            <a:r>
              <a:rPr lang="ru-UA" sz="2400" b="1" dirty="0" err="1">
                <a:latin typeface="Garamond" panose="02020404030301010803" pitchFamily="18" charset="0"/>
              </a:rPr>
              <a:t>зафіксовано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випадок</a:t>
            </a:r>
            <a:r>
              <a:rPr lang="ru-UA" sz="2400" b="1" dirty="0">
                <a:latin typeface="Garamond" panose="02020404030301010803" pitchFamily="18" charset="0"/>
              </a:rPr>
              <a:t> тяжкого </a:t>
            </a:r>
            <a:r>
              <a:rPr lang="ru-UA" sz="2400" b="1" dirty="0" err="1">
                <a:latin typeface="Garamond" panose="02020404030301010803" pitchFamily="18" charset="0"/>
              </a:rPr>
              <a:t>отруєння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дикорослою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рослиною</a:t>
            </a:r>
            <a:r>
              <a:rPr lang="ru-UA" sz="2400" b="1" dirty="0">
                <a:latin typeface="Garamond" panose="02020404030301010803" pitchFamily="18" charset="0"/>
              </a:rPr>
              <a:t>, яку </a:t>
            </a:r>
            <a:r>
              <a:rPr lang="ru-UA" sz="2400" b="1" dirty="0" err="1">
                <a:latin typeface="Garamond" panose="02020404030301010803" pitchFamily="18" charset="0"/>
              </a:rPr>
              <a:t>помилково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прийняли</a:t>
            </a:r>
            <a:r>
              <a:rPr lang="ru-UA" sz="2400" b="1" dirty="0">
                <a:latin typeface="Garamond" panose="02020404030301010803" pitchFamily="18" charset="0"/>
              </a:rPr>
              <a:t> за черемшу. Рослина </a:t>
            </a:r>
            <a:r>
              <a:rPr lang="ru-UA" sz="2400" b="1" dirty="0" err="1">
                <a:latin typeface="Garamond" panose="02020404030301010803" pitchFamily="18" charset="0"/>
              </a:rPr>
              <a:t>містить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алкалоїд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колхіцин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що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блокує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поділ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клітин</a:t>
            </a:r>
            <a:r>
              <a:rPr lang="ru-UA" sz="2400" b="1" dirty="0">
                <a:latin typeface="Garamond" panose="02020404030301010803" pitchFamily="18" charset="0"/>
              </a:rPr>
              <a:t> і є </a:t>
            </a:r>
            <a:r>
              <a:rPr lang="ru-UA" sz="2400" b="1" dirty="0" err="1">
                <a:latin typeface="Garamond" panose="02020404030301010803" pitchFamily="18" charset="0"/>
              </a:rPr>
              <a:t>дуже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токсичним</a:t>
            </a:r>
            <a:r>
              <a:rPr lang="ru-UA" sz="2400" b="1" dirty="0">
                <a:latin typeface="Garamond" panose="02020404030301010803" pitchFamily="18" charset="0"/>
              </a:rPr>
              <a:t> для </a:t>
            </a:r>
            <a:r>
              <a:rPr lang="ru-UA" sz="2400" b="1" dirty="0" err="1">
                <a:latin typeface="Garamond" panose="02020404030301010803" pitchFamily="18" charset="0"/>
              </a:rPr>
              <a:t>людини</a:t>
            </a:r>
            <a:r>
              <a:rPr lang="ru-UA" sz="2400" b="1" dirty="0">
                <a:latin typeface="Garamond" panose="02020404030301010803" pitchFamily="18" charset="0"/>
              </a:rPr>
              <a:t>. На </a:t>
            </a:r>
            <a:r>
              <a:rPr lang="ru-UA" sz="2400" b="1" dirty="0" err="1">
                <a:latin typeface="Garamond" panose="02020404030301010803" pitchFamily="18" charset="0"/>
              </a:rPr>
              <a:t>відміну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від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справжньої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черемші</a:t>
            </a:r>
            <a:r>
              <a:rPr lang="ru-UA" sz="2400" b="1" dirty="0">
                <a:latin typeface="Garamond" panose="02020404030301010803" pitchFamily="18" charset="0"/>
              </a:rPr>
              <a:t>, яка </a:t>
            </a:r>
            <a:r>
              <a:rPr lang="ru-UA" sz="2400" b="1" dirty="0" err="1">
                <a:latin typeface="Garamond" panose="02020404030301010803" pitchFamily="18" charset="0"/>
              </a:rPr>
              <a:t>має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м’яке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листя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характерний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часниковий</a:t>
            </a:r>
            <a:r>
              <a:rPr lang="ru-UA" sz="2400" b="1" dirty="0">
                <a:latin typeface="Garamond" panose="02020404030301010803" pitchFamily="18" charset="0"/>
              </a:rPr>
              <a:t> запах, </a:t>
            </a:r>
            <a:r>
              <a:rPr lang="ru-UA" sz="2400" b="1" dirty="0" err="1">
                <a:latin typeface="Garamond" panose="02020404030301010803" pitchFamily="18" charset="0"/>
              </a:rPr>
              <a:t>ця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рослина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жорсткіші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вузькі</a:t>
            </a:r>
            <a:r>
              <a:rPr lang="ru-UA" sz="2400" b="1" dirty="0">
                <a:latin typeface="Garamond" panose="02020404030301010803" pitchFamily="18" charset="0"/>
              </a:rPr>
              <a:t> листки і не </a:t>
            </a:r>
            <a:r>
              <a:rPr lang="ru-UA" sz="2400" b="1" dirty="0" err="1">
                <a:latin typeface="Garamond" panose="02020404030301010803" pitchFamily="18" charset="0"/>
              </a:rPr>
              <a:t>має</a:t>
            </a:r>
            <a:r>
              <a:rPr lang="ru-UA" sz="2400" b="1" dirty="0">
                <a:latin typeface="Garamond" panose="02020404030301010803" pitchFamily="18" charset="0"/>
              </a:rPr>
              <a:t> запаху. Яка </a:t>
            </a:r>
            <a:r>
              <a:rPr lang="ru-UA" sz="2400" b="1" dirty="0" err="1">
                <a:latin typeface="Garamond" panose="02020404030301010803" pitchFamily="18" charset="0"/>
              </a:rPr>
              <a:t>це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рослина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uk-UA" sz="2400" b="1" dirty="0"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UA" sz="2400" dirty="0">
                <a:latin typeface="Garamond" panose="02020404030301010803" pitchFamily="18" charset="0"/>
              </a:rPr>
              <a:t>А) болиголов </a:t>
            </a:r>
            <a:r>
              <a:rPr lang="ru-UA" sz="2400" dirty="0" err="1">
                <a:latin typeface="Garamond" panose="02020404030301010803" pitchFamily="18" charset="0"/>
              </a:rPr>
              <a:t>плямистий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пізньоцвіт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віх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отруйний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беладона</a:t>
            </a:r>
            <a:endParaRPr lang="uk-UA" sz="24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400" dirty="0">
                <a:latin typeface="Garamond" panose="02020404030301010803" pitchFamily="18" charset="0"/>
              </a:rPr>
              <a:t>Д) деревій</a:t>
            </a:r>
            <a:endParaRPr lang="ru-UA" sz="2400" dirty="0">
              <a:latin typeface="Garamond" panose="020204040303010108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FAF70-34AB-CFA1-6619-CE26C21B577F}"/>
              </a:ext>
            </a:extLst>
          </p:cNvPr>
          <p:cNvSpPr txBox="1"/>
          <p:nvPr/>
        </p:nvSpPr>
        <p:spPr>
          <a:xfrm>
            <a:off x="7499090" y="6572528"/>
            <a:ext cx="40615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https://www.facebook.com/kunsht/posts/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3" name="Рисунок 12" descr="Где растет черемша в Украине: полный гид по местам и особенностям - Retro">
            <a:extLst>
              <a:ext uri="{FF2B5EF4-FFF2-40B4-BE49-F238E27FC236}">
                <a16:creationId xmlns:a16="http://schemas.microsoft.com/office/drawing/2014/main" id="{8DBE33A3-6D89-E970-A8A3-1AC5E48D4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068" y="521790"/>
            <a:ext cx="3186235" cy="2085988"/>
          </a:xfrm>
          <a:prstGeom prst="rect">
            <a:avLst/>
          </a:prstGeom>
        </p:spPr>
      </p:pic>
      <p:pic>
        <p:nvPicPr>
          <p:cNvPr id="14" name="Рисунок 13" descr="Возможно, это изображение трава">
            <a:extLst>
              <a:ext uri="{FF2B5EF4-FFF2-40B4-BE49-F238E27FC236}">
                <a16:creationId xmlns:a16="http://schemas.microsoft.com/office/drawing/2014/main" id="{029521E2-5774-12F9-626C-B19C98D83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494" y="2746041"/>
            <a:ext cx="2547338" cy="339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28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309EE-BCB3-792A-1473-567CC6AD7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id="{F73B7593-3F45-D218-A452-D7402EB34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19" y="983870"/>
            <a:ext cx="5938684" cy="48902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Під</a:t>
            </a:r>
            <a:r>
              <a:rPr lang="ru-UA" sz="2400" b="1" dirty="0">
                <a:latin typeface="Garamond" panose="02020404030301010803" pitchFamily="18" charset="0"/>
              </a:rPr>
              <a:t> час </a:t>
            </a:r>
            <a:r>
              <a:rPr lang="ru-UA" sz="2400" b="1" dirty="0" err="1">
                <a:latin typeface="Garamond" panose="02020404030301010803" pitchFamily="18" charset="0"/>
              </a:rPr>
              <a:t>дослідження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бактерій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під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світловим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мікроскопом</a:t>
            </a:r>
            <a:r>
              <a:rPr lang="ru-UA" sz="2400" b="1" dirty="0">
                <a:latin typeface="Garamond" panose="02020404030301010803" pitchFamily="18" charset="0"/>
              </a:rPr>
              <a:t> для </a:t>
            </a:r>
            <a:r>
              <a:rPr lang="ru-UA" sz="2400" b="1" dirty="0" err="1">
                <a:latin typeface="Garamond" panose="02020404030301010803" pitchFamily="18" charset="0"/>
              </a:rPr>
              <a:t>отримання</a:t>
            </a:r>
            <a:r>
              <a:rPr lang="ru-UA" sz="2400" b="1" dirty="0">
                <a:latin typeface="Garamond" panose="02020404030301010803" pitchFamily="18" charset="0"/>
              </a:rPr>
              <a:t> максимального </a:t>
            </a:r>
            <a:r>
              <a:rPr lang="ru-UA" sz="2400" b="1" dirty="0" err="1">
                <a:latin typeface="Garamond" panose="02020404030301010803" pitchFamily="18" charset="0"/>
              </a:rPr>
              <a:t>збільшення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чіткості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зображення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між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об’єктивом</a:t>
            </a:r>
            <a:r>
              <a:rPr lang="ru-UA" sz="2400" b="1" dirty="0">
                <a:latin typeface="Garamond" panose="02020404030301010803" pitchFamily="18" charset="0"/>
              </a:rPr>
              <a:t> і препаратом </a:t>
            </a:r>
            <a:r>
              <a:rPr lang="ru-UA" sz="2400" b="1" dirty="0" err="1">
                <a:latin typeface="Garamond" panose="02020404030301010803" pitchFamily="18" charset="0"/>
              </a:rPr>
              <a:t>наносять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спеціальну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рідину</a:t>
            </a:r>
            <a:r>
              <a:rPr lang="ru-UA" sz="2400" b="1" dirty="0">
                <a:latin typeface="Garamond" panose="02020404030301010803" pitchFamily="18" charset="0"/>
              </a:rPr>
              <a:t> (</a:t>
            </a:r>
            <a:r>
              <a:rPr lang="ru-UA" sz="2400" b="1" dirty="0" err="1">
                <a:latin typeface="Garamond" panose="02020404030301010803" pitchFamily="18" charset="0"/>
              </a:rPr>
              <a:t>кедрову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олію</a:t>
            </a:r>
            <a:r>
              <a:rPr lang="ru-UA" sz="2400" b="1" dirty="0">
                <a:latin typeface="Garamond" panose="02020404030301010803" pitchFamily="18" charset="0"/>
              </a:rPr>
              <a:t>). </a:t>
            </a:r>
            <a:r>
              <a:rPr lang="ru-UA" sz="2400" b="1" dirty="0" err="1">
                <a:latin typeface="Garamond" panose="02020404030301010803" pitchFamily="18" charset="0"/>
              </a:rPr>
              <a:t>Який</a:t>
            </a:r>
            <a:r>
              <a:rPr lang="ru-UA" sz="2400" b="1" dirty="0">
                <a:latin typeface="Garamond" panose="02020404030301010803" pitchFamily="18" charset="0"/>
              </a:rPr>
              <a:t> метод </a:t>
            </a:r>
            <a:r>
              <a:rPr lang="ru-UA" sz="2400" b="1" dirty="0" err="1">
                <a:latin typeface="Garamond" panose="02020404030301010803" pitchFamily="18" charset="0"/>
              </a:rPr>
              <a:t>мікроскопії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використовується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темнопольна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флуоресцентна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імерсійна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електронна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фазово-контрастна</a:t>
            </a:r>
          </a:p>
          <a:p>
            <a:pPr marL="0" indent="0" algn="just">
              <a:buNone/>
            </a:pPr>
            <a:endParaRPr lang="ru-UA" sz="2400" dirty="0">
              <a:latin typeface="Garamond" panose="02020404030301010803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0FF162-F7D6-B4AA-A729-F142BF4FC677}"/>
              </a:ext>
            </a:extLst>
          </p:cNvPr>
          <p:cNvSpPr txBox="1"/>
          <p:nvPr/>
        </p:nvSpPr>
        <p:spPr>
          <a:xfrm>
            <a:off x="7149280" y="6215418"/>
            <a:ext cx="43151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https://labstar.com.ua/prod_biognost/IUA-500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Рисунок 1" descr="Иммерсионная микроскопия: принцип работы, метод применения, описание">
            <a:extLst>
              <a:ext uri="{FF2B5EF4-FFF2-40B4-BE49-F238E27FC236}">
                <a16:creationId xmlns:a16="http://schemas.microsoft.com/office/drawing/2014/main" id="{66F1A15A-8D9E-BFBA-F767-3892ABCD4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196" y="1155905"/>
            <a:ext cx="4075059" cy="2619681"/>
          </a:xfrm>
          <a:prstGeom prst="rect">
            <a:avLst/>
          </a:prstGeom>
        </p:spPr>
      </p:pic>
      <p:pic>
        <p:nvPicPr>
          <p:cNvPr id="3" name="Рисунок 2" descr="Імерсійна олія тип А 500 мл">
            <a:extLst>
              <a:ext uri="{FF2B5EF4-FFF2-40B4-BE49-F238E27FC236}">
                <a16:creationId xmlns:a16="http://schemas.microsoft.com/office/drawing/2014/main" id="{2170E24D-02F8-B2A6-309B-40F1FB33C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811" y="3878744"/>
            <a:ext cx="2560071" cy="233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491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6C815A6-FF8A-2EBC-CA8F-CD8001BD6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432" y="387882"/>
            <a:ext cx="10953136" cy="614565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200" b="1" dirty="0">
                <a:latin typeface="Garamond" panose="02020404030301010803" pitchFamily="18" charset="0"/>
              </a:rPr>
              <a:t>Методичні матеріали до підготовки 5 – 7 класи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2"/>
              </a:rPr>
              <a:t>https://ukrayinska.libretexts.org/%D0%9D%D0%B0%D1%83%D0%BA%D0%B8_%D0%BF%D1%80%D0%BE_%D0%97%D0%B5%D0%BC%D0%BB%D1%8E/%D0%9E%D0%BA%D0%B5%D0%B0%D0%BD%D0%BE%D0%B3%D1%80%D0%B0%D1%84%D1%96%D1%8F/%D0%9E%D0%BA%D0%B5%D0%B0%D0%BD%D0%BE%D0%B3%D1%80%D0%B0%D1%84%D1%96%D1%8F_101_(Miracosta)/09%3A_%D0%A6%D0%B8%D1%80%D0%BA%D1%83%D0%BB%D1%8F%D1%86%D1%96%D1%8F_%D0%BE%D0%BA%D0%B5%D0%B0%D0%BD%D1%83/9.09%3A_%D0%90%D0%BF%D0%B2%D0%B5%D0%BB%D1%96%D0%BD%D0%B3_%D1%96_%D0%94%D0%B0%D1%83%D0%BD%D0%B2%D0%B5%D0%BB%D1%96%D0%BD%D0%B3</a:t>
            </a:r>
            <a:r>
              <a:rPr lang="ru-RU" sz="1200" dirty="0">
                <a:latin typeface="Garamond" panose="02020404030301010803" pitchFamily="18" charset="0"/>
              </a:rPr>
              <a:t> 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3"/>
              </a:rPr>
              <a:t>https://odessakatakomby.com/wp-content/uploads/2021/12/Karavanskiy_UV.pdf</a:t>
            </a:r>
            <a:r>
              <a:rPr lang="uk-UA" sz="1200" dirty="0">
                <a:latin typeface="Garamond" panose="02020404030301010803" pitchFamily="18" charset="0"/>
              </a:rPr>
              <a:t> </a:t>
            </a:r>
            <a:r>
              <a:rPr lang="uk-UA" sz="1200" dirty="0" err="1">
                <a:latin typeface="Garamond" panose="02020404030301010803" pitchFamily="18" charset="0"/>
              </a:rPr>
              <a:t>Стор</a:t>
            </a:r>
            <a:r>
              <a:rPr lang="uk-UA" sz="1200" dirty="0">
                <a:latin typeface="Garamond" panose="02020404030301010803" pitchFamily="18" charset="0"/>
              </a:rPr>
              <a:t>. 180.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4"/>
              </a:rPr>
              <a:t>https://chornomorka.com/archive/22586/a-172048.html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5"/>
              </a:rPr>
              <a:t>https://dovidka.biz.ua/tsikavi-fakti-pro-hvoyni-roslini/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6"/>
              </a:rPr>
              <a:t>https://dovidka.biz.ua/tsikavi-fakti-pro-krokodiliv/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7"/>
              </a:rPr>
              <a:t>https://u-misti.chernivtsi.ua/shist-czikavyh-faktiv-pro-bilyh-kotiv-v-deyaki-z-yakyh-vazhko-poviryty/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8"/>
              </a:rPr>
              <a:t>https://good-product.kh.ua/ua/ynteresnye-fakty-ob-orekhakh/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9"/>
              </a:rPr>
              <a:t>https://vaccine.org.ua/infections/pravecz/?gad_source=1&amp;gad_campaignid=21704711166&amp;gbraid=0AAAAA-G85zHLHNdm5dCBk57RuIcf2r_2S&amp;gclid=CjwKCAjwidXQBhAZEiwA4egw6HQF610_HegtTRrgZeWULmoa8RlgLJL4oToEqiHoxPR0JE_8gd6MeRoC4rsQAvD_BwE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0"/>
              </a:rPr>
              <a:t>https://cheremoskyi-park.in.ua/bezpeka/yaki-hryby-ne-mozhna-zbyraty/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dirty="0">
                <a:latin typeface="Garamond" panose="02020404030301010803" pitchFamily="18" charset="0"/>
              </a:rPr>
              <a:t>Середовище З - Випуск 107. Царство грибів, у яких відносинах воно з людством? Випуск від 02.02.2022: </a:t>
            </a:r>
            <a:r>
              <a:rPr lang="uk-UA" sz="1200" u="sng" dirty="0">
                <a:latin typeface="Garamond" panose="02020404030301010803" pitchFamily="18" charset="0"/>
                <a:hlinkClick r:id="rId11"/>
              </a:rPr>
              <a:t>https://www.youtube.com/watch?v=ssl2dCyB3bc&amp;t=751s</a:t>
            </a:r>
            <a:r>
              <a:rPr lang="ru-RU" sz="1200" dirty="0">
                <a:latin typeface="Garamond" panose="02020404030301010803" pitchFamily="18" charset="0"/>
              </a:rPr>
              <a:t> 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2"/>
              </a:rPr>
              <a:t>https://ochmanity.com/25666/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3"/>
              </a:rPr>
              <a:t>https://vsviti.com.ua/society/79965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4"/>
              </a:rPr>
              <a:t>https://dovidka.biz.ua/tsikavi-fakti-pro-zhab/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5"/>
              </a:rPr>
              <a:t>https://ukr.media/garden/382882/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6"/>
              </a:rPr>
              <a:t>https://www.kcml.dp.ua/%D0%BF%D1%80%D0%BE%D0%B1%D0%B0-%D0%BC%D0%B0%D0%BD%D1%82%D1%83-%D1%89%D0%BE-%D0%BF%D0%BE%D1%82%D1%80%D1%96%D0%B1%D0%BD%D0%BE-%D0%B7%D0%BD%D0%B0%D1%82%D0%B8-%D0%B1%D0%B0%D1%82%D1%8C%D0%BA%D0%B0%D0%BC/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7"/>
              </a:rPr>
              <a:t>https://library.nusta.edu.ua/depository/%D0%9E%D1%86%D0%B8%D1%84%D1%80%D0%BE%D0%B2%D0%B0%D0%BD%D1%96%20%D0%B4%D0%BE%D0%BA%D1%83%D0%BC%D0%B5%D0%BD%D1%82%D0%B8/%D0%95%D0%9A%D0%9E%D0%9B%D0%9E%D0%93%D0%86%D0%AF%20%D0%9E%D0%A1%D0%9D%D0%9E%D0%92%D0%9D%D0%86%20%D0%A2%D0%95%D0%A0%D0%9C%D0%86%D0%9D%D0%98,%20%D0%9F%D0%9E%D0%9D%D0%AF%D0%A2%D0%A2%D0%AF%20%D0%A2%D0%90%20%D0%9E%D0%97%D0%9D%D0%90%D0%A7%D0%95%D0%9D%D0%9D%D0%AF%20%D0%94.%D0%9F.%20%D0%9F%D0%BB%D0%B0%D1%85%D1%82%D1%96%D0%B9%D0%9E.%D0%A1.%20%D0%A7%D0%B8%D0%BD%D1%87%D0%B8%D0%BA%D0%A1.%D0%92.%20%D0%9A%D0%BE%D0%B1%D1%80%D0%B8%D0%BD%D1%81%D1%8C%D0%BA%D0%B0.pdf</a:t>
            </a:r>
            <a:r>
              <a:rPr lang="uk-UA" sz="1200" dirty="0">
                <a:latin typeface="Garamond" panose="02020404030301010803" pitchFamily="18" charset="0"/>
              </a:rPr>
              <a:t> </a:t>
            </a:r>
            <a:r>
              <a:rPr lang="uk-UA" sz="1200" dirty="0" err="1">
                <a:latin typeface="Garamond" panose="02020404030301010803" pitchFamily="18" charset="0"/>
              </a:rPr>
              <a:t>Стор</a:t>
            </a:r>
            <a:r>
              <a:rPr lang="uk-UA" sz="1200" dirty="0">
                <a:latin typeface="Garamond" panose="02020404030301010803" pitchFamily="18" charset="0"/>
              </a:rPr>
              <a:t>. 6.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8"/>
              </a:rPr>
              <a:t>https://www.bbc.com/ukrainian/articles/c995ldkre7lo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19"/>
              </a:rPr>
              <a:t>https://revmo.com.ua/sindrom-reino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20"/>
              </a:rPr>
              <a:t>https://sparkmedia.com.ua/dyvovyzhni-fakty-pro-ryb/</a:t>
            </a:r>
            <a:endParaRPr lang="ru-UA" sz="12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200" u="sng" dirty="0">
                <a:latin typeface="Garamond" panose="02020404030301010803" pitchFamily="18" charset="0"/>
                <a:hlinkClick r:id="rId21"/>
              </a:rPr>
              <a:t>https://www.youtube.com/watch?v=5VuonaMSr-o&amp;t=2s</a:t>
            </a:r>
            <a:r>
              <a:rPr lang="uk-UA" sz="1200" dirty="0">
                <a:latin typeface="Garamond" panose="02020404030301010803" pitchFamily="18" charset="0"/>
              </a:rPr>
              <a:t> Будова світлового мікроскопа. Суха та імерсійна мікроскопія.</a:t>
            </a:r>
            <a:endParaRPr lang="ru-UA" sz="12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13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12294">
            <a:extLst>
              <a:ext uri="{FF2B5EF4-FFF2-40B4-BE49-F238E27FC236}">
                <a16:creationId xmlns:a16="http://schemas.microsoft.com/office/drawing/2014/main" id="{B6EE7E08-B389-43E5-B019-1B0A8ACBB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7" name="Rectangle 12296">
            <a:extLst>
              <a:ext uri="{FF2B5EF4-FFF2-40B4-BE49-F238E27FC236}">
                <a16:creationId xmlns:a16="http://schemas.microsoft.com/office/drawing/2014/main" id="{E60D94A5-8A09-4BAB-8F7C-69BC34C54D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1267" y="255102"/>
            <a:ext cx="5342133" cy="6361598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9" name="Rectangle 12298">
            <a:extLst>
              <a:ext uri="{FF2B5EF4-FFF2-40B4-BE49-F238E27FC236}">
                <a16:creationId xmlns:a16="http://schemas.microsoft.com/office/drawing/2014/main" id="{7A1AE32B-3A6E-4C5E-8FEB-73861B9A2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69100" y="393365"/>
            <a:ext cx="5018211" cy="6035547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09B43-C57D-73E3-74B7-0228F6CB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4080" y="524126"/>
            <a:ext cx="4472921" cy="1371600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ЗАВДАННЯ ДЛЯ 8-9 КЛАСІВ (3 бали)</a:t>
            </a:r>
            <a:endParaRPr lang="ru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2B9B50B-AFEC-E549-001E-269D4CDE9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3" y="643028"/>
            <a:ext cx="5702300" cy="4872867"/>
          </a:xfrm>
        </p:spPr>
        <p:txBody>
          <a:bodyPr/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Аутоімунне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захворювання</a:t>
            </a:r>
            <a:r>
              <a:rPr lang="ru-UA" sz="2400" b="1" dirty="0">
                <a:latin typeface="Garamond" panose="02020404030301010803" pitchFamily="18" charset="0"/>
              </a:rPr>
              <a:t>, при </a:t>
            </a:r>
            <a:r>
              <a:rPr lang="ru-UA" sz="2400" b="1" dirty="0" err="1">
                <a:latin typeface="Garamond" panose="02020404030301010803" pitchFamily="18" charset="0"/>
              </a:rPr>
              <a:t>якому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імунна</a:t>
            </a:r>
            <a:r>
              <a:rPr lang="ru-UA" sz="2400" b="1" dirty="0">
                <a:latin typeface="Garamond" panose="02020404030301010803" pitchFamily="18" charset="0"/>
              </a:rPr>
              <a:t> система </a:t>
            </a:r>
            <a:r>
              <a:rPr lang="ru-UA" sz="2400" b="1" dirty="0" err="1">
                <a:latin typeface="Garamond" panose="02020404030301010803" pitchFamily="18" charset="0"/>
              </a:rPr>
              <a:t>атакує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власні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тканини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організму</a:t>
            </a:r>
            <a:r>
              <a:rPr lang="ru-UA" sz="2400" b="1" dirty="0">
                <a:latin typeface="Garamond" panose="02020404030301010803" pitchFamily="18" charset="0"/>
              </a:rPr>
              <a:t>, часто </a:t>
            </a:r>
            <a:r>
              <a:rPr lang="ru-UA" sz="2400" b="1" dirty="0" err="1">
                <a:latin typeface="Garamond" panose="02020404030301010803" pitchFamily="18" charset="0"/>
              </a:rPr>
              <a:t>проявляється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висипом</a:t>
            </a:r>
            <a:r>
              <a:rPr lang="ru-UA" sz="2400" b="1" dirty="0">
                <a:latin typeface="Garamond" panose="02020404030301010803" pitchFamily="18" charset="0"/>
              </a:rPr>
              <a:t> у </a:t>
            </a:r>
            <a:r>
              <a:rPr lang="ru-UA" sz="2400" b="1" dirty="0" err="1">
                <a:latin typeface="Garamond" panose="02020404030301010803" pitchFamily="18" charset="0"/>
              </a:rPr>
              <a:t>формі</a:t>
            </a:r>
            <a:r>
              <a:rPr lang="ru-UA" sz="2400" b="1" dirty="0">
                <a:latin typeface="Garamond" panose="02020404030301010803" pitchFamily="18" charset="0"/>
              </a:rPr>
              <a:t> «</a:t>
            </a:r>
            <a:r>
              <a:rPr lang="ru-UA" sz="2400" b="1" dirty="0" err="1">
                <a:latin typeface="Garamond" panose="02020404030301010803" pitchFamily="18" charset="0"/>
              </a:rPr>
              <a:t>метелика</a:t>
            </a:r>
            <a:r>
              <a:rPr lang="ru-UA" sz="2400" b="1" dirty="0">
                <a:latin typeface="Garamond" panose="02020404030301010803" pitchFamily="18" charset="0"/>
              </a:rPr>
              <a:t>» на </a:t>
            </a:r>
            <a:r>
              <a:rPr lang="ru-UA" sz="2400" b="1" dirty="0" err="1">
                <a:latin typeface="Garamond" panose="02020404030301010803" pitchFamily="18" charset="0"/>
              </a:rPr>
              <a:t>обличчі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ураженням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суглобів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нирок</a:t>
            </a:r>
            <a:r>
              <a:rPr lang="ru-UA" sz="2400" b="1" dirty="0">
                <a:latin typeface="Garamond" panose="02020404030301010803" pitchFamily="18" charset="0"/>
              </a:rPr>
              <a:t> і </a:t>
            </a:r>
            <a:r>
              <a:rPr lang="ru-UA" sz="2400" b="1" dirty="0" err="1">
                <a:latin typeface="Garamond" panose="02020404030301010803" pitchFamily="18" charset="0"/>
              </a:rPr>
              <a:t>підвищеною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чутливістю</a:t>
            </a:r>
            <a:r>
              <a:rPr lang="ru-UA" sz="2400" b="1" dirty="0">
                <a:latin typeface="Garamond" panose="02020404030301010803" pitchFamily="18" charset="0"/>
              </a:rPr>
              <a:t> до </a:t>
            </a:r>
            <a:r>
              <a:rPr lang="ru-UA" sz="2400" b="1" dirty="0" err="1">
                <a:latin typeface="Garamond" panose="02020404030301010803" pitchFamily="18" charset="0"/>
              </a:rPr>
              <a:t>сонячного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світла</a:t>
            </a:r>
            <a:r>
              <a:rPr lang="ru-UA" sz="2400" b="1" dirty="0">
                <a:latin typeface="Garamond" panose="02020404030301010803" pitchFamily="18" charset="0"/>
              </a:rPr>
              <a:t>. Яке </a:t>
            </a:r>
            <a:r>
              <a:rPr lang="ru-UA" sz="2400" b="1" dirty="0" err="1">
                <a:latin typeface="Garamond" panose="02020404030301010803" pitchFamily="18" charset="0"/>
              </a:rPr>
              <a:t>це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захворювання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ревматоїдний</a:t>
            </a:r>
            <a:r>
              <a:rPr lang="ru-UA" sz="2400" dirty="0">
                <a:latin typeface="Garamond" panose="02020404030301010803" pitchFamily="18" charset="0"/>
              </a:rPr>
              <a:t> артрит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розсіяний</a:t>
            </a:r>
            <a:r>
              <a:rPr lang="ru-UA" sz="2400" dirty="0">
                <a:latin typeface="Garamond" panose="02020404030301010803" pitchFamily="18" charset="0"/>
              </a:rPr>
              <a:t> склероз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червоний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системний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вовчак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псоріаз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цукровий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діабет</a:t>
            </a:r>
            <a:r>
              <a:rPr lang="ru-UA" sz="2400" dirty="0">
                <a:latin typeface="Garamond" panose="02020404030301010803" pitchFamily="18" charset="0"/>
              </a:rPr>
              <a:t> 1 типу</a:t>
            </a:r>
          </a:p>
        </p:txBody>
      </p:sp>
      <p:pic>
        <p:nvPicPr>
          <p:cNvPr id="9" name="Рисунок 8" descr="Системний червоний вовчак (СЧВ) - діагностика та лікування">
            <a:extLst>
              <a:ext uri="{FF2B5EF4-FFF2-40B4-BE49-F238E27FC236}">
                <a16:creationId xmlns:a16="http://schemas.microsoft.com/office/drawing/2014/main" id="{D3E1F33C-8CEA-C187-F609-A6202D5D7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7553" y="1996360"/>
            <a:ext cx="4185973" cy="31428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C9484F-676A-50DB-29C3-9CF917725B1F}"/>
              </a:ext>
            </a:extLst>
          </p:cNvPr>
          <p:cNvSpPr txBox="1"/>
          <p:nvPr/>
        </p:nvSpPr>
        <p:spPr>
          <a:xfrm>
            <a:off x="7378675" y="5394285"/>
            <a:ext cx="40148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https://rodyna-medical.com.ua/systemnyj-chervonyj-vovchak-schv-diagnostyka-ta-likuvannya/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779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0" name="Rectangle 13329">
            <a:extLst>
              <a:ext uri="{FF2B5EF4-FFF2-40B4-BE49-F238E27FC236}">
                <a16:creationId xmlns:a16="http://schemas.microsoft.com/office/drawing/2014/main" id="{78632963-757B-40C2-BB84-FC6107A54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6" y="0"/>
            <a:ext cx="12193866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2" name="Rectangle 13331">
            <a:extLst>
              <a:ext uri="{FF2B5EF4-FFF2-40B4-BE49-F238E27FC236}">
                <a16:creationId xmlns:a16="http://schemas.microsoft.com/office/drawing/2014/main" id="{2853AE55-7E35-44B0-89F1-3F52B262A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7615" y="253548"/>
            <a:ext cx="5612193" cy="636159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34" name="Rectangle 13333">
            <a:extLst>
              <a:ext uri="{FF2B5EF4-FFF2-40B4-BE49-F238E27FC236}">
                <a16:creationId xmlns:a16="http://schemas.microsoft.com/office/drawing/2014/main" id="{DBC4BE4D-4B50-4F51-9F85-4B5D60B02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5448" y="407588"/>
            <a:ext cx="5299768" cy="602287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443161-3FEC-C6CF-4F5C-BFACE7BD4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852" y="712360"/>
            <a:ext cx="4950960" cy="561469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Риба фугу у </a:t>
            </a:r>
            <a:r>
              <a:rPr lang="ru-UA" sz="2400" b="1" dirty="0" err="1">
                <a:latin typeface="Garamond" panose="02020404030301010803" pitchFamily="18" charset="0"/>
              </a:rPr>
              <a:t>разі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небезпеки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швидко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збільшує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об’єм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свого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тіла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перетворюючись</a:t>
            </a:r>
            <a:r>
              <a:rPr lang="ru-UA" sz="2400" b="1" dirty="0">
                <a:latin typeface="Garamond" panose="02020404030301010803" pitchFamily="18" charset="0"/>
              </a:rPr>
              <a:t> на </a:t>
            </a:r>
            <a:r>
              <a:rPr lang="ru-UA" sz="2400" b="1" dirty="0" err="1">
                <a:latin typeface="Garamond" panose="02020404030301010803" pitchFamily="18" charset="0"/>
              </a:rPr>
              <a:t>майже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кулясту</a:t>
            </a:r>
            <a:r>
              <a:rPr lang="ru-UA" sz="2400" b="1" dirty="0">
                <a:latin typeface="Garamond" panose="02020404030301010803" pitchFamily="18" charset="0"/>
              </a:rPr>
              <a:t> форму. Яка причина такого </a:t>
            </a:r>
            <a:r>
              <a:rPr lang="ru-UA" sz="2400" b="1" dirty="0" err="1">
                <a:latin typeface="Garamond" panose="02020404030301010803" pitchFamily="18" charset="0"/>
              </a:rPr>
              <a:t>явища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інтенсивний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ріст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м’язових</a:t>
            </a:r>
            <a:r>
              <a:rPr lang="ru-UA" sz="2400" dirty="0">
                <a:latin typeface="Garamond" panose="02020404030301010803" pitchFamily="18" charset="0"/>
              </a:rPr>
              <a:t> тканин </a:t>
            </a:r>
            <a:r>
              <a:rPr lang="ru-UA" sz="2400" dirty="0" err="1">
                <a:latin typeface="Garamond" panose="02020404030301010803" pitchFamily="18" charset="0"/>
              </a:rPr>
              <a:t>під</a:t>
            </a:r>
            <a:r>
              <a:rPr lang="ru-UA" sz="2400" dirty="0">
                <a:latin typeface="Garamond" panose="02020404030301010803" pitchFamily="18" charset="0"/>
              </a:rPr>
              <a:t> час </a:t>
            </a:r>
            <a:r>
              <a:rPr lang="ru-UA" sz="2400" dirty="0" err="1">
                <a:latin typeface="Garamond" panose="02020404030301010803" pitchFamily="18" charset="0"/>
              </a:rPr>
              <a:t>стресу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накопичення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газів</a:t>
            </a:r>
            <a:r>
              <a:rPr lang="ru-UA" sz="2400" dirty="0">
                <a:latin typeface="Garamond" panose="02020404030301010803" pitchFamily="18" charset="0"/>
              </a:rPr>
              <a:t> у </a:t>
            </a:r>
            <a:r>
              <a:rPr lang="ru-UA" sz="2400" dirty="0" err="1">
                <a:latin typeface="Garamond" panose="02020404030301010803" pitchFamily="18" charset="0"/>
              </a:rPr>
              <a:t>плавальному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міхурі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швидке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ковтання</a:t>
            </a:r>
            <a:r>
              <a:rPr lang="ru-UA" sz="2400" dirty="0">
                <a:latin typeface="Garamond" panose="02020404030301010803" pitchFamily="18" charset="0"/>
              </a:rPr>
              <a:t> води та </a:t>
            </a:r>
            <a:r>
              <a:rPr lang="ru-UA" sz="2400" dirty="0" err="1">
                <a:latin typeface="Garamond" panose="02020404030301010803" pitchFamily="18" charset="0"/>
              </a:rPr>
              <a:t>розтягнення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шлунка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збільшення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кількості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крові</a:t>
            </a:r>
            <a:r>
              <a:rPr lang="ru-UA" sz="2400" dirty="0">
                <a:latin typeface="Garamond" panose="02020404030301010803" pitchFamily="18" charset="0"/>
              </a:rPr>
              <a:t> в </a:t>
            </a:r>
            <a:r>
              <a:rPr lang="ru-UA" sz="2400" dirty="0" err="1">
                <a:latin typeface="Garamond" panose="02020404030301010803" pitchFamily="18" charset="0"/>
              </a:rPr>
              <a:t>судинах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активація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процесу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поділу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клітин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шкіри</a:t>
            </a:r>
            <a:endParaRPr lang="ru-UA" sz="2400" dirty="0">
              <a:latin typeface="Garamond" panose="020204040303010108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83E950-723E-2D6C-70BC-39CB53A4CB1B}"/>
              </a:ext>
            </a:extLst>
          </p:cNvPr>
          <p:cNvSpPr txBox="1"/>
          <p:nvPr/>
        </p:nvSpPr>
        <p:spPr>
          <a:xfrm>
            <a:off x="6468941" y="4723380"/>
            <a:ext cx="513320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https://nord-ost.uz.ua/czikavo/5-ka-najbilsh-otrujnyh-ryb/?srsltid=AfmBOooTSqEa0H0bILRuZrtdHAAhsCH5e1AYw7lQ_nV9PEXY3rPfWyn6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Рисунок 1" descr="5-ка найбільш отруйних риб - Nord Ost Delicates">
            <a:extLst>
              <a:ext uri="{FF2B5EF4-FFF2-40B4-BE49-F238E27FC236}">
                <a16:creationId xmlns:a16="http://schemas.microsoft.com/office/drawing/2014/main" id="{923EE3C8-D8AD-773A-B004-50C915A9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941" y="712360"/>
            <a:ext cx="5133207" cy="384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564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8194" name="Picture 2" descr="Презентація: Адаптації як результат еволюційного процесу">
            <a:extLst>
              <a:ext uri="{FF2B5EF4-FFF2-40B4-BE49-F238E27FC236}">
                <a16:creationId xmlns:a16="http://schemas.microsoft.com/office/drawing/2014/main" id="{63B90454-75AE-B21A-9BF6-642C8CBE3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5353" y="1696066"/>
            <a:ext cx="4775025" cy="2937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7D70490-94E9-50CC-02E6-072B4D798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4945" y="1227555"/>
            <a:ext cx="5178219" cy="4659791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UA" sz="2800" b="1" dirty="0">
                <a:latin typeface="Garamond" panose="02020404030301010803" pitchFamily="18" charset="0"/>
              </a:rPr>
              <a:t>У </a:t>
            </a:r>
            <a:r>
              <a:rPr lang="ru-UA" sz="2800" b="1" dirty="0" err="1">
                <a:latin typeface="Garamond" panose="02020404030301010803" pitchFamily="18" charset="0"/>
              </a:rPr>
              <a:t>природі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існують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випадки</a:t>
            </a:r>
            <a:r>
              <a:rPr lang="ru-UA" sz="2800" b="1" dirty="0">
                <a:latin typeface="Garamond" panose="02020404030301010803" pitchFamily="18" charset="0"/>
              </a:rPr>
              <a:t>, коли </a:t>
            </a:r>
            <a:r>
              <a:rPr lang="ru-UA" sz="2800" b="1" dirty="0" err="1">
                <a:latin typeface="Garamond" panose="02020404030301010803" pitchFamily="18" charset="0"/>
              </a:rPr>
              <a:t>нешкідливий</a:t>
            </a:r>
            <a:r>
              <a:rPr lang="ru-UA" sz="2800" b="1" dirty="0">
                <a:latin typeface="Garamond" panose="02020404030301010803" pitchFamily="18" charset="0"/>
              </a:rPr>
              <a:t> вид тварин </a:t>
            </a:r>
            <a:r>
              <a:rPr lang="ru-UA" sz="2800" b="1" dirty="0" err="1">
                <a:latin typeface="Garamond" panose="02020404030301010803" pitchFamily="18" charset="0"/>
              </a:rPr>
              <a:t>має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зовнішню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схожість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із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отруйним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або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небезпечним</a:t>
            </a:r>
            <a:r>
              <a:rPr lang="ru-UA" sz="2800" b="1" dirty="0">
                <a:latin typeface="Garamond" panose="02020404030301010803" pitchFamily="18" charset="0"/>
              </a:rPr>
              <a:t> видом, </a:t>
            </a:r>
            <a:r>
              <a:rPr lang="ru-UA" sz="2800" b="1" dirty="0" err="1">
                <a:latin typeface="Garamond" panose="02020404030301010803" pitchFamily="18" charset="0"/>
              </a:rPr>
              <a:t>завдяки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чому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хижаки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уникають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його</a:t>
            </a:r>
            <a:r>
              <a:rPr lang="ru-UA" sz="2800" b="1" dirty="0">
                <a:latin typeface="Garamond" panose="02020404030301010803" pitchFamily="18" charset="0"/>
              </a:rPr>
              <a:t>. Яке </a:t>
            </a:r>
            <a:r>
              <a:rPr lang="ru-UA" sz="2800" b="1" dirty="0" err="1">
                <a:latin typeface="Garamond" panose="02020404030301010803" pitchFamily="18" charset="0"/>
              </a:rPr>
              <a:t>явище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ілюструє</a:t>
            </a:r>
            <a:r>
              <a:rPr lang="ru-UA" sz="2800" b="1" dirty="0">
                <a:latin typeface="Garamond" panose="02020404030301010803" pitchFamily="18" charset="0"/>
              </a:rPr>
              <a:t> </a:t>
            </a:r>
            <a:r>
              <a:rPr lang="ru-UA" sz="2800" b="1" dirty="0" err="1">
                <a:latin typeface="Garamond" panose="02020404030301010803" pitchFamily="18" charset="0"/>
              </a:rPr>
              <a:t>такий</a:t>
            </a:r>
            <a:r>
              <a:rPr lang="ru-UA" sz="2800" b="1" dirty="0">
                <a:latin typeface="Garamond" panose="02020404030301010803" pitchFamily="18" charset="0"/>
              </a:rPr>
              <a:t> приклад?</a:t>
            </a:r>
            <a:endParaRPr lang="ru-UA" sz="28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800" dirty="0">
                <a:latin typeface="Garamond" panose="02020404030301010803" pitchFamily="18" charset="0"/>
              </a:rPr>
              <a:t>А) </a:t>
            </a:r>
            <a:r>
              <a:rPr lang="ru-UA" sz="2800" dirty="0" err="1">
                <a:latin typeface="Garamond" panose="02020404030301010803" pitchFamily="18" charset="0"/>
              </a:rPr>
              <a:t>мімікрія</a:t>
            </a:r>
            <a:r>
              <a:rPr lang="ru-UA" sz="2800" dirty="0">
                <a:latin typeface="Garamond" panose="02020404030301010803" pitchFamily="18" charset="0"/>
              </a:rPr>
              <a:t> Мюллера</a:t>
            </a:r>
            <a:br>
              <a:rPr lang="ru-UA" sz="2800" dirty="0">
                <a:latin typeface="Garamond" panose="02020404030301010803" pitchFamily="18" charset="0"/>
              </a:rPr>
            </a:br>
            <a:r>
              <a:rPr lang="ru-UA" sz="2800" dirty="0">
                <a:latin typeface="Garamond" panose="02020404030301010803" pitchFamily="18" charset="0"/>
              </a:rPr>
              <a:t>Б) </a:t>
            </a:r>
            <a:r>
              <a:rPr lang="ru-UA" sz="2800" dirty="0" err="1">
                <a:latin typeface="Garamond" panose="02020404030301010803" pitchFamily="18" charset="0"/>
              </a:rPr>
              <a:t>маскування</a:t>
            </a:r>
            <a:br>
              <a:rPr lang="ru-UA" sz="2800" dirty="0">
                <a:latin typeface="Garamond" panose="02020404030301010803" pitchFamily="18" charset="0"/>
              </a:rPr>
            </a:br>
            <a:r>
              <a:rPr lang="ru-UA" sz="2800" dirty="0">
                <a:latin typeface="Garamond" panose="02020404030301010803" pitchFamily="18" charset="0"/>
              </a:rPr>
              <a:t>В) </a:t>
            </a:r>
            <a:r>
              <a:rPr lang="ru-UA" sz="2800" dirty="0" err="1">
                <a:latin typeface="Garamond" panose="02020404030301010803" pitchFamily="18" charset="0"/>
              </a:rPr>
              <a:t>мімікрія</a:t>
            </a:r>
            <a:r>
              <a:rPr lang="ru-UA" sz="2800" dirty="0">
                <a:latin typeface="Garamond" panose="02020404030301010803" pitchFamily="18" charset="0"/>
              </a:rPr>
              <a:t> Бейтса</a:t>
            </a:r>
            <a:br>
              <a:rPr lang="ru-UA" sz="2800" dirty="0">
                <a:latin typeface="Garamond" panose="02020404030301010803" pitchFamily="18" charset="0"/>
              </a:rPr>
            </a:br>
            <a:r>
              <a:rPr lang="ru-UA" sz="2800" dirty="0">
                <a:latin typeface="Garamond" panose="02020404030301010803" pitchFamily="18" charset="0"/>
              </a:rPr>
              <a:t>Г) </a:t>
            </a:r>
            <a:r>
              <a:rPr lang="ru-UA" sz="2800" dirty="0" err="1">
                <a:latin typeface="Garamond" panose="02020404030301010803" pitchFamily="18" charset="0"/>
              </a:rPr>
              <a:t>конвергенція</a:t>
            </a:r>
            <a:br>
              <a:rPr lang="ru-UA" sz="2800" dirty="0">
                <a:latin typeface="Garamond" panose="02020404030301010803" pitchFamily="18" charset="0"/>
              </a:rPr>
            </a:br>
            <a:r>
              <a:rPr lang="ru-UA" sz="2800" dirty="0">
                <a:latin typeface="Garamond" panose="02020404030301010803" pitchFamily="18" charset="0"/>
              </a:rPr>
              <a:t>Д) </a:t>
            </a:r>
            <a:r>
              <a:rPr lang="uk-UA" sz="2800" dirty="0" err="1">
                <a:latin typeface="Garamond" panose="02020404030301010803" pitchFamily="18" charset="0"/>
              </a:rPr>
              <a:t>мімезія</a:t>
            </a:r>
            <a:endParaRPr lang="ru-UA" sz="2800" dirty="0">
              <a:latin typeface="Garamond" panose="020204040303010108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F56CB4-7E91-5838-B206-32CB76EB5265}"/>
              </a:ext>
            </a:extLst>
          </p:cNvPr>
          <p:cNvSpPr txBox="1"/>
          <p:nvPr/>
        </p:nvSpPr>
        <p:spPr>
          <a:xfrm>
            <a:off x="915606" y="5241015"/>
            <a:ext cx="5054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https://naurok.com.ua/prezentaciya-adaptaci-yak-rezultat-evolyuciynogo-procesu-227275.html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56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5851415-CF4E-4C41-9E36-04E444B5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516B89-DEA0-4832-8C56-F048168DAD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7646" y="413053"/>
            <a:ext cx="8212114" cy="6064596"/>
          </a:xfrm>
          <a:prstGeom prst="rect">
            <a:avLst/>
          </a:prstGeom>
          <a:solidFill>
            <a:srgbClr val="FFFFFF"/>
          </a:solidFill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4" name="Объект 3" descr="Журчалки — Википедия">
            <a:extLst>
              <a:ext uri="{FF2B5EF4-FFF2-40B4-BE49-F238E27FC236}">
                <a16:creationId xmlns:a16="http://schemas.microsoft.com/office/drawing/2014/main" id="{B93A4EC4-2E31-A6AE-2573-4BEA4F4AE5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2364"/>
          <a:stretch>
            <a:fillRect/>
          </a:stretch>
        </p:blipFill>
        <p:spPr>
          <a:xfrm>
            <a:off x="582639" y="578707"/>
            <a:ext cx="7882128" cy="573328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EA2D33E-BAA2-467B-80B0-8887D9A99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67C508-2065-42E3-98D2-F3A9B8339B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4978" y="402336"/>
            <a:ext cx="2596896" cy="6053328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75F6C1-C7A5-6CB9-BF93-7BD3C7C75EEB}"/>
              </a:ext>
            </a:extLst>
          </p:cNvPr>
          <p:cNvSpPr txBox="1"/>
          <p:nvPr/>
        </p:nvSpPr>
        <p:spPr>
          <a:xfrm>
            <a:off x="9292938" y="2238242"/>
            <a:ext cx="24814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Garamond" panose="02020404030301010803" pitchFamily="18" charset="0"/>
              </a:rPr>
              <a:t>Мухи-</a:t>
            </a:r>
            <a:r>
              <a:rPr lang="uk-UA" sz="2800" b="1" dirty="0" err="1">
                <a:latin typeface="Garamond" panose="02020404030301010803" pitchFamily="18" charset="0"/>
              </a:rPr>
              <a:t>дзюрчалки</a:t>
            </a:r>
            <a:r>
              <a:rPr lang="uk-UA" sz="2800" b="1" dirty="0">
                <a:latin typeface="Garamond" panose="02020404030301010803" pitchFamily="18" charset="0"/>
              </a:rPr>
              <a:t>. Мімікрія </a:t>
            </a:r>
            <a:r>
              <a:rPr lang="uk-UA" sz="2800" b="1" dirty="0" err="1">
                <a:latin typeface="Garamond" panose="02020404030301010803" pitchFamily="18" charset="0"/>
              </a:rPr>
              <a:t>Бейтса</a:t>
            </a:r>
            <a:r>
              <a:rPr lang="uk-UA" sz="2800" b="1" dirty="0">
                <a:latin typeface="Garamond" panose="02020404030301010803" pitchFamily="18" charset="0"/>
              </a:rPr>
              <a:t>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13764642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5870BB34-1E11-4A38-961E-8BECD4EB2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E480DB9-98E5-480A-AF30-5D73B6127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206" y="237744"/>
            <a:ext cx="7652977" cy="6382512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C1F246CF-DB85-4B25-B3A3-F5BBDEE3EA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7366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D2EDDE-F11B-7682-D073-8D2080F5F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831" y="958645"/>
            <a:ext cx="6718434" cy="5076395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UA" sz="3200" b="1" dirty="0" err="1">
                <a:latin typeface="Garamond" panose="02020404030301010803" pitchFamily="18" charset="0"/>
              </a:rPr>
              <a:t>Під</a:t>
            </a:r>
            <a:r>
              <a:rPr lang="ru-UA" sz="3200" b="1" dirty="0">
                <a:latin typeface="Garamond" panose="02020404030301010803" pitchFamily="18" charset="0"/>
              </a:rPr>
              <a:t> час </a:t>
            </a:r>
            <a:r>
              <a:rPr lang="ru-UA" sz="3200" b="1" dirty="0" err="1">
                <a:latin typeface="Garamond" panose="02020404030301010803" pitchFamily="18" charset="0"/>
              </a:rPr>
              <a:t>вагітності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деякі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інфекційні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агенти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можуть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проходити</a:t>
            </a:r>
            <a:r>
              <a:rPr lang="ru-UA" sz="3200" b="1" dirty="0">
                <a:latin typeface="Garamond" panose="02020404030301010803" pitchFamily="18" charset="0"/>
              </a:rPr>
              <a:t> через плаценту та </a:t>
            </a:r>
            <a:r>
              <a:rPr lang="ru-UA" sz="3200" b="1" dirty="0" err="1">
                <a:latin typeface="Garamond" panose="02020404030301010803" pitchFamily="18" charset="0"/>
              </a:rPr>
              <a:t>інфікувати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плід</a:t>
            </a:r>
            <a:r>
              <a:rPr lang="ru-UA" sz="3200" b="1" dirty="0">
                <a:latin typeface="Garamond" panose="02020404030301010803" pitchFamily="18" charset="0"/>
              </a:rPr>
              <a:t>, </a:t>
            </a:r>
            <a:r>
              <a:rPr lang="ru-UA" sz="3200" b="1" dirty="0" err="1">
                <a:latin typeface="Garamond" panose="02020404030301010803" pitchFamily="18" charset="0"/>
              </a:rPr>
              <a:t>що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призводить</a:t>
            </a:r>
            <a:r>
              <a:rPr lang="ru-UA" sz="3200" b="1" dirty="0">
                <a:latin typeface="Garamond" panose="02020404030301010803" pitchFamily="18" charset="0"/>
              </a:rPr>
              <a:t> до </a:t>
            </a:r>
            <a:r>
              <a:rPr lang="ru-UA" sz="3200" b="1" dirty="0" err="1">
                <a:latin typeface="Garamond" panose="02020404030301010803" pitchFamily="18" charset="0"/>
              </a:rPr>
              <a:t>вроджених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вад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розвитку</a:t>
            </a:r>
            <a:r>
              <a:rPr lang="ru-UA" sz="3200" b="1" dirty="0">
                <a:latin typeface="Garamond" panose="02020404030301010803" pitchFamily="18" charset="0"/>
              </a:rPr>
              <a:t> (</a:t>
            </a:r>
            <a:r>
              <a:rPr lang="ru-UA" sz="3200" b="1" dirty="0" err="1">
                <a:latin typeface="Garamond" panose="02020404030301010803" pitchFamily="18" charset="0"/>
              </a:rPr>
              <a:t>ураження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мозку</a:t>
            </a:r>
            <a:r>
              <a:rPr lang="ru-UA" sz="3200" b="1" dirty="0">
                <a:latin typeface="Garamond" panose="02020404030301010803" pitchFamily="18" charset="0"/>
              </a:rPr>
              <a:t>, очей, </a:t>
            </a:r>
            <a:r>
              <a:rPr lang="ru-UA" sz="3200" b="1" dirty="0" err="1">
                <a:latin typeface="Garamond" panose="02020404030301010803" pitchFamily="18" charset="0"/>
              </a:rPr>
              <a:t>серця</a:t>
            </a:r>
            <a:r>
              <a:rPr lang="ru-UA" sz="3200" b="1" dirty="0">
                <a:latin typeface="Garamond" panose="02020404030301010803" pitchFamily="18" charset="0"/>
              </a:rPr>
              <a:t>) </a:t>
            </a:r>
            <a:r>
              <a:rPr lang="ru-UA" sz="3200" b="1" dirty="0" err="1">
                <a:latin typeface="Garamond" panose="02020404030301010803" pitchFamily="18" charset="0"/>
              </a:rPr>
              <a:t>або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викиднів</a:t>
            </a:r>
            <a:r>
              <a:rPr lang="ru-UA" sz="3200" b="1" dirty="0">
                <a:latin typeface="Garamond" panose="02020404030301010803" pitchFamily="18" charset="0"/>
              </a:rPr>
              <a:t>. Яка </a:t>
            </a:r>
            <a:r>
              <a:rPr lang="ru-UA" sz="3200" b="1" dirty="0" err="1">
                <a:latin typeface="Garamond" panose="02020404030301010803" pitchFamily="18" charset="0"/>
              </a:rPr>
              <a:t>група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інфекцій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об’єднує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такі</a:t>
            </a:r>
            <a:r>
              <a:rPr lang="ru-UA" sz="3200" b="1" dirty="0">
                <a:latin typeface="Garamond" panose="02020404030301010803" pitchFamily="18" charset="0"/>
              </a:rPr>
              <a:t> </a:t>
            </a:r>
            <a:r>
              <a:rPr lang="ru-UA" sz="3200" b="1" dirty="0" err="1">
                <a:latin typeface="Garamond" panose="02020404030301010803" pitchFamily="18" charset="0"/>
              </a:rPr>
              <a:t>збудники</a:t>
            </a:r>
            <a:r>
              <a:rPr lang="ru-UA" sz="3200" b="1" dirty="0">
                <a:latin typeface="Garamond" panose="02020404030301010803" pitchFamily="18" charset="0"/>
              </a:rPr>
              <a:t>?</a:t>
            </a:r>
            <a:endParaRPr lang="ru-UA" sz="32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3200" dirty="0">
                <a:latin typeface="Garamond" panose="02020404030301010803" pitchFamily="18" charset="0"/>
              </a:rPr>
              <a:t>А) TORCH-</a:t>
            </a:r>
            <a:r>
              <a:rPr lang="ru-UA" sz="3200" dirty="0" err="1">
                <a:latin typeface="Garamond" panose="02020404030301010803" pitchFamily="18" charset="0"/>
              </a:rPr>
              <a:t>інфекції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Б) </a:t>
            </a:r>
            <a:r>
              <a:rPr lang="ru-UA" sz="3200" dirty="0" err="1">
                <a:latin typeface="Garamond" panose="02020404030301010803" pitchFamily="18" charset="0"/>
              </a:rPr>
              <a:t>кишкові</a:t>
            </a:r>
            <a:r>
              <a:rPr lang="ru-UA" sz="3200" dirty="0">
                <a:latin typeface="Garamond" panose="02020404030301010803" pitchFamily="18" charset="0"/>
              </a:rPr>
              <a:t> </a:t>
            </a:r>
            <a:r>
              <a:rPr lang="ru-UA" sz="3200" dirty="0" err="1">
                <a:latin typeface="Garamond" panose="02020404030301010803" pitchFamily="18" charset="0"/>
              </a:rPr>
              <a:t>інфекції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В) </a:t>
            </a:r>
            <a:r>
              <a:rPr lang="ru-UA" sz="3200" dirty="0" err="1">
                <a:latin typeface="Garamond" panose="02020404030301010803" pitchFamily="18" charset="0"/>
              </a:rPr>
              <a:t>респіраторні</a:t>
            </a:r>
            <a:r>
              <a:rPr lang="ru-UA" sz="3200" dirty="0">
                <a:latin typeface="Garamond" panose="02020404030301010803" pitchFamily="18" charset="0"/>
              </a:rPr>
              <a:t> </a:t>
            </a:r>
            <a:r>
              <a:rPr lang="ru-UA" sz="3200" dirty="0" err="1">
                <a:latin typeface="Garamond" panose="02020404030301010803" pitchFamily="18" charset="0"/>
              </a:rPr>
              <a:t>вірусні</a:t>
            </a:r>
            <a:r>
              <a:rPr lang="ru-UA" sz="3200" dirty="0">
                <a:latin typeface="Garamond" panose="02020404030301010803" pitchFamily="18" charset="0"/>
              </a:rPr>
              <a:t> </a:t>
            </a:r>
            <a:r>
              <a:rPr lang="ru-UA" sz="3200" dirty="0" err="1">
                <a:latin typeface="Garamond" panose="02020404030301010803" pitchFamily="18" charset="0"/>
              </a:rPr>
              <a:t>інфекції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Г) </a:t>
            </a:r>
            <a:r>
              <a:rPr lang="ru-UA" sz="3200" dirty="0" err="1">
                <a:latin typeface="Garamond" panose="02020404030301010803" pitchFamily="18" charset="0"/>
              </a:rPr>
              <a:t>трансмісивні</a:t>
            </a:r>
            <a:r>
              <a:rPr lang="ru-UA" sz="3200" dirty="0">
                <a:latin typeface="Garamond" panose="02020404030301010803" pitchFamily="18" charset="0"/>
              </a:rPr>
              <a:t> </a:t>
            </a:r>
            <a:r>
              <a:rPr lang="ru-UA" sz="3200" dirty="0" err="1">
                <a:latin typeface="Garamond" panose="02020404030301010803" pitchFamily="18" charset="0"/>
              </a:rPr>
              <a:t>інфекції</a:t>
            </a:r>
            <a:br>
              <a:rPr lang="ru-UA" sz="3200" dirty="0">
                <a:latin typeface="Garamond" panose="02020404030301010803" pitchFamily="18" charset="0"/>
              </a:rPr>
            </a:br>
            <a:r>
              <a:rPr lang="ru-UA" sz="3200" dirty="0">
                <a:latin typeface="Garamond" panose="02020404030301010803" pitchFamily="18" charset="0"/>
              </a:rPr>
              <a:t>Д) </a:t>
            </a:r>
            <a:r>
              <a:rPr lang="ru-UA" sz="3200" dirty="0" err="1">
                <a:latin typeface="Garamond" panose="02020404030301010803" pitchFamily="18" charset="0"/>
              </a:rPr>
              <a:t>нозокоміальні</a:t>
            </a:r>
            <a:r>
              <a:rPr lang="ru-UA" sz="3200" dirty="0">
                <a:latin typeface="Garamond" panose="02020404030301010803" pitchFamily="18" charset="0"/>
              </a:rPr>
              <a:t> </a:t>
            </a:r>
            <a:r>
              <a:rPr lang="ru-UA" sz="3200" dirty="0" err="1">
                <a:latin typeface="Garamond" panose="02020404030301010803" pitchFamily="18" charset="0"/>
              </a:rPr>
              <a:t>інфекції</a:t>
            </a:r>
            <a:endParaRPr lang="ru-UA" sz="3200" dirty="0">
              <a:latin typeface="Garamond" panose="02020404030301010803" pitchFamily="18" charset="0"/>
            </a:endParaRPr>
          </a:p>
          <a:p>
            <a:endParaRPr lang="ru-UA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Рисунок 1" descr="Внутрішньоутробні (TORCH) інфекції">
            <a:extLst>
              <a:ext uri="{FF2B5EF4-FFF2-40B4-BE49-F238E27FC236}">
                <a16:creationId xmlns:a16="http://schemas.microsoft.com/office/drawing/2014/main" id="{56C89820-39B6-E8DC-3849-71AADEE51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899" y="237744"/>
            <a:ext cx="4083386" cy="27222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BCF2A0-ED72-A104-663B-1982BEACE80D}"/>
              </a:ext>
            </a:extLst>
          </p:cNvPr>
          <p:cNvSpPr txBox="1"/>
          <p:nvPr/>
        </p:nvSpPr>
        <p:spPr>
          <a:xfrm>
            <a:off x="8344713" y="3043856"/>
            <a:ext cx="34699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https://klinika.medvedev.ua/torch-infections/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Рисунок 7" descr="TORCH-ІНФЕКЦІЇ ТА ВАГІТНІСТЬ - Клініка професора Стефана Хміля">
            <a:extLst>
              <a:ext uri="{FF2B5EF4-FFF2-40B4-BE49-F238E27FC236}">
                <a16:creationId xmlns:a16="http://schemas.microsoft.com/office/drawing/2014/main" id="{23BAF2EB-9A2E-62CE-6907-235FF5DA5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985" y="3506368"/>
            <a:ext cx="3862809" cy="20923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6B3DF3-CB73-BF3A-106F-D72C97346B48}"/>
              </a:ext>
            </a:extLst>
          </p:cNvPr>
          <p:cNvSpPr txBox="1"/>
          <p:nvPr/>
        </p:nvSpPr>
        <p:spPr>
          <a:xfrm>
            <a:off x="8285428" y="5705141"/>
            <a:ext cx="34699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https://khmilclinic.com.ua/torch-infekcziyi-ta-vagitnist/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435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4102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B1C6769-882A-931E-DFB3-3515B1369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8647" y="2139681"/>
            <a:ext cx="5054517" cy="3849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Відомо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що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віруси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лише</a:t>
            </a:r>
            <a:r>
              <a:rPr lang="ru-UA" sz="2400" b="1" dirty="0">
                <a:latin typeface="Garamond" panose="02020404030301010803" pitchFamily="18" charset="0"/>
              </a:rPr>
              <a:t> один тип </a:t>
            </a:r>
            <a:r>
              <a:rPr lang="ru-UA" sz="2400" b="1" dirty="0" err="1">
                <a:latin typeface="Garamond" panose="02020404030301010803" pitchFamily="18" charset="0"/>
              </a:rPr>
              <a:t>нуклеїнової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кислоти</a:t>
            </a:r>
            <a:r>
              <a:rPr lang="ru-UA" sz="2400" b="1" dirty="0">
                <a:latin typeface="Garamond" panose="02020404030301010803" pitchFamily="18" charset="0"/>
              </a:rPr>
              <a:t>: ДНК </a:t>
            </a:r>
            <a:r>
              <a:rPr lang="ru-UA" sz="2400" b="1" dirty="0" err="1">
                <a:latin typeface="Garamond" panose="02020404030301010803" pitchFamily="18" charset="0"/>
              </a:rPr>
              <a:t>або</a:t>
            </a:r>
            <a:r>
              <a:rPr lang="ru-UA" sz="2400" b="1" dirty="0">
                <a:latin typeface="Garamond" panose="02020404030301010803" pitchFamily="18" charset="0"/>
              </a:rPr>
              <a:t> РНК. </a:t>
            </a:r>
            <a:r>
              <a:rPr lang="ru-UA" sz="2400" b="1" dirty="0" err="1">
                <a:latin typeface="Garamond" panose="02020404030301010803" pitchFamily="18" charset="0"/>
              </a:rPr>
              <a:t>Назвіть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віруси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які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містять</a:t>
            </a:r>
            <a:r>
              <a:rPr lang="ru-UA" sz="2400" b="1" dirty="0">
                <a:latin typeface="Garamond" panose="02020404030301010803" pitchFamily="18" charset="0"/>
              </a:rPr>
              <a:t> ДНК у </a:t>
            </a:r>
            <a:r>
              <a:rPr lang="ru-UA" sz="2400" b="1" dirty="0" err="1">
                <a:latin typeface="Garamond" panose="02020404030301010803" pitchFamily="18" charset="0"/>
              </a:rPr>
              <a:t>своєму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складі</a:t>
            </a:r>
            <a:r>
              <a:rPr lang="ru-UA" sz="2400" b="1" dirty="0">
                <a:latin typeface="Garamond" panose="02020404030301010803" pitchFamily="18" charset="0"/>
              </a:rPr>
              <a:t>: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грипу</a:t>
            </a:r>
            <a:r>
              <a:rPr lang="ru-UA" sz="2400" dirty="0">
                <a:latin typeface="Garamond" panose="02020404030301010803" pitchFamily="18" charset="0"/>
              </a:rPr>
              <a:t> та SARS-CoV-2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кору та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сказу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аденовірус</a:t>
            </a:r>
            <a:r>
              <a:rPr lang="ru-UA" sz="2400" dirty="0">
                <a:latin typeface="Garamond" panose="02020404030301010803" pitchFamily="18" charset="0"/>
              </a:rPr>
              <a:t> та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папіломи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людини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гепатиту C та </a:t>
            </a:r>
            <a:r>
              <a:rPr lang="ru-UA" sz="2400" dirty="0" err="1">
                <a:latin typeface="Garamond" panose="02020404030301010803" pitchFamily="18" charset="0"/>
              </a:rPr>
              <a:t>ротавірус</a:t>
            </a:r>
            <a:endParaRPr lang="uk-UA" sz="24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400" dirty="0">
                <a:latin typeface="Garamond" panose="02020404030301010803" pitchFamily="18" charset="0"/>
              </a:rPr>
              <a:t>Д) вірус краснухи та паротиту</a:t>
            </a:r>
            <a:endParaRPr lang="ru-UA" sz="2400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4605DA8-8BC5-1996-E01F-606D68B8D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2278" y="521100"/>
            <a:ext cx="4472921" cy="1371600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ЗАВДАННЯ ДЛЯ 8-9 КЛАСІВ (4 бали)</a:t>
            </a:r>
            <a:endParaRPr lang="ru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3 жовтня — Міжнародний день визнання вірусів - Новини - Донецький обласний  центр контролю та профілактики хвороб">
            <a:extLst>
              <a:ext uri="{FF2B5EF4-FFF2-40B4-BE49-F238E27FC236}">
                <a16:creationId xmlns:a16="http://schemas.microsoft.com/office/drawing/2014/main" id="{F3912233-ADDF-B73A-4D61-C56E6B327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791" y="1310140"/>
            <a:ext cx="4139970" cy="26129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6909BB-5D4D-30D9-AFBD-C21224537C11}"/>
              </a:ext>
            </a:extLst>
          </p:cNvPr>
          <p:cNvSpPr txBox="1"/>
          <p:nvPr/>
        </p:nvSpPr>
        <p:spPr>
          <a:xfrm>
            <a:off x="1198293" y="4171358"/>
            <a:ext cx="43249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https://dn.cdc.gov.ua/news/3-zhovtnya-mizhnarodnyj-den-vyznannya-virusiv/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074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D626AA-F48E-CCB3-ECD1-F1F3FD1FA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9449" y="892220"/>
            <a:ext cx="4957554" cy="5244556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UA" sz="4400" b="1" dirty="0" err="1">
                <a:latin typeface="Garamond" panose="02020404030301010803" pitchFamily="18" charset="0"/>
              </a:rPr>
              <a:t>Голий</a:t>
            </a:r>
            <a:r>
              <a:rPr lang="ru-UA" sz="4400" b="1" dirty="0">
                <a:latin typeface="Garamond" panose="02020404030301010803" pitchFamily="18" charset="0"/>
              </a:rPr>
              <a:t> землекоп (</a:t>
            </a:r>
            <a:r>
              <a:rPr lang="ru-UA" sz="4400" b="1" dirty="0" err="1">
                <a:latin typeface="Garamond" panose="02020404030301010803" pitchFamily="18" charset="0"/>
              </a:rPr>
              <a:t>Heterocephalus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glaber</a:t>
            </a:r>
            <a:r>
              <a:rPr lang="ru-UA" sz="4400" b="1" dirty="0">
                <a:latin typeface="Garamond" panose="02020404030301010803" pitchFamily="18" charset="0"/>
              </a:rPr>
              <a:t>) </a:t>
            </a:r>
            <a:r>
              <a:rPr lang="ru-UA" sz="4400" b="1" dirty="0" err="1">
                <a:latin typeface="Garamond" panose="02020404030301010803" pitchFamily="18" charset="0"/>
              </a:rPr>
              <a:t>відомий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своєю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надзвичайною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тривалістю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життя</a:t>
            </a:r>
            <a:r>
              <a:rPr lang="ru-UA" sz="4400" b="1" dirty="0">
                <a:latin typeface="Garamond" panose="02020404030301010803" pitchFamily="18" charset="0"/>
              </a:rPr>
              <a:t> та </a:t>
            </a:r>
            <a:r>
              <a:rPr lang="ru-UA" sz="4400" b="1" dirty="0" err="1">
                <a:latin typeface="Garamond" panose="02020404030301010803" pitchFamily="18" charset="0"/>
              </a:rPr>
              <a:t>майже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повною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стійкістю</a:t>
            </a:r>
            <a:r>
              <a:rPr lang="ru-UA" sz="4400" b="1" dirty="0">
                <a:latin typeface="Garamond" panose="02020404030301010803" pitchFamily="18" charset="0"/>
              </a:rPr>
              <a:t> до </a:t>
            </a:r>
            <a:r>
              <a:rPr lang="ru-UA" sz="4400" b="1" dirty="0" err="1">
                <a:latin typeface="Garamond" panose="02020404030301010803" pitchFamily="18" charset="0"/>
              </a:rPr>
              <a:t>розвитку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злоякісних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пухлин</a:t>
            </a:r>
            <a:r>
              <a:rPr lang="ru-UA" sz="4400" b="1" dirty="0">
                <a:latin typeface="Garamond" panose="02020404030301010803" pitchFamily="18" charset="0"/>
              </a:rPr>
              <a:t>. Яка система </a:t>
            </a:r>
            <a:r>
              <a:rPr lang="ru-UA" sz="4400" b="1" dirty="0" err="1">
                <a:latin typeface="Garamond" panose="02020404030301010803" pitchFamily="18" charset="0"/>
              </a:rPr>
              <a:t>найбільш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безпосередньо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забезпечує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цей</a:t>
            </a:r>
            <a:r>
              <a:rPr lang="ru-UA" sz="4400" b="1" dirty="0">
                <a:latin typeface="Garamond" panose="02020404030301010803" pitchFamily="18" charset="0"/>
              </a:rPr>
              <a:t> </a:t>
            </a:r>
            <a:r>
              <a:rPr lang="ru-UA" sz="4400" b="1" dirty="0" err="1">
                <a:latin typeface="Garamond" panose="02020404030301010803" pitchFamily="18" charset="0"/>
              </a:rPr>
              <a:t>ефект</a:t>
            </a:r>
            <a:r>
              <a:rPr lang="ru-UA" sz="4400" b="1" dirty="0">
                <a:latin typeface="Garamond" panose="02020404030301010803" pitchFamily="18" charset="0"/>
              </a:rPr>
              <a:t>?</a:t>
            </a:r>
            <a:endParaRPr lang="ru-UA" sz="4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4400" dirty="0">
                <a:latin typeface="Garamond" panose="02020404030301010803" pitchFamily="18" charset="0"/>
              </a:rPr>
              <a:t>А) </a:t>
            </a:r>
            <a:r>
              <a:rPr lang="ru-UA" sz="4400" dirty="0" err="1">
                <a:latin typeface="Garamond" panose="02020404030301010803" pitchFamily="18" charset="0"/>
              </a:rPr>
              <a:t>регуляції</a:t>
            </a:r>
            <a:r>
              <a:rPr lang="ru-UA" sz="4400" dirty="0">
                <a:latin typeface="Garamond" panose="02020404030301010803" pitchFamily="18" charset="0"/>
              </a:rPr>
              <a:t> </a:t>
            </a:r>
            <a:r>
              <a:rPr lang="ru-UA" sz="4400" dirty="0" err="1">
                <a:latin typeface="Garamond" panose="02020404030301010803" pitchFamily="18" charset="0"/>
              </a:rPr>
              <a:t>клітинного</a:t>
            </a:r>
            <a:r>
              <a:rPr lang="ru-UA" sz="4400" dirty="0">
                <a:latin typeface="Garamond" panose="02020404030301010803" pitchFamily="18" charset="0"/>
              </a:rPr>
              <a:t> циклу та контроль апоптозу</a:t>
            </a:r>
            <a:br>
              <a:rPr lang="ru-UA" sz="4400" dirty="0">
                <a:latin typeface="Garamond" panose="02020404030301010803" pitchFamily="18" charset="0"/>
              </a:rPr>
            </a:br>
            <a:r>
              <a:rPr lang="ru-UA" sz="4400" dirty="0">
                <a:latin typeface="Garamond" panose="02020404030301010803" pitchFamily="18" charset="0"/>
              </a:rPr>
              <a:t>Б) </a:t>
            </a:r>
            <a:r>
              <a:rPr lang="ru-UA" sz="4400" dirty="0" err="1">
                <a:latin typeface="Garamond" panose="02020404030301010803" pitchFamily="18" charset="0"/>
              </a:rPr>
              <a:t>травлення</a:t>
            </a:r>
            <a:r>
              <a:rPr lang="ru-UA" sz="4400" dirty="0">
                <a:latin typeface="Garamond" panose="02020404030301010803" pitchFamily="18" charset="0"/>
              </a:rPr>
              <a:t> та </a:t>
            </a:r>
            <a:r>
              <a:rPr lang="ru-UA" sz="4400" dirty="0" err="1">
                <a:latin typeface="Garamond" panose="02020404030301010803" pitchFamily="18" charset="0"/>
              </a:rPr>
              <a:t>всмоктування</a:t>
            </a:r>
            <a:r>
              <a:rPr lang="ru-UA" sz="4400" dirty="0">
                <a:latin typeface="Garamond" panose="02020404030301010803" pitchFamily="18" charset="0"/>
              </a:rPr>
              <a:t> </a:t>
            </a:r>
            <a:r>
              <a:rPr lang="ru-UA" sz="4400" dirty="0" err="1">
                <a:latin typeface="Garamond" panose="02020404030301010803" pitchFamily="18" charset="0"/>
              </a:rPr>
              <a:t>поживних</a:t>
            </a:r>
            <a:r>
              <a:rPr lang="ru-UA" sz="4400" dirty="0">
                <a:latin typeface="Garamond" panose="02020404030301010803" pitchFamily="18" charset="0"/>
              </a:rPr>
              <a:t> </a:t>
            </a:r>
            <a:r>
              <a:rPr lang="ru-UA" sz="4400" dirty="0" err="1">
                <a:latin typeface="Garamond" panose="02020404030301010803" pitchFamily="18" charset="0"/>
              </a:rPr>
              <a:t>речовин</a:t>
            </a:r>
            <a:br>
              <a:rPr lang="ru-UA" sz="4400" dirty="0">
                <a:latin typeface="Garamond" panose="02020404030301010803" pitchFamily="18" charset="0"/>
              </a:rPr>
            </a:br>
            <a:r>
              <a:rPr lang="ru-UA" sz="4400" dirty="0">
                <a:latin typeface="Garamond" panose="02020404030301010803" pitchFamily="18" charset="0"/>
              </a:rPr>
              <a:t>В) транспорту </a:t>
            </a:r>
            <a:r>
              <a:rPr lang="ru-UA" sz="4400" dirty="0" err="1">
                <a:latin typeface="Garamond" panose="02020404030301010803" pitchFamily="18" charset="0"/>
              </a:rPr>
              <a:t>кисню</a:t>
            </a:r>
            <a:r>
              <a:rPr lang="ru-UA" sz="4400" dirty="0">
                <a:latin typeface="Garamond" panose="02020404030301010803" pitchFamily="18" charset="0"/>
              </a:rPr>
              <a:t> </a:t>
            </a:r>
            <a:r>
              <a:rPr lang="ru-UA" sz="4400" dirty="0" err="1">
                <a:latin typeface="Garamond" panose="02020404030301010803" pitchFamily="18" charset="0"/>
              </a:rPr>
              <a:t>гемоглобіном</a:t>
            </a:r>
            <a:br>
              <a:rPr lang="ru-UA" sz="4400" dirty="0">
                <a:latin typeface="Garamond" panose="02020404030301010803" pitchFamily="18" charset="0"/>
              </a:rPr>
            </a:br>
            <a:r>
              <a:rPr lang="ru-UA" sz="4400" dirty="0">
                <a:latin typeface="Garamond" panose="02020404030301010803" pitchFamily="18" charset="0"/>
              </a:rPr>
              <a:t>Г) </a:t>
            </a:r>
            <a:r>
              <a:rPr lang="ru-UA" sz="4400" dirty="0" err="1">
                <a:latin typeface="Garamond" panose="02020404030301010803" pitchFamily="18" charset="0"/>
              </a:rPr>
              <a:t>скорочення</a:t>
            </a:r>
            <a:r>
              <a:rPr lang="ru-UA" sz="4400" dirty="0">
                <a:latin typeface="Garamond" panose="02020404030301010803" pitchFamily="18" charset="0"/>
              </a:rPr>
              <a:t> </a:t>
            </a:r>
            <a:r>
              <a:rPr lang="ru-UA" sz="4400" dirty="0" err="1">
                <a:latin typeface="Garamond" panose="02020404030301010803" pitchFamily="18" charset="0"/>
              </a:rPr>
              <a:t>м’язів</a:t>
            </a:r>
            <a:r>
              <a:rPr lang="ru-UA" sz="4400" dirty="0">
                <a:latin typeface="Garamond" panose="02020404030301010803" pitchFamily="18" charset="0"/>
              </a:rPr>
              <a:t> актином і </a:t>
            </a:r>
            <a:r>
              <a:rPr lang="ru-UA" sz="4400" dirty="0" err="1">
                <a:latin typeface="Garamond" panose="02020404030301010803" pitchFamily="18" charset="0"/>
              </a:rPr>
              <a:t>міозином</a:t>
            </a:r>
            <a:br>
              <a:rPr lang="ru-UA" sz="4400" dirty="0">
                <a:latin typeface="Garamond" panose="02020404030301010803" pitchFamily="18" charset="0"/>
              </a:rPr>
            </a:br>
            <a:r>
              <a:rPr lang="ru-UA" sz="4400" dirty="0">
                <a:latin typeface="Garamond" panose="02020404030301010803" pitchFamily="18" charset="0"/>
              </a:rPr>
              <a:t>Д) </a:t>
            </a:r>
            <a:r>
              <a:rPr lang="ru-UA" sz="4400" dirty="0" err="1">
                <a:latin typeface="Garamond" panose="02020404030301010803" pitchFamily="18" charset="0"/>
              </a:rPr>
              <a:t>нервова</a:t>
            </a:r>
            <a:r>
              <a:rPr lang="ru-UA" sz="4400" dirty="0">
                <a:latin typeface="Garamond" panose="02020404030301010803" pitchFamily="18" charset="0"/>
              </a:rPr>
              <a:t> система </a:t>
            </a:r>
            <a:r>
              <a:rPr lang="ru-UA" sz="4400" dirty="0" err="1">
                <a:latin typeface="Garamond" panose="02020404030301010803" pitchFamily="18" charset="0"/>
              </a:rPr>
              <a:t>рефлекторної</a:t>
            </a:r>
            <a:r>
              <a:rPr lang="ru-UA" sz="4400" dirty="0">
                <a:latin typeface="Garamond" panose="02020404030301010803" pitchFamily="18" charset="0"/>
              </a:rPr>
              <a:t> </a:t>
            </a:r>
            <a:r>
              <a:rPr lang="ru-UA" sz="4400" dirty="0" err="1">
                <a:latin typeface="Garamond" panose="02020404030301010803" pitchFamily="18" charset="0"/>
              </a:rPr>
              <a:t>регуляції</a:t>
            </a:r>
            <a:endParaRPr lang="ru-UA" sz="4400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pic>
        <p:nvPicPr>
          <p:cNvPr id="8" name="Рисунок 7" descr="Naked mole rat | Burrow, Incisor, Facts, &amp; Description | Britannica">
            <a:extLst>
              <a:ext uri="{FF2B5EF4-FFF2-40B4-BE49-F238E27FC236}">
                <a16:creationId xmlns:a16="http://schemas.microsoft.com/office/drawing/2014/main" id="{FE3D8578-2241-02BE-C827-78D6FEAD0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512" y="1150374"/>
            <a:ext cx="3278804" cy="39414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7D5DA1-4849-6318-A360-A7A43C4565AD}"/>
              </a:ext>
            </a:extLst>
          </p:cNvPr>
          <p:cNvSpPr txBox="1"/>
          <p:nvPr/>
        </p:nvSpPr>
        <p:spPr>
          <a:xfrm>
            <a:off x="1169119" y="5349990"/>
            <a:ext cx="44095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https://www.britannica.com/animal/naked-mole-rat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870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6B6C8D-573D-3BB6-25A1-74D36C092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628281"/>
            <a:ext cx="10058400" cy="38496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людей та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мишей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cGAS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виявляючи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пошкодження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ДНК,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блокує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репарації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запускає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клітинне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старіння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рак.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голого землекопа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білок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мутації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амінокислот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розвертають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180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градусів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них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cGAS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посилює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прискорює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відновлення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розривів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ДНК,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зберігаючи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генетичний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клітин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ідеально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неушкодженим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протягом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десятиліть</a:t>
            </a:r>
            <a:r>
              <a:rPr lang="ru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9178E4-801A-EFF1-14D6-8F26903BA4E6}"/>
              </a:ext>
            </a:extLst>
          </p:cNvPr>
          <p:cNvSpPr txBox="1"/>
          <p:nvPr/>
        </p:nvSpPr>
        <p:spPr>
          <a:xfrm>
            <a:off x="3046771" y="4108573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https://www.bbc.com/ukrainian/articles/ckg6mp2vpgyo</a:t>
            </a:r>
            <a:endParaRPr lang="ru-UA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1493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CD5325A-3147-43CD-7F68-7F1C2427B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773" y="598785"/>
            <a:ext cx="10058400" cy="41501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500" b="1" dirty="0" err="1">
                <a:latin typeface="Garamond" panose="02020404030301010803" pitchFamily="18" charset="0"/>
              </a:rPr>
              <a:t>Деякі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зоонозні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інфекції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передаються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від</a:t>
            </a:r>
            <a:r>
              <a:rPr lang="ru-UA" sz="2500" b="1" dirty="0">
                <a:latin typeface="Garamond" panose="02020404030301010803" pitchFamily="18" charset="0"/>
              </a:rPr>
              <a:t> тварин до </a:t>
            </a:r>
            <a:r>
              <a:rPr lang="ru-UA" sz="2500" b="1" dirty="0" err="1">
                <a:latin typeface="Garamond" panose="02020404030301010803" pitchFamily="18" charset="0"/>
              </a:rPr>
              <a:t>людини</a:t>
            </a:r>
            <a:r>
              <a:rPr lang="ru-UA" sz="2500" b="1" dirty="0">
                <a:latin typeface="Garamond" panose="02020404030301010803" pitchFamily="18" charset="0"/>
              </a:rPr>
              <a:t>, </a:t>
            </a:r>
            <a:r>
              <a:rPr lang="ru-UA" sz="2500" b="1" dirty="0" err="1">
                <a:latin typeface="Garamond" panose="02020404030301010803" pitchFamily="18" charset="0"/>
              </a:rPr>
              <a:t>але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людина</a:t>
            </a:r>
            <a:r>
              <a:rPr lang="ru-UA" sz="2500" b="1" dirty="0">
                <a:latin typeface="Garamond" panose="02020404030301010803" pitchFamily="18" charset="0"/>
              </a:rPr>
              <a:t> при </a:t>
            </a:r>
            <a:r>
              <a:rPr lang="ru-UA" sz="2500" b="1" dirty="0" err="1">
                <a:latin typeface="Garamond" panose="02020404030301010803" pitchFamily="18" charset="0"/>
              </a:rPr>
              <a:t>цьому</a:t>
            </a:r>
            <a:r>
              <a:rPr lang="ru-UA" sz="2500" b="1" dirty="0">
                <a:latin typeface="Garamond" panose="02020404030301010803" pitchFamily="18" charset="0"/>
              </a:rPr>
              <a:t> не </a:t>
            </a:r>
            <a:r>
              <a:rPr lang="ru-UA" sz="2500" b="1" dirty="0" err="1">
                <a:latin typeface="Garamond" panose="02020404030301010803" pitchFamily="18" charset="0"/>
              </a:rPr>
              <a:t>стає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джерелом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подальшого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поширення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збудника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серед</a:t>
            </a:r>
            <a:r>
              <a:rPr lang="ru-UA" sz="2500" b="1" dirty="0">
                <a:latin typeface="Garamond" panose="02020404030301010803" pitchFamily="18" charset="0"/>
              </a:rPr>
              <a:t> людей (так званий «</a:t>
            </a:r>
            <a:r>
              <a:rPr lang="ru-UA" sz="2500" b="1" dirty="0" err="1">
                <a:latin typeface="Garamond" panose="02020404030301010803" pitchFamily="18" charset="0"/>
              </a:rPr>
              <a:t>біологічний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глухий</a:t>
            </a:r>
            <a:r>
              <a:rPr lang="ru-UA" sz="2500" b="1" dirty="0">
                <a:latin typeface="Garamond" panose="02020404030301010803" pitchFamily="18" charset="0"/>
              </a:rPr>
              <a:t> кут»). </a:t>
            </a:r>
            <a:r>
              <a:rPr lang="ru-UA" sz="2500" b="1" dirty="0" err="1">
                <a:latin typeface="Garamond" panose="02020404030301010803" pitchFamily="18" charset="0"/>
              </a:rPr>
              <a:t>Які</a:t>
            </a:r>
            <a:r>
              <a:rPr lang="ru-UA" sz="2500" b="1" dirty="0">
                <a:latin typeface="Garamond" panose="02020404030301010803" pitchFamily="18" charset="0"/>
              </a:rPr>
              <a:t> з </a:t>
            </a:r>
            <a:r>
              <a:rPr lang="ru-UA" sz="2500" b="1" dirty="0" err="1">
                <a:latin typeface="Garamond" panose="02020404030301010803" pitchFamily="18" charset="0"/>
              </a:rPr>
              <a:t>перелічених</a:t>
            </a:r>
            <a:r>
              <a:rPr lang="ru-UA" sz="2500" b="1" dirty="0">
                <a:latin typeface="Garamond" panose="02020404030301010803" pitchFamily="18" charset="0"/>
              </a:rPr>
              <a:t> </a:t>
            </a:r>
            <a:r>
              <a:rPr lang="ru-UA" sz="2500" b="1" dirty="0" err="1">
                <a:latin typeface="Garamond" panose="02020404030301010803" pitchFamily="18" charset="0"/>
              </a:rPr>
              <a:t>захворювань</a:t>
            </a:r>
            <a:r>
              <a:rPr lang="ru-UA" sz="2500" b="1" dirty="0">
                <a:latin typeface="Garamond" panose="02020404030301010803" pitchFamily="18" charset="0"/>
              </a:rPr>
              <a:t> належать до таких </a:t>
            </a:r>
            <a:r>
              <a:rPr lang="ru-UA" sz="2500" b="1" dirty="0" err="1">
                <a:latin typeface="Garamond" panose="02020404030301010803" pitchFamily="18" charset="0"/>
              </a:rPr>
              <a:t>інфекцій</a:t>
            </a:r>
            <a:r>
              <a:rPr lang="ru-UA" sz="2500" b="1" dirty="0">
                <a:latin typeface="Garamond" panose="02020404030301010803" pitchFamily="18" charset="0"/>
              </a:rPr>
              <a:t>?</a:t>
            </a:r>
            <a:endParaRPr lang="ru-UA" sz="25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UA" sz="2500" dirty="0">
                <a:latin typeface="Garamond" panose="02020404030301010803" pitchFamily="18" charset="0"/>
              </a:rPr>
              <a:t>А) </a:t>
            </a:r>
            <a:r>
              <a:rPr lang="ru-UA" sz="2500" dirty="0" err="1">
                <a:latin typeface="Garamond" panose="02020404030301010803" pitchFamily="18" charset="0"/>
              </a:rPr>
              <a:t>дифтерія</a:t>
            </a:r>
            <a:r>
              <a:rPr lang="ru-UA" sz="2500" dirty="0">
                <a:latin typeface="Garamond" panose="02020404030301010803" pitchFamily="18" charset="0"/>
              </a:rPr>
              <a:t>, </a:t>
            </a:r>
            <a:r>
              <a:rPr lang="ru-UA" sz="2500" dirty="0" err="1">
                <a:latin typeface="Garamond" panose="02020404030301010803" pitchFamily="18" charset="0"/>
              </a:rPr>
              <a:t>правець</a:t>
            </a:r>
            <a:br>
              <a:rPr lang="ru-UA" sz="2500" dirty="0">
                <a:latin typeface="Garamond" panose="02020404030301010803" pitchFamily="18" charset="0"/>
              </a:rPr>
            </a:br>
            <a:r>
              <a:rPr lang="ru-UA" sz="2500" dirty="0">
                <a:latin typeface="Garamond" panose="02020404030301010803" pitchFamily="18" charset="0"/>
              </a:rPr>
              <a:t>Б) </a:t>
            </a:r>
            <a:r>
              <a:rPr lang="ru-UA" sz="2500" dirty="0" err="1">
                <a:latin typeface="Garamond" panose="02020404030301010803" pitchFamily="18" charset="0"/>
              </a:rPr>
              <a:t>малярія</a:t>
            </a:r>
            <a:r>
              <a:rPr lang="ru-UA" sz="2500" dirty="0">
                <a:latin typeface="Garamond" panose="02020404030301010803" pitchFamily="18" charset="0"/>
              </a:rPr>
              <a:t>, краснуха</a:t>
            </a:r>
            <a:br>
              <a:rPr lang="ru-UA" sz="2500" dirty="0">
                <a:latin typeface="Garamond" panose="02020404030301010803" pitchFamily="18" charset="0"/>
              </a:rPr>
            </a:br>
            <a:r>
              <a:rPr lang="ru-UA" sz="2500" dirty="0">
                <a:latin typeface="Garamond" panose="02020404030301010803" pitchFamily="18" charset="0"/>
              </a:rPr>
              <a:t>В) </a:t>
            </a:r>
            <a:r>
              <a:rPr lang="uk-UA" sz="2500" dirty="0">
                <a:latin typeface="Garamond" panose="02020404030301010803" pitchFamily="18" charset="0"/>
              </a:rPr>
              <a:t>туляремія</a:t>
            </a:r>
            <a:r>
              <a:rPr lang="ru-UA" sz="2500" dirty="0">
                <a:latin typeface="Garamond" panose="02020404030301010803" pitchFamily="18" charset="0"/>
              </a:rPr>
              <a:t>, </a:t>
            </a:r>
            <a:r>
              <a:rPr lang="ru-UA" sz="2500" dirty="0" err="1">
                <a:latin typeface="Garamond" panose="02020404030301010803" pitchFamily="18" charset="0"/>
              </a:rPr>
              <a:t>бруцельоз</a:t>
            </a:r>
            <a:br>
              <a:rPr lang="ru-UA" sz="2500" dirty="0">
                <a:latin typeface="Garamond" panose="02020404030301010803" pitchFamily="18" charset="0"/>
              </a:rPr>
            </a:br>
            <a:r>
              <a:rPr lang="ru-UA" sz="2500" dirty="0">
                <a:latin typeface="Garamond" panose="02020404030301010803" pitchFamily="18" charset="0"/>
              </a:rPr>
              <a:t>Г) гепатит А, чума</a:t>
            </a:r>
            <a:endParaRPr lang="uk-UA" sz="2500" dirty="0">
              <a:latin typeface="Garamond" panose="020204040303010108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uk-UA" sz="2500" dirty="0">
                <a:latin typeface="Garamond" panose="02020404030301010803" pitchFamily="18" charset="0"/>
              </a:rPr>
              <a:t>Д) гепатит В, грип</a:t>
            </a:r>
            <a:endParaRPr lang="ru-UA" sz="2500" dirty="0">
              <a:latin typeface="Garamond" panose="02020404030301010803" pitchFamily="18" charset="0"/>
            </a:endParaRPr>
          </a:p>
        </p:txBody>
      </p:sp>
      <p:pic>
        <p:nvPicPr>
          <p:cNvPr id="2" name="Рисунок 1" descr="Зоонози: як захиститися від інфекцій, які переносять свійські та дикі  тварини | Центр громадського здоров'я">
            <a:extLst>
              <a:ext uri="{FF2B5EF4-FFF2-40B4-BE49-F238E27FC236}">
                <a16:creationId xmlns:a16="http://schemas.microsoft.com/office/drawing/2014/main" id="{73032123-4EEE-BEC8-035B-42DDC5EA0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649" y="2483014"/>
            <a:ext cx="6314788" cy="355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9817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📢Фобія - це навʼязливий страх, що є психічним розладом. 📢Не будь-який  страх є фобією, щоб поставити діагноз «фобія» мають бути наступні ознаки:  ✓Діагностичні критерії за DSM-5: 1️⃣Тривалість - min 6 місяців. 2️⃣Страх">
            <a:extLst>
              <a:ext uri="{FF2B5EF4-FFF2-40B4-BE49-F238E27FC236}">
                <a16:creationId xmlns:a16="http://schemas.microsoft.com/office/drawing/2014/main" id="{9CA19F4B-48A8-1351-7D12-BA91A6738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799" y="1017324"/>
            <a:ext cx="3597639" cy="4492574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B00281C-C254-6DCD-7790-13131AC19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966" y="812886"/>
            <a:ext cx="6460761" cy="1053127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ЗАВДАННЯ ДЛЯ 8-9 КЛАСІВ (5 балів)</a:t>
            </a:r>
            <a:endParaRPr lang="ru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B925E6-059E-FC70-A18C-2E3C928000D0}"/>
              </a:ext>
            </a:extLst>
          </p:cNvPr>
          <p:cNvSpPr txBox="1"/>
          <p:nvPr/>
        </p:nvSpPr>
        <p:spPr>
          <a:xfrm>
            <a:off x="709272" y="5686787"/>
            <a:ext cx="43126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https://www.instagram.com/p/Cq7qAcNNZ2p/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7F5EFF-F587-CD48-B77F-E1A6754D0A60}"/>
              </a:ext>
            </a:extLst>
          </p:cNvPr>
          <p:cNvSpPr txBox="1"/>
          <p:nvPr/>
        </p:nvSpPr>
        <p:spPr>
          <a:xfrm>
            <a:off x="5202493" y="2424865"/>
            <a:ext cx="60984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Фобія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–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це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ірраціональний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та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панічний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страх,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який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людина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відчуває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, коли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опиняється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перед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тригером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.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Об’єктом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страху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може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бути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певне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місце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,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обставини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чи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об’єкт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. На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відміну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від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тривожного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розладу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, причиною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фобії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зазвичай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є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щось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 </a:t>
            </a:r>
            <a:r>
              <a:rPr lang="ru-UA" sz="2400" b="0" i="0" dirty="0" err="1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конкретне</a:t>
            </a:r>
            <a:r>
              <a:rPr lang="ru-UA" sz="2400" b="0" i="0" dirty="0">
                <a:solidFill>
                  <a:srgbClr val="1C2135"/>
                </a:solidFill>
                <a:effectLst/>
                <a:latin typeface="Garamond" panose="02020404030301010803" pitchFamily="18" charset="0"/>
              </a:rPr>
              <a:t>.</a:t>
            </a:r>
            <a:endParaRPr lang="ru-UA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0092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A3CDD3-315F-C9BE-6C6A-39623B89C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1" y="788891"/>
            <a:ext cx="10058400" cy="3849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Деякі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цвілеві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гриби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що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трапляються</a:t>
            </a:r>
            <a:r>
              <a:rPr lang="ru-UA" sz="2400" b="1" dirty="0">
                <a:latin typeface="Garamond" panose="02020404030301010803" pitchFamily="18" charset="0"/>
              </a:rPr>
              <a:t> у </a:t>
            </a:r>
            <a:r>
              <a:rPr lang="ru-UA" sz="2400" b="1" dirty="0" err="1">
                <a:latin typeface="Garamond" panose="02020404030301010803" pitchFamily="18" charset="0"/>
              </a:rPr>
              <a:t>вологих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приміщеннях</a:t>
            </a:r>
            <a:r>
              <a:rPr lang="ru-UA" sz="2400" b="1" dirty="0">
                <a:latin typeface="Garamond" panose="02020404030301010803" pitchFamily="18" charset="0"/>
              </a:rPr>
              <a:t> та на </a:t>
            </a:r>
            <a:r>
              <a:rPr lang="ru-UA" sz="2400" b="1" dirty="0" err="1">
                <a:latin typeface="Garamond" panose="02020404030301010803" pitchFamily="18" charset="0"/>
              </a:rPr>
              <a:t>зіпсованих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харчових</a:t>
            </a:r>
            <a:r>
              <a:rPr lang="ru-UA" sz="2400" b="1" dirty="0">
                <a:latin typeface="Garamond" panose="02020404030301010803" pitchFamily="18" charset="0"/>
              </a:rPr>
              <a:t> продуктах, </a:t>
            </a:r>
            <a:r>
              <a:rPr lang="ru-UA" sz="2400" b="1" dirty="0" err="1">
                <a:latin typeface="Garamond" panose="02020404030301010803" pitchFamily="18" charset="0"/>
              </a:rPr>
              <a:t>здатні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продукувати</a:t>
            </a:r>
            <a:r>
              <a:rPr lang="ru-UA" sz="2400" b="1" dirty="0">
                <a:latin typeface="Garamond" panose="02020404030301010803" pitchFamily="18" charset="0"/>
              </a:rPr>
              <a:t> афлатоксин</a:t>
            </a:r>
            <a:r>
              <a:rPr lang="uk-UA" sz="2400" b="1" dirty="0">
                <a:latin typeface="Garamond" panose="02020404030301010803" pitchFamily="18" charset="0"/>
              </a:rPr>
              <a:t> – </a:t>
            </a:r>
            <a:r>
              <a:rPr lang="ru-UA" sz="2400" b="1" dirty="0" err="1">
                <a:latin typeface="Garamond" panose="02020404030301010803" pitchFamily="18" charset="0"/>
              </a:rPr>
              <a:t>токсичну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сполуку</a:t>
            </a:r>
            <a:r>
              <a:rPr lang="ru-UA" sz="2400" b="1" dirty="0">
                <a:latin typeface="Garamond" panose="02020404030301010803" pitchFamily="18" charset="0"/>
              </a:rPr>
              <a:t> з </a:t>
            </a:r>
            <a:r>
              <a:rPr lang="ru-UA" sz="2400" b="1" dirty="0" err="1">
                <a:latin typeface="Garamond" panose="02020404030301010803" pitchFamily="18" charset="0"/>
              </a:rPr>
              <a:t>вираженою</a:t>
            </a:r>
            <a:r>
              <a:rPr lang="ru-UA" sz="2400" b="1" dirty="0">
                <a:latin typeface="Garamond" panose="02020404030301010803" pitchFamily="18" charset="0"/>
              </a:rPr>
              <a:t> канцерогенною та </a:t>
            </a:r>
            <a:r>
              <a:rPr lang="ru-UA" sz="2400" b="1" dirty="0" err="1">
                <a:latin typeface="Garamond" panose="02020404030301010803" pitchFamily="18" charset="0"/>
              </a:rPr>
              <a:t>алергенною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дією</a:t>
            </a:r>
            <a:r>
              <a:rPr lang="ru-UA" sz="2400" b="1" dirty="0">
                <a:latin typeface="Garamond" panose="02020404030301010803" pitchFamily="18" charset="0"/>
              </a:rPr>
              <a:t>. </a:t>
            </a:r>
            <a:r>
              <a:rPr lang="ru-UA" sz="2400" b="1" dirty="0" err="1">
                <a:latin typeface="Garamond" panose="02020404030301010803" pitchFamily="18" charset="0"/>
              </a:rPr>
              <a:t>Який</a:t>
            </a:r>
            <a:r>
              <a:rPr lang="ru-UA" sz="2400" b="1" dirty="0">
                <a:latin typeface="Garamond" panose="02020404030301010803" pitchFamily="18" charset="0"/>
              </a:rPr>
              <a:t> гриб </a:t>
            </a:r>
            <a:r>
              <a:rPr lang="ru-UA" sz="2400" b="1" dirty="0" err="1">
                <a:latin typeface="Garamond" panose="02020404030301010803" pitchFamily="18" charset="0"/>
              </a:rPr>
              <a:t>найчастіше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пов’язують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із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утворенням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цієї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речовини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i="1" dirty="0" err="1">
                <a:latin typeface="Garamond" panose="02020404030301010803" pitchFamily="18" charset="0"/>
              </a:rPr>
              <a:t>Clostridium</a:t>
            </a:r>
            <a:r>
              <a:rPr lang="ru-UA" sz="2400" i="1" dirty="0">
                <a:latin typeface="Garamond" panose="02020404030301010803" pitchFamily="18" charset="0"/>
              </a:rPr>
              <a:t> </a:t>
            </a:r>
            <a:r>
              <a:rPr lang="ru-UA" sz="2400" i="1" dirty="0" err="1">
                <a:latin typeface="Garamond" panose="02020404030301010803" pitchFamily="18" charset="0"/>
              </a:rPr>
              <a:t>botulinum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i="1" dirty="0" err="1">
                <a:latin typeface="Garamond" panose="02020404030301010803" pitchFamily="18" charset="0"/>
              </a:rPr>
              <a:t>Aspergillus</a:t>
            </a:r>
            <a:r>
              <a:rPr lang="ru-UA" sz="2400" i="1" dirty="0">
                <a:latin typeface="Garamond" panose="02020404030301010803" pitchFamily="18" charset="0"/>
              </a:rPr>
              <a:t> </a:t>
            </a:r>
            <a:r>
              <a:rPr lang="ru-UA" sz="2400" i="1" dirty="0" err="1">
                <a:latin typeface="Garamond" panose="02020404030301010803" pitchFamily="18" charset="0"/>
              </a:rPr>
              <a:t>niger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i="1" dirty="0" err="1">
                <a:latin typeface="Garamond" panose="02020404030301010803" pitchFamily="18" charset="0"/>
              </a:rPr>
              <a:t>Staphylococcus</a:t>
            </a:r>
            <a:r>
              <a:rPr lang="ru-UA" sz="2400" i="1" dirty="0">
                <a:latin typeface="Garamond" panose="02020404030301010803" pitchFamily="18" charset="0"/>
              </a:rPr>
              <a:t> </a:t>
            </a:r>
            <a:r>
              <a:rPr lang="ru-UA" sz="2400" i="1" dirty="0" err="1">
                <a:latin typeface="Garamond" panose="02020404030301010803" pitchFamily="18" charset="0"/>
              </a:rPr>
              <a:t>aureus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i="1" dirty="0" err="1">
                <a:latin typeface="Garamond" panose="02020404030301010803" pitchFamily="18" charset="0"/>
              </a:rPr>
              <a:t>Candida</a:t>
            </a:r>
            <a:r>
              <a:rPr lang="ru-UA" sz="2400" i="1" dirty="0">
                <a:latin typeface="Garamond" panose="02020404030301010803" pitchFamily="18" charset="0"/>
              </a:rPr>
              <a:t> </a:t>
            </a:r>
            <a:r>
              <a:rPr lang="ru-UA" sz="2400" i="1" dirty="0" err="1">
                <a:latin typeface="Garamond" panose="02020404030301010803" pitchFamily="18" charset="0"/>
              </a:rPr>
              <a:t>albicans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i="1" dirty="0" err="1">
                <a:latin typeface="Garamond" panose="02020404030301010803" pitchFamily="18" charset="0"/>
              </a:rPr>
              <a:t>Penicillium</a:t>
            </a:r>
            <a:r>
              <a:rPr lang="ru-UA" sz="2400" i="1" dirty="0">
                <a:latin typeface="Garamond" panose="02020404030301010803" pitchFamily="18" charset="0"/>
              </a:rPr>
              <a:t> </a:t>
            </a:r>
            <a:r>
              <a:rPr lang="ru-UA" sz="2400" i="1" dirty="0" err="1">
                <a:latin typeface="Garamond" panose="02020404030301010803" pitchFamily="18" charset="0"/>
              </a:rPr>
              <a:t>notatum</a:t>
            </a:r>
            <a:endParaRPr lang="ru-UA" sz="2400" dirty="0">
              <a:latin typeface="Garamond" panose="02020404030301010803" pitchFamily="18" charset="0"/>
            </a:endParaRPr>
          </a:p>
        </p:txBody>
      </p:sp>
      <p:pic>
        <p:nvPicPr>
          <p:cNvPr id="4" name="Рисунок 3" descr="Aspergillus niger- An Overview">
            <a:extLst>
              <a:ext uri="{FF2B5EF4-FFF2-40B4-BE49-F238E27FC236}">
                <a16:creationId xmlns:a16="http://schemas.microsoft.com/office/drawing/2014/main" id="{06FC6342-FA77-3898-5868-E0258920E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713703"/>
            <a:ext cx="3411302" cy="34113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8EEE4B-81A5-A804-FE2F-2C95489C8A4E}"/>
              </a:ext>
            </a:extLst>
          </p:cNvPr>
          <p:cNvSpPr txBox="1"/>
          <p:nvPr/>
        </p:nvSpPr>
        <p:spPr>
          <a:xfrm>
            <a:off x="6671187" y="6125005"/>
            <a:ext cx="21925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https://microbenotes.com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3576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6DA50C6-FB1D-9545-D2DA-C1870CACC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329" y="937997"/>
            <a:ext cx="10058400" cy="3849624"/>
          </a:xfrm>
        </p:spPr>
        <p:txBody>
          <a:bodyPr/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Після</a:t>
            </a:r>
            <a:r>
              <a:rPr lang="ru-UA" sz="2400" b="1" dirty="0">
                <a:latin typeface="Garamond" panose="02020404030301010803" pitchFamily="18" charset="0"/>
              </a:rPr>
              <a:t> контакту з медузою на </a:t>
            </a:r>
            <a:r>
              <a:rPr lang="ru-UA" sz="2400" b="1" dirty="0" err="1">
                <a:latin typeface="Garamond" panose="02020404030301010803" pitchFamily="18" charset="0"/>
              </a:rPr>
              <a:t>шкірі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людини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можуть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залишатися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жалкі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клітини</a:t>
            </a:r>
            <a:r>
              <a:rPr lang="ru-UA" sz="2400" b="1" dirty="0">
                <a:latin typeface="Garamond" panose="02020404030301010803" pitchFamily="18" charset="0"/>
              </a:rPr>
              <a:t> (</a:t>
            </a:r>
            <a:r>
              <a:rPr lang="ru-UA" sz="2400" b="1" dirty="0" err="1">
                <a:latin typeface="Garamond" panose="02020404030301010803" pitchFamily="18" charset="0"/>
              </a:rPr>
              <a:t>нематоцисти</a:t>
            </a:r>
            <a:r>
              <a:rPr lang="ru-UA" sz="2400" b="1" dirty="0">
                <a:latin typeface="Garamond" panose="02020404030301010803" pitchFamily="18" charset="0"/>
              </a:rPr>
              <a:t>), </a:t>
            </a:r>
            <a:r>
              <a:rPr lang="ru-UA" sz="2400" b="1" dirty="0" err="1">
                <a:latin typeface="Garamond" panose="02020404030301010803" pitchFamily="18" charset="0"/>
              </a:rPr>
              <a:t>які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продовжують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виділяти</a:t>
            </a:r>
            <a:r>
              <a:rPr lang="ru-UA" sz="2400" b="1" dirty="0">
                <a:latin typeface="Garamond" panose="02020404030301010803" pitchFamily="18" charset="0"/>
              </a:rPr>
              <a:t> токсин. Яким </a:t>
            </a:r>
            <a:r>
              <a:rPr lang="ru-UA" sz="2400" b="1" dirty="0" err="1">
                <a:latin typeface="Garamond" panose="02020404030301010803" pitchFamily="18" charset="0"/>
              </a:rPr>
              <a:t>засобом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рекомендується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обробити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уражену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ділянку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щоб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зменшити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подальшу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дію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отрути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5 % оцтом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перекисом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водню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прісною</a:t>
            </a:r>
            <a:r>
              <a:rPr lang="ru-UA" sz="2400" dirty="0">
                <a:latin typeface="Garamond" panose="02020404030301010803" pitchFamily="18" charset="0"/>
              </a:rPr>
              <a:t> водою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мильним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розчином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етиловим</a:t>
            </a:r>
            <a:r>
              <a:rPr lang="ru-UA" sz="2400" dirty="0">
                <a:latin typeface="Garamond" panose="02020404030301010803" pitchFamily="18" charset="0"/>
              </a:rPr>
              <a:t> спиртом</a:t>
            </a:r>
          </a:p>
          <a:p>
            <a:endParaRPr lang="ru-UA" dirty="0"/>
          </a:p>
        </p:txBody>
      </p:sp>
      <p:pic>
        <p:nvPicPr>
          <p:cNvPr id="6" name="Рисунок 5" descr="Що робити, якщо вжалила медуза: симптоми, лікування укусів, профілактика |  Добрі новини">
            <a:extLst>
              <a:ext uri="{FF2B5EF4-FFF2-40B4-BE49-F238E27FC236}">
                <a16:creationId xmlns:a16="http://schemas.microsoft.com/office/drawing/2014/main" id="{30EB6A62-DD62-D255-EF67-ABB49E02E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529" y="2300831"/>
            <a:ext cx="4825563" cy="36191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976504-FB10-7D75-AA3C-001C420016F9}"/>
              </a:ext>
            </a:extLst>
          </p:cNvPr>
          <p:cNvSpPr txBox="1"/>
          <p:nvPr/>
        </p:nvSpPr>
        <p:spPr>
          <a:xfrm>
            <a:off x="5194081" y="5920003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https://noviydoctor.com/amp/zdorovya/12165-shcho-robyty-yakshcho-vjalyla-meduza-symptomy-likuvannya-ukusiv-profilaktyka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509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A09306-EE2D-4240-F38D-399710D6F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0323" y="476372"/>
            <a:ext cx="10058400" cy="590525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sz="1400" b="1" dirty="0">
                <a:latin typeface="Garamond" panose="02020404030301010803" pitchFamily="18" charset="0"/>
              </a:rPr>
              <a:t>Методичні матеріали до підготовки 8 – 9 класи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2"/>
              </a:rPr>
              <a:t>https://profderm.net.ua/ua/statti/kozhnaya-krasnaya-volchanka-symptomy-vydy-y-foto-razlynyh-vydov-kozhnoj-volchanky/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3"/>
              </a:rPr>
              <a:t>https://ndekc.zp.ua/p/40-poslugy/index5.html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4"/>
              </a:rPr>
              <a:t>https://onclinic.ua/blog/fun-facts-about-bones-and-joints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5"/>
              </a:rPr>
              <a:t>https://www.agronom.com.ua/prychyny-vynyknennya-defitsytu-azotu-na-riznyh-typah-gruntiv-ukrayiny/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6"/>
              </a:rPr>
              <a:t>https://sm.darg.gov.ua/_50_najbiljsh_cikavih_faktiv_0_0_0_1099_1.html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7"/>
              </a:rPr>
              <a:t>https://www.bsmu.edu.ua/blog/torch-infekcziyi-shho-varto-znaty-pro-nyh/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8"/>
              </a:rPr>
              <a:t>https://zp.cdc.gov.ua/news/toksokaroz-shho-tse-za-hvoroba-ta-v-chomu-yiyi-nebezpeka/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9"/>
              </a:rPr>
              <a:t>https://moz.gov.ua/uk/kalendar-profilaktichnih-scheplen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u="sng" dirty="0">
                <a:latin typeface="Garamond" panose="02020404030301010803" pitchFamily="18" charset="0"/>
                <a:hlinkClick r:id="rId10"/>
              </a:rPr>
              <a:t>https://apteka.net.ua/articles/mukovistsydoz-shcho-potribno-znaty-pro-zakhvoryuvannya-ta-yoho-perebih?srsltid=AfmBOop6vM8YKyDwC2DaygYs6jwIL18seT9FbfEaMrPvb8uqPuZLI9Zd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1"/>
              </a:rPr>
              <a:t>https://www.miyklas.com.ua/p/biologiya/9-klas/bioriznomanittia-375090/neklitinni-formi-zhittia-virusi-372729/re-bd1c8519-22de-4924-93bf-8efd58c94efd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2"/>
              </a:rPr>
              <a:t>https://lt.ogo.ua/light/10-nejmovirnyh-faktiv-pro-reptylij/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3"/>
              </a:rPr>
              <a:t>https://www.fitolab.volyn.ua/informuiemo/424-naibilsh-poshyreni-na-terytorii-zakhidnoi-ukrainy-entomofahy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4"/>
              </a:rPr>
              <a:t>https://tsikavi-fakty.com.ua/90-tsikavyh-i-dyvovyzhnyh-faktiv-pro-zir-tvaryn/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5"/>
              </a:rPr>
              <a:t>https://www.bbc.com/ukrainian/articles/ckg6mp2vpgyo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6"/>
              </a:rPr>
              <a:t>https://dovidka.biz.ua/tsikavi-fakti-pro-lyudinu/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7"/>
              </a:rPr>
              <a:t>https://nrv.org.ua/shho-take-komensalizm-pryklady-komensalizmu/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8"/>
              </a:rPr>
              <a:t>https://mentoly.com.ua/blog/phobias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19"/>
              </a:rPr>
              <a:t>https://kegt.rshu.edu.ua/images/dustan/fito.pdf</a:t>
            </a: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dirty="0" err="1">
                <a:latin typeface="Garamond" panose="02020404030301010803" pitchFamily="18" charset="0"/>
              </a:rPr>
              <a:t>Стор</a:t>
            </a:r>
            <a:r>
              <a:rPr lang="uk-UA" sz="1400" dirty="0">
                <a:latin typeface="Garamond" panose="02020404030301010803" pitchFamily="18" charset="0"/>
              </a:rPr>
              <a:t>. 17.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20"/>
              </a:rPr>
              <a:t>https://dneprlabvet.com.ua/aflatoksyny-ta-mikotoksyny/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21"/>
              </a:rPr>
              <a:t>https://www.youtube.com/watch?v=BUuwETvFPL4&amp;t=3553s</a:t>
            </a:r>
            <a:r>
              <a:rPr lang="uk-UA" sz="1400" dirty="0">
                <a:latin typeface="Garamond" panose="02020404030301010803" pitchFamily="18" charset="0"/>
              </a:rPr>
              <a:t> Вакцини: коротко про головне.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22"/>
              </a:rPr>
              <a:t>https://shuba.life/articles/3033-domashnij-aspirin-yak-likuye-nastij-kori-verbi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23"/>
              </a:rPr>
              <a:t>https://www.divessi.com/uk/blog/fascinating-jellyfish-facts-9836.html</a:t>
            </a:r>
            <a:endParaRPr lang="ru-UA" sz="1400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24"/>
              </a:rPr>
              <a:t>https://vsviti.com.ua/life/69339</a:t>
            </a:r>
            <a:endParaRPr lang="ru-UA" sz="1400" dirty="0">
              <a:latin typeface="Garamond" panose="02020404030301010803" pitchFamily="18" charset="0"/>
            </a:endParaRPr>
          </a:p>
          <a:p>
            <a:pPr>
              <a:spcBef>
                <a:spcPts val="0"/>
              </a:spcBef>
            </a:pPr>
            <a:r>
              <a:rPr lang="uk-UA" sz="1400" dirty="0">
                <a:latin typeface="Garamond" panose="02020404030301010803" pitchFamily="18" charset="0"/>
              </a:rPr>
              <a:t> </a:t>
            </a:r>
            <a:r>
              <a:rPr lang="uk-UA" sz="1400" u="sng" dirty="0">
                <a:latin typeface="Garamond" panose="02020404030301010803" pitchFamily="18" charset="0"/>
                <a:hlinkClick r:id="rId25"/>
              </a:rPr>
              <a:t>https://phc.org.ua/kontrol-zakhvoryuvan/virusni-gepatiti/diagnostika-virusnikh-gepatitiv</a:t>
            </a:r>
            <a:endParaRPr lang="ru-UA" sz="1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086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3623176-803D-C6EB-E786-4E08F48A1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329" y="1837649"/>
            <a:ext cx="10058400" cy="3849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b="1" dirty="0">
                <a:latin typeface="Garamond" panose="02020404030301010803" pitchFamily="18" charset="0"/>
              </a:rPr>
              <a:t>Г</a:t>
            </a:r>
            <a:r>
              <a:rPr lang="ru-UA" sz="2400" b="1" dirty="0" err="1">
                <a:latin typeface="Garamond" panose="02020404030301010803" pitchFamily="18" charset="0"/>
              </a:rPr>
              <a:t>рупа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інфекційних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захворювань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що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передаються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переважно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під</a:t>
            </a:r>
            <a:r>
              <a:rPr lang="ru-UA" sz="2400" b="1" dirty="0">
                <a:latin typeface="Garamond" panose="02020404030301010803" pitchFamily="18" charset="0"/>
              </a:rPr>
              <a:t> час </a:t>
            </a:r>
            <a:r>
              <a:rPr lang="ru-UA" sz="2400" b="1" dirty="0" err="1">
                <a:latin typeface="Garamond" panose="02020404030301010803" pitchFamily="18" charset="0"/>
              </a:rPr>
              <a:t>статевих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контактів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uk-UA" sz="2400" b="1" dirty="0">
                <a:latin typeface="Garamond" panose="02020404030301010803" pitchFamily="18" charset="0"/>
              </a:rPr>
              <a:t>(напр., гонорея, сифіліс) </a:t>
            </a:r>
            <a:r>
              <a:rPr lang="ru-UA" sz="2400" b="1" dirty="0">
                <a:latin typeface="Garamond" panose="02020404030301010803" pitchFamily="18" charset="0"/>
              </a:rPr>
              <a:t>і </a:t>
            </a:r>
            <a:r>
              <a:rPr lang="ru-UA" sz="2400" b="1" dirty="0" err="1">
                <a:latin typeface="Garamond" panose="02020404030301010803" pitchFamily="18" charset="0"/>
              </a:rPr>
              <a:t>можуть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уражати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сечостатеву</a:t>
            </a:r>
            <a:r>
              <a:rPr lang="ru-UA" sz="2400" b="1" dirty="0">
                <a:latin typeface="Garamond" panose="02020404030301010803" pitchFamily="18" charset="0"/>
              </a:rPr>
              <a:t> систему, </a:t>
            </a:r>
            <a:r>
              <a:rPr lang="ru-UA" sz="2400" b="1" dirty="0" err="1">
                <a:latin typeface="Garamond" panose="02020404030301010803" pitchFamily="18" charset="0"/>
              </a:rPr>
              <a:t>шкіру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слизові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оболонки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об’єднується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спільним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терміном</a:t>
            </a:r>
            <a:r>
              <a:rPr lang="ru-UA" sz="2400" b="1" dirty="0">
                <a:latin typeface="Garamond" panose="02020404030301010803" pitchFamily="18" charset="0"/>
              </a:rPr>
              <a:t>. Як </a:t>
            </a:r>
            <a:r>
              <a:rPr lang="ru-UA" sz="2400" b="1" dirty="0" err="1">
                <a:latin typeface="Garamond" panose="02020404030301010803" pitchFamily="18" charset="0"/>
              </a:rPr>
              <a:t>називають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такі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захворювання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трансмісивні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венеричні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госпітальні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кишкові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краплинні</a:t>
            </a:r>
            <a:endParaRPr lang="ru-UA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15B374-33A4-AB89-E971-74A1FC31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5619" y="644163"/>
            <a:ext cx="6460761" cy="1053127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ЗАВДАННЯ ДЛЯ 10-11 КЛАСІВ (3 бали)</a:t>
            </a:r>
            <a:endParaRPr lang="ru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830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C1914D1-AB75-29AC-0017-E46371BE2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034" y="790513"/>
            <a:ext cx="6051754" cy="403221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У </a:t>
            </a:r>
            <a:r>
              <a:rPr lang="ru-UA" sz="2400" b="1" dirty="0" err="1">
                <a:latin typeface="Garamond" panose="02020404030301010803" pitchFamily="18" charset="0"/>
              </a:rPr>
              <a:t>медицині</a:t>
            </a:r>
            <a:r>
              <a:rPr lang="ru-UA" sz="2400" b="1" dirty="0">
                <a:latin typeface="Garamond" panose="02020404030301010803" pitchFamily="18" charset="0"/>
              </a:rPr>
              <a:t> для </a:t>
            </a:r>
            <a:r>
              <a:rPr lang="ru-UA" sz="2400" b="1" dirty="0" err="1">
                <a:latin typeface="Garamond" panose="02020404030301010803" pitchFamily="18" charset="0"/>
              </a:rPr>
              <a:t>профілактики</a:t>
            </a:r>
            <a:r>
              <a:rPr lang="ru-UA" sz="2400" b="1" dirty="0">
                <a:latin typeface="Garamond" panose="02020404030301010803" pitchFamily="18" charset="0"/>
              </a:rPr>
              <a:t> сказу, </a:t>
            </a:r>
            <a:r>
              <a:rPr lang="ru-UA" sz="2400" b="1" dirty="0" err="1">
                <a:latin typeface="Garamond" panose="02020404030301010803" pitchFamily="18" charset="0"/>
              </a:rPr>
              <a:t>грипу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поліомієліту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можуть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використовувати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вакцини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отримані</a:t>
            </a:r>
            <a:r>
              <a:rPr lang="ru-UA" sz="2400" b="1" dirty="0">
                <a:latin typeface="Garamond" panose="02020404030301010803" pitchFamily="18" charset="0"/>
              </a:rPr>
              <a:t> з </a:t>
            </a:r>
            <a:r>
              <a:rPr lang="ru-UA" sz="2400" b="1" dirty="0" err="1">
                <a:latin typeface="Garamond" panose="02020404030301010803" pitchFamily="18" charset="0"/>
              </a:rPr>
              <a:t>повністю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знешкоджених</a:t>
            </a:r>
            <a:r>
              <a:rPr lang="uk-UA" sz="2400" b="1" dirty="0">
                <a:latin typeface="Garamond" panose="02020404030301010803" pitchFamily="18" charset="0"/>
              </a:rPr>
              <a:t> (вбитих)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збудників</a:t>
            </a:r>
            <a:r>
              <a:rPr lang="ru-UA" sz="2400" b="1" dirty="0">
                <a:latin typeface="Garamond" panose="02020404030301010803" pitchFamily="18" charset="0"/>
              </a:rPr>
              <a:t>. Як </a:t>
            </a:r>
            <a:r>
              <a:rPr lang="ru-UA" sz="2400" b="1" dirty="0" err="1">
                <a:latin typeface="Garamond" panose="02020404030301010803" pitchFamily="18" charset="0"/>
              </a:rPr>
              <a:t>називаються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такі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вакцини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живі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інактивовані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анатоксини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субодиничні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uk-UA" sz="2400" dirty="0" err="1">
                <a:latin typeface="Garamond" panose="02020404030301010803" pitchFamily="18" charset="0"/>
              </a:rPr>
              <a:t>мРНК</a:t>
            </a:r>
            <a:r>
              <a:rPr lang="ru-UA" sz="2400" dirty="0">
                <a:latin typeface="Garamond" panose="02020404030301010803" pitchFamily="18" charset="0"/>
              </a:rPr>
              <a:t>-</a:t>
            </a:r>
            <a:r>
              <a:rPr lang="ru-UA" sz="2400" dirty="0" err="1">
                <a:latin typeface="Garamond" panose="02020404030301010803" pitchFamily="18" charset="0"/>
              </a:rPr>
              <a:t>вакцини</a:t>
            </a:r>
            <a:endParaRPr lang="ru-UA" sz="2400" dirty="0">
              <a:latin typeface="Garamond" panose="02020404030301010803" pitchFamily="18" charset="0"/>
            </a:endParaRPr>
          </a:p>
        </p:txBody>
      </p:sp>
      <p:pic>
        <p:nvPicPr>
          <p:cNvPr id="4" name="Рисунок 3" descr="Профілактика – Криворізька гімназія №82">
            <a:extLst>
              <a:ext uri="{FF2B5EF4-FFF2-40B4-BE49-F238E27FC236}">
                <a16:creationId xmlns:a16="http://schemas.microsoft.com/office/drawing/2014/main" id="{2B0E9FFB-5095-76A6-1255-0001632DA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369" y="945990"/>
            <a:ext cx="4630467" cy="5218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ACB8B7-44E8-FA48-4C7F-EB319B8245DC}"/>
              </a:ext>
            </a:extLst>
          </p:cNvPr>
          <p:cNvSpPr txBox="1"/>
          <p:nvPr/>
        </p:nvSpPr>
        <p:spPr>
          <a:xfrm>
            <a:off x="467034" y="5795495"/>
            <a:ext cx="42512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https://82.gymnasium.kr.ua/profilaktyka/</a:t>
            </a:r>
            <a:endParaRPr lang="ru-UA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7589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C7E010-C712-408D-9787-0842AFC9F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ru-U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03FCEF-A9BA-4991-9220-E36615FB8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64D085-C814-4D74-BCE0-2059F0DC0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42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DA5539E-D8B4-4F5A-B46F-C304F5D7A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1203491-5AEE-A528-84C9-1AC9E2E2BD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51" y="574737"/>
            <a:ext cx="7433169" cy="55748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D7E6FEF-59B4-1F83-B2E6-0C823F5B0BE6}"/>
              </a:ext>
            </a:extLst>
          </p:cNvPr>
          <p:cNvSpPr txBox="1"/>
          <p:nvPr/>
        </p:nvSpPr>
        <p:spPr>
          <a:xfrm>
            <a:off x="5043421" y="6370463"/>
            <a:ext cx="609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https://naurok.com.ua/prezentaciya-imunna-sistema-lyudini-osoblivosti-funkcionuvannya-232909.html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B64304A-F880-03B9-F135-E6C14BC53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626" y="2685589"/>
            <a:ext cx="3373432" cy="1532449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Повторити класифікацію лейкоцитів. </a:t>
            </a:r>
            <a:br>
              <a:rPr lang="uk-UA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uk-UA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5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Знайдіть помилку)</a:t>
            </a:r>
            <a:endParaRPr lang="ru-UA" sz="25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815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55B4A98-73FA-BFA9-7CC0-32F0E79152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845" y="775766"/>
            <a:ext cx="10058400" cy="3849624"/>
          </a:xfrm>
        </p:spPr>
        <p:txBody>
          <a:bodyPr/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У </a:t>
            </a:r>
            <a:r>
              <a:rPr lang="ru-UA" sz="2400" b="1" dirty="0" err="1">
                <a:latin typeface="Garamond" panose="02020404030301010803" pitchFamily="18" charset="0"/>
              </a:rPr>
              <a:t>деяких</a:t>
            </a:r>
            <a:r>
              <a:rPr lang="ru-UA" sz="2400" b="1" dirty="0">
                <a:latin typeface="Garamond" panose="02020404030301010803" pitchFamily="18" charset="0"/>
              </a:rPr>
              <a:t> озерах і ставках </a:t>
            </a:r>
            <a:r>
              <a:rPr lang="ru-UA" sz="2400" b="1" dirty="0" err="1">
                <a:latin typeface="Garamond" panose="02020404030301010803" pitchFamily="18" charset="0"/>
              </a:rPr>
              <a:t>спостерігається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масове</a:t>
            </a:r>
            <a:r>
              <a:rPr lang="ru-UA" sz="2400" b="1" dirty="0">
                <a:latin typeface="Garamond" panose="02020404030301010803" pitchFamily="18" charset="0"/>
              </a:rPr>
              <a:t> “</a:t>
            </a:r>
            <a:r>
              <a:rPr lang="ru-UA" sz="2400" b="1" dirty="0" err="1">
                <a:latin typeface="Garamond" panose="02020404030301010803" pitchFamily="18" charset="0"/>
              </a:rPr>
              <a:t>цвітіння</a:t>
            </a:r>
            <a:r>
              <a:rPr lang="ru-UA" sz="2400" b="1" dirty="0">
                <a:latin typeface="Garamond" panose="02020404030301010803" pitchFamily="18" charset="0"/>
              </a:rPr>
              <a:t>” води, </a:t>
            </a:r>
            <a:r>
              <a:rPr lang="ru-UA" sz="2400" b="1" dirty="0" err="1">
                <a:latin typeface="Garamond" panose="02020404030301010803" pitchFamily="18" charset="0"/>
              </a:rPr>
              <a:t>зниження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вмісту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кисню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загибель</a:t>
            </a:r>
            <a:r>
              <a:rPr lang="ru-UA" sz="2400" b="1" dirty="0">
                <a:latin typeface="Garamond" panose="02020404030301010803" pitchFamily="18" charset="0"/>
              </a:rPr>
              <a:t> риб через </a:t>
            </a:r>
            <a:r>
              <a:rPr lang="ru-UA" sz="2400" b="1" dirty="0" err="1">
                <a:latin typeface="Garamond" panose="02020404030301010803" pitchFamily="18" charset="0"/>
              </a:rPr>
              <a:t>надмірне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надходження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сполук</a:t>
            </a:r>
            <a:r>
              <a:rPr lang="ru-UA" sz="2400" b="1" dirty="0">
                <a:latin typeface="Garamond" panose="02020404030301010803" pitchFamily="18" charset="0"/>
              </a:rPr>
              <a:t> азоту і фосфору з добрив і </a:t>
            </a:r>
            <a:r>
              <a:rPr lang="ru-UA" sz="2400" b="1" dirty="0" err="1">
                <a:latin typeface="Garamond" panose="02020404030301010803" pitchFamily="18" charset="0"/>
              </a:rPr>
              <a:t>стічних</a:t>
            </a:r>
            <a:r>
              <a:rPr lang="ru-UA" sz="2400" b="1" dirty="0">
                <a:latin typeface="Garamond" panose="02020404030301010803" pitchFamily="18" charset="0"/>
              </a:rPr>
              <a:t> вод. Як </a:t>
            </a:r>
            <a:r>
              <a:rPr lang="ru-UA" sz="2400" b="1" dirty="0" err="1">
                <a:latin typeface="Garamond" panose="02020404030301010803" pitchFamily="18" charset="0"/>
              </a:rPr>
              <a:t>називається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цей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процес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сукцесія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біоакумуляція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евтрофікація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денітрифікація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фільтрація</a:t>
            </a:r>
            <a:endParaRPr lang="ru-UA" sz="2400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pic>
        <p:nvPicPr>
          <p:cNvPr id="4" name="Рисунок 3" descr="Евтрофікація — Вікіпедія">
            <a:extLst>
              <a:ext uri="{FF2B5EF4-FFF2-40B4-BE49-F238E27FC236}">
                <a16:creationId xmlns:a16="http://schemas.microsoft.com/office/drawing/2014/main" id="{8F50FFF3-D5EE-3F22-5E5C-AB9C3DE24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896" y="2201606"/>
            <a:ext cx="3038782" cy="4051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C5B32B-FA18-2F41-FEE3-682BFE0C5FC8}"/>
              </a:ext>
            </a:extLst>
          </p:cNvPr>
          <p:cNvSpPr txBox="1"/>
          <p:nvPr/>
        </p:nvSpPr>
        <p:spPr>
          <a:xfrm rot="16200000">
            <a:off x="4474752" y="3959170"/>
            <a:ext cx="384962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https://uk.wikipedia.org/wiki/%D0%95%D0%B2%D1%82%D1%80%D0%BE%D1%84%D1%96%D0%BA%D0%B0%D1%86%D1%96%D1%8F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852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5201DA3-CEEE-64C0-721F-748BCC8F9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367" y="1911299"/>
            <a:ext cx="10058400" cy="3849624"/>
          </a:xfrm>
        </p:spPr>
        <p:txBody>
          <a:bodyPr/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Серед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двостулкових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молюсків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відомий</a:t>
            </a:r>
            <a:r>
              <a:rPr lang="ru-UA" sz="2400" b="1" dirty="0">
                <a:latin typeface="Garamond" panose="02020404030301010803" pitchFamily="18" charset="0"/>
              </a:rPr>
              <a:t> вид, </a:t>
            </a:r>
            <a:r>
              <a:rPr lang="ru-UA" sz="2400" b="1" dirty="0" err="1">
                <a:latin typeface="Garamond" panose="02020404030301010803" pitchFamily="18" charset="0"/>
              </a:rPr>
              <a:t>який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гігантську</a:t>
            </a:r>
            <a:r>
              <a:rPr lang="ru-UA" sz="2400" b="1" dirty="0">
                <a:latin typeface="Garamond" panose="02020404030301010803" pitchFamily="18" charset="0"/>
              </a:rPr>
              <a:t> раковину до 2 </a:t>
            </a:r>
            <a:r>
              <a:rPr lang="ru-UA" sz="2400" b="1" dirty="0" err="1">
                <a:latin typeface="Garamond" panose="02020404030301010803" pitchFamily="18" charset="0"/>
              </a:rPr>
              <a:t>метрів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завширшки</a:t>
            </a:r>
            <a:r>
              <a:rPr lang="ru-UA" sz="2400" b="1" dirty="0">
                <a:latin typeface="Garamond" panose="02020404030301010803" pitchFamily="18" charset="0"/>
              </a:rPr>
              <a:t> і </a:t>
            </a:r>
            <a:r>
              <a:rPr lang="ru-UA" sz="2400" b="1" dirty="0" err="1">
                <a:latin typeface="Garamond" panose="02020404030301010803" pitchFamily="18" charset="0"/>
              </a:rPr>
              <a:t>масу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понад</a:t>
            </a:r>
            <a:r>
              <a:rPr lang="ru-UA" sz="2400" b="1" dirty="0">
                <a:latin typeface="Garamond" panose="02020404030301010803" pitchFamily="18" charset="0"/>
              </a:rPr>
              <a:t> 300 кг. У </a:t>
            </a:r>
            <a:r>
              <a:rPr lang="ru-UA" sz="2400" b="1" dirty="0" err="1">
                <a:latin typeface="Garamond" panose="02020404030301010803" pitchFamily="18" charset="0"/>
              </a:rPr>
              <a:t>деяких</a:t>
            </a:r>
            <a:r>
              <a:rPr lang="ru-UA" sz="2400" b="1" dirty="0">
                <a:latin typeface="Garamond" panose="02020404030301010803" pitchFamily="18" charset="0"/>
              </a:rPr>
              <a:t> культурах </a:t>
            </a:r>
            <a:r>
              <a:rPr lang="ru-UA" sz="2400" b="1" dirty="0" err="1">
                <a:latin typeface="Garamond" panose="02020404030301010803" pitchFamily="18" charset="0"/>
              </a:rPr>
              <a:t>такі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раковини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використовували</a:t>
            </a:r>
            <a:r>
              <a:rPr lang="ru-UA" sz="2400" b="1" dirty="0">
                <a:latin typeface="Garamond" panose="02020404030301010803" pitchFamily="18" charset="0"/>
              </a:rPr>
              <a:t> як </a:t>
            </a:r>
            <a:r>
              <a:rPr lang="ru-UA" sz="2400" b="1" dirty="0" err="1">
                <a:latin typeface="Garamond" panose="02020404030301010803" pitchFamily="18" charset="0"/>
              </a:rPr>
              <a:t>великі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ємності</a:t>
            </a:r>
            <a:r>
              <a:rPr lang="ru-UA" sz="2400" b="1" dirty="0">
                <a:latin typeface="Garamond" panose="02020404030301010803" pitchFamily="18" charset="0"/>
              </a:rPr>
              <a:t>, а також як </a:t>
            </a:r>
            <a:r>
              <a:rPr lang="ru-UA" sz="2400" b="1" dirty="0" err="1">
                <a:latin typeface="Garamond" panose="02020404030301010803" pitchFamily="18" charset="0"/>
              </a:rPr>
              <a:t>елемент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інтер’єру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культових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споруд</a:t>
            </a:r>
            <a:r>
              <a:rPr lang="ru-UA" sz="2400" b="1" dirty="0">
                <a:latin typeface="Garamond" panose="02020404030301010803" pitchFamily="18" charset="0"/>
              </a:rPr>
              <a:t>. </a:t>
            </a:r>
            <a:r>
              <a:rPr lang="ru-UA" sz="2400" b="1" dirty="0" err="1">
                <a:latin typeface="Garamond" panose="02020404030301010803" pitchFamily="18" charset="0"/>
              </a:rPr>
              <a:t>Який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це</a:t>
            </a:r>
            <a:r>
              <a:rPr lang="ru-UA" sz="2400" b="1" dirty="0">
                <a:latin typeface="Garamond" panose="02020404030301010803" pitchFamily="18" charset="0"/>
              </a:rPr>
              <a:t> вид </a:t>
            </a:r>
            <a:r>
              <a:rPr lang="ru-UA" sz="2400" b="1" dirty="0" err="1">
                <a:latin typeface="Garamond" panose="02020404030301010803" pitchFamily="18" charset="0"/>
              </a:rPr>
              <a:t>молюска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Mytilus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edulis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Ostrea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edulis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Tridacna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gigas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Pecten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maximus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Mya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arenaria</a:t>
            </a:r>
            <a:endParaRPr lang="ru-UA" sz="2400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F255D9-AD58-5FA3-806A-36BC92B5E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938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ЗАВДАННЯ ДЛЯ 10-11 КЛАСІВ (4 бали)</a:t>
            </a:r>
            <a:endParaRPr lang="ru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CITES - Species of the Week - Giant Clam The giant clam (Tridacna gigas) is  the largest living bivalve mollusk and one of the most endangered clam  species. It is sought after">
            <a:extLst>
              <a:ext uri="{FF2B5EF4-FFF2-40B4-BE49-F238E27FC236}">
                <a16:creationId xmlns:a16="http://schemas.microsoft.com/office/drawing/2014/main" id="{CFFFD713-8324-7BDC-8FD8-DEF3905AD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0241" y="3670197"/>
            <a:ext cx="3397526" cy="25448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DB2208-0F0B-A580-7D10-670DDFD23114}"/>
              </a:ext>
            </a:extLst>
          </p:cNvPr>
          <p:cNvSpPr txBox="1"/>
          <p:nvPr/>
        </p:nvSpPr>
        <p:spPr>
          <a:xfrm>
            <a:off x="7677586" y="6215062"/>
            <a:ext cx="2722835" cy="318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https://www.facebook.com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Рисунок 7" descr="Tridacna gigas - Gigas clam | Snorkeling Report">
            <a:extLst>
              <a:ext uri="{FF2B5EF4-FFF2-40B4-BE49-F238E27FC236}">
                <a16:creationId xmlns:a16="http://schemas.microsoft.com/office/drawing/2014/main" id="{E5301401-E148-E4C6-9651-6642BAEBEF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228" y="3670197"/>
            <a:ext cx="3426542" cy="25448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97CF9AF-A17A-474C-5AFC-6474AE8F8A3F}"/>
              </a:ext>
            </a:extLst>
          </p:cNvPr>
          <p:cNvSpPr txBox="1"/>
          <p:nvPr/>
        </p:nvSpPr>
        <p:spPr>
          <a:xfrm>
            <a:off x="2830307" y="6215062"/>
            <a:ext cx="50623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https://www.snorkeling-report.com/species/tridacna-gigas/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3483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55C837F-3852-CAB8-101B-D6814EFCC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826" y="587296"/>
            <a:ext cx="7575755" cy="1775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2400" b="1" dirty="0">
                <a:latin typeface="Garamond" panose="02020404030301010803" pitchFamily="18" charset="0"/>
              </a:rPr>
              <a:t>Яка порода собаки зображена на фото?</a:t>
            </a:r>
            <a:endParaRPr lang="ru-UA" sz="2400" b="1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uk-UA" sz="2400" b="1" dirty="0">
                <a:latin typeface="Garamond" panose="02020404030301010803" pitchFamily="18" charset="0"/>
              </a:rPr>
              <a:t>А)</a:t>
            </a:r>
            <a:r>
              <a:rPr lang="uk-UA" sz="2400" dirty="0">
                <a:latin typeface="Garamond" panose="02020404030301010803" pitchFamily="18" charset="0"/>
              </a:rPr>
              <a:t> </a:t>
            </a:r>
            <a:r>
              <a:rPr lang="uk-UA" sz="2400" dirty="0" err="1">
                <a:latin typeface="Garamond" panose="02020404030301010803" pitchFamily="18" charset="0"/>
              </a:rPr>
              <a:t>вельш-коргі</a:t>
            </a:r>
            <a:r>
              <a:rPr lang="uk-UA" sz="2400" dirty="0">
                <a:latin typeface="Garamond" panose="02020404030301010803" pitchFamily="18" charset="0"/>
              </a:rPr>
              <a:t> </a:t>
            </a:r>
            <a:r>
              <a:rPr lang="uk-UA" sz="2400" dirty="0" err="1">
                <a:latin typeface="Garamond" panose="02020404030301010803" pitchFamily="18" charset="0"/>
              </a:rPr>
              <a:t>пемброк</a:t>
            </a:r>
            <a:r>
              <a:rPr lang="uk-UA" sz="2400" dirty="0">
                <a:latin typeface="Garamond" panose="02020404030301010803" pitchFamily="18" charset="0"/>
              </a:rPr>
              <a:t>; </a:t>
            </a:r>
            <a:r>
              <a:rPr lang="uk-UA" sz="2400" b="1" dirty="0">
                <a:latin typeface="Garamond" panose="02020404030301010803" pitchFamily="18" charset="0"/>
              </a:rPr>
              <a:t>Б)</a:t>
            </a:r>
            <a:r>
              <a:rPr lang="uk-UA" sz="2400" dirty="0">
                <a:latin typeface="Garamond" panose="02020404030301010803" pitchFamily="18" charset="0"/>
              </a:rPr>
              <a:t> </a:t>
            </a:r>
            <a:r>
              <a:rPr lang="uk-UA" sz="2400" dirty="0" err="1">
                <a:latin typeface="Garamond" panose="02020404030301010803" pitchFamily="18" charset="0"/>
              </a:rPr>
              <a:t>сіба-іну</a:t>
            </a:r>
            <a:r>
              <a:rPr lang="uk-UA" sz="2400" dirty="0">
                <a:latin typeface="Garamond" panose="02020404030301010803" pitchFamily="18" charset="0"/>
              </a:rPr>
              <a:t>; </a:t>
            </a:r>
            <a:r>
              <a:rPr lang="uk-UA" sz="2400" b="1" dirty="0">
                <a:latin typeface="Garamond" panose="02020404030301010803" pitchFamily="18" charset="0"/>
              </a:rPr>
              <a:t>В)</a:t>
            </a:r>
            <a:r>
              <a:rPr lang="uk-UA" sz="2400" dirty="0">
                <a:latin typeface="Garamond" panose="02020404030301010803" pitchFamily="18" charset="0"/>
              </a:rPr>
              <a:t> ісландська вівчарка; </a:t>
            </a:r>
            <a:r>
              <a:rPr lang="uk-UA" sz="2400" b="1" dirty="0">
                <a:latin typeface="Garamond" panose="02020404030301010803" pitchFamily="18" charset="0"/>
              </a:rPr>
              <a:t>Г)</a:t>
            </a:r>
            <a:r>
              <a:rPr lang="uk-UA" sz="2400" dirty="0">
                <a:latin typeface="Garamond" panose="02020404030301010803" pitchFamily="18" charset="0"/>
              </a:rPr>
              <a:t> корейський </a:t>
            </a:r>
            <a:r>
              <a:rPr lang="uk-UA" sz="2400" dirty="0" err="1">
                <a:latin typeface="Garamond" panose="02020404030301010803" pitchFamily="18" charset="0"/>
              </a:rPr>
              <a:t>джиндо</a:t>
            </a:r>
            <a:r>
              <a:rPr lang="uk-UA" sz="2400" dirty="0">
                <a:latin typeface="Garamond" panose="02020404030301010803" pitchFamily="18" charset="0"/>
              </a:rPr>
              <a:t>.</a:t>
            </a:r>
          </a:p>
          <a:p>
            <a:pPr marL="0" indent="0">
              <a:buNone/>
            </a:pPr>
            <a:r>
              <a:rPr lang="uk-UA" sz="2400" i="1" dirty="0">
                <a:latin typeface="Garamond" panose="02020404030301010803" pitchFamily="18" charset="0"/>
              </a:rPr>
              <a:t>Примітка: фото розташовані від А до Г.</a:t>
            </a:r>
            <a:endParaRPr lang="ru-UA" sz="2400" i="1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pic>
        <p:nvPicPr>
          <p:cNvPr id="4" name="Рисунок 3" descr="Валлійський коргі — Вікіпедія">
            <a:extLst>
              <a:ext uri="{FF2B5EF4-FFF2-40B4-BE49-F238E27FC236}">
                <a16:creationId xmlns:a16="http://schemas.microsoft.com/office/drawing/2014/main" id="{EF42338B-AACF-6028-1314-CDA889EA3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65" y="2492704"/>
            <a:ext cx="2686088" cy="33410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6A5DF4-BF42-11A5-7BDA-622D0161EF3E}"/>
              </a:ext>
            </a:extLst>
          </p:cNvPr>
          <p:cNvSpPr txBox="1"/>
          <p:nvPr/>
        </p:nvSpPr>
        <p:spPr>
          <a:xfrm>
            <a:off x="438764" y="6093993"/>
            <a:ext cx="2686088" cy="306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https://uk.wikipedia.org/wiki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7" name="Рисунок 6" descr="Сіба-іну — Вікіпедія">
            <a:extLst>
              <a:ext uri="{FF2B5EF4-FFF2-40B4-BE49-F238E27FC236}">
                <a16:creationId xmlns:a16="http://schemas.microsoft.com/office/drawing/2014/main" id="{52D05E5F-C43A-9FA8-11E2-679D0D6A6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516" y="2924388"/>
            <a:ext cx="2932968" cy="2199726"/>
          </a:xfrm>
          <a:prstGeom prst="rect">
            <a:avLst/>
          </a:prstGeom>
        </p:spPr>
      </p:pic>
      <p:pic>
        <p:nvPicPr>
          <p:cNvPr id="8" name="Рисунок 7" descr="Ісландський собака — Вікіпедія">
            <a:extLst>
              <a:ext uri="{FF2B5EF4-FFF2-40B4-BE49-F238E27FC236}">
                <a16:creationId xmlns:a16="http://schemas.microsoft.com/office/drawing/2014/main" id="{EFC6A9F7-324E-3269-20D9-E1E0F57A26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447" y="2924388"/>
            <a:ext cx="2786294" cy="2199725"/>
          </a:xfrm>
          <a:prstGeom prst="rect">
            <a:avLst/>
          </a:prstGeom>
        </p:spPr>
      </p:pic>
      <p:pic>
        <p:nvPicPr>
          <p:cNvPr id="9" name="Рисунок 8" descr="Корейський собака Джиндо">
            <a:extLst>
              <a:ext uri="{FF2B5EF4-FFF2-40B4-BE49-F238E27FC236}">
                <a16:creationId xmlns:a16="http://schemas.microsoft.com/office/drawing/2014/main" id="{5EA8B90B-8D34-C538-6C30-814EB76EA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8992" y="2924388"/>
            <a:ext cx="2199725" cy="219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239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3A230DF-4099-23D4-A434-ED815E4EE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1" y="529698"/>
            <a:ext cx="9316064" cy="48876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На </a:t>
            </a:r>
            <a:r>
              <a:rPr lang="ru-UA" sz="2400" b="1" dirty="0" err="1">
                <a:latin typeface="Garamond" panose="02020404030301010803" pitchFamily="18" charset="0"/>
              </a:rPr>
              <a:t>тлі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вже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існуючої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інфекції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ще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незавершеного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лікування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з’являється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повторне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зараження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тим</a:t>
            </a:r>
            <a:r>
              <a:rPr lang="ru-UA" sz="2400" b="1" dirty="0">
                <a:latin typeface="Garamond" panose="02020404030301010803" pitchFamily="18" charset="0"/>
              </a:rPr>
              <a:t> самим </a:t>
            </a:r>
            <a:r>
              <a:rPr lang="ru-UA" sz="2400" b="1" dirty="0" err="1">
                <a:latin typeface="Garamond" panose="02020404030301010803" pitchFamily="18" charset="0"/>
              </a:rPr>
              <a:t>або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близьким</a:t>
            </a:r>
            <a:r>
              <a:rPr lang="ru-UA" sz="2400" b="1" dirty="0">
                <a:latin typeface="Garamond" panose="02020404030301010803" pitchFamily="18" charset="0"/>
              </a:rPr>
              <a:t> за </a:t>
            </a:r>
            <a:r>
              <a:rPr lang="ru-UA" sz="2400" b="1" dirty="0" err="1">
                <a:latin typeface="Garamond" panose="02020404030301010803" pitchFamily="18" charset="0"/>
              </a:rPr>
              <a:t>властивостями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збудником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що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ускладнює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перебіг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хвороби</a:t>
            </a:r>
            <a:r>
              <a:rPr lang="ru-UA" sz="2400" b="1" dirty="0">
                <a:latin typeface="Garamond" panose="02020404030301010803" pitchFamily="18" charset="0"/>
              </a:rPr>
              <a:t>. Як </a:t>
            </a:r>
            <a:r>
              <a:rPr lang="ru-UA" sz="2400" b="1" dirty="0" err="1">
                <a:latin typeface="Garamond" panose="02020404030301010803" pitchFamily="18" charset="0"/>
              </a:rPr>
              <a:t>називається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uk-UA" sz="2400" b="1" dirty="0">
                <a:latin typeface="Garamond" panose="02020404030301010803" pitchFamily="18" charset="0"/>
              </a:rPr>
              <a:t>така інфекція за вторинними проявами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коінфекція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реінфекція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суперінфекція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латентна </a:t>
            </a:r>
            <a:r>
              <a:rPr lang="ru-UA" sz="2400" dirty="0" err="1">
                <a:latin typeface="Garamond" panose="02020404030301010803" pitchFamily="18" charset="0"/>
              </a:rPr>
              <a:t>інфекція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опортуністична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інфекція</a:t>
            </a:r>
            <a:endParaRPr lang="ru-UA" sz="2400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pic>
        <p:nvPicPr>
          <p:cNvPr id="4" name="Рисунок 3" descr="Інфекційні захворювання — види, симптоми, лікування">
            <a:extLst>
              <a:ext uri="{FF2B5EF4-FFF2-40B4-BE49-F238E27FC236}">
                <a16:creationId xmlns:a16="http://schemas.microsoft.com/office/drawing/2014/main" id="{292B1BA0-81BC-C902-4E8E-F3D11E0E6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652" y="2288220"/>
            <a:ext cx="4570993" cy="3048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89FC2F-F892-189B-12ED-2EE8EEA28612}"/>
              </a:ext>
            </a:extLst>
          </p:cNvPr>
          <p:cNvSpPr txBox="1"/>
          <p:nvPr/>
        </p:nvSpPr>
        <p:spPr>
          <a:xfrm>
            <a:off x="4273345" y="5417313"/>
            <a:ext cx="687643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https://complimed.com.ua/%D0%B1%D0%B5%D0%B7-%D1%80%D1%83%D0%B1%D1%80%D0%B8%D0%BA%D0%B8-uk/%D0%91%D0%BB%D0%BE%D0%B3/infektsiyni-zakhvoryuvannya-shcho-tse-vydy/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4457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032CC4D-2297-D186-C094-AF735F344D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699" y="1572666"/>
            <a:ext cx="9345561" cy="38496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Серед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вулканів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Землі</a:t>
            </a:r>
            <a:r>
              <a:rPr lang="ru-UA" sz="2400" b="1" dirty="0">
                <a:latin typeface="Garamond" panose="02020404030301010803" pitchFamily="18" charset="0"/>
              </a:rPr>
              <a:t> є один </a:t>
            </a:r>
            <a:r>
              <a:rPr lang="ru-UA" sz="2400" b="1" dirty="0" err="1">
                <a:latin typeface="Garamond" panose="02020404030301010803" pitchFamily="18" charset="0"/>
              </a:rPr>
              <a:t>із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найбільших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щитових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вулканів</a:t>
            </a:r>
            <a:r>
              <a:rPr lang="ru-UA" sz="2400" b="1" dirty="0">
                <a:latin typeface="Garamond" panose="02020404030301010803" pitchFamily="18" charset="0"/>
              </a:rPr>
              <a:t>, </a:t>
            </a:r>
            <a:r>
              <a:rPr lang="ru-UA" sz="2400" b="1" dirty="0" err="1">
                <a:latin typeface="Garamond" panose="02020404030301010803" pitchFamily="18" charset="0"/>
              </a:rPr>
              <a:t>що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формувався</a:t>
            </a:r>
            <a:r>
              <a:rPr lang="ru-UA" sz="2400" b="1" dirty="0">
                <a:latin typeface="Garamond" panose="02020404030301010803" pitchFamily="18" charset="0"/>
              </a:rPr>
              <a:t> потоками </a:t>
            </a:r>
            <a:r>
              <a:rPr lang="ru-UA" sz="2400" b="1" dirty="0" err="1">
                <a:latin typeface="Garamond" panose="02020404030301010803" pitchFamily="18" charset="0"/>
              </a:rPr>
              <a:t>базальтової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лави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протягом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сотень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тисяч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років</a:t>
            </a:r>
            <a:r>
              <a:rPr lang="ru-UA" sz="2400" b="1" dirty="0">
                <a:latin typeface="Garamond" panose="02020404030301010803" pitchFamily="18" charset="0"/>
              </a:rPr>
              <a:t>. </a:t>
            </a:r>
            <a:r>
              <a:rPr lang="ru-UA" sz="2400" b="1" dirty="0" err="1">
                <a:latin typeface="Garamond" panose="02020404030301010803" pitchFamily="18" charset="0"/>
              </a:rPr>
              <a:t>Його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загальний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об’єм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оцінюють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приблизно</a:t>
            </a:r>
            <a:r>
              <a:rPr lang="ru-UA" sz="2400" b="1" dirty="0">
                <a:latin typeface="Garamond" panose="02020404030301010803" pitchFamily="18" charset="0"/>
              </a:rPr>
              <a:t> у 75 000 км³, а над </a:t>
            </a:r>
            <a:r>
              <a:rPr lang="ru-UA" sz="2400" b="1" dirty="0" err="1">
                <a:latin typeface="Garamond" panose="02020404030301010803" pitchFamily="18" charset="0"/>
              </a:rPr>
              <a:t>рівнем</a:t>
            </a:r>
            <a:r>
              <a:rPr lang="ru-UA" sz="2400" b="1" dirty="0">
                <a:latin typeface="Garamond" panose="02020404030301010803" pitchFamily="18" charset="0"/>
              </a:rPr>
              <a:t> океану </a:t>
            </a:r>
            <a:r>
              <a:rPr lang="ru-UA" sz="2400" b="1" dirty="0" err="1">
                <a:latin typeface="Garamond" panose="02020404030301010803" pitchFamily="18" charset="0"/>
              </a:rPr>
              <a:t>він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піднімається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більш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ніж</a:t>
            </a:r>
            <a:r>
              <a:rPr lang="ru-UA" sz="2400" b="1" dirty="0">
                <a:latin typeface="Garamond" panose="02020404030301010803" pitchFamily="18" charset="0"/>
              </a:rPr>
              <a:t> на 4 км, </a:t>
            </a:r>
            <a:r>
              <a:rPr lang="ru-UA" sz="2400" b="1" dirty="0" err="1">
                <a:latin typeface="Garamond" panose="02020404030301010803" pitchFamily="18" charset="0"/>
              </a:rPr>
              <a:t>хоча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більша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його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частина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прихована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під</a:t>
            </a:r>
            <a:r>
              <a:rPr lang="ru-UA" sz="2400" b="1" dirty="0">
                <a:latin typeface="Garamond" panose="02020404030301010803" pitchFamily="18" charset="0"/>
              </a:rPr>
              <a:t> водою. </a:t>
            </a:r>
            <a:r>
              <a:rPr lang="ru-UA" sz="2400" b="1" dirty="0" err="1">
                <a:latin typeface="Garamond" panose="02020404030301010803" pitchFamily="18" charset="0"/>
              </a:rPr>
              <a:t>Який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це</a:t>
            </a:r>
            <a:r>
              <a:rPr lang="ru-UA" sz="2400" b="1" dirty="0">
                <a:latin typeface="Garamond" panose="02020404030301010803" pitchFamily="18" charset="0"/>
              </a:rPr>
              <a:t> вулкан?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Кіліманджаро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Мауна-Лоа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Фудзіяма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Везувій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Етна</a:t>
            </a:r>
            <a:endParaRPr lang="ru-UA" sz="2400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CB8804-8DE0-4FD0-F680-B7129EAF4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1" y="415009"/>
            <a:ext cx="10058400" cy="1157657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ЕКОЛОГ-ЮНІОР ЕРУДИТ-202</a:t>
            </a:r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uk-UA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ЗАВДАННЯ ДЛЯ 10-11 КЛАСІВ (5 балів)</a:t>
            </a:r>
            <a:endParaRPr lang="ru-UA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Мауна-Лоа — Википедия">
            <a:extLst>
              <a:ext uri="{FF2B5EF4-FFF2-40B4-BE49-F238E27FC236}">
                <a16:creationId xmlns:a16="http://schemas.microsoft.com/office/drawing/2014/main" id="{D9679A2A-6359-4F54-703B-0089B6469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374" y="3601432"/>
            <a:ext cx="6759886" cy="22443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8FD207-BD65-1116-3E29-D2242C1AD9CD}"/>
              </a:ext>
            </a:extLst>
          </p:cNvPr>
          <p:cNvSpPr txBox="1"/>
          <p:nvPr/>
        </p:nvSpPr>
        <p:spPr>
          <a:xfrm>
            <a:off x="4598214" y="5949269"/>
            <a:ext cx="50576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https://uk.wikipedia.org/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5972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B75966-D11D-4A29-98F7-BC805DC33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3707" y="508946"/>
            <a:ext cx="10058400" cy="46516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b="1" dirty="0">
                <a:latin typeface="Garamond" panose="02020404030301010803" pitchFamily="18" charset="0"/>
              </a:rPr>
              <a:t>У </a:t>
            </a:r>
            <a:r>
              <a:rPr lang="ru-UA" sz="2400" b="1" dirty="0" err="1">
                <a:latin typeface="Garamond" panose="02020404030301010803" pitchFamily="18" charset="0"/>
              </a:rPr>
              <a:t>деяких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випадках</a:t>
            </a:r>
            <a:r>
              <a:rPr lang="ru-UA" sz="2400" b="1" dirty="0">
                <a:latin typeface="Garamond" panose="02020404030301010803" pitchFamily="18" charset="0"/>
              </a:rPr>
              <a:t> у </a:t>
            </a:r>
            <a:r>
              <a:rPr lang="ru-UA" sz="2400" b="1" dirty="0" err="1">
                <a:latin typeface="Garamond" panose="02020404030301010803" pitchFamily="18" charset="0"/>
              </a:rPr>
              <a:t>новонароджених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розвивається</a:t>
            </a:r>
            <a:r>
              <a:rPr lang="ru-UA" sz="2400" b="1" dirty="0">
                <a:latin typeface="Garamond" panose="02020404030301010803" pitchFamily="18" charset="0"/>
              </a:rPr>
              <a:t> стан, при </a:t>
            </a:r>
            <a:r>
              <a:rPr lang="ru-UA" sz="2400" b="1" dirty="0" err="1">
                <a:latin typeface="Garamond" panose="02020404030301010803" pitchFamily="18" charset="0"/>
              </a:rPr>
              <a:t>якому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антитіла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матері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руйнують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еритроцити</a:t>
            </a:r>
            <a:r>
              <a:rPr lang="ru-UA" sz="2400" b="1" dirty="0">
                <a:latin typeface="Garamond" panose="02020404030301010803" pitchFamily="18" charset="0"/>
              </a:rPr>
              <a:t> плода, </a:t>
            </a:r>
            <a:r>
              <a:rPr lang="ru-UA" sz="2400" b="1" dirty="0" err="1">
                <a:latin typeface="Garamond" panose="02020404030301010803" pitchFamily="18" charset="0"/>
              </a:rPr>
              <a:t>що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призводить</a:t>
            </a:r>
            <a:r>
              <a:rPr lang="ru-UA" sz="2400" b="1" dirty="0">
                <a:latin typeface="Garamond" panose="02020404030301010803" pitchFamily="18" charset="0"/>
              </a:rPr>
              <a:t> до </a:t>
            </a:r>
            <a:r>
              <a:rPr lang="ru-UA" sz="2400" b="1" dirty="0" err="1">
                <a:latin typeface="Garamond" panose="02020404030301010803" pitchFamily="18" charset="0"/>
              </a:rPr>
              <a:t>анемії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жовтяниці</a:t>
            </a:r>
            <a:r>
              <a:rPr lang="ru-UA" sz="2400" b="1" dirty="0">
                <a:latin typeface="Garamond" panose="02020404030301010803" pitchFamily="18" charset="0"/>
              </a:rPr>
              <a:t>. </a:t>
            </a:r>
            <a:r>
              <a:rPr lang="ru-UA" sz="2400" b="1" dirty="0" err="1">
                <a:latin typeface="Garamond" panose="02020404030301010803" pitchFamily="18" charset="0"/>
              </a:rPr>
              <a:t>Це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виникає</a:t>
            </a:r>
            <a:r>
              <a:rPr lang="ru-UA" sz="2400" b="1" dirty="0">
                <a:latin typeface="Garamond" panose="02020404030301010803" pitchFamily="18" charset="0"/>
              </a:rPr>
              <a:t> через </a:t>
            </a:r>
            <a:r>
              <a:rPr lang="ru-UA" sz="2400" b="1" dirty="0" err="1">
                <a:latin typeface="Garamond" panose="02020404030301010803" pitchFamily="18" charset="0"/>
              </a:rPr>
              <a:t>імунологічний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конфлікт</a:t>
            </a:r>
            <a:r>
              <a:rPr lang="ru-UA" sz="2400" b="1" dirty="0">
                <a:latin typeface="Garamond" panose="02020404030301010803" pitchFamily="18" charset="0"/>
              </a:rPr>
              <a:t>. Яка причина </a:t>
            </a:r>
            <a:r>
              <a:rPr lang="ru-UA" sz="2400" b="1" dirty="0" err="1">
                <a:latin typeface="Garamond" panose="02020404030301010803" pitchFamily="18" charset="0"/>
              </a:rPr>
              <a:t>найчастіше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лежить</a:t>
            </a:r>
            <a:r>
              <a:rPr lang="ru-UA" sz="2400" b="1" dirty="0">
                <a:latin typeface="Garamond" panose="02020404030301010803" pitchFamily="18" charset="0"/>
              </a:rPr>
              <a:t> в </a:t>
            </a:r>
            <a:r>
              <a:rPr lang="ru-UA" sz="2400" b="1" dirty="0" err="1">
                <a:latin typeface="Garamond" panose="02020404030301010803" pitchFamily="18" charset="0"/>
              </a:rPr>
              <a:t>основі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цього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явища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</a:t>
            </a:r>
            <a:r>
              <a:rPr lang="ru-UA" sz="2400" dirty="0" err="1">
                <a:latin typeface="Garamond" panose="02020404030301010803" pitchFamily="18" charset="0"/>
              </a:rPr>
              <a:t>фізіологічна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незрілість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печінки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новонародженого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вірусна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інфекція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новонародженого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</a:t>
            </a:r>
            <a:r>
              <a:rPr lang="ru-UA" sz="2400" dirty="0" err="1">
                <a:latin typeface="Garamond" panose="02020404030301010803" pitchFamily="18" charset="0"/>
              </a:rPr>
              <a:t>несумісність</a:t>
            </a:r>
            <a:r>
              <a:rPr lang="ru-UA" sz="2400" dirty="0">
                <a:latin typeface="Garamond" panose="02020404030301010803" pitchFamily="18" charset="0"/>
              </a:rPr>
              <a:t> за </a:t>
            </a:r>
            <a:r>
              <a:rPr lang="ru-UA" sz="2400" dirty="0" err="1">
                <a:latin typeface="Garamond" panose="02020404030301010803" pitchFamily="18" charset="0"/>
              </a:rPr>
              <a:t>Rh</a:t>
            </a:r>
            <a:r>
              <a:rPr lang="ru-UA" sz="2400" dirty="0">
                <a:latin typeface="Garamond" panose="02020404030301010803" pitchFamily="18" charset="0"/>
              </a:rPr>
              <a:t>-фактором </a:t>
            </a:r>
            <a:r>
              <a:rPr lang="ru-UA" sz="2400" dirty="0" err="1">
                <a:latin typeface="Garamond" panose="02020404030301010803" pitchFamily="18" charset="0"/>
              </a:rPr>
              <a:t>між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матір’ю</a:t>
            </a:r>
            <a:r>
              <a:rPr lang="ru-UA" sz="2400" dirty="0">
                <a:latin typeface="Garamond" panose="02020404030301010803" pitchFamily="18" charset="0"/>
              </a:rPr>
              <a:t> і плодом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порушення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відтоку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жовчі</a:t>
            </a:r>
            <a:r>
              <a:rPr lang="ru-UA" sz="2400" dirty="0">
                <a:latin typeface="Garamond" panose="02020404030301010803" pitchFamily="18" charset="0"/>
              </a:rPr>
              <a:t> та </a:t>
            </a:r>
            <a:r>
              <a:rPr lang="ru-UA" sz="2400" dirty="0" err="1">
                <a:latin typeface="Garamond" panose="02020404030301010803" pitchFamily="18" charset="0"/>
              </a:rPr>
              <a:t>дефіцит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вітаміну</a:t>
            </a:r>
            <a:r>
              <a:rPr lang="ru-UA" sz="2400" dirty="0">
                <a:latin typeface="Garamond" panose="02020404030301010803" pitchFamily="18" charset="0"/>
              </a:rPr>
              <a:t> К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резус-</a:t>
            </a:r>
            <a:r>
              <a:rPr lang="ru-UA" sz="2400" dirty="0" err="1">
                <a:latin typeface="Garamond" panose="02020404030301010803" pitchFamily="18" charset="0"/>
              </a:rPr>
              <a:t>негативний</a:t>
            </a:r>
            <a:r>
              <a:rPr lang="ru-UA" sz="2400" dirty="0">
                <a:latin typeface="Garamond" panose="02020404030301010803" pitchFamily="18" charset="0"/>
              </a:rPr>
              <a:t> статус батька</a:t>
            </a:r>
          </a:p>
          <a:p>
            <a:endParaRPr lang="ru-UA" dirty="0"/>
          </a:p>
        </p:txBody>
      </p:sp>
      <p:pic>
        <p:nvPicPr>
          <p:cNvPr id="4" name="Рисунок 3" descr="історія хвороби &quot;гемолітична хвороба&quot; | Схемы Педиатрия | Docsity">
            <a:extLst>
              <a:ext uri="{FF2B5EF4-FFF2-40B4-BE49-F238E27FC236}">
                <a16:creationId xmlns:a16="http://schemas.microsoft.com/office/drawing/2014/main" id="{EB685340-7CF7-A223-EBE8-C4AC30DBE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10" y="4242490"/>
            <a:ext cx="3745003" cy="21065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C4A6CB-27D2-D8AE-28C9-0C2290173773}"/>
              </a:ext>
            </a:extLst>
          </p:cNvPr>
          <p:cNvSpPr txBox="1"/>
          <p:nvPr/>
        </p:nvSpPr>
        <p:spPr>
          <a:xfrm>
            <a:off x="4463039" y="4613432"/>
            <a:ext cx="315941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https://www.docsity.com/ru/docs/istoriya-hvorobi-gemolitichna-hvoroba/9292499/</a:t>
            </a:r>
            <a:r>
              <a:rPr lang="uk-UA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;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https://www.facebook.com/rarediseaseadv/posts/hemolytic-disease-of-the-fetus-and-newborn-hdfn-is-a-rare-but-serious-condition-/1392503712948413/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Рисунок 4" descr="Hemolytic Disease of the Fetus and Newborn (HDFN) is a rare but serious  condition that requires precise clinical decision-making. New research  published in Rare Disease Advisor suggests that a structured e-learning  curriculum">
            <a:extLst>
              <a:ext uri="{FF2B5EF4-FFF2-40B4-BE49-F238E27FC236}">
                <a16:creationId xmlns:a16="http://schemas.microsoft.com/office/drawing/2014/main" id="{93256C90-065F-9A0B-1718-95DF0D8A13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289" y="2723784"/>
            <a:ext cx="3745004" cy="362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3060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7E11489-6FDE-5324-ABF5-0D71A0664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935" y="598785"/>
            <a:ext cx="7787149" cy="55955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UA" sz="2400" b="1" dirty="0" err="1">
                <a:latin typeface="Garamond" panose="02020404030301010803" pitchFamily="18" charset="0"/>
              </a:rPr>
              <a:t>Деякі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віруси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після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інфікування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клітини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здатні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інтегрувати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свій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генетичний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матеріал</a:t>
            </a:r>
            <a:r>
              <a:rPr lang="ru-UA" sz="2400" b="1" dirty="0">
                <a:latin typeface="Garamond" panose="02020404030301010803" pitchFamily="18" charset="0"/>
              </a:rPr>
              <a:t> у ДНК господаря, </a:t>
            </a:r>
            <a:r>
              <a:rPr lang="ru-UA" sz="2400" b="1" dirty="0" err="1">
                <a:latin typeface="Garamond" panose="02020404030301010803" pitchFamily="18" charset="0"/>
              </a:rPr>
              <a:t>утворюючи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провірус</a:t>
            </a:r>
            <a:r>
              <a:rPr lang="uk-UA" sz="2400" b="1" dirty="0">
                <a:latin typeface="Garamond" panose="02020404030301010803" pitchFamily="18" charset="0"/>
              </a:rPr>
              <a:t>, постійно або тимчасово </a:t>
            </a:r>
            <a:r>
              <a:rPr lang="ru-UA" sz="2400" b="1" dirty="0" err="1">
                <a:latin typeface="Garamond" panose="02020404030301010803" pitchFamily="18" charset="0"/>
              </a:rPr>
              <a:t>зберігаючись</a:t>
            </a:r>
            <a:r>
              <a:rPr lang="ru-UA" sz="2400" b="1" dirty="0">
                <a:latin typeface="Garamond" panose="02020404030301010803" pitchFamily="18" charset="0"/>
              </a:rPr>
              <a:t> у </a:t>
            </a:r>
            <a:r>
              <a:rPr lang="ru-UA" sz="2400" b="1" dirty="0" err="1">
                <a:latin typeface="Garamond" panose="02020404030301010803" pitchFamily="18" charset="0"/>
              </a:rPr>
              <a:t>геномі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клітини</a:t>
            </a:r>
            <a:r>
              <a:rPr lang="ru-UA" sz="2400" b="1" dirty="0">
                <a:latin typeface="Garamond" panose="02020404030301010803" pitchFamily="18" charset="0"/>
              </a:rPr>
              <a:t>. </a:t>
            </a:r>
            <a:r>
              <a:rPr lang="ru-UA" sz="2400" b="1" dirty="0" err="1">
                <a:latin typeface="Garamond" panose="02020404030301010803" pitchFamily="18" charset="0"/>
              </a:rPr>
              <a:t>Це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забезпечує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тривале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персистування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інфекції</a:t>
            </a:r>
            <a:r>
              <a:rPr lang="ru-UA" sz="2400" b="1" dirty="0">
                <a:latin typeface="Garamond" panose="02020404030301010803" pitchFamily="18" charset="0"/>
              </a:rPr>
              <a:t> та </a:t>
            </a:r>
            <a:r>
              <a:rPr lang="ru-UA" sz="2400" b="1" dirty="0" err="1">
                <a:latin typeface="Garamond" panose="02020404030301010803" pitchFamily="18" charset="0"/>
              </a:rPr>
              <a:t>може</a:t>
            </a:r>
            <a:r>
              <a:rPr lang="ru-UA" sz="2400" b="1" dirty="0">
                <a:latin typeface="Garamond" panose="02020404030301010803" pitchFamily="18" charset="0"/>
              </a:rPr>
              <a:t> бути </a:t>
            </a:r>
            <a:r>
              <a:rPr lang="ru-UA" sz="2400" b="1" dirty="0" err="1">
                <a:latin typeface="Garamond" panose="02020404030301010803" pitchFamily="18" charset="0"/>
              </a:rPr>
              <a:t>пов’язане</a:t>
            </a:r>
            <a:r>
              <a:rPr lang="ru-UA" sz="2400" b="1" dirty="0">
                <a:latin typeface="Garamond" panose="02020404030301010803" pitchFamily="18" charset="0"/>
              </a:rPr>
              <a:t> з </a:t>
            </a:r>
            <a:r>
              <a:rPr lang="ru-UA" sz="2400" b="1" dirty="0" err="1">
                <a:latin typeface="Garamond" panose="02020404030301010803" pitchFamily="18" charset="0"/>
              </a:rPr>
              <a:t>онкогенними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процесами</a:t>
            </a:r>
            <a:r>
              <a:rPr lang="ru-UA" sz="2400" b="1" dirty="0">
                <a:latin typeface="Garamond" panose="02020404030301010803" pitchFamily="18" charset="0"/>
              </a:rPr>
              <a:t>. </a:t>
            </a:r>
            <a:r>
              <a:rPr lang="ru-UA" sz="2400" b="1" dirty="0" err="1">
                <a:latin typeface="Garamond" panose="02020404030301010803" pitchFamily="18" charset="0"/>
              </a:rPr>
              <a:t>Які</a:t>
            </a:r>
            <a:r>
              <a:rPr lang="ru-UA" sz="2400" b="1" dirty="0">
                <a:latin typeface="Garamond" panose="02020404030301010803" pitchFamily="18" charset="0"/>
              </a:rPr>
              <a:t> з </a:t>
            </a:r>
            <a:r>
              <a:rPr lang="ru-UA" sz="2400" b="1" dirty="0" err="1">
                <a:latin typeface="Garamond" panose="02020404030301010803" pitchFamily="18" charset="0"/>
              </a:rPr>
              <a:t>наведених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вірусів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мають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таку</a:t>
            </a:r>
            <a:r>
              <a:rPr lang="ru-UA" sz="2400" b="1" dirty="0">
                <a:latin typeface="Garamond" panose="02020404030301010803" pitchFamily="18" charset="0"/>
              </a:rPr>
              <a:t> </a:t>
            </a:r>
            <a:r>
              <a:rPr lang="ru-UA" sz="2400" b="1" dirty="0" err="1">
                <a:latin typeface="Garamond" panose="02020404030301010803" pitchFamily="18" charset="0"/>
              </a:rPr>
              <a:t>здатність</a:t>
            </a:r>
            <a:r>
              <a:rPr lang="ru-UA" sz="2400" b="1" dirty="0">
                <a:latin typeface="Garamond" panose="02020404030301010803" pitchFamily="18" charset="0"/>
              </a:rPr>
              <a:t>?</a:t>
            </a:r>
            <a:endParaRPr lang="ru-UA" sz="2400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r>
              <a:rPr lang="ru-UA" sz="2400" dirty="0">
                <a:latin typeface="Garamond" panose="02020404030301010803" pitchFamily="18" charset="0"/>
              </a:rPr>
              <a:t>А) 6 тип </a:t>
            </a:r>
            <a:r>
              <a:rPr lang="ru-UA" sz="2400" dirty="0" err="1">
                <a:latin typeface="Garamond" panose="02020404030301010803" pitchFamily="18" charset="0"/>
              </a:rPr>
              <a:t>герпесвірусу</a:t>
            </a:r>
            <a:r>
              <a:rPr lang="ru-UA" sz="2400" dirty="0">
                <a:latin typeface="Garamond" panose="02020404030301010803" pitchFamily="18" charset="0"/>
              </a:rPr>
              <a:t>, ВІЛ, гепатиту В, </a:t>
            </a:r>
            <a:r>
              <a:rPr lang="ru-UA" sz="2400" dirty="0" err="1">
                <a:latin typeface="Garamond" panose="02020404030301010803" pitchFamily="18" charset="0"/>
              </a:rPr>
              <a:t>папіломавірус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Б)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грипу</a:t>
            </a:r>
            <a:r>
              <a:rPr lang="ru-UA" sz="2400" dirty="0">
                <a:latin typeface="Garamond" panose="02020404030301010803" pitchFamily="18" charset="0"/>
              </a:rPr>
              <a:t>, SARS-CoV-2, </a:t>
            </a:r>
            <a:r>
              <a:rPr lang="ru-UA" sz="2400" dirty="0" err="1">
                <a:latin typeface="Garamond" panose="02020404030301010803" pitchFamily="18" charset="0"/>
              </a:rPr>
              <a:t>метапневмовірус</a:t>
            </a:r>
            <a:r>
              <a:rPr lang="ru-UA" sz="2400" dirty="0">
                <a:latin typeface="Garamond" panose="02020404030301010803" pitchFamily="18" charset="0"/>
              </a:rPr>
              <a:t>, РС-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В) 8 тип </a:t>
            </a:r>
            <a:r>
              <a:rPr lang="ru-UA" sz="2400" dirty="0" err="1">
                <a:latin typeface="Garamond" panose="02020404030301010803" pitchFamily="18" charset="0"/>
              </a:rPr>
              <a:t>герпесвірусу</a:t>
            </a:r>
            <a:r>
              <a:rPr lang="ru-UA" sz="2400" dirty="0">
                <a:latin typeface="Garamond" panose="02020404030301010803" pitchFamily="18" charset="0"/>
              </a:rPr>
              <a:t>,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гепатиту А, </a:t>
            </a:r>
            <a:r>
              <a:rPr lang="ru-UA" sz="2400" dirty="0" err="1">
                <a:latin typeface="Garamond" panose="02020404030301010803" pitchFamily="18" charset="0"/>
              </a:rPr>
              <a:t>віруси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натуральної</a:t>
            </a:r>
            <a:r>
              <a:rPr lang="ru-UA" sz="2400" dirty="0">
                <a:latin typeface="Garamond" panose="02020404030301010803" pitchFamily="18" charset="0"/>
              </a:rPr>
              <a:t> та </a:t>
            </a:r>
            <a:r>
              <a:rPr lang="ru-UA" sz="2400" dirty="0" err="1">
                <a:latin typeface="Garamond" panose="02020404030301010803" pitchFamily="18" charset="0"/>
              </a:rPr>
              <a:t>мавпячої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віспи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Г)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гепатиту Е, </a:t>
            </a:r>
            <a:r>
              <a:rPr lang="ru-UA" sz="2400" dirty="0" err="1">
                <a:latin typeface="Garamond" panose="02020404030301010803" pitchFamily="18" charset="0"/>
              </a:rPr>
              <a:t>віруси</a:t>
            </a:r>
            <a:r>
              <a:rPr lang="ru-UA" sz="2400" dirty="0">
                <a:latin typeface="Garamond" panose="02020404030301010803" pitchFamily="18" charset="0"/>
              </a:rPr>
              <a:t> кору, </a:t>
            </a:r>
            <a:r>
              <a:rPr lang="ru-UA" sz="2400" dirty="0" err="1">
                <a:latin typeface="Garamond" panose="02020404030301010803" pitchFamily="18" charset="0"/>
              </a:rPr>
              <a:t>епідемічного</a:t>
            </a:r>
            <a:r>
              <a:rPr lang="ru-UA" sz="2400" dirty="0">
                <a:latin typeface="Garamond" panose="02020404030301010803" pitchFamily="18" charset="0"/>
              </a:rPr>
              <a:t> паротиту та краснухи</a:t>
            </a:r>
            <a:br>
              <a:rPr lang="ru-UA" sz="2400" dirty="0">
                <a:latin typeface="Garamond" panose="02020404030301010803" pitchFamily="18" charset="0"/>
              </a:rPr>
            </a:br>
            <a:r>
              <a:rPr lang="ru-UA" sz="2400" dirty="0">
                <a:latin typeface="Garamond" panose="02020404030301010803" pitchFamily="18" charset="0"/>
              </a:rPr>
              <a:t>Д) </a:t>
            </a:r>
            <a:r>
              <a:rPr lang="ru-UA" sz="2400" dirty="0" err="1">
                <a:latin typeface="Garamond" panose="02020404030301010803" pitchFamily="18" charset="0"/>
              </a:rPr>
              <a:t>ротавірус</a:t>
            </a:r>
            <a:r>
              <a:rPr lang="ru-UA" sz="2400" dirty="0">
                <a:latin typeface="Garamond" panose="02020404030301010803" pitchFamily="18" charset="0"/>
              </a:rPr>
              <a:t>, </a:t>
            </a:r>
            <a:r>
              <a:rPr lang="ru-UA" sz="2400" dirty="0" err="1">
                <a:latin typeface="Garamond" panose="02020404030301010803" pitchFamily="18" charset="0"/>
              </a:rPr>
              <a:t>аденовірус</a:t>
            </a:r>
            <a:r>
              <a:rPr lang="ru-UA" sz="2400" dirty="0">
                <a:latin typeface="Garamond" panose="02020404030301010803" pitchFamily="18" charset="0"/>
              </a:rPr>
              <a:t>, </a:t>
            </a:r>
            <a:r>
              <a:rPr lang="ru-UA" sz="2400" dirty="0" err="1">
                <a:latin typeface="Garamond" panose="02020404030301010803" pitchFamily="18" charset="0"/>
              </a:rPr>
              <a:t>норовірус</a:t>
            </a:r>
            <a:r>
              <a:rPr lang="ru-UA" sz="2400" dirty="0">
                <a:latin typeface="Garamond" panose="02020404030301010803" pitchFamily="18" charset="0"/>
              </a:rPr>
              <a:t>, </a:t>
            </a:r>
            <a:r>
              <a:rPr lang="ru-UA" sz="2400" dirty="0" err="1">
                <a:latin typeface="Garamond" panose="02020404030301010803" pitchFamily="18" charset="0"/>
              </a:rPr>
              <a:t>вірус</a:t>
            </a:r>
            <a:r>
              <a:rPr lang="ru-UA" sz="2400" dirty="0">
                <a:latin typeface="Garamond" panose="02020404030301010803" pitchFamily="18" charset="0"/>
              </a:rPr>
              <a:t> </a:t>
            </a:r>
            <a:r>
              <a:rPr lang="ru-UA" sz="2400" dirty="0" err="1">
                <a:latin typeface="Garamond" panose="02020404030301010803" pitchFamily="18" charset="0"/>
              </a:rPr>
              <a:t>поліомієліту</a:t>
            </a:r>
            <a:endParaRPr lang="ru-UA" sz="2400" dirty="0">
              <a:latin typeface="Garamond" panose="02020404030301010803" pitchFamily="18" charset="0"/>
            </a:endParaRPr>
          </a:p>
          <a:p>
            <a:endParaRPr lang="ru-UA" dirty="0"/>
          </a:p>
        </p:txBody>
      </p:sp>
      <p:pic>
        <p:nvPicPr>
          <p:cNvPr id="4" name="Рисунок 3" descr="10.6C: Життєвий цикл ВІЛ - LibreTexts - Ukrayinska">
            <a:extLst>
              <a:ext uri="{FF2B5EF4-FFF2-40B4-BE49-F238E27FC236}">
                <a16:creationId xmlns:a16="http://schemas.microsoft.com/office/drawing/2014/main" id="{964FA4FD-4AFE-14BA-531A-7B83F9770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0459" y="1907106"/>
            <a:ext cx="2645799" cy="26750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E26F21-7DF8-D229-7272-5AF56A7E108D}"/>
              </a:ext>
            </a:extLst>
          </p:cNvPr>
          <p:cNvSpPr txBox="1"/>
          <p:nvPr/>
        </p:nvSpPr>
        <p:spPr>
          <a:xfrm>
            <a:off x="8377084" y="4801387"/>
            <a:ext cx="33958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Garamond" panose="02020404030301010803" pitchFamily="18" charset="0"/>
              </a:rPr>
              <a:t>https://ukrayinska.libretexts.org/</a:t>
            </a:r>
            <a:endParaRPr lang="ru-UA" sz="1400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4251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90C1F34-7A18-2E25-5940-4655CA97A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587" y="527254"/>
            <a:ext cx="10058400" cy="5803491"/>
          </a:xfrm>
        </p:spPr>
        <p:txBody>
          <a:bodyPr>
            <a:normAutofit fontScale="700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uk-UA" b="1" dirty="0">
                <a:latin typeface="Garamond" panose="02020404030301010803" pitchFamily="18" charset="0"/>
              </a:rPr>
              <a:t>Методичні матеріали до підготовки 10 – 11 класи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"/>
              </a:rPr>
              <a:t>https://zakon.rada.gov.ua/laws/show/1264-12#Text</a:t>
            </a:r>
            <a:r>
              <a:rPr lang="uk-UA" dirty="0">
                <a:latin typeface="Garamond" panose="02020404030301010803" pitchFamily="18" charset="0"/>
              </a:rPr>
              <a:t> Закон України про охорону навколишнього природного середовища. Стаття 1.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3"/>
              </a:rPr>
              <a:t>https://eprints.zu.edu.ua/34080/1/%D0%A5%D0%BE%D0%BC%D1%8F%D0%BA_%D0%9D_%D0%9F%D0%BE%D1%81%D1%96%D0%B1%D0%BD%D0%B8%D0%BA_%D0%95%D0%BA%D0%BE%D1%81%D0%B8%D1%81%D1%82%D0%B5%D0%BC%D0%BE%D0%BB%D0%BE%D0%B3%D1%96%D1%8F%20%281%29.pdf</a:t>
            </a:r>
            <a:r>
              <a:rPr lang="uk-UA" dirty="0">
                <a:latin typeface="Garamond" panose="02020404030301010803" pitchFamily="18" charset="0"/>
              </a:rPr>
              <a:t> </a:t>
            </a:r>
            <a:r>
              <a:rPr lang="uk-UA" dirty="0" err="1">
                <a:latin typeface="Garamond" panose="02020404030301010803" pitchFamily="18" charset="0"/>
              </a:rPr>
              <a:t>Стор</a:t>
            </a:r>
            <a:r>
              <a:rPr lang="uk-UA" dirty="0">
                <a:latin typeface="Garamond" panose="02020404030301010803" pitchFamily="18" charset="0"/>
              </a:rPr>
              <a:t>. 42, 43 (закон </a:t>
            </a:r>
            <a:r>
              <a:rPr lang="uk-UA" dirty="0" err="1">
                <a:latin typeface="Garamond" panose="02020404030301010803" pitchFamily="18" charset="0"/>
              </a:rPr>
              <a:t>Ліндемана</a:t>
            </a:r>
            <a:r>
              <a:rPr lang="uk-UA" dirty="0">
                <a:latin typeface="Garamond" panose="02020404030301010803" pitchFamily="18" charset="0"/>
              </a:rPr>
              <a:t>).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4"/>
              </a:rPr>
              <a:t>https://www.youtube.com/watch?v=BUuwETvFPL4&amp;t=3553s</a:t>
            </a:r>
            <a:r>
              <a:rPr lang="uk-UA" dirty="0">
                <a:latin typeface="Garamond" panose="02020404030301010803" pitchFamily="18" charset="0"/>
              </a:rPr>
              <a:t> Вакцини: коротко про головне.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5"/>
              </a:rPr>
              <a:t>https://www.agronom.com.ua/osoblyvosti-desykatsiyi-koly-navishho-i-chym/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6"/>
              </a:rPr>
              <a:t>https://zvidusil.in.ua/sluh-tvaryn/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7"/>
              </a:rPr>
              <a:t>https://mindscope.biz.ua/okeany-svitu-zahoplyuyuchi-fakty-pro-glybyny-ta-yihnih-nezvychnyh-meshkancziv/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8"/>
              </a:rPr>
              <a:t>https://dn.cdc.gov.ua/article/shho-take-probiotyky-prebiotyky-synbiotyky-symbiotyky-ta-postbiotyky/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9"/>
              </a:rPr>
              <a:t>https://allnutrition.ua/blog-12/probiotyk_vs_prebiotyk_-_u_chomu_riznytsia-blog4110.html?srsltid=AfmBOop0dt7KPERZGiQzv0idkOjXNyDlGBT74EfPUD2_TKaab7VvLm__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0"/>
              </a:rPr>
              <a:t>https://life.pravda.com.ua/health/10-cikavih-faktiv-pro-geni-305486/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1"/>
              </a:rPr>
              <a:t>https://dovidka.biz.ua/dvostulkovi-molyuski-tsikavi-fakti/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2"/>
              </a:rPr>
              <a:t>https://www.rbc.ua/rus/styler/top-5-rudih-sobak-graylivi-lisichki-1718984598.html</a:t>
            </a:r>
            <a:r>
              <a:rPr lang="ru-RU" dirty="0">
                <a:latin typeface="Garamond" panose="02020404030301010803" pitchFamily="18" charset="0"/>
              </a:rPr>
              <a:t> 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3"/>
              </a:rPr>
              <a:t>https://www.youtube.com/watch?v=dUpviwMz-m0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uk-UA" dirty="0">
                <a:latin typeface="Garamond" panose="02020404030301010803" pitchFamily="18" charset="0"/>
              </a:rPr>
              <a:t>Вступ в </a:t>
            </a:r>
            <a:r>
              <a:rPr lang="uk-UA" dirty="0" err="1">
                <a:latin typeface="Garamond" panose="02020404030301010803" pitchFamily="18" charset="0"/>
              </a:rPr>
              <a:t>інфектологію</a:t>
            </a:r>
            <a:r>
              <a:rPr lang="uk-UA" dirty="0">
                <a:latin typeface="Garamond" panose="02020404030301010803" pitchFamily="18" charset="0"/>
              </a:rPr>
              <a:t>: основні поняття та класифікація інфекційних захворювань. Міні-лекція.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4"/>
              </a:rPr>
              <a:t>https://mandry.club/cikavi-facty/koralovi-ryfy-tse-tvaryny-chy-roslyny/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5"/>
              </a:rPr>
              <a:t>https://sich.zp.ua/skilky-rokiv-rozkladaietsia-smittia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6"/>
              </a:rPr>
              <a:t>https://geoknigi.com/book_view.php?id=364</a:t>
            </a:r>
            <a:r>
              <a:rPr lang="ru-RU" dirty="0">
                <a:latin typeface="Garamond" panose="02020404030301010803" pitchFamily="18" charset="0"/>
              </a:rPr>
              <a:t> 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7"/>
              </a:rPr>
              <a:t>https://cbj.kspu.edu/index.php/cbj/article/view/580/510</a:t>
            </a:r>
            <a:r>
              <a:rPr lang="uk-UA" dirty="0">
                <a:latin typeface="Garamond" panose="02020404030301010803" pitchFamily="18" charset="0"/>
              </a:rPr>
              <a:t> </a:t>
            </a:r>
            <a:r>
              <a:rPr lang="uk-UA" dirty="0" err="1">
                <a:latin typeface="Garamond" panose="02020404030301010803" pitchFamily="18" charset="0"/>
              </a:rPr>
              <a:t>Стор</a:t>
            </a:r>
            <a:r>
              <a:rPr lang="uk-UA" dirty="0">
                <a:latin typeface="Garamond" panose="02020404030301010803" pitchFamily="18" charset="0"/>
              </a:rPr>
              <a:t>. 36, 37.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8"/>
              </a:rPr>
              <a:t>https://dovidka.biz.ua/tsikavi-fakti-pro-gori/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19"/>
              </a:rPr>
              <a:t>https://trips.com.ua/country/mauna-loa/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0"/>
              </a:rPr>
              <a:t>https://mdclinics.com.ua/ua/news/spadkovi-zakhvoriuvannia/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1"/>
              </a:rPr>
              <a:t>https://womo.ua/7-faktiv-pro-rodimki-yaki-maye-znati-kozhen/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2"/>
              </a:rPr>
              <a:t>https://ck.cdc.gov.ua/news/chym-krasnuha-vidriznyayetsya-vid-koru/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3"/>
              </a:rPr>
              <a:t>https://tatarbunarsk.pmsd.org.ua/porady-likarya/dytyachi-infektsiyi-vitryanka-svynka-krasnuha-koklyush-skarlatyna-ta-kir/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4"/>
              </a:rPr>
              <a:t>https://anesthesiology.pdmu.edu.ua/storage/educational_postgraduate_education_listeners_a/files/pljYhmBEavd20OZtySUFQmXghnUbwvEDcYPsyNLQ.pdf</a:t>
            </a:r>
            <a:r>
              <a:rPr lang="uk-UA" dirty="0">
                <a:latin typeface="Garamond" panose="02020404030301010803" pitchFamily="18" charset="0"/>
              </a:rPr>
              <a:t> (з 1 по 13-й слайди).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5"/>
              </a:rPr>
              <a:t>https://nikolab.com.ua/uk/malyariya-prichiny-vidy-simptomy-i-lechenie/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6"/>
              </a:rPr>
              <a:t>https://www.researchgate.net/publication/390157387_BIOPLIVKI_AK_FORMA_ISNUVANNA_MIKROORGANIZMIV_V_ORGANIZMI_LUDINIBIOFILMS_AS_A_FORM_OF_EXISTENCE_OF_MICROORGANISMS_IN_THE_HUMAN_ORGANISM</a:t>
            </a:r>
            <a:r>
              <a:rPr lang="uk-UA" dirty="0">
                <a:latin typeface="Garamond" panose="02020404030301010803" pitchFamily="18" charset="0"/>
              </a:rPr>
              <a:t> </a:t>
            </a:r>
            <a:r>
              <a:rPr lang="uk-UA" dirty="0" err="1">
                <a:latin typeface="Garamond" panose="02020404030301010803" pitchFamily="18" charset="0"/>
              </a:rPr>
              <a:t>Стор</a:t>
            </a:r>
            <a:r>
              <a:rPr lang="uk-UA" dirty="0">
                <a:latin typeface="Garamond" panose="02020404030301010803" pitchFamily="18" charset="0"/>
              </a:rPr>
              <a:t>. 55, 56.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7"/>
              </a:rPr>
              <a:t>https://geoknigi.com/book_view.php?id=362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8"/>
              </a:rPr>
              <a:t>https://www.batrachos.com/%D0%9A%D0%BB%D0%B8%D0%BD%D0%B8</a:t>
            </a:r>
            <a:endParaRPr lang="ru-UA" dirty="0">
              <a:latin typeface="Garamond" panose="02020404030301010803" pitchFamily="18" charset="0"/>
            </a:endParaRPr>
          </a:p>
          <a:p>
            <a:pPr lvl="0">
              <a:spcBef>
                <a:spcPts val="0"/>
              </a:spcBef>
            </a:pPr>
            <a:r>
              <a:rPr lang="uk-UA" u="sng" dirty="0">
                <a:latin typeface="Garamond" panose="02020404030301010803" pitchFamily="18" charset="0"/>
                <a:hlinkClick r:id="rId29"/>
              </a:rPr>
              <a:t>https://pubmed.ncbi.nlm.nih.gov/40699151/</a:t>
            </a:r>
            <a:r>
              <a:rPr lang="uk-UA" dirty="0">
                <a:latin typeface="Garamond" panose="02020404030301010803" pitchFamily="18" charset="0"/>
              </a:rPr>
              <a:t> (</a:t>
            </a:r>
            <a:r>
              <a:rPr lang="uk-UA" dirty="0" err="1">
                <a:latin typeface="Garamond" panose="02020404030301010803" pitchFamily="18" charset="0"/>
              </a:rPr>
              <a:t>чит</a:t>
            </a:r>
            <a:r>
              <a:rPr lang="uk-UA" dirty="0">
                <a:latin typeface="Garamond" panose="02020404030301010803" pitchFamily="18" charset="0"/>
              </a:rPr>
              <a:t>. тільки анотацію. Мова – </a:t>
            </a:r>
            <a:r>
              <a:rPr lang="uk-UA" dirty="0" err="1">
                <a:latin typeface="Garamond" panose="02020404030301010803" pitchFamily="18" charset="0"/>
              </a:rPr>
              <a:t>англ</a:t>
            </a:r>
            <a:r>
              <a:rPr lang="uk-UA" dirty="0">
                <a:latin typeface="Garamond" panose="02020404030301010803" pitchFamily="18" charset="0"/>
              </a:rPr>
              <a:t>.).</a:t>
            </a:r>
            <a:endParaRPr lang="ru-UA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985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07C633A-471E-3B8D-705D-E32BBA07F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033" y="982243"/>
            <a:ext cx="10058400" cy="31915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Тематика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2027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подання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наукових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проєктів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конкурс «МАН-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Юніор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у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номінації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Екологія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»:</a:t>
            </a:r>
            <a:b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Міжвидові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внутрішньовидові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природних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агроекосистемах</a:t>
            </a:r>
            <a:r>
              <a:rPr lang="ru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 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 на сайт конкурсу з методичними рекомендаціями: </a:t>
            </a:r>
          </a:p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https://man-junior.org.ua/?cat=38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439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4" name="Rectangle 10248">
            <a:extLst>
              <a:ext uri="{FF2B5EF4-FFF2-40B4-BE49-F238E27FC236}">
                <a16:creationId xmlns:a16="http://schemas.microsoft.com/office/drawing/2014/main" id="{282E2A95-1A08-4118-83C6-B1CA5648E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6" name="Rectangle 10250">
            <a:extLst>
              <a:ext uri="{FF2B5EF4-FFF2-40B4-BE49-F238E27FC236}">
                <a16:creationId xmlns:a16="http://schemas.microsoft.com/office/drawing/2014/main" id="{68DC0EC7-60EA-4BD3-BC04-D547DE1B2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0122" y="413053"/>
            <a:ext cx="8212114" cy="6064596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  <p:txBody>
          <a:bodyPr/>
          <a:lstStyle/>
          <a:p>
            <a:endParaRPr lang="ru-UA"/>
          </a:p>
        </p:txBody>
      </p:sp>
      <p:pic>
        <p:nvPicPr>
          <p:cNvPr id="10242" name="Picture 2" descr="Презентація &quot;День єднання&quot;">
            <a:extLst>
              <a:ext uri="{FF2B5EF4-FFF2-40B4-BE49-F238E27FC236}">
                <a16:creationId xmlns:a16="http://schemas.microsoft.com/office/drawing/2014/main" id="{6C3B949A-A20D-DC63-476F-9E2B8C11F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9231" y="882398"/>
            <a:ext cx="6828816" cy="5121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3" name="Rectangle 10252">
            <a:extLst>
              <a:ext uri="{FF2B5EF4-FFF2-40B4-BE49-F238E27FC236}">
                <a16:creationId xmlns:a16="http://schemas.microsoft.com/office/drawing/2014/main" id="{2FFEFC7E-85EE-4AC9-A351-FBEB13A1D6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255" name="Rectangle 10254">
            <a:extLst>
              <a:ext uri="{FF2B5EF4-FFF2-40B4-BE49-F238E27FC236}">
                <a16:creationId xmlns:a16="http://schemas.microsoft.com/office/drawing/2014/main" id="{CB2511BB-FC4C-45F3-94EB-661D6806C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56699" y="413053"/>
            <a:ext cx="2616201" cy="606459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6" name="Content Placeholder 10245">
            <a:extLst>
              <a:ext uri="{FF2B5EF4-FFF2-40B4-BE49-F238E27FC236}">
                <a16:creationId xmlns:a16="http://schemas.microsoft.com/office/drawing/2014/main" id="{741CC9C8-FA3A-F503-79AF-ECE5AEB6F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4480" y="6093851"/>
            <a:ext cx="5146475" cy="3510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https://naurok.com.ua/prezentaciya-den-ednannya-283353.html</a:t>
            </a:r>
          </a:p>
        </p:txBody>
      </p:sp>
    </p:spTree>
    <p:extLst>
      <p:ext uri="{BB962C8B-B14F-4D97-AF65-F5344CB8AC3E}">
        <p14:creationId xmlns:p14="http://schemas.microsoft.com/office/powerpoint/2010/main" val="39825071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Century Gothic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1318</TotalTime>
  <Words>4584</Words>
  <Application>Microsoft Office PowerPoint</Application>
  <PresentationFormat>Широкоэкранный</PresentationFormat>
  <Paragraphs>200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6" baseType="lpstr">
      <vt:lpstr>Aptos</vt:lpstr>
      <vt:lpstr>Century Gothic</vt:lpstr>
      <vt:lpstr>Garamond</vt:lpstr>
      <vt:lpstr>Gill Sans MT</vt:lpstr>
      <vt:lpstr>Times New Roman</vt:lpstr>
      <vt:lpstr>SavonVTI</vt:lpstr>
      <vt:lpstr>МАН-ЮНІОР ЕРУДИТ-2026.  НОМІНАЦІЯ «ЕКОЛОГІЯ» Автор завдань: к. біол. н., К.С. крупєй</vt:lpstr>
      <vt:lpstr>ЕКОЛОГ-ЮНІОР ЕРУДИТ-2026: ЗАВДАННЯ ДЛЯ 5-7 КЛАСІВ (3 бали)</vt:lpstr>
      <vt:lpstr>Презентация PowerPoint</vt:lpstr>
      <vt:lpstr>Презентация PowerPoint</vt:lpstr>
      <vt:lpstr>Презентация PowerPoint</vt:lpstr>
      <vt:lpstr>Таблиці Рабкіна (поліхроматичні таблиці Рабкіна) – це спеціальні діагностичні картки для перевірки кольорового зору та виявлення різних форм дальтонізму. </vt:lpstr>
      <vt:lpstr>Презентация PowerPoint</vt:lpstr>
      <vt:lpstr>ЕКОЛОГ-ЮНІОР ЕРУДИТ-2026: ЗАВДАННЯ ДЛЯ 5-7 КЛАСІВ (4 бали)</vt:lpstr>
      <vt:lpstr>А яка форма поведінки зображена на цьому фото?</vt:lpstr>
      <vt:lpstr>Презентация PowerPoint</vt:lpstr>
      <vt:lpstr>ЕКОЛОГ-ЮНІОР ЕРУДИТ-2026: ЗАВДАННЯ ДЛЯ 5-7 КЛАСІВ (5 балів)</vt:lpstr>
      <vt:lpstr>Презентация PowerPoint</vt:lpstr>
      <vt:lpstr>Презентация PowerPoint</vt:lpstr>
      <vt:lpstr>Презентация PowerPoint</vt:lpstr>
      <vt:lpstr>ЕКОЛОГ-ЮНІОР ЕРУДИТ-2026: ЗАВДАННЯ ДЛЯ 8-9 КЛАСІВ (3 бали)</vt:lpstr>
      <vt:lpstr>Презентация PowerPoint</vt:lpstr>
      <vt:lpstr>Презентация PowerPoint</vt:lpstr>
      <vt:lpstr>Презентация PowerPoint</vt:lpstr>
      <vt:lpstr>Презентация PowerPoint</vt:lpstr>
      <vt:lpstr>ЕКОЛОГ-ЮНІОР ЕРУДИТ-2026: ЗАВДАННЯ ДЛЯ 8-9 КЛАСІВ (4 бали)</vt:lpstr>
      <vt:lpstr>Презентация PowerPoint</vt:lpstr>
      <vt:lpstr>Презентация PowerPoint</vt:lpstr>
      <vt:lpstr>Презентация PowerPoint</vt:lpstr>
      <vt:lpstr>ЕКОЛОГ-ЮНІОР ЕРУДИТ-2026: ЗАВДАННЯ ДЛЯ 8-9 КЛАСІВ (5 балів)</vt:lpstr>
      <vt:lpstr>Презентация PowerPoint</vt:lpstr>
      <vt:lpstr>Презентация PowerPoint</vt:lpstr>
      <vt:lpstr>Презентация PowerPoint</vt:lpstr>
      <vt:lpstr>ЕКОЛОГ-ЮНІОР ЕРУДИТ-2026: ЗАВДАННЯ ДЛЯ 10-11 КЛАСІВ (3 бали)</vt:lpstr>
      <vt:lpstr>Презентация PowerPoint</vt:lpstr>
      <vt:lpstr>Повторити класифікацію лейкоцитів.   Знайдіть помилку)</vt:lpstr>
      <vt:lpstr>Презентация PowerPoint</vt:lpstr>
      <vt:lpstr>ЕКОЛОГ-ЮНІОР ЕРУДИТ-2026: ЗАВДАННЯ ДЛЯ 10-11 КЛАСІВ (4 бали)</vt:lpstr>
      <vt:lpstr>Презентация PowerPoint</vt:lpstr>
      <vt:lpstr>Презентация PowerPoint</vt:lpstr>
      <vt:lpstr>ЕКОЛОГ-ЮНІОР ЕРУДИТ-2026: ЗАВДАННЯ ДЛЯ 10-11 КЛАСІВ (5 балів)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Крупєй Кристина Сергіївна</dc:creator>
  <cp:lastModifiedBy>Крупєй Кристина Сергіївна</cp:lastModifiedBy>
  <cp:revision>231</cp:revision>
  <dcterms:created xsi:type="dcterms:W3CDTF">2024-07-26T15:18:33Z</dcterms:created>
  <dcterms:modified xsi:type="dcterms:W3CDTF">2026-10-10T09:49:07Z</dcterms:modified>
</cp:coreProperties>
</file>