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81" r:id="rId5"/>
    <p:sldId id="282" r:id="rId6"/>
    <p:sldId id="284" r:id="rId7"/>
    <p:sldId id="289" r:id="rId8"/>
    <p:sldId id="288" r:id="rId9"/>
    <p:sldId id="287" r:id="rId10"/>
    <p:sldId id="293" r:id="rId11"/>
    <p:sldId id="283" r:id="rId12"/>
    <p:sldId id="285" r:id="rId13"/>
    <p:sldId id="295" r:id="rId14"/>
    <p:sldId id="294" r:id="rId15"/>
    <p:sldId id="290" r:id="rId16"/>
    <p:sldId id="291" r:id="rId17"/>
    <p:sldId id="292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64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ія Бондаренко" userId="aa0ed2d1616c7322" providerId="LiveId" clId="{48FDA56C-94BB-4137-BD84-AD8F0968A10A}"/>
    <pc:docChg chg="modSld">
      <pc:chgData name="Наталія Бондаренко" userId="aa0ed2d1616c7322" providerId="LiveId" clId="{48FDA56C-94BB-4137-BD84-AD8F0968A10A}" dt="2026-05-09T08:06:15.034" v="16" actId="20577"/>
      <pc:docMkLst>
        <pc:docMk/>
      </pc:docMkLst>
      <pc:sldChg chg="modSp mod">
        <pc:chgData name="Наталія Бондаренко" userId="aa0ed2d1616c7322" providerId="LiveId" clId="{48FDA56C-94BB-4137-BD84-AD8F0968A10A}" dt="2026-05-09T08:06:15.034" v="16" actId="20577"/>
        <pc:sldMkLst>
          <pc:docMk/>
          <pc:sldMk cId="3719005530" sldId="295"/>
        </pc:sldMkLst>
        <pc:graphicFrameChg chg="modGraphic">
          <ac:chgData name="Наталія Бондаренко" userId="aa0ed2d1616c7322" providerId="LiveId" clId="{48FDA56C-94BB-4137-BD84-AD8F0968A10A}" dt="2026-05-09T08:06:15.034" v="16" actId="20577"/>
          <ac:graphicFrameMkLst>
            <pc:docMk/>
            <pc:sldMk cId="3719005530" sldId="295"/>
            <ac:graphicFrameMk id="13" creationId="{2AA21DFA-2722-0691-0AA6-5BE98F58F40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22462-3152-47F2-A221-204064A5954A}" type="datetimeFigureOut">
              <a:rPr lang="ru-RU" smtClean="0"/>
              <a:pPr/>
              <a:t>09.05.2026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6BF11-7196-4EAE-B1D7-9548562A203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BF11-7196-4EAE-B1D7-9548562A203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BF11-7196-4EAE-B1D7-9548562A203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3FEF7-DD7E-E03E-3C68-8A244B839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C319EE6-9A5C-AA02-3943-56FB7AF7B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0053530-24B2-D2D2-CC1C-4914953E0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D38CE5-A03F-E6A9-0AF4-7B335D45D0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BF11-7196-4EAE-B1D7-9548562A203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484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7590B-A69F-172B-31C8-B79CC16E8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6123E6D-9EB7-8859-9E60-AB3BA0D9F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84B17F9-5F64-05CF-6472-FF853B9F3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2ABAFC-4260-7228-AFDC-D7AF2C3B91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6BF11-7196-4EAE-B1D7-9548562A203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562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g"/><Relationship Id="rId7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 bwMode="auto">
          <a:xfrm>
            <a:off x="-36266" y="4333563"/>
            <a:ext cx="5040561" cy="2439345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524" y="4437111"/>
            <a:ext cx="5040560" cy="2232248"/>
          </a:xfrm>
          <a:noFill/>
        </p:spPr>
        <p:txBody>
          <a:bodyPr/>
          <a:lstStyle/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Роботу виконала: Марценюк Ірина Олексіївна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Учениця 8 -Б класу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Криворізького Центрально-Міського ліцею Криворізької міської ради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Бондаренко Наталія Олегівна</a:t>
            </a:r>
          </a:p>
          <a:p>
            <a:pPr algn="l"/>
            <a:r>
              <a:rPr lang="uk-UA" sz="1600" b="1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вчитель хімії, біології КЦМЛ, категорія вища, Вчитель методист</a:t>
            </a:r>
          </a:p>
        </p:txBody>
      </p:sp>
      <p:pic>
        <p:nvPicPr>
          <p:cNvPr id="4" name="Picture 8" descr="logo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256" y="0"/>
            <a:ext cx="1285884" cy="128764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6439" y="-37442"/>
            <a:ext cx="1451413" cy="1484784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115616" y="1015733"/>
            <a:ext cx="6696744" cy="704850"/>
          </a:xfrm>
        </p:spPr>
        <p:txBody>
          <a:bodyPr/>
          <a:lstStyle/>
          <a:p>
            <a:pPr algn="ctr"/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Екологічні особливості адаптації та масового розмноження </a:t>
            </a:r>
            <a:b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Самшитової вогнівки  </a:t>
            </a:r>
            <a:r>
              <a:rPr lang="en-US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Cydalima perspectalis </a:t>
            </a:r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умовах техногенно трансформованого середовища на прикладі </a:t>
            </a:r>
            <a:b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2400" b="1" i="1" dirty="0">
                <a:ln w="1905"/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м. Кривого  Рогу Дніпропетровської області </a:t>
            </a:r>
            <a:endParaRPr lang="ru-RU" sz="2400" b="1" dirty="0">
              <a:ln w="1905"/>
              <a:solidFill>
                <a:srgbClr val="00206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F080A6-BEF3-3C37-F163-20B56A1351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35" y="3598125"/>
            <a:ext cx="2438449" cy="323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1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4067944" cy="576064"/>
          </a:xfrm>
        </p:spPr>
        <p:txBody>
          <a:bodyPr/>
          <a:lstStyle/>
          <a:p>
            <a:r>
              <a:rPr lang="uk-UA" sz="3600" b="1" i="1" dirty="0">
                <a:latin typeface="Times New Roman" pitchFamily="18" charset="0"/>
                <a:cs typeface="Times New Roman" pitchFamily="18" charset="0"/>
              </a:rPr>
              <a:t>Актуальність</a:t>
            </a:r>
            <a:r>
              <a:rPr lang="uk-UA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7784" y="3043747"/>
            <a:ext cx="6233345" cy="30495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 з 1990-х років, </a:t>
            </a:r>
            <a:r>
              <a:rPr lang="uk-UA" sz="2000" i="1" noProof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Buxus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noProof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sempervirens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L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став базовим елементом озеленення Криворіжжя. </a:t>
            </a:r>
          </a:p>
          <a:p>
            <a:pPr marL="0" indent="0" algn="just">
              <a:buNone/>
            </a:pP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 поява в Україні на початку 2000-х інвазійної самшитової вогнівки 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Cydalima perspectalis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створила загрозу для цих насаджень. </a:t>
            </a:r>
          </a:p>
          <a:p>
            <a:pPr marL="0" indent="0" algn="just">
              <a:buNone/>
            </a:pP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 в Кривому Розі шкідник фіксується з 2017 року, саме у 2022 році відбувся стрімкий спалах його чисельності, що призвів до масової загибелі рослин. Відсутність попередніх досліджень та гострота проблеми зумовлюють актуальність вивчення причин стрімкої експансії шкідника.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B4F415-7931-E048-7C41-5410D9C7C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79" y="764704"/>
            <a:ext cx="8998476" cy="18655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1B7B73-51C3-225F-1894-9B8C41805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21" y="2641751"/>
            <a:ext cx="2359744" cy="1633669"/>
          </a:xfrm>
          <a:prstGeom prst="rect">
            <a:avLst/>
          </a:prstGeom>
        </p:spPr>
      </p:pic>
      <p:pic>
        <p:nvPicPr>
          <p:cNvPr id="7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2705" y="22312"/>
            <a:ext cx="1451413" cy="1484784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440C9E-9CF2-0DAB-0D79-10FE996AE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69" y="4477403"/>
            <a:ext cx="1978276" cy="219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2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5536" y="260648"/>
            <a:ext cx="8568952" cy="5544616"/>
          </a:xfrm>
        </p:spPr>
        <p:txBody>
          <a:bodyPr/>
          <a:lstStyle/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основі результатів моніторингу 2022–2026 років встановити причини масового спалаху чисельності 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Cydalima perspectalis  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2022 році та дослідити особливості її взаємозв'язків із насадженнями самшиту в урбосередовищі.           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її досягнення були поставлені наступні завдання: 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	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Дослідження фенології </a:t>
            </a:r>
            <a:r>
              <a:rPr lang="uk-UA" sz="2000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Cydalima perspectalis 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(кількість поколінь, терміни виходу личинок)  в умовах «острова тепла» та виявити екологічні чинники (температурний режим, вологість, відсутність природних ворогів), що сприяли масовому спалаху розмноження комахи у 2022 році.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	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Проаналізувати динаміку розповсюдження та чисельності самшитової вогнівки в Металургійному та Центрально-Міському районах міста  Кривого Рогу. Проаналізувати здатність рослин самшиту до відновлення після значного дефоліації (втрати листя) в умовах міського середовища.</a:t>
            </a:r>
          </a:p>
          <a:p>
            <a:pPr algn="just">
              <a:buNone/>
            </a:pPr>
            <a:r>
              <a:rPr lang="uk-UA" sz="2000" b="1" i="1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	</a:t>
            </a:r>
            <a:r>
              <a:rPr lang="uk-UA" sz="2000" noProof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основі отриманих даних запропонувати адаптовану до умов Кривого Рогу систему заходів (біологічних, хімічних чи агротехнічних) для захисту декоративних насаджень.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3216"/>
            <a:ext cx="1451413" cy="1484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548680"/>
            <a:ext cx="8568952" cy="1944216"/>
          </a:xfrm>
        </p:spPr>
        <p:txBody>
          <a:bodyPr/>
          <a:lstStyle/>
          <a:p>
            <a:pPr algn="just"/>
            <a:r>
              <a:rPr lang="uk-UA" sz="20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Об’єкт дослідження: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популяційна динаміка </a:t>
            </a:r>
            <a:r>
              <a:rPr lang="en-US" sz="2000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Cydalima perspectalis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умовах техногенно зміненого середовища Кривого Рогу.</a:t>
            </a:r>
          </a:p>
          <a:p>
            <a:pPr algn="just"/>
            <a:r>
              <a:rPr lang="uk-UA" sz="20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дослідження: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 біологічні особливості розвитку вогнівки та стійкість насаджень самшиту під впливом міського «острова тепла» та забруднення.</a:t>
            </a:r>
          </a:p>
          <a:p>
            <a:pPr algn="just"/>
            <a:r>
              <a:rPr lang="uk-UA" sz="20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Гіпотеза: </a:t>
            </a:r>
            <a:r>
              <a:rPr lang="uk-UA" sz="2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ефект «острова тепла» в промисловому Кривому Розі прискорює метаболізм шкідника та сприяє появі додаткової генерації, а техногенний стрес послаблює імунітет рослин; водночас системний моніторинг температурних аномалій дозволить точно прогнозувати та вчасно блокувати спалахи розмноження. </a:t>
            </a:r>
            <a:endParaRPr lang="ru-RU" sz="200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3216"/>
            <a:ext cx="1451413" cy="1484784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4DD42-3E21-9998-7974-8E12F7027E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970" b="16970"/>
          <a:stretch>
            <a:fillRect/>
          </a:stretch>
        </p:blipFill>
        <p:spPr>
          <a:xfrm>
            <a:off x="4463988" y="3645024"/>
            <a:ext cx="2190188" cy="29202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E55065-9906-7554-E73E-164D04E31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834" y="4140584"/>
            <a:ext cx="2330581" cy="25275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632F3F-4728-4012-CDD0-0A96E26052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8575"/>
          <a:stretch>
            <a:fillRect/>
          </a:stretch>
        </p:blipFill>
        <p:spPr>
          <a:xfrm>
            <a:off x="6919199" y="4140583"/>
            <a:ext cx="1870162" cy="242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602D98E-831F-F4EA-146D-C34F70E52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61" y="1556792"/>
            <a:ext cx="3878609" cy="515002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1520" y="332656"/>
            <a:ext cx="8424936" cy="792088"/>
          </a:xfrm>
        </p:spPr>
        <p:txBody>
          <a:bodyPr/>
          <a:lstStyle/>
          <a:p>
            <a:pPr algn="just"/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Методи дослідження: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польові (маршрутно візуальні), ентомологічні, порівняльно-екологічні, статистичні.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5062872"/>
            <a:ext cx="1451413" cy="1484784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AB8A1D-30D0-81AC-788A-83A14BE72B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024" y="4014992"/>
            <a:ext cx="1861856" cy="24824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129BC8-2C8F-B61B-FAE4-EADA5966F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20" y="1385546"/>
            <a:ext cx="1704849" cy="22731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DCCBC7-5A26-713B-F1AC-69813FDEBD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61" y="1130287"/>
            <a:ext cx="2825657" cy="37519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553595-B3C7-44E2-C6E2-3F98B16B49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4" y="4297654"/>
            <a:ext cx="1806869" cy="24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5669559"/>
            <a:ext cx="1021193" cy="1044672"/>
          </a:xfrm>
          <a:prstGeom prst="rect">
            <a:avLst/>
          </a:prstGeom>
          <a:noFill/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57561B-6365-341A-D41F-C8C88203A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2981" y="217297"/>
            <a:ext cx="4043699" cy="5974598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Вузькоспеціалізований інвазійний монофаг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(живиться лише самшитом).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розвитку: 2–3 генерації за сезон (залежно від температури).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Шкодочинна стадія: гусінь (скелетує листя, поїдає кору).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Зимування: гусінь 2–3 віку в павутинних коконах (витримує до -30°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Розмноження: одна самка відкладає 100–400 яєць; метелики активно розселяються (до 10 км/рік).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Захисний механізм: токсична для місцевих птахів і комах через накопичення алкалоїдів самшиту.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C5D3B1-CC66-FE77-81A6-B5DC9913E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0" y="1218078"/>
            <a:ext cx="4691771" cy="54961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6579F7-2E6B-600A-F4BF-8E4A8320F084}"/>
              </a:ext>
            </a:extLst>
          </p:cNvPr>
          <p:cNvSpPr txBox="1"/>
          <p:nvPr/>
        </p:nvSpPr>
        <p:spPr>
          <a:xfrm>
            <a:off x="125536" y="-22375"/>
            <a:ext cx="45477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Біоекологія самшитової вогнівки 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Cydalima perspectalis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/>
              <a:t>(Мартинов, </a:t>
            </a:r>
            <a:r>
              <a:rPr lang="ru-RU" i="1" dirty="0" err="1"/>
              <a:t>Нікуліна</a:t>
            </a:r>
            <a:r>
              <a:rPr lang="ru-RU" i="1" dirty="0"/>
              <a:t>, 2016)</a:t>
            </a:r>
            <a:r>
              <a:rPr lang="ru-RU" dirty="0"/>
              <a:t> , </a:t>
            </a:r>
            <a:r>
              <a:rPr lang="ru-RU" i="1" dirty="0"/>
              <a:t>(Доценко, 2019)</a:t>
            </a:r>
            <a:r>
              <a:rPr lang="ru-RU" dirty="0"/>
              <a:t>.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Западносибирский речной бобр | Мир Чуде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8" name="Таблиця 7">
            <a:extLst>
              <a:ext uri="{FF2B5EF4-FFF2-40B4-BE49-F238E27FC236}">
                <a16:creationId xmlns:a16="http://schemas.microsoft.com/office/drawing/2014/main" id="{F18A15D1-CE14-DB50-B2E7-4C481BF74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246653"/>
              </p:ext>
            </p:extLst>
          </p:nvPr>
        </p:nvGraphicFramePr>
        <p:xfrm>
          <a:off x="180371" y="665491"/>
          <a:ext cx="8288088" cy="5527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5242">
                  <a:extLst>
                    <a:ext uri="{9D8B030D-6E8A-4147-A177-3AD203B41FA5}">
                      <a16:colId xmlns:a16="http://schemas.microsoft.com/office/drawing/2014/main" val="23514386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2785003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13249924"/>
                    </a:ext>
                  </a:extLst>
                </a:gridCol>
                <a:gridCol w="2520278">
                  <a:extLst>
                    <a:ext uri="{9D8B030D-6E8A-4147-A177-3AD203B41FA5}">
                      <a16:colId xmlns:a16="http://schemas.microsoft.com/office/drawing/2014/main" val="3663157085"/>
                    </a:ext>
                  </a:extLst>
                </a:gridCol>
              </a:tblGrid>
              <a:tr h="326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Бали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33047" marB="330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Ступінь заселення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33047" marB="330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 ознак (критерії оцінки)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33047" marB="330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Рекомендовані заходи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047" marB="33047"/>
                </a:tc>
                <a:extLst>
                  <a:ext uri="{0D108BD9-81ED-4DB2-BD59-A6C34878D82A}">
                    <a16:rowId xmlns:a16="http://schemas.microsoft.com/office/drawing/2014/main" val="2038240139"/>
                  </a:ext>
                </a:extLst>
              </a:tr>
              <a:tr h="7429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Відсутній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Шкідників та слідів пошкоджень не виявлено. Листя здорове.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Тільки моніторинг.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9571" marB="49571"/>
                </a:tc>
                <a:extLst>
                  <a:ext uri="{0D108BD9-81ED-4DB2-BD59-A6C34878D82A}">
                    <a16:rowId xmlns:a16="http://schemas.microsoft.com/office/drawing/2014/main" val="3475132836"/>
                  </a:ext>
                </a:extLst>
              </a:tr>
              <a:tr h="6180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Поодинокий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1–3 гусениці на кущ. Ледь помітні погризи країв окремих листків.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Ручний збір або профілактика.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9571" marB="49571"/>
                </a:tc>
                <a:extLst>
                  <a:ext uri="{0D108BD9-81ED-4DB2-BD59-A6C34878D82A}">
                    <a16:rowId xmlns:a16="http://schemas.microsoft.com/office/drawing/2014/main" val="3794830007"/>
                  </a:ext>
                </a:extLst>
              </a:tr>
              <a:tr h="8677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Слабкий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4–10 гусениць на кущ. Поява перших гнізд із павутини, пошкоджено до 10% крони.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Обробка біопрепаратами.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9571" marB="49571"/>
                </a:tc>
                <a:extLst>
                  <a:ext uri="{0D108BD9-81ED-4DB2-BD59-A6C34878D82A}">
                    <a16:rowId xmlns:a16="http://schemas.microsoft.com/office/drawing/2014/main" val="454232139"/>
                  </a:ext>
                </a:extLst>
              </a:tr>
              <a:tr h="8677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Понад 10 гусениць. Чітко видно павутиння та екскременти. Пошкоджено 11–30% листя.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Негайна хімічна обробка.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9571" marB="49571"/>
                </a:tc>
                <a:extLst>
                  <a:ext uri="{0D108BD9-81ED-4DB2-BD59-A6C34878D82A}">
                    <a16:rowId xmlns:a16="http://schemas.microsoft.com/office/drawing/2014/main" val="3937238582"/>
                  </a:ext>
                </a:extLst>
              </a:tr>
              <a:tr h="1117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Сильний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Масове скупчення гусениць різних віків. </a:t>
                      </a:r>
                      <a:r>
                        <a:rPr lang="uk-UA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Скелетування</a:t>
                      </a: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листя. Пошкодження 31–60%.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Повторна системна обробка.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9571" marB="49571"/>
                </a:tc>
                <a:extLst>
                  <a:ext uri="{0D108BD9-81ED-4DB2-BD59-A6C34878D82A}">
                    <a16:rowId xmlns:a16="http://schemas.microsoft.com/office/drawing/2014/main" val="293962169"/>
                  </a:ext>
                </a:extLst>
              </a:tr>
              <a:tr h="7429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Критичний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Кущ обплетений павутиною, листя відсутнє. Гусениці гризуть кору.</a:t>
                      </a:r>
                      <a:endParaRPr lang="uk-UA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6095" marT="49571" marB="4957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Радикальна обрізка та рятування куща.</a:t>
                      </a:r>
                      <a:endParaRPr lang="uk-UA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9571" marB="49571"/>
                </a:tc>
                <a:extLst>
                  <a:ext uri="{0D108BD9-81ED-4DB2-BD59-A6C34878D82A}">
                    <a16:rowId xmlns:a16="http://schemas.microsoft.com/office/drawing/2014/main" val="221086869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198D79B-95BD-14A9-EC2A-6C54CEA09C84}"/>
              </a:ext>
            </a:extLst>
          </p:cNvPr>
          <p:cNvSpPr txBox="1"/>
          <p:nvPr/>
        </p:nvSpPr>
        <p:spPr>
          <a:xfrm>
            <a:off x="307974" y="160338"/>
            <a:ext cx="8008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Шкала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 </a:t>
            </a:r>
            <a:r>
              <a:rPr lang="ru-RU" dirty="0" err="1"/>
              <a:t>заселення</a:t>
            </a:r>
            <a:r>
              <a:rPr lang="ru-RU" dirty="0"/>
              <a:t> самшитовою </a:t>
            </a:r>
            <a:r>
              <a:rPr lang="ru-RU" dirty="0" err="1"/>
              <a:t>вогнівкою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1AF774-FB8B-ED75-5B56-E64A166457D9}"/>
              </a:ext>
            </a:extLst>
          </p:cNvPr>
          <p:cNvSpPr txBox="1"/>
          <p:nvPr/>
        </p:nvSpPr>
        <p:spPr>
          <a:xfrm>
            <a:off x="307974" y="6248222"/>
            <a:ext cx="7576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Мартиновим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та Доценко Т.О.,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адаптацією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самшитової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вогнівки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Бондаренко М.В.".</a:t>
            </a:r>
          </a:p>
        </p:txBody>
      </p:sp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5790396"/>
            <a:ext cx="1043608" cy="10676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653136"/>
            <a:ext cx="1451413" cy="1484784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FCBE16-2E6E-D419-5B02-C665B6BC1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67989"/>
            <a:ext cx="8079646" cy="429711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3440062"/>
            <a:ext cx="2376264" cy="3137045"/>
          </a:xfrm>
          <a:prstGeom prst="rect">
            <a:avLst/>
          </a:prstGeom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8C4279F-6595-68C7-D832-272781A97524}"/>
              </a:ext>
            </a:extLst>
          </p:cNvPr>
          <p:cNvSpPr/>
          <p:nvPr/>
        </p:nvSpPr>
        <p:spPr bwMode="auto">
          <a:xfrm>
            <a:off x="683568" y="476671"/>
            <a:ext cx="6336704" cy="1081575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FC1E55-9039-091D-DDF0-0CE0BE5CE3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4916" y="4365104"/>
            <a:ext cx="4030908" cy="24185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A7F136-A939-6546-E09D-4E954D84D4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38" t="27590" r="26375" b="16384"/>
          <a:stretch>
            <a:fillRect/>
          </a:stretch>
        </p:blipFill>
        <p:spPr>
          <a:xfrm>
            <a:off x="0" y="2883333"/>
            <a:ext cx="4572000" cy="3732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57192"/>
            <a:ext cx="1451413" cy="1484784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14777" y="213209"/>
            <a:ext cx="7992888" cy="64807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Район дослідження,  розташування дослідних ділянок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24C3B6-542B-942E-FDB8-36ED4920AE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613" t="27402" r="30312" b="19186"/>
          <a:stretch>
            <a:fillRect/>
          </a:stretch>
        </p:blipFill>
        <p:spPr>
          <a:xfrm>
            <a:off x="4572000" y="1505889"/>
            <a:ext cx="4361985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C037C7-344F-DEC2-A986-56052C06268D}"/>
              </a:ext>
            </a:extLst>
          </p:cNvPr>
          <p:cNvSpPr txBox="1"/>
          <p:nvPr/>
        </p:nvSpPr>
        <p:spPr>
          <a:xfrm>
            <a:off x="4592252" y="963859"/>
            <a:ext cx="318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Центрально-Міський  район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ABEDBE-498C-62E4-4707-34BCE0F5E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142" y="2238725"/>
            <a:ext cx="2560542" cy="4938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8EE0FF7-3F70-5150-98C9-6718D6ADE89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09969" y="2589299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A40787C-B194-0782-D522-7A6A848CA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444" y="2238725"/>
            <a:ext cx="195089" cy="18289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74AAD22-4254-05A6-2273-BCEC92922CB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74533" y="2639061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662621-BBF0-A928-22EF-F5726A7837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4880" y="3129299"/>
            <a:ext cx="195089" cy="18289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2E1AC16-1755-9A68-9DB6-3C07BBA8A7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1246" y="2485634"/>
            <a:ext cx="195089" cy="18289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0A794BE-9AC9-6E76-AA80-41DF8EC0A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3440" y="2776264"/>
            <a:ext cx="195089" cy="18289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A72FD7A-92C9-3FDF-9D4C-919575E87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150295"/>
            <a:ext cx="195089" cy="18289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AD72571-6FA8-3E64-D3E2-BB283C245218}"/>
              </a:ext>
            </a:extLst>
          </p:cNvPr>
          <p:cNvSpPr txBox="1"/>
          <p:nvPr/>
        </p:nvSpPr>
        <p:spPr>
          <a:xfrm>
            <a:off x="610057" y="1039793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Насадження самшиту 2021 рік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78D6051-3409-1AD2-DDB5-16085C8BE0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6157" y="4437112"/>
            <a:ext cx="195089" cy="18289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919FF7B-F6BA-70FE-8947-C309B3557E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150" y="3708317"/>
            <a:ext cx="195089" cy="18289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13E5076-4299-28EB-BB5D-D1167A1703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2316" y="4384350"/>
            <a:ext cx="195089" cy="18289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31B01824-7A87-1A5D-9E2D-1BB7C8C3C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8466" y="4394901"/>
            <a:ext cx="195089" cy="18289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26E95075-FDDC-1731-194C-20BBA3A132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752" y="4162022"/>
            <a:ext cx="195089" cy="18289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369876B-A211-F8E9-71DD-BF73846E0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 flipV="1">
            <a:off x="2949900" y="4655521"/>
            <a:ext cx="200394" cy="18786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9DFCDC9-D667-EEE3-BFBB-80B1DA7493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942" y="3037851"/>
            <a:ext cx="195089" cy="18289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4C3C9D4-6A25-D48D-EEE2-9D857520B1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595" y="5808136"/>
            <a:ext cx="195089" cy="18289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EF4A03E-F29F-BEF3-4AA4-9A65137B38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3339301" y="4843390"/>
            <a:ext cx="195089" cy="182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44C26-E0D5-D7D1-68F5-653CAC81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97C785-7FEC-55E9-8183-4A71DDCA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38" t="27590" r="26375" b="16384"/>
          <a:stretch>
            <a:fillRect/>
          </a:stretch>
        </p:blipFill>
        <p:spPr>
          <a:xfrm>
            <a:off x="0" y="2883333"/>
            <a:ext cx="4427984" cy="3614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F:\диск д\картинки\логотип цвет.png">
            <a:extLst>
              <a:ext uri="{FF2B5EF4-FFF2-40B4-BE49-F238E27FC236}">
                <a16:creationId xmlns:a16="http://schemas.microsoft.com/office/drawing/2014/main" id="{D93041FC-2169-FACE-BF2C-BC7436339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57192"/>
            <a:ext cx="1451413" cy="1484784"/>
          </a:xfrm>
          <a:prstGeom prst="rect">
            <a:avLst/>
          </a:prstGeom>
          <a:noFill/>
        </p:spPr>
      </p:pic>
      <p:sp>
        <p:nvSpPr>
          <p:cNvPr id="6" name="Содержимое 6">
            <a:extLst>
              <a:ext uri="{FF2B5EF4-FFF2-40B4-BE49-F238E27FC236}">
                <a16:creationId xmlns:a16="http://schemas.microsoft.com/office/drawing/2014/main" id="{5622F75A-8294-06F7-DB95-C2D4C8C1B3D7}"/>
              </a:ext>
            </a:extLst>
          </p:cNvPr>
          <p:cNvSpPr txBox="1">
            <a:spLocks/>
          </p:cNvSpPr>
          <p:nvPr/>
        </p:nvSpPr>
        <p:spPr>
          <a:xfrm>
            <a:off x="214777" y="213209"/>
            <a:ext cx="7992888" cy="64807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Район дослідження,  розташування дослідних ділянок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AE0A0E-3A76-911A-EA4E-EA5C497C0C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613" t="27402" r="30312" b="19186"/>
          <a:stretch>
            <a:fillRect/>
          </a:stretch>
        </p:blipFill>
        <p:spPr>
          <a:xfrm>
            <a:off x="4572000" y="1505889"/>
            <a:ext cx="4361985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DEBFCD-1C90-9186-D7F9-2C36B1C4F6BE}"/>
              </a:ext>
            </a:extLst>
          </p:cNvPr>
          <p:cNvSpPr txBox="1"/>
          <p:nvPr/>
        </p:nvSpPr>
        <p:spPr>
          <a:xfrm>
            <a:off x="4592252" y="963859"/>
            <a:ext cx="318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Центрально-Міський  район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14B4C5D-F11B-2A2F-7F92-302DFA9C28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142" y="2238725"/>
            <a:ext cx="2560542" cy="4938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E1FD187-0450-0705-A4D3-2F71391B9A1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09969" y="2589299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8BECAF7-F536-F13E-06B0-4EBBD5ACCC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444" y="2238725"/>
            <a:ext cx="195089" cy="18289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D21AA9-99AE-1E34-DB5E-5FAAA840999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74533" y="2639061"/>
            <a:ext cx="193413" cy="18696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A0DD358-E047-F498-1E07-9E7AB9CCB7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4880" y="3129299"/>
            <a:ext cx="195089" cy="18289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352A65-EF8D-C504-8E98-780A68AA4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1246" y="2485634"/>
            <a:ext cx="195089" cy="18289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909D6BD-E6F4-ED92-BA40-32E1F3064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3440" y="2776264"/>
            <a:ext cx="195089" cy="18289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8D29B52-3F83-172E-B6D2-2F26F3AF4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150295"/>
            <a:ext cx="195089" cy="18289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ABBF31F-A1F1-69DC-D456-3142A8CD53B0}"/>
              </a:ext>
            </a:extLst>
          </p:cNvPr>
          <p:cNvSpPr txBox="1"/>
          <p:nvPr/>
        </p:nvSpPr>
        <p:spPr>
          <a:xfrm>
            <a:off x="610057" y="1039793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Насадження самшиту 2026 рік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1D68E5D-11B0-3A22-FE31-CA4DEDE219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6157" y="4437112"/>
            <a:ext cx="195089" cy="18289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11D166-9129-2987-4DEA-D873192957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150" y="3708317"/>
            <a:ext cx="195089" cy="18289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55F10BE-2E77-B66E-9001-990DEB341A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2316" y="4384350"/>
            <a:ext cx="195089" cy="18289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74070EE-0BC5-ECB5-B463-CF06934CD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8466" y="4394901"/>
            <a:ext cx="195089" cy="18289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722D679-4674-114B-DC4E-A36F7BFEF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752" y="4162022"/>
            <a:ext cx="195089" cy="18289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1C1C4D90-D7F7-BC6E-C217-497C62A4E2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 flipV="1">
            <a:off x="2949900" y="4655521"/>
            <a:ext cx="200394" cy="18786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8925E0-3D69-B086-C917-1667C5C350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942" y="3037851"/>
            <a:ext cx="195089" cy="18289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10B757A-FF64-7117-353B-BEFCC0D7B8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6595" y="5808136"/>
            <a:ext cx="195089" cy="18289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F19CB99-73B9-83BF-5216-3D30C298C3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3339301" y="4843390"/>
            <a:ext cx="195089" cy="182896"/>
          </a:xfrm>
          <a:prstGeom prst="rect">
            <a:avLst/>
          </a:prstGeom>
        </p:spPr>
      </p:pic>
      <p:sp>
        <p:nvSpPr>
          <p:cNvPr id="7" name="Шестикутник 6">
            <a:extLst>
              <a:ext uri="{FF2B5EF4-FFF2-40B4-BE49-F238E27FC236}">
                <a16:creationId xmlns:a16="http://schemas.microsoft.com/office/drawing/2014/main" id="{178C7F37-5BEA-50D4-E208-DD3986FB9005}"/>
              </a:ext>
            </a:extLst>
          </p:cNvPr>
          <p:cNvSpPr/>
          <p:nvPr/>
        </p:nvSpPr>
        <p:spPr bwMode="auto">
          <a:xfrm>
            <a:off x="340065" y="1592569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DBD149-AEA3-82A1-05F6-F7EDD7009066}"/>
              </a:ext>
            </a:extLst>
          </p:cNvPr>
          <p:cNvSpPr txBox="1"/>
          <p:nvPr/>
        </p:nvSpPr>
        <p:spPr>
          <a:xfrm>
            <a:off x="610057" y="1477909"/>
            <a:ext cx="34323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Знищене вогнівкою в 2022 </a:t>
            </a:r>
          </a:p>
          <a:p>
            <a:r>
              <a:rPr lang="uk-UA" dirty="0"/>
              <a:t>замінене на інший вид рослин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0C03AD-E869-ACFE-E7B8-5F4DA7631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309" y="2725433"/>
            <a:ext cx="231668" cy="201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5B5D05-50AF-127F-EDD5-D176E546CD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7595" y="2490630"/>
            <a:ext cx="231668" cy="201185"/>
          </a:xfrm>
          <a:prstGeom prst="rect">
            <a:avLst/>
          </a:prstGeom>
        </p:spPr>
      </p:pic>
      <p:sp>
        <p:nvSpPr>
          <p:cNvPr id="16" name="Шестикутник 15">
            <a:extLst>
              <a:ext uri="{FF2B5EF4-FFF2-40B4-BE49-F238E27FC236}">
                <a16:creationId xmlns:a16="http://schemas.microsoft.com/office/drawing/2014/main" id="{57A1ADA7-4947-BFBF-508C-807C5B9304FE}"/>
              </a:ext>
            </a:extLst>
          </p:cNvPr>
          <p:cNvSpPr/>
          <p:nvPr/>
        </p:nvSpPr>
        <p:spPr bwMode="auto">
          <a:xfrm>
            <a:off x="7321417" y="2573631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Шестикутник 17">
            <a:extLst>
              <a:ext uri="{FF2B5EF4-FFF2-40B4-BE49-F238E27FC236}">
                <a16:creationId xmlns:a16="http://schemas.microsoft.com/office/drawing/2014/main" id="{6682C167-4307-ABFC-1BCF-594AE4A62DF7}"/>
              </a:ext>
            </a:extLst>
          </p:cNvPr>
          <p:cNvSpPr/>
          <p:nvPr/>
        </p:nvSpPr>
        <p:spPr bwMode="auto">
          <a:xfrm>
            <a:off x="7584590" y="2238725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Шестикутник 18">
            <a:extLst>
              <a:ext uri="{FF2B5EF4-FFF2-40B4-BE49-F238E27FC236}">
                <a16:creationId xmlns:a16="http://schemas.microsoft.com/office/drawing/2014/main" id="{7F243A4A-2F42-A06B-AAB2-8E0BA3F714DB}"/>
              </a:ext>
            </a:extLst>
          </p:cNvPr>
          <p:cNvSpPr/>
          <p:nvPr/>
        </p:nvSpPr>
        <p:spPr bwMode="auto">
          <a:xfrm>
            <a:off x="7776115" y="2660133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Шестикутник 20">
            <a:extLst>
              <a:ext uri="{FF2B5EF4-FFF2-40B4-BE49-F238E27FC236}">
                <a16:creationId xmlns:a16="http://schemas.microsoft.com/office/drawing/2014/main" id="{B5CB5695-2C0C-4C7F-4722-A7D9B867B6D6}"/>
              </a:ext>
            </a:extLst>
          </p:cNvPr>
          <p:cNvSpPr/>
          <p:nvPr/>
        </p:nvSpPr>
        <p:spPr bwMode="auto">
          <a:xfrm>
            <a:off x="7674344" y="3649894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Шестикутник 23">
            <a:extLst>
              <a:ext uri="{FF2B5EF4-FFF2-40B4-BE49-F238E27FC236}">
                <a16:creationId xmlns:a16="http://schemas.microsoft.com/office/drawing/2014/main" id="{0AE46328-FD43-E9A1-B007-534DECC1586D}"/>
              </a:ext>
            </a:extLst>
          </p:cNvPr>
          <p:cNvSpPr/>
          <p:nvPr/>
        </p:nvSpPr>
        <p:spPr bwMode="auto">
          <a:xfrm>
            <a:off x="2920536" y="4729813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Шестикутник 25">
            <a:extLst>
              <a:ext uri="{FF2B5EF4-FFF2-40B4-BE49-F238E27FC236}">
                <a16:creationId xmlns:a16="http://schemas.microsoft.com/office/drawing/2014/main" id="{33E27484-AFC6-7AE1-8C9F-E021C98D642B}"/>
              </a:ext>
            </a:extLst>
          </p:cNvPr>
          <p:cNvSpPr/>
          <p:nvPr/>
        </p:nvSpPr>
        <p:spPr bwMode="auto">
          <a:xfrm>
            <a:off x="3305326" y="4884780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Шестикутник 27">
            <a:extLst>
              <a:ext uri="{FF2B5EF4-FFF2-40B4-BE49-F238E27FC236}">
                <a16:creationId xmlns:a16="http://schemas.microsoft.com/office/drawing/2014/main" id="{7E9BA5FE-8C86-EC20-5A07-0C46420D0E71}"/>
              </a:ext>
            </a:extLst>
          </p:cNvPr>
          <p:cNvSpPr/>
          <p:nvPr/>
        </p:nvSpPr>
        <p:spPr bwMode="auto">
          <a:xfrm>
            <a:off x="2510848" y="5818207"/>
            <a:ext cx="234904" cy="202633"/>
          </a:xfrm>
          <a:prstGeom prst="hexagon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A76350-48F5-D2A7-C1B0-69CE25F451AD}"/>
              </a:ext>
            </a:extLst>
          </p:cNvPr>
          <p:cNvSpPr txBox="1"/>
          <p:nvPr/>
        </p:nvSpPr>
        <p:spPr>
          <a:xfrm>
            <a:off x="4698467" y="5597824"/>
            <a:ext cx="44279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Фактично, у цих двох районах було втрачено понад </a:t>
            </a:r>
            <a:r>
              <a:rPr lang="uk-UA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70–80% старого самшиту</a:t>
            </a:r>
            <a:r>
              <a:rPr lang="uk-UA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формував основу міських скверів до 2021 року.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F166-850C-E0AE-D8C7-AD47C3C5CE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8466" y="4360341"/>
            <a:ext cx="231668" cy="2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3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ph image">
            <a:extLst>
              <a:ext uri="{FF2B5EF4-FFF2-40B4-BE49-F238E27FC236}">
                <a16:creationId xmlns:a16="http://schemas.microsoft.com/office/drawing/2014/main" id="{0FD65BC7-B537-BE24-3993-761078C45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50212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03756" y="5373216"/>
            <a:ext cx="1240244" cy="126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769" y="0"/>
            <a:ext cx="8424863" cy="575345"/>
          </a:xfrm>
        </p:spPr>
        <p:txBody>
          <a:bodyPr/>
          <a:lstStyle/>
          <a:p>
            <a:pPr marL="0" indent="0" algn="just">
              <a:buNone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Результати дослідження: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я 12">
            <a:extLst>
              <a:ext uri="{FF2B5EF4-FFF2-40B4-BE49-F238E27FC236}">
                <a16:creationId xmlns:a16="http://schemas.microsoft.com/office/drawing/2014/main" id="{8F443E3C-C3FA-F505-BB13-54B0D28BC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7273"/>
              </p:ext>
            </p:extLst>
          </p:nvPr>
        </p:nvGraphicFramePr>
        <p:xfrm>
          <a:off x="160766" y="475993"/>
          <a:ext cx="8604956" cy="6366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7845">
                  <a:extLst>
                    <a:ext uri="{9D8B030D-6E8A-4147-A177-3AD203B41FA5}">
                      <a16:colId xmlns:a16="http://schemas.microsoft.com/office/drawing/2014/main" val="1739771386"/>
                    </a:ext>
                  </a:extLst>
                </a:gridCol>
                <a:gridCol w="782269">
                  <a:extLst>
                    <a:ext uri="{9D8B030D-6E8A-4147-A177-3AD203B41FA5}">
                      <a16:colId xmlns:a16="http://schemas.microsoft.com/office/drawing/2014/main" val="3269797165"/>
                    </a:ext>
                  </a:extLst>
                </a:gridCol>
                <a:gridCol w="782269">
                  <a:extLst>
                    <a:ext uri="{9D8B030D-6E8A-4147-A177-3AD203B41FA5}">
                      <a16:colId xmlns:a16="http://schemas.microsoft.com/office/drawing/2014/main" val="3497438551"/>
                    </a:ext>
                  </a:extLst>
                </a:gridCol>
                <a:gridCol w="533365">
                  <a:extLst>
                    <a:ext uri="{9D8B030D-6E8A-4147-A177-3AD203B41FA5}">
                      <a16:colId xmlns:a16="http://schemas.microsoft.com/office/drawing/2014/main" val="171844133"/>
                    </a:ext>
                  </a:extLst>
                </a:gridCol>
                <a:gridCol w="1005103">
                  <a:extLst>
                    <a:ext uri="{9D8B030D-6E8A-4147-A177-3AD203B41FA5}">
                      <a16:colId xmlns:a16="http://schemas.microsoft.com/office/drawing/2014/main" val="2694257368"/>
                    </a:ext>
                  </a:extLst>
                </a:gridCol>
                <a:gridCol w="1270588">
                  <a:extLst>
                    <a:ext uri="{9D8B030D-6E8A-4147-A177-3AD203B41FA5}">
                      <a16:colId xmlns:a16="http://schemas.microsoft.com/office/drawing/2014/main" val="4015786470"/>
                    </a:ext>
                  </a:extLst>
                </a:gridCol>
                <a:gridCol w="1066730">
                  <a:extLst>
                    <a:ext uri="{9D8B030D-6E8A-4147-A177-3AD203B41FA5}">
                      <a16:colId xmlns:a16="http://schemas.microsoft.com/office/drawing/2014/main" val="513627913"/>
                    </a:ext>
                  </a:extLst>
                </a:gridCol>
                <a:gridCol w="995615">
                  <a:extLst>
                    <a:ext uri="{9D8B030D-6E8A-4147-A177-3AD203B41FA5}">
                      <a16:colId xmlns:a16="http://schemas.microsoft.com/office/drawing/2014/main" val="2301722574"/>
                    </a:ext>
                  </a:extLst>
                </a:gridCol>
                <a:gridCol w="1031172">
                  <a:extLst>
                    <a:ext uri="{9D8B030D-6E8A-4147-A177-3AD203B41FA5}">
                      <a16:colId xmlns:a16="http://schemas.microsoft.com/office/drawing/2014/main" val="673809307"/>
                    </a:ext>
                  </a:extLst>
                </a:gridCol>
              </a:tblGrid>
              <a:tr h="2077713"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розташування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</a:t>
                      </a:r>
                      <a:r>
                        <a:rPr lang="uk-UA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рослин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пошкодження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 gridSpan="2"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гусениць на одне павутинне гніздо (червень 2022-червень 2025)</a:t>
                      </a:r>
                    </a:p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Ділянки де рослини були повністю знищені і замінені на інший вид 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Ступінь заселення </a:t>
                      </a:r>
                    </a:p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рік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Ступінь заселення</a:t>
                      </a:r>
                    </a:p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2025 рік</a:t>
                      </a: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 інсектицидів протягом сезону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1139659429"/>
                  </a:ext>
                </a:extLst>
              </a:tr>
              <a:tr h="870298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Проспект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Поштовий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64 УПТ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2600856784"/>
                  </a:ext>
                </a:extLst>
              </a:tr>
              <a:tr h="870298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Сквер на площі Визволення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відсутні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Системне внесення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993881768"/>
                  </a:ext>
                </a:extLst>
              </a:tr>
              <a:tr h="870298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КЦМЛ Дермонтова 12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3419569267"/>
                  </a:ext>
                </a:extLst>
              </a:tr>
              <a:tr h="870298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Парк ім Мершавцева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Системне внесення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344087686"/>
                  </a:ext>
                </a:extLst>
              </a:tr>
              <a:tr h="568444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 Дунайська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Системне внесення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2715778799"/>
                  </a:ext>
                </a:extLst>
              </a:tr>
            </a:tbl>
          </a:graphicData>
        </a:graphic>
      </p:graphicFrame>
      <p:pic>
        <p:nvPicPr>
          <p:cNvPr id="16" name="Picture 3" descr="F:\диск д\картинки\логотип цвет.png">
            <a:extLst>
              <a:ext uri="{FF2B5EF4-FFF2-40B4-BE49-F238E27FC236}">
                <a16:creationId xmlns:a16="http://schemas.microsoft.com/office/drawing/2014/main" id="{B781BF0C-11D8-65BA-F297-84B9B25E7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00" y="4221088"/>
            <a:ext cx="971600" cy="9939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18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EA4E03-0C6F-C272-4E9E-7E7DC1F1D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>
            <a:extLst>
              <a:ext uri="{FF2B5EF4-FFF2-40B4-BE49-F238E27FC236}">
                <a16:creationId xmlns:a16="http://schemas.microsoft.com/office/drawing/2014/main" id="{5F36D50F-E22E-C20F-43FE-A5B59FCE5B1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9" y="0"/>
            <a:ext cx="8424863" cy="575345"/>
          </a:xfrm>
        </p:spPr>
        <p:txBody>
          <a:bodyPr/>
          <a:lstStyle/>
          <a:p>
            <a:pPr marL="0" indent="0" algn="just">
              <a:buNone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Результати дослідження: (продовження таблиці 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я 12">
            <a:extLst>
              <a:ext uri="{FF2B5EF4-FFF2-40B4-BE49-F238E27FC236}">
                <a16:creationId xmlns:a16="http://schemas.microsoft.com/office/drawing/2014/main" id="{2AA21DFA-2722-0691-0AA6-5BE98F58F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687785"/>
              </p:ext>
            </p:extLst>
          </p:nvPr>
        </p:nvGraphicFramePr>
        <p:xfrm>
          <a:off x="179512" y="575346"/>
          <a:ext cx="8712968" cy="5425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173977138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26979716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497438551"/>
                    </a:ext>
                  </a:extLst>
                </a:gridCol>
                <a:gridCol w="504339">
                  <a:extLst>
                    <a:ext uri="{9D8B030D-6E8A-4147-A177-3AD203B41FA5}">
                      <a16:colId xmlns:a16="http://schemas.microsoft.com/office/drawing/2014/main" val="171844133"/>
                    </a:ext>
                  </a:extLst>
                </a:gridCol>
                <a:gridCol w="1053440">
                  <a:extLst>
                    <a:ext uri="{9D8B030D-6E8A-4147-A177-3AD203B41FA5}">
                      <a16:colId xmlns:a16="http://schemas.microsoft.com/office/drawing/2014/main" val="2694257368"/>
                    </a:ext>
                  </a:extLst>
                </a:gridCol>
                <a:gridCol w="1322541">
                  <a:extLst>
                    <a:ext uri="{9D8B030D-6E8A-4147-A177-3AD203B41FA5}">
                      <a16:colId xmlns:a16="http://schemas.microsoft.com/office/drawing/2014/main" val="401578647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51362791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3017225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673809307"/>
                    </a:ext>
                  </a:extLst>
                </a:gridCol>
              </a:tblGrid>
              <a:tr h="1701526"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розташування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</a:t>
                      </a:r>
                      <a:r>
                        <a:rPr lang="uk-UA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рослин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пошкодження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 gridSpan="2"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гусениць на одне павутинне гніздо (червень 2022-червень 2025)</a:t>
                      </a:r>
                    </a:p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Ділянки де рослини були повністю знищені і замінені на інший вид 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Ступінь заселення </a:t>
                      </a:r>
                    </a:p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рік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Ступінь заселення</a:t>
                      </a:r>
                    </a:p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2025 рік</a:t>
                      </a: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 algn="ctr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 інсектицидів протягом сезону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1139659429"/>
                  </a:ext>
                </a:extLst>
              </a:tr>
              <a:tr h="527314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Церковна 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451525232"/>
                  </a:ext>
                </a:extLst>
              </a:tr>
              <a:tr h="527314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Парк Богдана Хмельницького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271300254"/>
                  </a:ext>
                </a:extLst>
              </a:tr>
              <a:tr h="527314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Вул.Матусевича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2910684621"/>
                  </a:ext>
                </a:extLst>
              </a:tr>
              <a:tr h="247253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Цирк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*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3799635158"/>
                  </a:ext>
                </a:extLst>
              </a:tr>
              <a:tr h="527314"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Квітковий годинник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відсутнє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відсутнє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tc>
                  <a:txBody>
                    <a:bodyPr/>
                    <a:lstStyle/>
                    <a:p>
                      <a:pPr marR="63500">
                        <a:lnSpc>
                          <a:spcPct val="147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Системне внесення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32" marR="43132" marT="0" marB="0"/>
                </a:tc>
                <a:extLst>
                  <a:ext uri="{0D108BD9-81ED-4DB2-BD59-A6C34878D82A}">
                    <a16:rowId xmlns:a16="http://schemas.microsoft.com/office/drawing/2014/main" val="140862446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8D47AC-A8A5-AB04-5E13-CEFCF62FB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552" y="2924944"/>
            <a:ext cx="1440160" cy="147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05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5067F-2F24-6558-AC51-63A5669FB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>
            <a:extLst>
              <a:ext uri="{FF2B5EF4-FFF2-40B4-BE49-F238E27FC236}">
                <a16:creationId xmlns:a16="http://schemas.microsoft.com/office/drawing/2014/main" id="{8E22947D-9893-DEDD-BC17-0CE55A4250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9784" y="316222"/>
            <a:ext cx="8784431" cy="1223417"/>
          </a:xfrm>
        </p:spPr>
        <p:txBody>
          <a:bodyPr/>
          <a:lstStyle/>
          <a:p>
            <a:pPr marL="0" indent="0" algn="just">
              <a:buNone/>
            </a:pP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Заходи боротьби , що дали позитивний результат:</a:t>
            </a:r>
          </a:p>
          <a:p>
            <a:pPr marL="0" indent="0" algn="ctr"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( згідно інформації робітників садового центру «Фазенда» та парку ім. Федора Мершавцева)</a:t>
            </a:r>
          </a:p>
          <a:p>
            <a:pPr marL="0" indent="0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диск д\картинки\логотип цвет.png">
            <a:extLst>
              <a:ext uri="{FF2B5EF4-FFF2-40B4-BE49-F238E27FC236}">
                <a16:creationId xmlns:a16="http://schemas.microsoft.com/office/drawing/2014/main" id="{1992CD8C-8D87-815E-5117-2520CE37A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4924" y="5805264"/>
            <a:ext cx="1029075" cy="105273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F5AC7D-E3D4-21CB-FA42-CEFC87E4972E}"/>
              </a:ext>
            </a:extLst>
          </p:cNvPr>
          <p:cNvSpPr txBox="1"/>
          <p:nvPr/>
        </p:nvSpPr>
        <p:spPr>
          <a:xfrm>
            <a:off x="359568" y="1721804"/>
            <a:ext cx="842486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Найкращій результат в боротьбі з Самшитовою вогнівкою дали препарати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Актеллік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Актара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Обробку препаратами потрібно виконувати весною при досягнені температури повітря + 5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С, обробляти не тільки лист і стволові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частиии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і використовувати пролив під кущ. За сезон проводити 4-5 обробок.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зараженні, дієвим є використання суміші з препаратів: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Нупріт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Саеліт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Баркант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у співвідношенні по 10 мл кожного. Використання такої суміші є доцільним тому, що продукти життєдіяльності Самшитової вогнівки є дуже привабливим середовищем для розвитку грибкових захворювань самшитів. Після знищення шкідника рослини потребують стимуляторів росту через сильне виснаження.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непоганий результат дає обробка біопрепаратами 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Бітоксибацилін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або «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Лепідоцид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на основі  бактерій </a:t>
            </a: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Bacillus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thuringiensis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які ефективно знищують гусінь</a:t>
            </a:r>
            <a:r>
              <a:rPr lang="uk-UA" dirty="0"/>
              <a:t>.</a:t>
            </a:r>
          </a:p>
          <a:p>
            <a:pPr algn="just"/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0335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704" y="0"/>
            <a:ext cx="888296" cy="908720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51520" y="260648"/>
            <a:ext cx="4896544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Висновки: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062FD21-4B78-81F6-3B89-0E08DE724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920237"/>
            <a:ext cx="8568952" cy="4191000"/>
          </a:xfrm>
        </p:spPr>
        <p:txBody>
          <a:bodyPr/>
          <a:lstStyle/>
          <a:p>
            <a:pPr algn="just">
              <a:buAutoNum type="arabicPeriod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Масовий спалах самшитової вогнівки у 2022 році став результатом поєднання трьох-чотирьох генерацій шкідника та раннього весняного виходу личинок. Аномальна спека та низька вологість значно прискорили розвиток комах, а м’яка зима забезпечила їхню високу виживаність. Ситуацію погіршила відсутність природних ворогів у містах, оскільки личинки вогнівки токсичні для місцевих птахів.</a:t>
            </a:r>
          </a:p>
          <a:p>
            <a:pPr algn="just">
              <a:buAutoNum type="arabicPeriod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2022–2026 років у Металургійному та Центрально-Міському районах спостерігалося стрімке зростання чисельності вогнівки з піком у 2022 році, що призвело до майже суцільного ураження насаджень. Здатність самшиту до відновлення після дефоліації в міських умовах є низькою: рослини відновлюються лише за умови вчасних обробок, тоді як повторна втрата листя призводить до їх повної загибелі протягом 1–2 сезонів.</a:t>
            </a:r>
          </a:p>
          <a:p>
            <a:pPr algn="just">
              <a:buAutoNum type="arabicPeriod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Ефективна система захисту передбачає поєднання моніторингу, ранньовесняної обрізки та чергування системних інсектицидів із біопрепаратами в періоди масової появи личинок. Для швидкого відновлення рослин необхідно забезпечити регулярний полив та антистресове підживлення.</a:t>
            </a:r>
          </a:p>
          <a:p>
            <a:pPr algn="just">
              <a:buAutoNum type="arabicPeriod"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704" y="0"/>
            <a:ext cx="888296" cy="908720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51520" y="260648"/>
            <a:ext cx="4896544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Джерела: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32444" y="764704"/>
            <a:ext cx="8640960" cy="572068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800" dirty="0" err="1">
                <a:latin typeface="Times New Roman"/>
                <a:ea typeface="Calibri"/>
                <a:cs typeface="Times New Roman"/>
              </a:rPr>
              <a:t>Колісніченко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О. В.,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Сляднева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Н. О. Стан та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перспективи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використання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видів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роду </a:t>
            </a:r>
            <a:r>
              <a:rPr lang="en-US" sz="1800" dirty="0">
                <a:latin typeface="Times New Roman"/>
                <a:ea typeface="Calibri"/>
                <a:cs typeface="Times New Roman"/>
              </a:rPr>
              <a:t>Buxus L.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озелененні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м.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Києва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Інтродукція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рослин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2014. № 1. С. 68–74.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Левон Ф. М.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Зелені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насадження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в антропогенно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трансформованому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середовищі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: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монографія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Київ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: ННЦ ІАЕ, 2008. 234 с. (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Висвітлює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стійкість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декоративних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кущів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у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містах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Савчук Н. В., Сметана О. М.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Екологічна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оцінка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стану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урбоекосистеми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м. Кривого Рогу 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умовах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змін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клімату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Екологічні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науки. 2020. № 4 (31). С. 152–157.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Сметана М. М., Коршиков І. І.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Стійкість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деревних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рослин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у техногенному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середовищі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Криворіжжя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Кривий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Ріг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: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Видавничий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дім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, 2010. 190 с. (Фундаментальна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праця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про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рослини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умовах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промислових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викидів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Кривбасу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Шепелева В. Б., Мазур П. П.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Особливості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формування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температурного режиму 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умовах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щільної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забудови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промислового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міста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Питання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степового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лісознавства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2018. Вип. 47. С. 89–95.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Бессонова В. П. Стан пилку як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індикатор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забруднення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середовища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важкими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металами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Питання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біоіндикації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та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екології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Запоріжжя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, 2012. Вип. 17, № 1. С. 3–15.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диск д\картинки\логотип цве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704" y="0"/>
            <a:ext cx="888296" cy="908720"/>
          </a:xfrm>
          <a:prstGeom prst="rect">
            <a:avLst/>
          </a:prstGeom>
          <a:noFill/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251520" y="260648"/>
            <a:ext cx="4896544" cy="6480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Джерела: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720680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7. Мартинов В. В.,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Нікуліна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Т. В.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Нові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знахідки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самшитової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вогнівки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sz="1800" dirty="0">
                <a:latin typeface="Times New Roman"/>
                <a:ea typeface="Calibri"/>
                <a:cs typeface="Times New Roman"/>
              </a:rPr>
              <a:t>Cydalima perspectalis (Walker, 1859) (Lepidoptera: </a:t>
            </a:r>
            <a:r>
              <a:rPr lang="en-US" sz="1800" dirty="0" err="1">
                <a:latin typeface="Times New Roman"/>
                <a:ea typeface="Calibri"/>
                <a:cs typeface="Times New Roman"/>
              </a:rPr>
              <a:t>Crambidae</a:t>
            </a:r>
            <a:r>
              <a:rPr lang="en-US" sz="1800" dirty="0">
                <a:latin typeface="Times New Roman"/>
                <a:ea typeface="Calibri"/>
                <a:cs typeface="Times New Roman"/>
              </a:rPr>
              <a:t>)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Україні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Біологічні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системи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2016. Т. 8, Вип. 1. С. 138–141.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8. Бондаренко М. В.,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Поспєлов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С. М., Персов М. П.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Загальна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та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сільськогосподарська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ентомологія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Київ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: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Вища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школа, 1980. 450 с. (Основа методики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бальної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оцінки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пошкоджень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9. Методика державного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випробування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та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реєстрації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пестицидів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/ за ред. С. О.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Трибеля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Київ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: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Колобіг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, 2001. 448 с. (Стандартна методика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розрахунку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інтенсивності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заселення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).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10. Доценко Т. О.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Біологічні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особливості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самшитової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вогнівки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(</a:t>
            </a:r>
            <a:r>
              <a:rPr lang="en-US" sz="1800" dirty="0">
                <a:latin typeface="Times New Roman"/>
                <a:ea typeface="Calibri"/>
                <a:cs typeface="Times New Roman"/>
              </a:rPr>
              <a:t>Cydalima perspectalis Walker) 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умовах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урболандшафтів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Захист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і карантин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рослин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2019. Вип. 65. С. 34–42.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11.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Гунчак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М. С., Попкова О. П.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Особливості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біології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та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екології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самшитової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вогнівки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в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умовах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Західного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Лісостепу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України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Науковий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вісник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НЛТУ </a:t>
            </a:r>
            <a:r>
              <a:rPr lang="ru-RU" sz="1800" dirty="0" err="1">
                <a:latin typeface="Times New Roman"/>
                <a:ea typeface="Calibri"/>
                <a:cs typeface="Times New Roman"/>
              </a:rPr>
              <a:t>України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2021. Т. 31, № 2. С. 45–50. </a:t>
            </a:r>
            <a:endParaRPr lang="ru-RU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5832648" cy="1152128"/>
          </a:xfrm>
        </p:spPr>
        <p:txBody>
          <a:bodyPr/>
          <a:lstStyle/>
          <a:p>
            <a:pPr algn="ctr"/>
            <a:r>
              <a:rPr lang="uk-UA" sz="5400" dirty="0"/>
              <a:t>Дякую за увагу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660FAC-9D50-3E2D-2987-50E69E20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978" y="1732475"/>
            <a:ext cx="3458171" cy="46161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9CAD75-3F08-8E83-E883-8337AA113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837190"/>
            <a:ext cx="3383573" cy="45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299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5F5F5F"/>
      </a:dk1>
      <a:lt1>
        <a:srgbClr val="FFFFFF"/>
      </a:lt1>
      <a:dk2>
        <a:srgbClr val="5F5F5F"/>
      </a:dk2>
      <a:lt2>
        <a:srgbClr val="238A00"/>
      </a:lt2>
      <a:accent1>
        <a:srgbClr val="31A70A"/>
      </a:accent1>
      <a:accent2>
        <a:srgbClr val="54C322"/>
      </a:accent2>
      <a:accent3>
        <a:srgbClr val="FFFFFF"/>
      </a:accent3>
      <a:accent4>
        <a:srgbClr val="505050"/>
      </a:accent4>
      <a:accent5>
        <a:srgbClr val="ADD0AA"/>
      </a:accent5>
      <a:accent6>
        <a:srgbClr val="4BB01E"/>
      </a:accent6>
      <a:hlink>
        <a:srgbClr val="82DA46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C_RYQ1QqEYYNPiPE7UTJpQ</Template>
  <TotalTime>1200</TotalTime>
  <Words>1661</Words>
  <Application>Microsoft Office PowerPoint</Application>
  <PresentationFormat>Екран (4:3)</PresentationFormat>
  <Paragraphs>210</Paragraphs>
  <Slides>18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3" baseType="lpstr">
      <vt:lpstr>Arial</vt:lpstr>
      <vt:lpstr>Calibri</vt:lpstr>
      <vt:lpstr>Microsoft Sans Serif</vt:lpstr>
      <vt:lpstr>Times New Roman</vt:lpstr>
      <vt:lpstr>powerpoint-template-24</vt:lpstr>
      <vt:lpstr>Екологічні особливості адаптації та масового розмноження  Самшитової вогнівки  Cydalima perspectalis в умовах техногенно трансформованого середовища на прикладі  м. Кривого  Рогу Дніпропетровської області </vt:lpstr>
      <vt:lpstr>Актуальність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Наталія Бондаренко</cp:lastModifiedBy>
  <cp:revision>65</cp:revision>
  <dcterms:created xsi:type="dcterms:W3CDTF">2020-04-14T14:10:36Z</dcterms:created>
  <dcterms:modified xsi:type="dcterms:W3CDTF">2026-05-09T08:06:20Z</dcterms:modified>
</cp:coreProperties>
</file>