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rsenica Bold" panose="020B0604020202020204" charset="0"/>
      <p:regular r:id="rId14"/>
    </p:embeddedFont>
    <p:embeddedFont>
      <p:font typeface="Waldemar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0" d="100"/>
          <a:sy n="30" d="100"/>
        </p:scale>
        <p:origin x="293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3.sv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26.png"/><Relationship Id="rId5" Type="http://schemas.openxmlformats.org/officeDocument/2006/relationships/image" Target="../media/image11.png"/><Relationship Id="rId10" Type="http://schemas.openxmlformats.org/officeDocument/2006/relationships/image" Target="../media/image25.png"/><Relationship Id="rId4" Type="http://schemas.openxmlformats.org/officeDocument/2006/relationships/image" Target="../media/image3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3.sv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3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72786" y="-330714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3602760" y="583739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2"/>
                </a:lnTo>
                <a:lnTo>
                  <a:pt x="0" y="10708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797242" y="3442449"/>
            <a:ext cx="4490758" cy="2518855"/>
          </a:xfrm>
          <a:custGeom>
            <a:avLst/>
            <a:gdLst/>
            <a:ahLst/>
            <a:cxnLst/>
            <a:rect l="l" t="t" r="r" b="b"/>
            <a:pathLst>
              <a:path w="4490758" h="2518855">
                <a:moveTo>
                  <a:pt x="0" y="0"/>
                </a:moveTo>
                <a:lnTo>
                  <a:pt x="4490758" y="0"/>
                </a:lnTo>
                <a:lnTo>
                  <a:pt x="4490758" y="2518854"/>
                </a:lnTo>
                <a:lnTo>
                  <a:pt x="0" y="2518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744" t="-25635" r="-46663" b="-2620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71043" y="6313292"/>
            <a:ext cx="2859070" cy="3973708"/>
          </a:xfrm>
          <a:custGeom>
            <a:avLst/>
            <a:gdLst/>
            <a:ahLst/>
            <a:cxnLst/>
            <a:rect l="l" t="t" r="r" b="b"/>
            <a:pathLst>
              <a:path w="2859070" h="3973708">
                <a:moveTo>
                  <a:pt x="0" y="0"/>
                </a:moveTo>
                <a:lnTo>
                  <a:pt x="2859070" y="0"/>
                </a:lnTo>
                <a:lnTo>
                  <a:pt x="2859070" y="3973708"/>
                </a:lnTo>
                <a:lnTo>
                  <a:pt x="0" y="39737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824358" y="1682862"/>
            <a:ext cx="16866979" cy="251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  <a:spcBef>
                <a:spcPct val="0"/>
              </a:spcBef>
            </a:pP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Тема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: «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Взаємний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вплив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культур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менонітів-колоністів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та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українців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колонії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Мемрик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Покровського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району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Донецької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478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області</a:t>
            </a:r>
            <a:r>
              <a:rPr lang="en-US" sz="478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»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422156"/>
            <a:ext cx="13559870" cy="4864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  <a:spcBef>
                <a:spcPct val="0"/>
              </a:spcBef>
            </a:pP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Виконала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: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учениця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10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класу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Комунального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закладу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Желаннівський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навчально-виховний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комплекс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: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загальноосвітня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школа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І-ІІІ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ступенів-дошкільний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навчальний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заклад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Очеретинської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селищної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військово-цивільної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адміністрації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Покровського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району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Донецької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області</a:t>
            </a:r>
            <a:endParaRPr lang="en-US" sz="3416" b="1" dirty="0">
              <a:solidFill>
                <a:srgbClr val="000000"/>
              </a:solidFill>
              <a:latin typeface="Waldemar"/>
              <a:ea typeface="Waldemar"/>
              <a:cs typeface="Waldemar"/>
              <a:sym typeface="Waldemar"/>
            </a:endParaRPr>
          </a:p>
          <a:p>
            <a:pPr algn="l">
              <a:lnSpc>
                <a:spcPts val="3519"/>
              </a:lnSpc>
              <a:spcBef>
                <a:spcPct val="0"/>
              </a:spcBef>
            </a:pP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Ящук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Каміла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</a:p>
          <a:p>
            <a:pPr algn="l">
              <a:lnSpc>
                <a:spcPts val="3519"/>
              </a:lnSpc>
              <a:spcBef>
                <a:spcPct val="0"/>
              </a:spcBef>
            </a:pP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Науковий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керівник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: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вчитель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історії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та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  <a:r>
              <a:rPr lang="en-US" sz="3416" b="1" dirty="0" err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правознавства</a:t>
            </a: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</a:p>
          <a:p>
            <a:pPr algn="l">
              <a:lnSpc>
                <a:spcPts val="3519"/>
              </a:lnSpc>
              <a:spcBef>
                <a:spcPct val="0"/>
              </a:spcBef>
            </a:pPr>
            <a:r>
              <a:rPr lang="en-US" sz="3416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Сергієнко Світлана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8365" y="144053"/>
            <a:ext cx="15902742" cy="631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30"/>
              </a:lnSpc>
              <a:spcBef>
                <a:spcPct val="0"/>
              </a:spcBef>
            </a:pPr>
            <a:r>
              <a:rPr lang="en-US" sz="4786" b="1" u="none" strike="noStrike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КОНКУРС “</a:t>
            </a:r>
            <a:r>
              <a:rPr lang="en-US" sz="4400" b="1" u="none" strike="noStrike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МАН-ЮНІОР</a:t>
            </a:r>
            <a:r>
              <a:rPr lang="en-US" sz="4786" b="1" u="none" strike="noStrike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ДОСЛІДНИК-2026”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72786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-1913687" y="2005044"/>
            <a:ext cx="5785860" cy="1164404"/>
          </a:xfrm>
          <a:custGeom>
            <a:avLst/>
            <a:gdLst/>
            <a:ahLst/>
            <a:cxnLst/>
            <a:rect l="l" t="t" r="r" b="b"/>
            <a:pathLst>
              <a:path w="5785860" h="1164404">
                <a:moveTo>
                  <a:pt x="0" y="0"/>
                </a:moveTo>
                <a:lnTo>
                  <a:pt x="5785860" y="0"/>
                </a:lnTo>
                <a:lnTo>
                  <a:pt x="5785860" y="1164404"/>
                </a:lnTo>
                <a:lnTo>
                  <a:pt x="0" y="11644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54537" y="5585765"/>
            <a:ext cx="3462894" cy="4397326"/>
          </a:xfrm>
          <a:custGeom>
            <a:avLst/>
            <a:gdLst/>
            <a:ahLst/>
            <a:cxnLst/>
            <a:rect l="l" t="t" r="r" b="b"/>
            <a:pathLst>
              <a:path w="3462894" h="4397326">
                <a:moveTo>
                  <a:pt x="0" y="0"/>
                </a:moveTo>
                <a:lnTo>
                  <a:pt x="3462894" y="0"/>
                </a:lnTo>
                <a:lnTo>
                  <a:pt x="3462894" y="4397326"/>
                </a:lnTo>
                <a:lnTo>
                  <a:pt x="0" y="43973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54053"/>
            <a:ext cx="3147384" cy="52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40"/>
              </a:lnSpc>
              <a:spcBef>
                <a:spcPct val="0"/>
              </a:spcBef>
            </a:pPr>
            <a:r>
              <a:rPr lang="en-US" sz="4427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МЕТА: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17431" y="73078"/>
            <a:ext cx="13598999" cy="3957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8"/>
              </a:lnSpc>
              <a:spcBef>
                <a:spcPct val="0"/>
              </a:spcBef>
            </a:pPr>
            <a:r>
              <a:rPr lang="en-US" sz="2827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НА ОСНОВІ АНАЛІЗУ СУЧАСНИХ МЕДІАДЖЕРЕЛ ТА КРАЄЗНАВЧИХ ДОСЛІДЖЕНЬ </a:t>
            </a:r>
            <a:r>
              <a:rPr lang="en-US" sz="2827" b="1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ДОСЛІДИТИ ДВОСТОРОННІЙ ХАРАКТЕР КУЛЬТУРНОГО ОБМІНУ МІЖ МЕНОНІТСЬКИМИ КОЛОНІСТАМИ ТА МІСЦЕВИМ УКРАЇНСЬКИМ НАСЕЛЕННЯМ У ЧОТИРЬОХ СЕЛАХ КОЛОНІЇ МЕМРИК; ВИЯВИТИ КОНКРЕТНІ ПРОЯВИ ЦЬОГО ВЗАЄМОВПЛИВУ В ГОСПОДАРСЬКІЙ, МОВНІЙ ТА ПОБУТОВІЙ СФЕРАХ; СИСТЕМАТИЗУВАТИ РЕЗУЛЬТАТИ У ЗВЕДЕНІЙ ПОРІВНЯЛЬНІЙ ТАБЛИЦІ ПО КОЖНОМУ СЕЛУ.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690" y="4144641"/>
            <a:ext cx="4070588" cy="52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40"/>
              </a:lnSpc>
              <a:spcBef>
                <a:spcPct val="0"/>
              </a:spcBef>
            </a:pPr>
            <a:r>
              <a:rPr lang="en-US" sz="4427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ЗАВДАННЯ</a:t>
            </a:r>
            <a:r>
              <a:rPr lang="en-US" sz="4427" b="1" u="none" strike="noStrike" dirty="0">
                <a:solidFill>
                  <a:srgbClr val="FBCC2F"/>
                </a:solidFill>
                <a:latin typeface="Waldemar"/>
                <a:ea typeface="Waldemar"/>
                <a:cs typeface="Waldemar"/>
                <a:sym typeface="Waldemar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97198" y="4088822"/>
            <a:ext cx="14390802" cy="6198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8809" lvl="1" indent="-294405" algn="l">
              <a:lnSpc>
                <a:spcPts val="3818"/>
              </a:lnSpc>
              <a:buFont typeface="Arial"/>
              <a:buChar char="•"/>
            </a:pPr>
            <a:r>
              <a:rPr lang="en-US" sz="2727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охарактеризувати</a:t>
            </a: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історичні умови заснування колонії Мемрик та роль менонітських громад Гальбштата та Гнаденфельда у розвитку регіону.</a:t>
            </a:r>
          </a:p>
          <a:p>
            <a:pPr marL="588809" lvl="1" indent="-294405" algn="l">
              <a:lnSpc>
                <a:spcPts val="3818"/>
              </a:lnSpc>
              <a:buFont typeface="Arial"/>
              <a:buChar char="•"/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проаналізувати контент відеосерії «Джерела» та матеріали блогу С. Луковенка для виявлення фактів міжкультурної взаємодії.</a:t>
            </a:r>
          </a:p>
          <a:p>
            <a:pPr marL="588809" lvl="1" indent="-294405" algn="l">
              <a:lnSpc>
                <a:spcPts val="3818"/>
              </a:lnSpc>
              <a:buFont typeface="Arial"/>
              <a:buChar char="•"/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визначити конкретні господарські технології, архітектурні риси та побутові звичаї, що були запозичені українцями у менонітів.</a:t>
            </a:r>
          </a:p>
          <a:p>
            <a:pPr marL="588809" lvl="1" indent="-294405" algn="l">
              <a:lnSpc>
                <a:spcPts val="3818"/>
              </a:lnSpc>
              <a:buFont typeface="Arial"/>
              <a:buChar char="•"/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дослідити зворотний вплив української культури (мова, кухня, спільна праця) на життя колоністів.</a:t>
            </a:r>
          </a:p>
          <a:p>
            <a:pPr marL="588809" lvl="1" indent="-294405" algn="l">
              <a:lnSpc>
                <a:spcPts val="3818"/>
              </a:lnSpc>
              <a:buFont typeface="Arial"/>
              <a:buChar char="•"/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систематизувати результати у зведеній порівняльній таблиці для кожного з чотирьох досліджуваних сіл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2980749" y="1306204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3"/>
                </a:lnTo>
                <a:lnTo>
                  <a:pt x="0" y="107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56006" y="5257800"/>
            <a:ext cx="4104323" cy="52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40"/>
              </a:lnSpc>
              <a:spcBef>
                <a:spcPct val="0"/>
              </a:spcBef>
            </a:pPr>
            <a:r>
              <a:rPr lang="en-US" sz="4427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ПРЕДМЕТ</a:t>
            </a:r>
            <a:r>
              <a:rPr lang="en-US" sz="4427" b="1" u="none" strike="noStrike" dirty="0">
                <a:solidFill>
                  <a:srgbClr val="FBCC2F"/>
                </a:solidFill>
                <a:latin typeface="Waldemar"/>
                <a:ea typeface="Waldemar"/>
                <a:cs typeface="Waldemar"/>
                <a:sym typeface="Waldemar"/>
              </a:rPr>
              <a:t>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5311" y="394969"/>
            <a:ext cx="3560819" cy="600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57"/>
              </a:lnSpc>
              <a:spcBef>
                <a:spcPct val="0"/>
              </a:spcBef>
            </a:pPr>
            <a:r>
              <a:rPr lang="en-US" sz="50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ОБ’ЄКТ</a:t>
            </a:r>
            <a:r>
              <a:rPr lang="en-US" sz="5008" b="1" u="none" strike="noStrike" dirty="0">
                <a:solidFill>
                  <a:srgbClr val="FBCC2F"/>
                </a:solidFill>
                <a:latin typeface="Waldemar"/>
                <a:ea typeface="Waldemar"/>
                <a:cs typeface="Waldemar"/>
                <a:sym typeface="Waldemar"/>
              </a:rPr>
              <a:t>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7312" y="1257022"/>
            <a:ext cx="12354988" cy="191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8"/>
              </a:lnSpc>
              <a:spcBef>
                <a:spcPct val="0"/>
              </a:spcBef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процес культурного обміну між менонітськими колоністами та місцевим українським населенням колонії Мемрик наприкінці XIX — у першій половині XX ст.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58066" y="6051223"/>
            <a:ext cx="11971867" cy="3078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98"/>
              </a:lnSpc>
              <a:spcBef>
                <a:spcPct val="0"/>
              </a:spcBef>
            </a:pPr>
            <a:r>
              <a:rPr lang="en-US" sz="29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конкретні форми взаємних культурних запозичень — господарські технології, архітектура, мова, побут, особисті міжкультурні зв’язки — зафіксовані у відео серіях «Джерела» та блогу Сергія Луковенка «Старий Рудник».</a:t>
            </a:r>
          </a:p>
        </p:txBody>
      </p:sp>
      <p:sp>
        <p:nvSpPr>
          <p:cNvPr id="9" name="Freeform 9"/>
          <p:cNvSpPr/>
          <p:nvPr/>
        </p:nvSpPr>
        <p:spPr>
          <a:xfrm>
            <a:off x="7308056" y="2654541"/>
            <a:ext cx="5631072" cy="3158454"/>
          </a:xfrm>
          <a:custGeom>
            <a:avLst/>
            <a:gdLst/>
            <a:ahLst/>
            <a:cxnLst/>
            <a:rect l="l" t="t" r="r" b="b"/>
            <a:pathLst>
              <a:path w="5631072" h="3158454">
                <a:moveTo>
                  <a:pt x="0" y="0"/>
                </a:moveTo>
                <a:lnTo>
                  <a:pt x="5631072" y="0"/>
                </a:lnTo>
                <a:lnTo>
                  <a:pt x="5631072" y="3158454"/>
                </a:lnTo>
                <a:lnTo>
                  <a:pt x="0" y="31584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744" t="-25635" r="-46663" b="-2620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353055" y="4817977"/>
            <a:ext cx="3934945" cy="5469023"/>
          </a:xfrm>
          <a:custGeom>
            <a:avLst/>
            <a:gdLst/>
            <a:ahLst/>
            <a:cxnLst/>
            <a:rect l="l" t="t" r="r" b="b"/>
            <a:pathLst>
              <a:path w="3934945" h="5469023">
                <a:moveTo>
                  <a:pt x="0" y="0"/>
                </a:moveTo>
                <a:lnTo>
                  <a:pt x="3934945" y="0"/>
                </a:lnTo>
                <a:lnTo>
                  <a:pt x="3934945" y="5469023"/>
                </a:lnTo>
                <a:lnTo>
                  <a:pt x="0" y="54690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72786" y="-261724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7"/>
                </a:lnTo>
                <a:lnTo>
                  <a:pt x="0" y="109484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5373097" y="-319637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3"/>
                </a:lnTo>
                <a:lnTo>
                  <a:pt x="0" y="107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570547" y="1122157"/>
            <a:ext cx="10421229" cy="4090333"/>
          </a:xfrm>
          <a:custGeom>
            <a:avLst/>
            <a:gdLst/>
            <a:ahLst/>
            <a:cxnLst/>
            <a:rect l="l" t="t" r="r" b="b"/>
            <a:pathLst>
              <a:path w="10421229" h="4090333">
                <a:moveTo>
                  <a:pt x="0" y="0"/>
                </a:moveTo>
                <a:lnTo>
                  <a:pt x="10421229" y="0"/>
                </a:lnTo>
                <a:lnTo>
                  <a:pt x="10421229" y="4090333"/>
                </a:lnTo>
                <a:lnTo>
                  <a:pt x="0" y="40903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38293" y="137979"/>
            <a:ext cx="6774471" cy="10149021"/>
          </a:xfrm>
          <a:custGeom>
            <a:avLst/>
            <a:gdLst/>
            <a:ahLst/>
            <a:cxnLst/>
            <a:rect l="l" t="t" r="r" b="b"/>
            <a:pathLst>
              <a:path w="6774471" h="10149021">
                <a:moveTo>
                  <a:pt x="0" y="0"/>
                </a:moveTo>
                <a:lnTo>
                  <a:pt x="6774471" y="0"/>
                </a:lnTo>
                <a:lnTo>
                  <a:pt x="6774471" y="10149021"/>
                </a:lnTo>
                <a:lnTo>
                  <a:pt x="0" y="101490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929924" y="4589199"/>
            <a:ext cx="4401551" cy="5697801"/>
          </a:xfrm>
          <a:custGeom>
            <a:avLst/>
            <a:gdLst/>
            <a:ahLst/>
            <a:cxnLst/>
            <a:rect l="l" t="t" r="r" b="b"/>
            <a:pathLst>
              <a:path w="4401551" h="5697801">
                <a:moveTo>
                  <a:pt x="0" y="0"/>
                </a:moveTo>
                <a:lnTo>
                  <a:pt x="4401552" y="0"/>
                </a:lnTo>
                <a:lnTo>
                  <a:pt x="4401552" y="5697801"/>
                </a:lnTo>
                <a:lnTo>
                  <a:pt x="0" y="56978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751205" y="1900527"/>
            <a:ext cx="10536795" cy="2419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8"/>
              </a:lnSpc>
              <a:spcBef>
                <a:spcPct val="0"/>
              </a:spcBef>
            </a:pPr>
            <a:r>
              <a:rPr lang="en-US" sz="2627" b="1">
                <a:solidFill>
                  <a:srgbClr val="FF3131"/>
                </a:solidFill>
                <a:latin typeface="Arsenica Bold"/>
                <a:ea typeface="Arsenica Bold"/>
                <a:cs typeface="Arsenica Bold"/>
                <a:sym typeface="Arsenica Bold"/>
              </a:rPr>
              <a:t>1885 РІК.</a:t>
            </a:r>
            <a:r>
              <a:rPr lang="en-US" sz="2627" b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ОБЩИНИ ГАЛЬБШТАТА Й ГНАДЕНФЕЛЬДА КУПУЮТЬ  </a:t>
            </a:r>
            <a:r>
              <a:rPr lang="en-US" sz="2627" b="1">
                <a:solidFill>
                  <a:srgbClr val="FF3131"/>
                </a:solidFill>
                <a:latin typeface="Arsenica Bold"/>
                <a:ea typeface="Arsenica Bold"/>
                <a:cs typeface="Arsenica Bold"/>
                <a:sym typeface="Arsenica Bold"/>
              </a:rPr>
              <a:t>12 000</a:t>
            </a:r>
            <a:r>
              <a:rPr lang="en-US" sz="2627" b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ДЕСЯТИН У ПОМІЩИКІВ КОТЛЯРЕВСЬКОГО І КАРПОВА ЗА </a:t>
            </a:r>
            <a:r>
              <a:rPr lang="en-US" sz="2627" b="1">
                <a:solidFill>
                  <a:srgbClr val="FF3131"/>
                </a:solidFill>
                <a:latin typeface="Arsenica Bold"/>
                <a:ea typeface="Arsenica Bold"/>
                <a:cs typeface="Arsenica Bold"/>
                <a:sym typeface="Arsenica Bold"/>
              </a:rPr>
              <a:t>605 000</a:t>
            </a:r>
            <a:r>
              <a:rPr lang="en-US" sz="2627" b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РУБЛІВ. ТАК НАРОДЖУЄТЬСЯ КОЛОНІЯ МЕМРИК — ДЕСЯТЬ СІЛ НА ДОНБАСІ, ДЕ МЕНОНІТИ Й УКРАЇНЦІ СТАЮТЬ СУСІДАМИ.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70547" y="80328"/>
            <a:ext cx="10150435" cy="116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  <a:spcBef>
                <a:spcPct val="0"/>
              </a:spcBef>
            </a:pPr>
            <a:r>
              <a:rPr lang="en-US" sz="3327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ЗАСНУВАННЯ КОЛОНІЇ МЕМРИК (1884):</a:t>
            </a:r>
            <a:r>
              <a:rPr lang="uk-UA" sz="3327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4</a:t>
            </a:r>
            <a:r>
              <a:rPr lang="en-US" sz="3327" b="1" dirty="0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ДОСЛІДЖЕНИХ СІЛ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922443" y="5587365"/>
            <a:ext cx="418147" cy="122873"/>
            <a:chOff x="0" y="0"/>
            <a:chExt cx="557530" cy="163830"/>
          </a:xfrm>
        </p:grpSpPr>
        <p:sp>
          <p:nvSpPr>
            <p:cNvPr id="11" name="Freeform 11"/>
            <p:cNvSpPr/>
            <p:nvPr/>
          </p:nvSpPr>
          <p:spPr>
            <a:xfrm>
              <a:off x="47566" y="50800"/>
              <a:ext cx="458001" cy="74260"/>
            </a:xfrm>
            <a:custGeom>
              <a:avLst/>
              <a:gdLst/>
              <a:ahLst/>
              <a:cxnLst/>
              <a:rect l="l" t="t" r="r" b="b"/>
              <a:pathLst>
                <a:path w="458001" h="74260">
                  <a:moveTo>
                    <a:pt x="32444" y="0"/>
                  </a:moveTo>
                  <a:cubicBezTo>
                    <a:pt x="454084" y="19050"/>
                    <a:pt x="459164" y="29210"/>
                    <a:pt x="457894" y="38100"/>
                  </a:cubicBezTo>
                  <a:cubicBezTo>
                    <a:pt x="457894" y="45720"/>
                    <a:pt x="446464" y="59690"/>
                    <a:pt x="438844" y="60960"/>
                  </a:cubicBezTo>
                  <a:cubicBezTo>
                    <a:pt x="429954" y="62230"/>
                    <a:pt x="409634" y="49530"/>
                    <a:pt x="408364" y="40640"/>
                  </a:cubicBezTo>
                  <a:cubicBezTo>
                    <a:pt x="405824" y="31750"/>
                    <a:pt x="422334" y="12700"/>
                    <a:pt x="429954" y="11430"/>
                  </a:cubicBezTo>
                  <a:cubicBezTo>
                    <a:pt x="438844" y="10160"/>
                    <a:pt x="457894" y="26670"/>
                    <a:pt x="457894" y="35560"/>
                  </a:cubicBezTo>
                  <a:cubicBezTo>
                    <a:pt x="459164" y="43180"/>
                    <a:pt x="449004" y="54610"/>
                    <a:pt x="432494" y="62230"/>
                  </a:cubicBezTo>
                  <a:cubicBezTo>
                    <a:pt x="384234" y="82550"/>
                    <a:pt x="145474" y="73660"/>
                    <a:pt x="71814" y="60960"/>
                  </a:cubicBezTo>
                  <a:cubicBezTo>
                    <a:pt x="40064" y="55880"/>
                    <a:pt x="10854" y="49530"/>
                    <a:pt x="3234" y="36830"/>
                  </a:cubicBezTo>
                  <a:cubicBezTo>
                    <a:pt x="-1846" y="29210"/>
                    <a:pt x="-576" y="15240"/>
                    <a:pt x="4504" y="8890"/>
                  </a:cubicBezTo>
                  <a:cubicBezTo>
                    <a:pt x="9584" y="2540"/>
                    <a:pt x="32444" y="0"/>
                    <a:pt x="32444" y="0"/>
                  </a:cubicBezTo>
                </a:path>
              </a:pathLst>
            </a:custGeom>
            <a:solidFill>
              <a:srgbClr val="FF313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30978" y="6243638"/>
            <a:ext cx="862012" cy="114300"/>
            <a:chOff x="0" y="0"/>
            <a:chExt cx="1149350" cy="152400"/>
          </a:xfrm>
        </p:grpSpPr>
        <p:sp>
          <p:nvSpPr>
            <p:cNvPr id="13" name="Freeform 13"/>
            <p:cNvSpPr/>
            <p:nvPr/>
          </p:nvSpPr>
          <p:spPr>
            <a:xfrm>
              <a:off x="50800" y="50800"/>
              <a:ext cx="1047750" cy="80806"/>
            </a:xfrm>
            <a:custGeom>
              <a:avLst/>
              <a:gdLst/>
              <a:ahLst/>
              <a:cxnLst/>
              <a:rect l="l" t="t" r="r" b="b"/>
              <a:pathLst>
                <a:path w="1047750" h="80806">
                  <a:moveTo>
                    <a:pt x="25400" y="0"/>
                  </a:moveTo>
                  <a:cubicBezTo>
                    <a:pt x="1040130" y="7620"/>
                    <a:pt x="1047750" y="19050"/>
                    <a:pt x="1047750" y="27940"/>
                  </a:cubicBezTo>
                  <a:cubicBezTo>
                    <a:pt x="1047750" y="35560"/>
                    <a:pt x="1028700" y="52070"/>
                    <a:pt x="1019810" y="50800"/>
                  </a:cubicBezTo>
                  <a:cubicBezTo>
                    <a:pt x="1012190" y="50800"/>
                    <a:pt x="999490" y="38100"/>
                    <a:pt x="996950" y="30480"/>
                  </a:cubicBezTo>
                  <a:cubicBezTo>
                    <a:pt x="995680" y="22860"/>
                    <a:pt x="999490" y="12700"/>
                    <a:pt x="1004570" y="7620"/>
                  </a:cubicBezTo>
                  <a:cubicBezTo>
                    <a:pt x="1009650" y="2540"/>
                    <a:pt x="1021080" y="-1270"/>
                    <a:pt x="1027430" y="1270"/>
                  </a:cubicBezTo>
                  <a:cubicBezTo>
                    <a:pt x="1035050" y="3810"/>
                    <a:pt x="1047750" y="16510"/>
                    <a:pt x="1047750" y="24130"/>
                  </a:cubicBezTo>
                  <a:cubicBezTo>
                    <a:pt x="1047750" y="33020"/>
                    <a:pt x="1040130" y="44450"/>
                    <a:pt x="1022350" y="50800"/>
                  </a:cubicBezTo>
                  <a:cubicBezTo>
                    <a:pt x="932180" y="90170"/>
                    <a:pt x="115570" y="91440"/>
                    <a:pt x="25400" y="50800"/>
                  </a:cubicBezTo>
                  <a:cubicBezTo>
                    <a:pt x="7620" y="43180"/>
                    <a:pt x="0" y="31750"/>
                    <a:pt x="0" y="22860"/>
                  </a:cubicBezTo>
                  <a:cubicBezTo>
                    <a:pt x="1270" y="15240"/>
                    <a:pt x="25400" y="0"/>
                    <a:pt x="25400" y="0"/>
                  </a:cubicBezTo>
                </a:path>
              </a:pathLst>
            </a:custGeom>
            <a:solidFill>
              <a:srgbClr val="FF313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11964352" y="7414260"/>
            <a:ext cx="762952" cy="114300"/>
            <a:chOff x="0" y="0"/>
            <a:chExt cx="1017270" cy="152400"/>
          </a:xfrm>
        </p:grpSpPr>
        <p:sp>
          <p:nvSpPr>
            <p:cNvPr id="15" name="Freeform 15"/>
            <p:cNvSpPr/>
            <p:nvPr/>
          </p:nvSpPr>
          <p:spPr>
            <a:xfrm>
              <a:off x="50800" y="50800"/>
              <a:ext cx="915670" cy="78901"/>
            </a:xfrm>
            <a:custGeom>
              <a:avLst/>
              <a:gdLst/>
              <a:ahLst/>
              <a:cxnLst/>
              <a:rect l="l" t="t" r="r" b="b"/>
              <a:pathLst>
                <a:path w="915670" h="78901">
                  <a:moveTo>
                    <a:pt x="25400" y="0"/>
                  </a:moveTo>
                  <a:cubicBezTo>
                    <a:pt x="906780" y="7620"/>
                    <a:pt x="915670" y="19050"/>
                    <a:pt x="915670" y="27940"/>
                  </a:cubicBezTo>
                  <a:cubicBezTo>
                    <a:pt x="914400" y="35560"/>
                    <a:pt x="896620" y="52070"/>
                    <a:pt x="887730" y="50800"/>
                  </a:cubicBezTo>
                  <a:cubicBezTo>
                    <a:pt x="878840" y="50800"/>
                    <a:pt x="867410" y="38100"/>
                    <a:pt x="864870" y="30480"/>
                  </a:cubicBezTo>
                  <a:cubicBezTo>
                    <a:pt x="863600" y="22860"/>
                    <a:pt x="867410" y="12700"/>
                    <a:pt x="872490" y="7620"/>
                  </a:cubicBezTo>
                  <a:cubicBezTo>
                    <a:pt x="877570" y="2540"/>
                    <a:pt x="889000" y="-1270"/>
                    <a:pt x="895350" y="1270"/>
                  </a:cubicBezTo>
                  <a:cubicBezTo>
                    <a:pt x="902970" y="3810"/>
                    <a:pt x="915670" y="16510"/>
                    <a:pt x="915670" y="24130"/>
                  </a:cubicBezTo>
                  <a:cubicBezTo>
                    <a:pt x="915670" y="33020"/>
                    <a:pt x="906780" y="44450"/>
                    <a:pt x="890270" y="50800"/>
                  </a:cubicBezTo>
                  <a:cubicBezTo>
                    <a:pt x="806450" y="87630"/>
                    <a:pt x="109220" y="88900"/>
                    <a:pt x="25400" y="50800"/>
                  </a:cubicBezTo>
                  <a:cubicBezTo>
                    <a:pt x="7620" y="43180"/>
                    <a:pt x="0" y="31750"/>
                    <a:pt x="0" y="22860"/>
                  </a:cubicBezTo>
                  <a:cubicBezTo>
                    <a:pt x="1270" y="15240"/>
                    <a:pt x="25400" y="0"/>
                    <a:pt x="25400" y="0"/>
                  </a:cubicBezTo>
                </a:path>
              </a:pathLst>
            </a:custGeom>
            <a:solidFill>
              <a:srgbClr val="FF3131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72786" y="-154650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7"/>
                </a:lnTo>
                <a:lnTo>
                  <a:pt x="0" y="109484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0336501" y="756518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3"/>
                </a:lnTo>
                <a:lnTo>
                  <a:pt x="0" y="107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403894" y="748674"/>
            <a:ext cx="12958707" cy="4570889"/>
          </a:xfrm>
          <a:custGeom>
            <a:avLst/>
            <a:gdLst/>
            <a:ahLst/>
            <a:cxnLst/>
            <a:rect l="l" t="t" r="r" b="b"/>
            <a:pathLst>
              <a:path w="12958707" h="4570889">
                <a:moveTo>
                  <a:pt x="0" y="0"/>
                </a:moveTo>
                <a:lnTo>
                  <a:pt x="12958707" y="0"/>
                </a:lnTo>
                <a:lnTo>
                  <a:pt x="12958707" y="4570890"/>
                </a:lnTo>
                <a:lnTo>
                  <a:pt x="0" y="45708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11525" y="967973"/>
            <a:ext cx="9652635" cy="4866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8"/>
              </a:lnSpc>
            </a:pPr>
            <a:r>
              <a:rPr lang="en-US" sz="3027" b="1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senica Bold"/>
                <a:ea typeface="Arsenica Bold"/>
                <a:cs typeface="Arsenica Bold"/>
                <a:sym typeface="Arsenica Bold"/>
              </a:rPr>
              <a:t>МЕНОНІТИ → МІСЦЕВІ</a:t>
            </a:r>
          </a:p>
          <a:p>
            <a:pPr algn="ctr">
              <a:lnSpc>
                <a:spcPts val="4238"/>
              </a:lnSpc>
            </a:pP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Паровий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млин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,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вальцевий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помол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,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вузькоколійка</a:t>
            </a:r>
            <a:endParaRPr lang="en-US" sz="3027" b="1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algn="ctr">
              <a:lnSpc>
                <a:spcPts val="4238"/>
              </a:lnSpc>
            </a:pP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Муровані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будинки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з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тесаного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каменю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та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цегли</a:t>
            </a:r>
            <a:endParaRPr lang="en-US" sz="3027" b="1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algn="ctr">
              <a:lnSpc>
                <a:spcPts val="4238"/>
              </a:lnSpc>
            </a:pP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Глибокі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криниці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—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до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30 м</a:t>
            </a:r>
          </a:p>
          <a:p>
            <a:pPr algn="ctr">
              <a:lnSpc>
                <a:spcPts val="4238"/>
              </a:lnSpc>
            </a:pP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Молокозавод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,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коптильня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,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породисті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коні</a:t>
            </a:r>
            <a:endParaRPr lang="en-US" sz="3027" b="1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algn="ctr">
              <a:lnSpc>
                <a:spcPts val="4238"/>
              </a:lnSpc>
            </a:pP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Школа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на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900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учнів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з 5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сіл</a:t>
            </a:r>
            <a:endParaRPr lang="en-US" sz="3027" b="1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algn="ctr">
              <a:lnSpc>
                <a:spcPts val="4238"/>
              </a:lnSpc>
            </a:pP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Розсадник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саджанців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,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нові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сорти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яблунь</a:t>
            </a:r>
            <a:r>
              <a:rPr lang="en-US" sz="3027" b="1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і </a:t>
            </a:r>
            <a:r>
              <a:rPr lang="en-US" sz="3027" b="1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груш</a:t>
            </a:r>
            <a:endParaRPr lang="en-US" sz="3027" b="1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algn="ctr">
              <a:lnSpc>
                <a:spcPts val="4238"/>
              </a:lnSpc>
            </a:pPr>
            <a:endParaRPr lang="en-US" sz="3027" b="1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endParaRPr lang="en-US" sz="3027" b="1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649996" y="5496854"/>
            <a:ext cx="4284120" cy="2234050"/>
          </a:xfrm>
          <a:custGeom>
            <a:avLst/>
            <a:gdLst/>
            <a:ahLst/>
            <a:cxnLst/>
            <a:rect l="l" t="t" r="r" b="b"/>
            <a:pathLst>
              <a:path w="4284120" h="2234050">
                <a:moveTo>
                  <a:pt x="0" y="0"/>
                </a:moveTo>
                <a:lnTo>
                  <a:pt x="4284120" y="0"/>
                </a:lnTo>
                <a:lnTo>
                  <a:pt x="4284120" y="2234050"/>
                </a:lnTo>
                <a:lnTo>
                  <a:pt x="0" y="22340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303" t="-63281" r="-30946" b="-7151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02992" y="5496854"/>
            <a:ext cx="5181306" cy="2691261"/>
          </a:xfrm>
          <a:custGeom>
            <a:avLst/>
            <a:gdLst/>
            <a:ahLst/>
            <a:cxnLst/>
            <a:rect l="l" t="t" r="r" b="b"/>
            <a:pathLst>
              <a:path w="5181306" h="2691261">
                <a:moveTo>
                  <a:pt x="0" y="0"/>
                </a:moveTo>
                <a:lnTo>
                  <a:pt x="5181306" y="0"/>
                </a:lnTo>
                <a:lnTo>
                  <a:pt x="5181306" y="2691261"/>
                </a:lnTo>
                <a:lnTo>
                  <a:pt x="0" y="26912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9252" t="-51751" r="-88863" b="-8445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330772" y="7464632"/>
            <a:ext cx="4954939" cy="2666109"/>
          </a:xfrm>
          <a:custGeom>
            <a:avLst/>
            <a:gdLst/>
            <a:ahLst/>
            <a:cxnLst/>
            <a:rect l="l" t="t" r="r" b="b"/>
            <a:pathLst>
              <a:path w="4954939" h="2666109">
                <a:moveTo>
                  <a:pt x="0" y="0"/>
                </a:moveTo>
                <a:lnTo>
                  <a:pt x="4954939" y="0"/>
                </a:lnTo>
                <a:lnTo>
                  <a:pt x="4954939" y="2666109"/>
                </a:lnTo>
                <a:lnTo>
                  <a:pt x="0" y="26661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8558" t="-50352" r="-99522" b="-8808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5151838"/>
            <a:ext cx="4919810" cy="3579162"/>
          </a:xfrm>
          <a:custGeom>
            <a:avLst/>
            <a:gdLst/>
            <a:ahLst/>
            <a:cxnLst/>
            <a:rect l="l" t="t" r="r" b="b"/>
            <a:pathLst>
              <a:path w="4919810" h="3579162">
                <a:moveTo>
                  <a:pt x="0" y="0"/>
                </a:moveTo>
                <a:lnTo>
                  <a:pt x="4919810" y="0"/>
                </a:lnTo>
                <a:lnTo>
                  <a:pt x="4919810" y="3579162"/>
                </a:lnTo>
                <a:lnTo>
                  <a:pt x="0" y="35791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285711" y="8365405"/>
            <a:ext cx="4728571" cy="1785790"/>
          </a:xfrm>
          <a:custGeom>
            <a:avLst/>
            <a:gdLst/>
            <a:ahLst/>
            <a:cxnLst/>
            <a:rect l="l" t="t" r="r" b="b"/>
            <a:pathLst>
              <a:path w="4728571" h="1785790">
                <a:moveTo>
                  <a:pt x="0" y="0"/>
                </a:moveTo>
                <a:lnTo>
                  <a:pt x="4728570" y="0"/>
                </a:lnTo>
                <a:lnTo>
                  <a:pt x="4728570" y="1785790"/>
                </a:lnTo>
                <a:lnTo>
                  <a:pt x="0" y="17857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9499" t="-118836" r="-99499" b="-13713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91245" y="1904570"/>
            <a:ext cx="5080698" cy="2716413"/>
          </a:xfrm>
          <a:custGeom>
            <a:avLst/>
            <a:gdLst/>
            <a:ahLst/>
            <a:cxnLst/>
            <a:rect l="l" t="t" r="r" b="b"/>
            <a:pathLst>
              <a:path w="5080698" h="2716413">
                <a:moveTo>
                  <a:pt x="0" y="0"/>
                </a:moveTo>
                <a:lnTo>
                  <a:pt x="5080698" y="0"/>
                </a:lnTo>
                <a:lnTo>
                  <a:pt x="5080698" y="2716413"/>
                </a:lnTo>
                <a:lnTo>
                  <a:pt x="0" y="271641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316" t="-50346" r="-91118" b="-8367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998505" y="7308373"/>
            <a:ext cx="4178074" cy="2978627"/>
          </a:xfrm>
          <a:custGeom>
            <a:avLst/>
            <a:gdLst/>
            <a:ahLst/>
            <a:cxnLst/>
            <a:rect l="l" t="t" r="r" b="b"/>
            <a:pathLst>
              <a:path w="4178074" h="2978627">
                <a:moveTo>
                  <a:pt x="0" y="0"/>
                </a:moveTo>
                <a:lnTo>
                  <a:pt x="4178074" y="0"/>
                </a:lnTo>
                <a:lnTo>
                  <a:pt x="4178074" y="2978627"/>
                </a:lnTo>
                <a:lnTo>
                  <a:pt x="0" y="29786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8353" t="-40519" r="-86631" b="-29105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699028" y="0"/>
            <a:ext cx="2588972" cy="4209710"/>
          </a:xfrm>
          <a:custGeom>
            <a:avLst/>
            <a:gdLst/>
            <a:ahLst/>
            <a:cxnLst/>
            <a:rect l="l" t="t" r="r" b="b"/>
            <a:pathLst>
              <a:path w="2588972" h="4209710">
                <a:moveTo>
                  <a:pt x="0" y="0"/>
                </a:moveTo>
                <a:lnTo>
                  <a:pt x="2588972" y="0"/>
                </a:lnTo>
                <a:lnTo>
                  <a:pt x="2588972" y="4209710"/>
                </a:lnTo>
                <a:lnTo>
                  <a:pt x="0" y="42097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596280" y="4068203"/>
            <a:ext cx="3580299" cy="3240170"/>
          </a:xfrm>
          <a:custGeom>
            <a:avLst/>
            <a:gdLst/>
            <a:ahLst/>
            <a:cxnLst/>
            <a:rect l="l" t="t" r="r" b="b"/>
            <a:pathLst>
              <a:path w="3580299" h="3240170">
                <a:moveTo>
                  <a:pt x="0" y="0"/>
                </a:moveTo>
                <a:lnTo>
                  <a:pt x="3580299" y="0"/>
                </a:lnTo>
                <a:lnTo>
                  <a:pt x="3580299" y="3240170"/>
                </a:lnTo>
                <a:lnTo>
                  <a:pt x="0" y="32401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-337106" y="393356"/>
            <a:ext cx="11421404" cy="600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57"/>
              </a:lnSpc>
              <a:spcBef>
                <a:spcPct val="0"/>
              </a:spcBef>
            </a:pPr>
            <a:r>
              <a:rPr lang="en-US" sz="50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ЩО ПРИНЕСЛИ МЕНОНІТИ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2925473" y="182142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2"/>
                </a:lnTo>
                <a:lnTo>
                  <a:pt x="0" y="10708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44089" y="909700"/>
            <a:ext cx="12958707" cy="4570889"/>
          </a:xfrm>
          <a:custGeom>
            <a:avLst/>
            <a:gdLst/>
            <a:ahLst/>
            <a:cxnLst/>
            <a:rect l="l" t="t" r="r" b="b"/>
            <a:pathLst>
              <a:path w="12958707" h="4570889">
                <a:moveTo>
                  <a:pt x="0" y="0"/>
                </a:moveTo>
                <a:lnTo>
                  <a:pt x="12958707" y="0"/>
                </a:lnTo>
                <a:lnTo>
                  <a:pt x="12958707" y="4570890"/>
                </a:lnTo>
                <a:lnTo>
                  <a:pt x="0" y="45708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2135" y="5228074"/>
            <a:ext cx="5483130" cy="2313981"/>
          </a:xfrm>
          <a:custGeom>
            <a:avLst/>
            <a:gdLst/>
            <a:ahLst/>
            <a:cxnLst/>
            <a:rect l="l" t="t" r="r" b="b"/>
            <a:pathLst>
              <a:path w="5483130" h="2313981">
                <a:moveTo>
                  <a:pt x="0" y="0"/>
                </a:moveTo>
                <a:lnTo>
                  <a:pt x="5483129" y="0"/>
                </a:lnTo>
                <a:lnTo>
                  <a:pt x="5483129" y="2313982"/>
                </a:lnTo>
                <a:lnTo>
                  <a:pt x="0" y="23139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6265" t="-44834" r="-79843" b="-12988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3194" y="7780181"/>
            <a:ext cx="5457978" cy="2426446"/>
          </a:xfrm>
          <a:custGeom>
            <a:avLst/>
            <a:gdLst/>
            <a:ahLst/>
            <a:cxnLst/>
            <a:rect l="l" t="t" r="r" b="b"/>
            <a:pathLst>
              <a:path w="5457978" h="2426446">
                <a:moveTo>
                  <a:pt x="0" y="0"/>
                </a:moveTo>
                <a:lnTo>
                  <a:pt x="5457978" y="0"/>
                </a:lnTo>
                <a:lnTo>
                  <a:pt x="5457978" y="2426446"/>
                </a:lnTo>
                <a:lnTo>
                  <a:pt x="0" y="24264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3625" t="-59918" r="-83433" b="-102067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719348" y="5948056"/>
            <a:ext cx="6941944" cy="2691261"/>
          </a:xfrm>
          <a:custGeom>
            <a:avLst/>
            <a:gdLst/>
            <a:ahLst/>
            <a:cxnLst/>
            <a:rect l="l" t="t" r="r" b="b"/>
            <a:pathLst>
              <a:path w="6941944" h="2691261">
                <a:moveTo>
                  <a:pt x="0" y="0"/>
                </a:moveTo>
                <a:lnTo>
                  <a:pt x="6941945" y="0"/>
                </a:lnTo>
                <a:lnTo>
                  <a:pt x="6941945" y="2691261"/>
                </a:lnTo>
                <a:lnTo>
                  <a:pt x="0" y="269126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876" t="-55489" r="-52920" b="-80717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648688" y="7780181"/>
            <a:ext cx="5457868" cy="2394640"/>
          </a:xfrm>
          <a:custGeom>
            <a:avLst/>
            <a:gdLst/>
            <a:ahLst/>
            <a:cxnLst/>
            <a:rect l="l" t="t" r="r" b="b"/>
            <a:pathLst>
              <a:path w="5457868" h="2394640">
                <a:moveTo>
                  <a:pt x="0" y="0"/>
                </a:moveTo>
                <a:lnTo>
                  <a:pt x="5457868" y="0"/>
                </a:lnTo>
                <a:lnTo>
                  <a:pt x="5457868" y="2394639"/>
                </a:lnTo>
                <a:lnTo>
                  <a:pt x="0" y="23946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67442" y="4185997"/>
            <a:ext cx="4739115" cy="2521886"/>
          </a:xfrm>
          <a:custGeom>
            <a:avLst/>
            <a:gdLst/>
            <a:ahLst/>
            <a:cxnLst/>
            <a:rect l="l" t="t" r="r" b="b"/>
            <a:pathLst>
              <a:path w="4739115" h="2521886">
                <a:moveTo>
                  <a:pt x="0" y="0"/>
                </a:moveTo>
                <a:lnTo>
                  <a:pt x="4739114" y="0"/>
                </a:lnTo>
                <a:lnTo>
                  <a:pt x="4739114" y="2521886"/>
                </a:lnTo>
                <a:lnTo>
                  <a:pt x="0" y="25218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664" t="-37834" r="-51806" b="-3179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289776" y="0"/>
            <a:ext cx="5519854" cy="4114800"/>
          </a:xfrm>
          <a:custGeom>
            <a:avLst/>
            <a:gdLst/>
            <a:ahLst/>
            <a:cxnLst/>
            <a:rect l="l" t="t" r="r" b="b"/>
            <a:pathLst>
              <a:path w="5519854" h="4114800">
                <a:moveTo>
                  <a:pt x="0" y="0"/>
                </a:moveTo>
                <a:lnTo>
                  <a:pt x="5519854" y="0"/>
                </a:lnTo>
                <a:lnTo>
                  <a:pt x="55198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52135" y="1190166"/>
            <a:ext cx="9020651" cy="3799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r>
              <a:rPr lang="en-US" sz="3027" b="1" u="none" strike="noStrike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senica Bold"/>
                <a:ea typeface="Arsenica Bold"/>
                <a:cs typeface="Arsenica Bold"/>
                <a:sym typeface="Arsenica Bold"/>
              </a:rPr>
              <a:t>МІСЦЕВІ → МЕНОНІТИ</a:t>
            </a:r>
          </a:p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Українська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мова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—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пам'ятали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після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депортації</a:t>
            </a:r>
            <a:endParaRPr lang="en-US" sz="3027" b="1" u="none" strike="noStrike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Місцеві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норми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поведінки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і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побутові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звичаї</a:t>
            </a:r>
            <a:endParaRPr lang="en-US" sz="3027" b="1" u="none" strike="noStrike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Толока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—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спільна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праця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під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час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жнив</a:t>
            </a:r>
            <a:endParaRPr lang="en-US" sz="3027" b="1" u="none" strike="noStrike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Квашення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,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сушіння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,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соління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—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кухня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сусідів</a:t>
            </a:r>
            <a:endParaRPr lang="en-US" sz="3027" b="1" u="none" strike="noStrike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Ярмаркова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культура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Гришиного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(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Покровськ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)</a:t>
            </a:r>
          </a:p>
          <a:p>
            <a:pPr marL="0" lvl="0" indent="0" algn="ctr">
              <a:lnSpc>
                <a:spcPts val="4238"/>
              </a:lnSpc>
              <a:spcBef>
                <a:spcPct val="0"/>
              </a:spcBef>
            </a:pP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Особисті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родинні</a:t>
            </a:r>
            <a:r>
              <a:rPr lang="en-US" sz="3027" b="1" u="none" strike="noStrike" dirty="0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 </a:t>
            </a:r>
            <a:r>
              <a:rPr lang="en-US" sz="3027" b="1" u="none" strike="noStrike" dirty="0" err="1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зв'язки</a:t>
            </a:r>
            <a:endParaRPr lang="en-US" sz="3027" b="1" u="none" strike="noStrike" dirty="0">
              <a:solidFill>
                <a:srgbClr val="000000"/>
              </a:solidFill>
              <a:latin typeface="Arsenica Bold"/>
              <a:ea typeface="Arsenica Bold"/>
              <a:cs typeface="Arsenica Bold"/>
              <a:sym typeface="Arsenica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0" y="461799"/>
            <a:ext cx="10566344" cy="600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57"/>
              </a:lnSpc>
              <a:spcBef>
                <a:spcPct val="0"/>
              </a:spcBef>
            </a:pPr>
            <a:r>
              <a:rPr lang="en-US" sz="50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ЩО ЗАСВОЇЛИ МЕНОНІТИ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03495" y="1199691"/>
            <a:ext cx="5306135" cy="1087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98"/>
              </a:lnSpc>
              <a:spcBef>
                <a:spcPct val="0"/>
              </a:spcBef>
            </a:pPr>
            <a:r>
              <a:rPr lang="en-US" sz="2927" b="1" u="none" strike="noStrike">
                <a:solidFill>
                  <a:srgbClr val="000000"/>
                </a:solidFill>
                <a:latin typeface="Arsenica Bold"/>
                <a:ea typeface="Arsenica Bold"/>
                <a:cs typeface="Arsenica Bold"/>
                <a:sym typeface="Arsenica Bold"/>
              </a:rPr>
              <a:t>«УКРАЇНСЬКУ МОВУ ПАМ’ЯТАЮ ДО СИХ ПІР».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3634701" y="-53209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2"/>
                </a:lnTo>
                <a:lnTo>
                  <a:pt x="0" y="10708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053061" y="2781197"/>
            <a:ext cx="4227854" cy="3065194"/>
          </a:xfrm>
          <a:custGeom>
            <a:avLst/>
            <a:gdLst/>
            <a:ahLst/>
            <a:cxnLst/>
            <a:rect l="l" t="t" r="r" b="b"/>
            <a:pathLst>
              <a:path w="4227854" h="3065194">
                <a:moveTo>
                  <a:pt x="0" y="0"/>
                </a:moveTo>
                <a:lnTo>
                  <a:pt x="4227854" y="0"/>
                </a:lnTo>
                <a:lnTo>
                  <a:pt x="4227854" y="3065194"/>
                </a:lnTo>
                <a:lnTo>
                  <a:pt x="0" y="30651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129" t="-38878" r="-94529" b="-3542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02432" y="1970260"/>
            <a:ext cx="5650629" cy="3093720"/>
          </a:xfrm>
          <a:custGeom>
            <a:avLst/>
            <a:gdLst/>
            <a:ahLst/>
            <a:cxnLst/>
            <a:rect l="l" t="t" r="r" b="b"/>
            <a:pathLst>
              <a:path w="5650629" h="3093720">
                <a:moveTo>
                  <a:pt x="0" y="0"/>
                </a:moveTo>
                <a:lnTo>
                  <a:pt x="5650629" y="0"/>
                </a:lnTo>
                <a:lnTo>
                  <a:pt x="5650629" y="3093719"/>
                </a:lnTo>
                <a:lnTo>
                  <a:pt x="0" y="30937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438613" y="3193057"/>
            <a:ext cx="4513714" cy="2211720"/>
          </a:xfrm>
          <a:custGeom>
            <a:avLst/>
            <a:gdLst/>
            <a:ahLst/>
            <a:cxnLst/>
            <a:rect l="l" t="t" r="r" b="b"/>
            <a:pathLst>
              <a:path w="4513714" h="2211720">
                <a:moveTo>
                  <a:pt x="0" y="0"/>
                </a:moveTo>
                <a:lnTo>
                  <a:pt x="4513714" y="0"/>
                </a:lnTo>
                <a:lnTo>
                  <a:pt x="4513714" y="2211720"/>
                </a:lnTo>
                <a:lnTo>
                  <a:pt x="0" y="22117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03230" y="1028700"/>
            <a:ext cx="4584770" cy="3088989"/>
          </a:xfrm>
          <a:custGeom>
            <a:avLst/>
            <a:gdLst/>
            <a:ahLst/>
            <a:cxnLst/>
            <a:rect l="l" t="t" r="r" b="b"/>
            <a:pathLst>
              <a:path w="4584770" h="3088989">
                <a:moveTo>
                  <a:pt x="0" y="0"/>
                </a:moveTo>
                <a:lnTo>
                  <a:pt x="4584770" y="0"/>
                </a:lnTo>
                <a:lnTo>
                  <a:pt x="4584770" y="3088989"/>
                </a:lnTo>
                <a:lnTo>
                  <a:pt x="0" y="30889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036975" y="6527027"/>
            <a:ext cx="4642680" cy="3172887"/>
          </a:xfrm>
          <a:custGeom>
            <a:avLst/>
            <a:gdLst/>
            <a:ahLst/>
            <a:cxnLst/>
            <a:rect l="l" t="t" r="r" b="b"/>
            <a:pathLst>
              <a:path w="4642680" h="3172887">
                <a:moveTo>
                  <a:pt x="0" y="0"/>
                </a:moveTo>
                <a:lnTo>
                  <a:pt x="4642680" y="0"/>
                </a:lnTo>
                <a:lnTo>
                  <a:pt x="4642680" y="3172887"/>
                </a:lnTo>
                <a:lnTo>
                  <a:pt x="0" y="31728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7938" t="-41129" r="-88133" b="-3671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574345" y="5857362"/>
            <a:ext cx="4760281" cy="3546409"/>
          </a:xfrm>
          <a:custGeom>
            <a:avLst/>
            <a:gdLst/>
            <a:ahLst/>
            <a:cxnLst/>
            <a:rect l="l" t="t" r="r" b="b"/>
            <a:pathLst>
              <a:path w="4760281" h="3546409">
                <a:moveTo>
                  <a:pt x="0" y="0"/>
                </a:moveTo>
                <a:lnTo>
                  <a:pt x="4760281" y="0"/>
                </a:lnTo>
                <a:lnTo>
                  <a:pt x="4760281" y="3546410"/>
                </a:lnTo>
                <a:lnTo>
                  <a:pt x="0" y="35464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464293" y="6102928"/>
            <a:ext cx="3685101" cy="2740678"/>
          </a:xfrm>
          <a:custGeom>
            <a:avLst/>
            <a:gdLst/>
            <a:ahLst/>
            <a:cxnLst/>
            <a:rect l="l" t="t" r="r" b="b"/>
            <a:pathLst>
              <a:path w="3685101" h="2740678">
                <a:moveTo>
                  <a:pt x="0" y="0"/>
                </a:moveTo>
                <a:lnTo>
                  <a:pt x="3685101" y="0"/>
                </a:lnTo>
                <a:lnTo>
                  <a:pt x="3685101" y="2740678"/>
                </a:lnTo>
                <a:lnTo>
                  <a:pt x="0" y="27406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7938" t="-36443" r="-88133" b="-2698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6843935"/>
            <a:ext cx="3600763" cy="3443065"/>
          </a:xfrm>
          <a:custGeom>
            <a:avLst/>
            <a:gdLst/>
            <a:ahLst/>
            <a:cxnLst/>
            <a:rect l="l" t="t" r="r" b="b"/>
            <a:pathLst>
              <a:path w="3600763" h="3443065">
                <a:moveTo>
                  <a:pt x="0" y="0"/>
                </a:moveTo>
                <a:lnTo>
                  <a:pt x="3600763" y="0"/>
                </a:lnTo>
                <a:lnTo>
                  <a:pt x="3600763" y="3443065"/>
                </a:lnTo>
                <a:lnTo>
                  <a:pt x="0" y="34430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5838" t="-54149" r="-128018" b="-30481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02432" y="210965"/>
            <a:ext cx="12939128" cy="175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57"/>
              </a:lnSpc>
              <a:spcBef>
                <a:spcPct val="0"/>
              </a:spcBef>
            </a:pPr>
            <a:r>
              <a:rPr lang="en-US" sz="50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ЗАДОКУМЕНТОВАНІ ВИПАДКИ ЗБЕРЕЖЕННЯ МІЖКУЛЬТУРНИХ ЗВ'ЯЗКІВ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851599" y="5067300"/>
            <a:ext cx="7370202" cy="95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8809" lvl="1" indent="-294405" algn="ctr">
              <a:lnSpc>
                <a:spcPts val="3818"/>
              </a:lnSpc>
              <a:spcBef>
                <a:spcPct val="0"/>
              </a:spcBef>
              <a:buFont typeface="Arial"/>
              <a:buChar char="•"/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Родина Классенів та Лідія Жученко, Маринівка.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91357" y="5328577"/>
            <a:ext cx="6988298" cy="95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  <a:spcBef>
                <a:spcPct val="0"/>
              </a:spcBef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Луцишина Світлана Юріївна, Миколаївка.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71996" y="9327572"/>
            <a:ext cx="6164979" cy="95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  <a:spcBef>
                <a:spcPct val="0"/>
              </a:spcBef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Пішук Ірина Валеріївна, Михайлівка.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60849" y="8885958"/>
            <a:ext cx="1806297" cy="95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18"/>
              </a:lnSpc>
              <a:spcBef>
                <a:spcPct val="0"/>
              </a:spcBef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Родина </a:t>
            </a:r>
          </a:p>
          <a:p>
            <a:pPr marL="0" lvl="0" indent="0" algn="ctr">
              <a:lnSpc>
                <a:spcPts val="3818"/>
              </a:lnSpc>
              <a:spcBef>
                <a:spcPct val="0"/>
              </a:spcBef>
            </a:pPr>
            <a:r>
              <a:rPr lang="en-US" sz="2727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Лікберг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4765024" y="277504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3"/>
                </a:lnTo>
                <a:lnTo>
                  <a:pt x="0" y="107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45934" y="231683"/>
            <a:ext cx="14292780" cy="76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4"/>
              </a:lnSpc>
              <a:spcBef>
                <a:spcPct val="0"/>
              </a:spcBef>
            </a:pPr>
            <a:r>
              <a:rPr lang="en-US" sz="33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ЗВЕДЕНА ПОРІВНЯЛЬНА ТАБЛИЦЯ: ВЗАЄМНИЙ ВПЛИВ КУЛЬТУР У ЧОТИРЬОХ СЕЛАХ КОЛОНІЇ МЕМРИК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64B199-DE79-1C75-620E-B4A744CCC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92" y="1198880"/>
            <a:ext cx="17633216" cy="878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3309356" y="589373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3"/>
                </a:lnTo>
                <a:lnTo>
                  <a:pt x="0" y="107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413269" y="547229"/>
            <a:ext cx="17259300" cy="53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12"/>
              </a:lnSpc>
              <a:spcBef>
                <a:spcPct val="0"/>
              </a:spcBef>
            </a:pPr>
            <a:r>
              <a:rPr lang="en-US" sz="45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МЕТОДОЛОГІЯ ТА РЕЗУЛЬТАТИ ДОСЛІДЖЕНЬ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9846" y="1457898"/>
            <a:ext cx="3147384" cy="53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12"/>
              </a:lnSpc>
              <a:spcBef>
                <a:spcPct val="0"/>
              </a:spcBef>
            </a:pPr>
            <a:r>
              <a:rPr lang="en-US" sz="45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МЕТОД</a:t>
            </a:r>
            <a:r>
              <a:rPr lang="en-US" sz="4508" b="1" u="none" strike="noStrike" dirty="0">
                <a:solidFill>
                  <a:srgbClr val="FBCC2F"/>
                </a:solidFill>
                <a:latin typeface="Waldemar"/>
                <a:ea typeface="Waldemar"/>
                <a:cs typeface="Waldemar"/>
                <a:sym typeface="Waldemar"/>
              </a:rPr>
              <a:t>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3946" y="3518069"/>
            <a:ext cx="4842976" cy="53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12"/>
              </a:lnSpc>
              <a:spcBef>
                <a:spcPct val="0"/>
              </a:spcBef>
            </a:pPr>
            <a:r>
              <a:rPr lang="en-US" sz="45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РЕЗУЛЬТАТИ</a:t>
            </a:r>
            <a:r>
              <a:rPr lang="en-US" sz="4508" b="1" u="none" strike="noStrike" dirty="0">
                <a:solidFill>
                  <a:srgbClr val="FBCC2F"/>
                </a:solidFill>
                <a:latin typeface="Waldemar"/>
                <a:ea typeface="Waldemar"/>
                <a:cs typeface="Waldemar"/>
                <a:sym typeface="Waldemar"/>
              </a:rPr>
              <a:t>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3946" y="6141905"/>
            <a:ext cx="5034930" cy="108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12"/>
              </a:lnSpc>
              <a:spcBef>
                <a:spcPct val="0"/>
              </a:spcBef>
            </a:pPr>
            <a:r>
              <a:rPr lang="en-US" sz="45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АНАЛІЗ РЕЗУЛЬТАТІВ: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87230" y="1267398"/>
            <a:ext cx="13943984" cy="1690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контент-аналіз 5 відеовипусків серій «Джерела»; порівняльний аналіз блогу Сергія Луковенка «Старий Рудник».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66923" y="3327569"/>
            <a:ext cx="12664292" cy="2252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79"/>
              </a:lnSpc>
              <a:spcBef>
                <a:spcPct val="0"/>
              </a:spcBef>
            </a:pPr>
            <a:r>
              <a:rPr lang="en-US" sz="31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по 4 селах виявлено приклади впливу від менонітів до місцевих і приклади зворотного впливу; результати систематизовано у зведеній таблиці.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58876" y="6533855"/>
            <a:ext cx="12664292" cy="3376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79"/>
              </a:lnSpc>
              <a:spcBef>
                <a:spcPct val="0"/>
              </a:spcBef>
            </a:pPr>
            <a:r>
              <a:rPr lang="en-US" sz="31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культурний обмін у колонії Мемрик мав рівноправний двосторонній характер і не перервався з відходом колоністів — він тривав через збережені будівлі до 2023 року (окупована територія), речі та людську памʼять.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3918843" y="152116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3"/>
                </a:lnTo>
                <a:lnTo>
                  <a:pt x="0" y="107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68066" y="792307"/>
            <a:ext cx="4361134" cy="53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012"/>
              </a:lnSpc>
              <a:spcBef>
                <a:spcPct val="0"/>
              </a:spcBef>
            </a:pPr>
            <a:r>
              <a:rPr lang="en-US" sz="45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ВИСНОВКИ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2889" y="1679695"/>
            <a:ext cx="6460676" cy="198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78"/>
              </a:lnSpc>
              <a:spcBef>
                <a:spcPct val="0"/>
              </a:spcBef>
            </a:pPr>
            <a:r>
              <a:rPr lang="en-US" sz="3627" b="1" u="none" strike="noStrike">
                <a:solidFill>
                  <a:srgbClr val="291F14"/>
                </a:solidFill>
                <a:latin typeface="Arsenica Bold"/>
                <a:ea typeface="Arsenica Bold"/>
                <a:cs typeface="Arsenica Bold"/>
                <a:sym typeface="Arsenica Bold"/>
              </a:rPr>
              <a:t>МЕНОНІТИ ЗАЛИШИЛИ ТЕХНОЛОГІЇ, АРХІТЕКТУРУ І САДИ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05271" y="4112959"/>
            <a:ext cx="9082561" cy="198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78"/>
              </a:lnSpc>
              <a:spcBef>
                <a:spcPct val="0"/>
              </a:spcBef>
            </a:pPr>
            <a:r>
              <a:rPr lang="en-US" sz="3627" b="1" u="none" strike="noStrike" dirty="0">
                <a:solidFill>
                  <a:srgbClr val="291F14"/>
                </a:solidFill>
                <a:latin typeface="Arsenica Bold"/>
                <a:ea typeface="Arsenica Bold"/>
                <a:cs typeface="Arsenica Bold"/>
                <a:sym typeface="Arsenica Bold"/>
              </a:rPr>
              <a:t>МІСЦЕВЕ НАСЕЛЕННЯ ЗБАГАТИЛО КОЛОНІСТІВ МОВОЮ, КУХНЕЮ І ФОРМАМИ СПІЛЬНОЇ ПРАЦІ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46551" y="6635806"/>
            <a:ext cx="8721009" cy="2622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78"/>
              </a:lnSpc>
              <a:spcBef>
                <a:spcPct val="0"/>
              </a:spcBef>
            </a:pPr>
            <a:r>
              <a:rPr lang="en-US" sz="3627" b="1" u="none" strike="noStrike">
                <a:solidFill>
                  <a:srgbClr val="291F14"/>
                </a:solidFill>
                <a:latin typeface="Arsenica Bold"/>
                <a:ea typeface="Arsenica Bold"/>
                <a:cs typeface="Arsenica Bold"/>
                <a:sym typeface="Arsenica Bold"/>
              </a:rPr>
              <a:t>В УМОВАХ ВОЄННОГО ЧАСУ ДОКУМЕНТУВАННЯ ЦІЄЇ СПАДЩИНИ Є НАГАЛЬНИМ ЗАВДАННЯМ</a:t>
            </a:r>
          </a:p>
        </p:txBody>
      </p:sp>
      <p:sp>
        <p:nvSpPr>
          <p:cNvPr id="9" name="Freeform 9"/>
          <p:cNvSpPr/>
          <p:nvPr/>
        </p:nvSpPr>
        <p:spPr>
          <a:xfrm>
            <a:off x="4205271" y="7671857"/>
            <a:ext cx="4642680" cy="3172887"/>
          </a:xfrm>
          <a:custGeom>
            <a:avLst/>
            <a:gdLst/>
            <a:ahLst/>
            <a:cxnLst/>
            <a:rect l="l" t="t" r="r" b="b"/>
            <a:pathLst>
              <a:path w="4642680" h="3172887">
                <a:moveTo>
                  <a:pt x="0" y="0"/>
                </a:moveTo>
                <a:lnTo>
                  <a:pt x="4642680" y="0"/>
                </a:lnTo>
                <a:lnTo>
                  <a:pt x="4642680" y="3172886"/>
                </a:lnTo>
                <a:lnTo>
                  <a:pt x="0" y="31728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938" t="-41129" r="-88133" b="-3671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5962658"/>
            <a:ext cx="4246296" cy="3184722"/>
          </a:xfrm>
          <a:custGeom>
            <a:avLst/>
            <a:gdLst/>
            <a:ahLst/>
            <a:cxnLst/>
            <a:rect l="l" t="t" r="r" b="b"/>
            <a:pathLst>
              <a:path w="4246296" h="3184722">
                <a:moveTo>
                  <a:pt x="0" y="0"/>
                </a:moveTo>
                <a:lnTo>
                  <a:pt x="4246296" y="0"/>
                </a:lnTo>
                <a:lnTo>
                  <a:pt x="4246296" y="3184722"/>
                </a:lnTo>
                <a:lnTo>
                  <a:pt x="0" y="31847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139876" y="1308910"/>
            <a:ext cx="6941944" cy="2691261"/>
          </a:xfrm>
          <a:custGeom>
            <a:avLst/>
            <a:gdLst/>
            <a:ahLst/>
            <a:cxnLst/>
            <a:rect l="l" t="t" r="r" b="b"/>
            <a:pathLst>
              <a:path w="6941944" h="2691261">
                <a:moveTo>
                  <a:pt x="0" y="0"/>
                </a:moveTo>
                <a:lnTo>
                  <a:pt x="6941944" y="0"/>
                </a:lnTo>
                <a:lnTo>
                  <a:pt x="6941944" y="2691261"/>
                </a:lnTo>
                <a:lnTo>
                  <a:pt x="0" y="26912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876" t="-55489" r="-52920" b="-8071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081820" y="3208234"/>
            <a:ext cx="4178074" cy="2978627"/>
          </a:xfrm>
          <a:custGeom>
            <a:avLst/>
            <a:gdLst/>
            <a:ahLst/>
            <a:cxnLst/>
            <a:rect l="l" t="t" r="r" b="b"/>
            <a:pathLst>
              <a:path w="4178074" h="2978627">
                <a:moveTo>
                  <a:pt x="0" y="0"/>
                </a:moveTo>
                <a:lnTo>
                  <a:pt x="4178073" y="0"/>
                </a:lnTo>
                <a:lnTo>
                  <a:pt x="4178073" y="2978627"/>
                </a:lnTo>
                <a:lnTo>
                  <a:pt x="0" y="29786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8353" t="-40519" r="-86631" b="-29105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Freeform 4"/>
          <p:cNvSpPr/>
          <p:nvPr/>
        </p:nvSpPr>
        <p:spPr>
          <a:xfrm rot="-363112">
            <a:off x="13309356" y="277504"/>
            <a:ext cx="5320906" cy="1070832"/>
          </a:xfrm>
          <a:custGeom>
            <a:avLst/>
            <a:gdLst/>
            <a:ahLst/>
            <a:cxnLst/>
            <a:rect l="l" t="t" r="r" b="b"/>
            <a:pathLst>
              <a:path w="5320906" h="1070832">
                <a:moveTo>
                  <a:pt x="0" y="0"/>
                </a:moveTo>
                <a:lnTo>
                  <a:pt x="5320906" y="0"/>
                </a:lnTo>
                <a:lnTo>
                  <a:pt x="5320906" y="1070833"/>
                </a:lnTo>
                <a:lnTo>
                  <a:pt x="0" y="1070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567840" y="3435083"/>
            <a:ext cx="17259300" cy="198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83"/>
              </a:lnSpc>
              <a:spcBef>
                <a:spcPct val="0"/>
              </a:spcBef>
            </a:pPr>
            <a:r>
              <a:rPr lang="en-US" sz="84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ДЯКУЮ </a:t>
            </a:r>
          </a:p>
          <a:p>
            <a:pPr marL="0" lvl="0" indent="0" algn="ctr">
              <a:lnSpc>
                <a:spcPts val="7483"/>
              </a:lnSpc>
              <a:spcBef>
                <a:spcPct val="0"/>
              </a:spcBef>
            </a:pPr>
            <a:r>
              <a:rPr lang="en-US" sz="8408" b="1" u="none" strike="noStrike" dirty="0">
                <a:solidFill>
                  <a:schemeClr val="accent6">
                    <a:lumMod val="75000"/>
                  </a:schemeClr>
                </a:solidFill>
                <a:latin typeface="Waldemar"/>
                <a:ea typeface="Waldemar"/>
                <a:cs typeface="Waldemar"/>
                <a:sym typeface="Waldemar"/>
              </a:rPr>
              <a:t>ЗА УВАГУ</a:t>
            </a:r>
          </a:p>
        </p:txBody>
      </p:sp>
      <p:sp>
        <p:nvSpPr>
          <p:cNvPr id="6" name="Freeform 6"/>
          <p:cNvSpPr/>
          <p:nvPr/>
        </p:nvSpPr>
        <p:spPr>
          <a:xfrm>
            <a:off x="659444" y="137979"/>
            <a:ext cx="6774471" cy="10149021"/>
          </a:xfrm>
          <a:custGeom>
            <a:avLst/>
            <a:gdLst/>
            <a:ahLst/>
            <a:cxnLst/>
            <a:rect l="l" t="t" r="r" b="b"/>
            <a:pathLst>
              <a:path w="6774471" h="10149021">
                <a:moveTo>
                  <a:pt x="0" y="0"/>
                </a:moveTo>
                <a:lnTo>
                  <a:pt x="6774472" y="0"/>
                </a:lnTo>
                <a:lnTo>
                  <a:pt x="6774472" y="10149021"/>
                </a:lnTo>
                <a:lnTo>
                  <a:pt x="0" y="101490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106" y="-330713"/>
            <a:ext cx="9809892" cy="10948427"/>
          </a:xfrm>
          <a:custGeom>
            <a:avLst/>
            <a:gdLst/>
            <a:ahLst/>
            <a:cxnLst/>
            <a:rect l="l" t="t" r="r" b="b"/>
            <a:pathLst>
              <a:path w="9809892" h="10948427">
                <a:moveTo>
                  <a:pt x="0" y="0"/>
                </a:moveTo>
                <a:lnTo>
                  <a:pt x="9809892" y="0"/>
                </a:lnTo>
                <a:lnTo>
                  <a:pt x="980989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94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82561" y="-330713"/>
            <a:ext cx="9589322" cy="10948427"/>
          </a:xfrm>
          <a:custGeom>
            <a:avLst/>
            <a:gdLst/>
            <a:ahLst/>
            <a:cxnLst/>
            <a:rect l="l" t="t" r="r" b="b"/>
            <a:pathLst>
              <a:path w="9589322" h="10948427">
                <a:moveTo>
                  <a:pt x="0" y="0"/>
                </a:moveTo>
                <a:lnTo>
                  <a:pt x="9589322" y="0"/>
                </a:lnTo>
                <a:lnTo>
                  <a:pt x="9589322" y="10948426"/>
                </a:lnTo>
                <a:lnTo>
                  <a:pt x="0" y="10948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85961" y="1116314"/>
            <a:ext cx="17702039" cy="842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9"/>
              </a:lnSpc>
              <a:spcBef>
                <a:spcPct val="0"/>
              </a:spcBef>
            </a:pPr>
            <a:r>
              <a:rPr lang="en-US" sz="43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Список використаних джерел та літератури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1. Джерела. Село Миколаївка (кол. Ебенталь) [Електронний ресурс] // YouTube. URL: https://www.youtube.com/watch?v=EITvOCUvTlI (дата звернення: 10.04.2026). 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2. Джерела. Село Михайлівка. Млин [Електронний ресурс] // YouTube. URL: https://www.youtube.com/watch?v=-L-4x5CmcTw (дата звернення: 10.04.2026).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3. Джерела. Село Маринівка (кол. Нордгейм) [Електронний ресурс] // YouTube. URL: https://www.youtube.com/watch?v=S0Hqmb4QSLk (дата звернення: 10.04.2026). 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4. Джерела. Село Орлівка. Частина 1 [Електронний ресурс] // YouTube. URL: https://www.youtube.com/watch?v=oCP6ItjfUno (дата звернення: 10.04.2026). 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5. Джерела. Село Орлівка. Частина 2 [Електронний ресурс] // YouTube. URL: https://www.youtube.com/watch?v=NtpogMFn3nc (дата звернення: 10.04.2026). 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6. Блог Сергія Луковенка «Старий Рудник» [Електронний ресурс] // Facebook. URL: https://www.facebook.com/100064225505723 (дата звернення: 09.04.2026). 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7. Архів фото та інформації краєзнавця Овсяник Л.В.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699" b="1" u="none" strike="noStrike">
                <a:solidFill>
                  <a:srgbClr val="000000"/>
                </a:solidFill>
                <a:latin typeface="Waldemar"/>
                <a:ea typeface="Waldemar"/>
                <a:cs typeface="Waldemar"/>
                <a:sym typeface="Waldemar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786</Words>
  <Application>Microsoft Office PowerPoint</Application>
  <PresentationFormat>Довільний</PresentationFormat>
  <Paragraphs>66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7" baseType="lpstr">
      <vt:lpstr>Arsenica Bold</vt:lpstr>
      <vt:lpstr>Waldemar</vt:lpstr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«Взаємний вплив культур менонітів-колоністів та українців колонії Мемрик Покровського району Донецької області» Ящук Каміла</dc:title>
  <cp:lastModifiedBy>Світлана Сергієнко</cp:lastModifiedBy>
  <cp:revision>2</cp:revision>
  <dcterms:created xsi:type="dcterms:W3CDTF">2006-08-16T00:00:00Z</dcterms:created>
  <dcterms:modified xsi:type="dcterms:W3CDTF">2026-04-22T08:23:31Z</dcterms:modified>
  <dc:identifier>DAHHfikDPpQ</dc:identifier>
</cp:coreProperties>
</file>