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7" r:id="rId4"/>
    <p:sldId id="260" r:id="rId5"/>
    <p:sldId id="288" r:id="rId6"/>
    <p:sldId id="261" r:id="rId7"/>
    <p:sldId id="276" r:id="rId8"/>
    <p:sldId id="277" r:id="rId9"/>
    <p:sldId id="270" r:id="rId10"/>
    <p:sldId id="271" r:id="rId11"/>
    <p:sldId id="279" r:id="rId12"/>
    <p:sldId id="280" r:id="rId13"/>
    <p:sldId id="278" r:id="rId14"/>
    <p:sldId id="281" r:id="rId15"/>
    <p:sldId id="289" r:id="rId16"/>
    <p:sldId id="274" r:id="rId17"/>
  </p:sldIdLst>
  <p:sldSz cx="12801600" cy="7200900"/>
  <p:notesSz cx="6858000" cy="9144000"/>
  <p:defaultTextStyle>
    <a:defPPr>
      <a:defRPr lang="ko-KR"/>
    </a:defPPr>
    <a:lvl1pPr marL="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435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2870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4305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5740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7175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8610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0045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1480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2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696" y="67"/>
      </p:cViewPr>
      <p:guideLst>
        <p:guide orient="horz" pos="2268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5820118051396471E-2"/>
          <c:y val="5.6871443795741862E-2"/>
          <c:w val="0.67610741635748384"/>
          <c:h val="0.69794261485316833"/>
        </c:manualLayout>
      </c:layout>
      <c:scatterChart>
        <c:scatterStyle val="smoothMarker"/>
        <c:varyColors val="0"/>
        <c:ser>
          <c:idx val="0"/>
          <c:order val="0"/>
          <c:tx>
            <c:v>Модель №1</c:v>
          </c:tx>
          <c:spPr>
            <a:ln w="38100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19050" cap="rnd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Аркуш1!$A$5:$A$7</c:f>
              <c:numCache>
                <c:formatCode>General</c:formatCode>
                <c:ptCount val="3"/>
                <c:pt idx="0">
                  <c:v>0.11</c:v>
                </c:pt>
                <c:pt idx="1">
                  <c:v>0.17</c:v>
                </c:pt>
                <c:pt idx="2">
                  <c:v>0.27</c:v>
                </c:pt>
              </c:numCache>
            </c:numRef>
          </c:xVal>
          <c:yVal>
            <c:numRef>
              <c:f>Аркуш1!$C$5:$C$7</c:f>
              <c:numCache>
                <c:formatCode>General</c:formatCode>
                <c:ptCount val="3"/>
                <c:pt idx="0">
                  <c:v>2.4</c:v>
                </c:pt>
                <c:pt idx="1">
                  <c:v>2.1</c:v>
                </c:pt>
                <c:pt idx="2">
                  <c:v>1.2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7D8D-4EAB-A1E8-CAD08E362159}"/>
            </c:ext>
          </c:extLst>
        </c:ser>
        <c:ser>
          <c:idx val="1"/>
          <c:order val="1"/>
          <c:tx>
            <c:v>Модель №2</c:v>
          </c:tx>
          <c:spPr>
            <a:ln w="38100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19050" cap="rnd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Аркуш1!$A$5:$A$7</c:f>
              <c:numCache>
                <c:formatCode>General</c:formatCode>
                <c:ptCount val="3"/>
                <c:pt idx="0">
                  <c:v>0.11</c:v>
                </c:pt>
                <c:pt idx="1">
                  <c:v>0.17</c:v>
                </c:pt>
                <c:pt idx="2">
                  <c:v>0.27</c:v>
                </c:pt>
              </c:numCache>
            </c:numRef>
          </c:xVal>
          <c:yVal>
            <c:numRef>
              <c:f>Аркуш1!$E$5:$E$7</c:f>
              <c:numCache>
                <c:formatCode>General</c:formatCode>
                <c:ptCount val="3"/>
                <c:pt idx="0">
                  <c:v>3.5</c:v>
                </c:pt>
                <c:pt idx="1">
                  <c:v>2.9</c:v>
                </c:pt>
                <c:pt idx="2">
                  <c:v>1.7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7D8D-4EAB-A1E8-CAD08E362159}"/>
            </c:ext>
          </c:extLst>
        </c:ser>
        <c:ser>
          <c:idx val="2"/>
          <c:order val="2"/>
          <c:tx>
            <c:v>Модель №1 (max)</c:v>
          </c:tx>
          <c:spPr>
            <a:ln w="19050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19050" cap="rnd">
                <a:solidFill>
                  <a:schemeClr val="accent3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Аркуш1!$A$5:$A$7</c:f>
              <c:numCache>
                <c:formatCode>General</c:formatCode>
                <c:ptCount val="3"/>
                <c:pt idx="0">
                  <c:v>0.11</c:v>
                </c:pt>
                <c:pt idx="1">
                  <c:v>0.17</c:v>
                </c:pt>
                <c:pt idx="2">
                  <c:v>0.27</c:v>
                </c:pt>
              </c:numCache>
            </c:numRef>
          </c:xVal>
          <c:yVal>
            <c:numRef>
              <c:f>Аркуш1!$C$4</c:f>
              <c:numCache>
                <c:formatCode>General</c:formatCode>
                <c:ptCount val="1"/>
                <c:pt idx="0">
                  <c:v>4.53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7D8D-4EAB-A1E8-CAD08E362159}"/>
            </c:ext>
          </c:extLst>
        </c:ser>
        <c:ser>
          <c:idx val="3"/>
          <c:order val="3"/>
          <c:tx>
            <c:v>Модель №2 (max)</c:v>
          </c:tx>
          <c:spPr>
            <a:ln w="19050" cap="rnd">
              <a:solidFill>
                <a:schemeClr val="accent4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19050" cap="rnd">
                <a:solidFill>
                  <a:schemeClr val="accent4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Аркуш1!$A$5:$A$7</c:f>
              <c:numCache>
                <c:formatCode>General</c:formatCode>
                <c:ptCount val="3"/>
                <c:pt idx="0">
                  <c:v>0.11</c:v>
                </c:pt>
                <c:pt idx="1">
                  <c:v>0.17</c:v>
                </c:pt>
                <c:pt idx="2">
                  <c:v>0.27</c:v>
                </c:pt>
              </c:numCache>
            </c:numRef>
          </c:xVal>
          <c:yVal>
            <c:numRef>
              <c:f>Аркуш1!$E$4</c:f>
              <c:numCache>
                <c:formatCode>General</c:formatCode>
                <c:ptCount val="1"/>
                <c:pt idx="0">
                  <c:v>6.11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7D8D-4EAB-A1E8-CAD08E3621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799616"/>
        <c:axId val="39807520"/>
      </c:scatterChart>
      <c:valAx>
        <c:axId val="39799616"/>
        <c:scaling>
          <c:orientation val="minMax"/>
          <c:min val="5.000000000000001E-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uk-UA" sz="160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Відстань між анемометром та ІД, м</a:t>
                </a:r>
              </a:p>
            </c:rich>
          </c:tx>
          <c:layout>
            <c:manualLayout>
              <c:xMode val="edge"/>
              <c:yMode val="edge"/>
              <c:x val="0.24567090182539747"/>
              <c:y val="0.8920894519443824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uk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39807520"/>
        <c:crosses val="autoZero"/>
        <c:crossBetween val="midCat"/>
      </c:valAx>
      <c:valAx>
        <c:axId val="39807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uk-UA" sz="160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Швидкість,</a:t>
                </a:r>
                <a:r>
                  <a:rPr lang="uk-UA" sz="16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м/с</a:t>
                </a:r>
                <a:endParaRPr lang="uk-UA" sz="160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1.4667160833214074E-2"/>
              <c:y val="0.2620729189043315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uk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3979961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96804430165647"/>
          <c:y val="5.9678367796468096E-2"/>
          <c:w val="0.54779305466835748"/>
          <c:h val="0.81113628664654647"/>
        </c:manualLayout>
      </c:layout>
      <c:scatterChart>
        <c:scatterStyle val="smoothMarker"/>
        <c:varyColors val="0"/>
        <c:ser>
          <c:idx val="1"/>
          <c:order val="0"/>
          <c:tx>
            <c:v>Модель №1</c:v>
          </c:tx>
          <c:spPr>
            <a:ln w="38100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19050" cap="rnd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yVal>
            <c:numRef>
              <c:f>Аркуш2!$C$5:$C$7</c:f>
              <c:numCache>
                <c:formatCode>General</c:formatCode>
                <c:ptCount val="3"/>
                <c:pt idx="0">
                  <c:v>4.3</c:v>
                </c:pt>
                <c:pt idx="1">
                  <c:v>5.9</c:v>
                </c:pt>
                <c:pt idx="2">
                  <c:v>3.7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DF2-4F83-A38A-5310E3C8735F}"/>
            </c:ext>
          </c:extLst>
        </c:ser>
        <c:ser>
          <c:idx val="2"/>
          <c:order val="1"/>
          <c:tx>
            <c:v>Модель №2</c:v>
          </c:tx>
          <c:spPr>
            <a:ln w="38100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19050" cap="rnd">
                <a:solidFill>
                  <a:schemeClr val="accent3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yVal>
            <c:numRef>
              <c:f>Аркуш2!$E$5:$E$7</c:f>
              <c:numCache>
                <c:formatCode>General</c:formatCode>
                <c:ptCount val="3"/>
                <c:pt idx="0">
                  <c:v>27.4</c:v>
                </c:pt>
                <c:pt idx="1">
                  <c:v>25.7</c:v>
                </c:pt>
                <c:pt idx="2">
                  <c:v>29.1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FDF2-4F83-A38A-5310E3C8735F}"/>
            </c:ext>
          </c:extLst>
        </c:ser>
        <c:ser>
          <c:idx val="3"/>
          <c:order val="2"/>
          <c:tx>
            <c:v>Модель №1 (max)</c:v>
          </c:tx>
          <c:spPr>
            <a:ln w="9525" cap="rnd">
              <a:solidFill>
                <a:schemeClr val="accent4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4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yVal>
            <c:numRef>
              <c:f>Аркуш2!$C$4</c:f>
              <c:numCache>
                <c:formatCode>General</c:formatCode>
                <c:ptCount val="1"/>
                <c:pt idx="0">
                  <c:v>82.4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FDF2-4F83-A38A-5310E3C8735F}"/>
            </c:ext>
          </c:extLst>
        </c:ser>
        <c:ser>
          <c:idx val="4"/>
          <c:order val="3"/>
          <c:tx>
            <c:v>Модель №2 (max)</c:v>
          </c:tx>
          <c:spPr>
            <a:ln w="9525" cap="rnd">
              <a:solidFill>
                <a:schemeClr val="accent5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5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yVal>
            <c:numRef>
              <c:f>Аркуш2!$E$4</c:f>
              <c:numCache>
                <c:formatCode>General</c:formatCode>
                <c:ptCount val="1"/>
                <c:pt idx="0">
                  <c:v>221.3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FDF2-4F83-A38A-5310E3C873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409392"/>
        <c:axId val="36398160"/>
      </c:scatterChart>
      <c:valAx>
        <c:axId val="36409392"/>
        <c:scaling>
          <c:orientation val="minMax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uk-UA" sz="160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Кількість вимірювань</a:t>
                </a:r>
              </a:p>
            </c:rich>
          </c:tx>
          <c:layout>
            <c:manualLayout>
              <c:xMode val="edge"/>
              <c:yMode val="edge"/>
              <c:x val="0.28413144176553939"/>
              <c:y val="0.9027122706299245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uk-UA"/>
            </a:p>
          </c:txPr>
        </c:title>
        <c:majorTickMark val="none"/>
        <c:minorTickMark val="none"/>
        <c:tickLblPos val="none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36398160"/>
        <c:crosses val="autoZero"/>
        <c:crossBetween val="midCat"/>
        <c:majorUnit val="1"/>
      </c:valAx>
      <c:valAx>
        <c:axId val="36398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uk-UA" sz="160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Сила тяги, мН</a:t>
                </a:r>
              </a:p>
            </c:rich>
          </c:tx>
          <c:layout>
            <c:manualLayout>
              <c:xMode val="edge"/>
              <c:yMode val="edge"/>
              <c:x val="2.3183777141413599E-2"/>
              <c:y val="0.2713287837369878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uk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364093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991B98-B925-4E18-8AC9-0F55F632D009}" type="doc">
      <dgm:prSet loTypeId="urn:microsoft.com/office/officeart/2008/layout/PictureAccentList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uk-UA"/>
        </a:p>
      </dgm:t>
    </dgm:pt>
    <dgm:pt modelId="{64DDF1C7-3258-44B3-96EE-90A11E633F94}">
      <dgm:prSet phldrT="[Текст]" custT="1"/>
      <dgm:spPr>
        <a:solidFill>
          <a:schemeClr val="accent2">
            <a:lumMod val="75000"/>
            <a:alpha val="80000"/>
          </a:schemeClr>
        </a:solidFill>
        <a:ln>
          <a:noFill/>
        </a:ln>
      </dgm:spPr>
      <dgm:t>
        <a:bodyPr/>
        <a:lstStyle/>
        <a:p>
          <a:endParaRPr lang="uk-UA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182DCFCD-3FFB-4C5C-8277-24F0096829BD}" type="parTrans" cxnId="{75B0B0C9-1C68-43DE-98D3-697BC79EEEE4}">
      <dgm:prSet/>
      <dgm:spPr/>
      <dgm:t>
        <a:bodyPr/>
        <a:lstStyle/>
        <a:p>
          <a:endParaRPr lang="uk-UA"/>
        </a:p>
      </dgm:t>
    </dgm:pt>
    <dgm:pt modelId="{41E717D9-5B20-4C29-856F-2D4B31FA9D70}" type="sibTrans" cxnId="{75B0B0C9-1C68-43DE-98D3-697BC79EEEE4}">
      <dgm:prSet/>
      <dgm:spPr/>
      <dgm:t>
        <a:bodyPr/>
        <a:lstStyle/>
        <a:p>
          <a:endParaRPr lang="uk-UA"/>
        </a:p>
      </dgm:t>
    </dgm:pt>
    <dgm:pt modelId="{31821020-932A-48CA-883C-164253049D38}" type="pres">
      <dgm:prSet presAssocID="{46991B98-B925-4E18-8AC9-0F55F632D009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37F53FF6-DEE4-40C2-ABA4-F558916E0976}" type="pres">
      <dgm:prSet presAssocID="{64DDF1C7-3258-44B3-96EE-90A11E633F94}" presName="root" presStyleCnt="0">
        <dgm:presLayoutVars>
          <dgm:chMax/>
          <dgm:chPref val="4"/>
        </dgm:presLayoutVars>
      </dgm:prSet>
      <dgm:spPr/>
    </dgm:pt>
    <dgm:pt modelId="{5A1BE448-91A8-4543-8EC8-DC02213B63C8}" type="pres">
      <dgm:prSet presAssocID="{64DDF1C7-3258-44B3-96EE-90A11E633F94}" presName="rootComposite" presStyleCnt="0">
        <dgm:presLayoutVars/>
      </dgm:prSet>
      <dgm:spPr/>
    </dgm:pt>
    <dgm:pt modelId="{39AC0C36-3335-4C2B-8B1C-CD9884476A9C}" type="pres">
      <dgm:prSet presAssocID="{64DDF1C7-3258-44B3-96EE-90A11E633F94}" presName="rootText" presStyleLbl="node0" presStyleIdx="0" presStyleCnt="1" custScaleY="400000" custLinFactNeighborX="28" custLinFactNeighborY="-68293">
        <dgm:presLayoutVars>
          <dgm:chMax/>
          <dgm:chPref val="4"/>
        </dgm:presLayoutVars>
      </dgm:prSet>
      <dgm:spPr/>
      <dgm:t>
        <a:bodyPr/>
        <a:lstStyle/>
        <a:p>
          <a:endParaRPr lang="uk-UA"/>
        </a:p>
      </dgm:t>
    </dgm:pt>
    <dgm:pt modelId="{38FEBD84-6110-4E96-B619-1EE88E6EB2F7}" type="pres">
      <dgm:prSet presAssocID="{64DDF1C7-3258-44B3-96EE-90A11E633F94}" presName="childShape" presStyleCnt="0">
        <dgm:presLayoutVars>
          <dgm:chMax val="0"/>
          <dgm:chPref val="0"/>
        </dgm:presLayoutVars>
      </dgm:prSet>
      <dgm:spPr/>
    </dgm:pt>
  </dgm:ptLst>
  <dgm:cxnLst>
    <dgm:cxn modelId="{75B0B0C9-1C68-43DE-98D3-697BC79EEEE4}" srcId="{46991B98-B925-4E18-8AC9-0F55F632D009}" destId="{64DDF1C7-3258-44B3-96EE-90A11E633F94}" srcOrd="0" destOrd="0" parTransId="{182DCFCD-3FFB-4C5C-8277-24F0096829BD}" sibTransId="{41E717D9-5B20-4C29-856F-2D4B31FA9D70}"/>
    <dgm:cxn modelId="{D1752B03-EFED-4D1E-B835-DCDA4E2F48F4}" type="presOf" srcId="{64DDF1C7-3258-44B3-96EE-90A11E633F94}" destId="{39AC0C36-3335-4C2B-8B1C-CD9884476A9C}" srcOrd="0" destOrd="0" presId="urn:microsoft.com/office/officeart/2008/layout/PictureAccentList"/>
    <dgm:cxn modelId="{E862F39D-70DA-4DA2-8E9C-BC3E1040BFFC}" type="presOf" srcId="{46991B98-B925-4E18-8AC9-0F55F632D009}" destId="{31821020-932A-48CA-883C-164253049D38}" srcOrd="0" destOrd="0" presId="urn:microsoft.com/office/officeart/2008/layout/PictureAccentList"/>
    <dgm:cxn modelId="{4BE8125C-460B-46B0-A273-50737CB3DFAC}" type="presParOf" srcId="{31821020-932A-48CA-883C-164253049D38}" destId="{37F53FF6-DEE4-40C2-ABA4-F558916E0976}" srcOrd="0" destOrd="0" presId="urn:microsoft.com/office/officeart/2008/layout/PictureAccentList"/>
    <dgm:cxn modelId="{DF64220D-F95D-4D54-BCA2-B6186696F20D}" type="presParOf" srcId="{37F53FF6-DEE4-40C2-ABA4-F558916E0976}" destId="{5A1BE448-91A8-4543-8EC8-DC02213B63C8}" srcOrd="0" destOrd="0" presId="urn:microsoft.com/office/officeart/2008/layout/PictureAccentList"/>
    <dgm:cxn modelId="{6174905C-3EB1-4945-86BF-28F649F39694}" type="presParOf" srcId="{5A1BE448-91A8-4543-8EC8-DC02213B63C8}" destId="{39AC0C36-3335-4C2B-8B1C-CD9884476A9C}" srcOrd="0" destOrd="0" presId="urn:microsoft.com/office/officeart/2008/layout/PictureAccentList"/>
    <dgm:cxn modelId="{E9B58C79-B499-4E19-9015-9D49BEB374CF}" type="presParOf" srcId="{37F53FF6-DEE4-40C2-ABA4-F558916E0976}" destId="{38FEBD84-6110-4E96-B619-1EE88E6EB2F7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AC0C36-3335-4C2B-8B1C-CD9884476A9C}">
      <dsp:nvSpPr>
        <dsp:cNvPr id="0" name=""/>
        <dsp:cNvSpPr/>
      </dsp:nvSpPr>
      <dsp:spPr>
        <a:xfrm>
          <a:off x="0" y="0"/>
          <a:ext cx="10081119" cy="1531447"/>
        </a:xfrm>
        <a:prstGeom prst="roundRect">
          <a:avLst>
            <a:gd name="adj" fmla="val 10000"/>
          </a:avLst>
        </a:prstGeom>
        <a:solidFill>
          <a:schemeClr val="accent2">
            <a:lumMod val="75000"/>
            <a:alpha val="8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44855" y="44855"/>
        <a:ext cx="9991409" cy="14417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7617"/>
            <a:ext cx="12801600" cy="1122990"/>
          </a:xfrm>
          <a:prstGeom prst="rect">
            <a:avLst/>
          </a:prstGeom>
        </p:spPr>
        <p:txBody>
          <a:bodyPr lIns="102870" tIns="51435" rIns="102870" bIns="51435"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1" y="1680211"/>
            <a:ext cx="11521440" cy="483680"/>
          </a:xfrm>
          <a:prstGeom prst="rect">
            <a:avLst/>
          </a:prstGeom>
        </p:spPr>
        <p:txBody>
          <a:bodyPr lIns="102870" tIns="51435" rIns="102870" bIns="51435" anchor="ctr"/>
          <a:lstStyle>
            <a:lvl1pPr marL="0" indent="0">
              <a:buNone/>
              <a:defRPr sz="2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654563" y="2390716"/>
            <a:ext cx="11521440" cy="3780420"/>
          </a:xfrm>
          <a:prstGeom prst="rect">
            <a:avLst/>
          </a:prstGeom>
        </p:spPr>
        <p:txBody>
          <a:bodyPr lIns="445500" tIns="51435" rIns="102870" bIns="51435" anchor="t"/>
          <a:lstStyle>
            <a:lvl1pPr marL="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67541" y="0"/>
            <a:ext cx="10534059" cy="1122990"/>
          </a:xfrm>
          <a:prstGeom prst="rect">
            <a:avLst/>
          </a:prstGeom>
        </p:spPr>
        <p:txBody>
          <a:bodyPr lIns="102870" tIns="51435" rIns="102870" bIns="51435"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973221" y="1332198"/>
            <a:ext cx="9188301" cy="483680"/>
          </a:xfrm>
          <a:prstGeom prst="rect">
            <a:avLst/>
          </a:prstGeom>
        </p:spPr>
        <p:txBody>
          <a:bodyPr lIns="102870" tIns="51435" rIns="102870" bIns="51435" anchor="ctr"/>
          <a:lstStyle>
            <a:lvl1pPr marL="0" indent="0">
              <a:buNone/>
              <a:defRPr sz="2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987702" y="1937066"/>
            <a:ext cx="9188301" cy="4355258"/>
          </a:xfrm>
          <a:prstGeom prst="rect">
            <a:avLst/>
          </a:prstGeom>
        </p:spPr>
        <p:txBody>
          <a:bodyPr lIns="445500" tIns="51435" rIns="102870" bIns="51435" anchor="t"/>
          <a:lstStyle>
            <a:lvl1pPr marL="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1" y="2236947"/>
            <a:ext cx="10881361" cy="154352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1" y="4080510"/>
            <a:ext cx="8961120" cy="184023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43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287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43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575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71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863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007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150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39" y="4627248"/>
            <a:ext cx="10881361" cy="1430179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39" y="3052049"/>
            <a:ext cx="10881361" cy="157519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1438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2877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4316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5754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719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863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007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1509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1680214"/>
            <a:ext cx="5654040" cy="4752261"/>
          </a:xfrm>
        </p:spPr>
        <p:txBody>
          <a:bodyPr/>
          <a:lstStyle>
            <a:lvl1pPr>
              <a:defRPr sz="3201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7480" y="1680214"/>
            <a:ext cx="5654040" cy="4752261"/>
          </a:xfrm>
        </p:spPr>
        <p:txBody>
          <a:bodyPr/>
          <a:lstStyle>
            <a:lvl1pPr>
              <a:defRPr sz="3201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2" y="1611869"/>
            <a:ext cx="5656263" cy="671750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87" indent="0">
              <a:buNone/>
              <a:defRPr sz="2300" b="1"/>
            </a:lvl2pPr>
            <a:lvl3pPr marL="1028774" indent="0">
              <a:buNone/>
              <a:defRPr sz="2000" b="1"/>
            </a:lvl3pPr>
            <a:lvl4pPr marL="1543161" indent="0">
              <a:buNone/>
              <a:defRPr sz="1800" b="1"/>
            </a:lvl4pPr>
            <a:lvl5pPr marL="2057547" indent="0">
              <a:buNone/>
              <a:defRPr sz="1800" b="1"/>
            </a:lvl5pPr>
            <a:lvl6pPr marL="2571934" indent="0">
              <a:buNone/>
              <a:defRPr sz="1800" b="1"/>
            </a:lvl6pPr>
            <a:lvl7pPr marL="3086322" indent="0">
              <a:buNone/>
              <a:defRPr sz="1800" b="1"/>
            </a:lvl7pPr>
            <a:lvl8pPr marL="3600708" indent="0">
              <a:buNone/>
              <a:defRPr sz="1800" b="1"/>
            </a:lvl8pPr>
            <a:lvl9pPr marL="4115095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2" y="2283619"/>
            <a:ext cx="5656263" cy="4148852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7" y="1611869"/>
            <a:ext cx="5658485" cy="671750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87" indent="0">
              <a:buNone/>
              <a:defRPr sz="2300" b="1"/>
            </a:lvl2pPr>
            <a:lvl3pPr marL="1028774" indent="0">
              <a:buNone/>
              <a:defRPr sz="2000" b="1"/>
            </a:lvl3pPr>
            <a:lvl4pPr marL="1543161" indent="0">
              <a:buNone/>
              <a:defRPr sz="1800" b="1"/>
            </a:lvl4pPr>
            <a:lvl5pPr marL="2057547" indent="0">
              <a:buNone/>
              <a:defRPr sz="1800" b="1"/>
            </a:lvl5pPr>
            <a:lvl6pPr marL="2571934" indent="0">
              <a:buNone/>
              <a:defRPr sz="1800" b="1"/>
            </a:lvl6pPr>
            <a:lvl7pPr marL="3086322" indent="0">
              <a:buNone/>
              <a:defRPr sz="1800" b="1"/>
            </a:lvl7pPr>
            <a:lvl8pPr marL="3600708" indent="0">
              <a:buNone/>
              <a:defRPr sz="1800" b="1"/>
            </a:lvl8pPr>
            <a:lvl9pPr marL="4115095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7" y="2283619"/>
            <a:ext cx="5658485" cy="4148852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286705"/>
            <a:ext cx="4211639" cy="1220153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2" y="286706"/>
            <a:ext cx="7156450" cy="6145769"/>
          </a:xfrm>
        </p:spPr>
        <p:txBody>
          <a:bodyPr/>
          <a:lstStyle>
            <a:lvl1pPr>
              <a:defRPr sz="3600"/>
            </a:lvl1pPr>
            <a:lvl2pPr>
              <a:defRPr sz="3201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0" y="1506856"/>
            <a:ext cx="4211639" cy="4925616"/>
          </a:xfrm>
        </p:spPr>
        <p:txBody>
          <a:bodyPr/>
          <a:lstStyle>
            <a:lvl1pPr marL="0" indent="0">
              <a:buNone/>
              <a:defRPr sz="1600"/>
            </a:lvl1pPr>
            <a:lvl2pPr marL="514387" indent="0">
              <a:buNone/>
              <a:defRPr sz="1400"/>
            </a:lvl2pPr>
            <a:lvl3pPr marL="1028774" indent="0">
              <a:buNone/>
              <a:defRPr sz="1100"/>
            </a:lvl3pPr>
            <a:lvl4pPr marL="1543161" indent="0">
              <a:buNone/>
              <a:defRPr sz="1000"/>
            </a:lvl4pPr>
            <a:lvl5pPr marL="2057547" indent="0">
              <a:buNone/>
              <a:defRPr sz="1000"/>
            </a:lvl5pPr>
            <a:lvl6pPr marL="2571934" indent="0">
              <a:buNone/>
              <a:defRPr sz="1000"/>
            </a:lvl6pPr>
            <a:lvl7pPr marL="3086322" indent="0">
              <a:buNone/>
              <a:defRPr sz="1000"/>
            </a:lvl7pPr>
            <a:lvl8pPr marL="3600708" indent="0">
              <a:buNone/>
              <a:defRPr sz="1000"/>
            </a:lvl8pPr>
            <a:lvl9pPr marL="4115095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03" y="5040633"/>
            <a:ext cx="7680960" cy="59507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203" y="643414"/>
            <a:ext cx="7680960" cy="4320540"/>
          </a:xfrm>
        </p:spPr>
        <p:txBody>
          <a:bodyPr/>
          <a:lstStyle>
            <a:lvl1pPr marL="0" indent="0">
              <a:buNone/>
              <a:defRPr sz="3600"/>
            </a:lvl1pPr>
            <a:lvl2pPr marL="514387" indent="0">
              <a:buNone/>
              <a:defRPr sz="3201"/>
            </a:lvl2pPr>
            <a:lvl3pPr marL="1028774" indent="0">
              <a:buNone/>
              <a:defRPr sz="2700"/>
            </a:lvl3pPr>
            <a:lvl4pPr marL="1543161" indent="0">
              <a:buNone/>
              <a:defRPr sz="2300"/>
            </a:lvl4pPr>
            <a:lvl5pPr marL="2057547" indent="0">
              <a:buNone/>
              <a:defRPr sz="2300"/>
            </a:lvl5pPr>
            <a:lvl6pPr marL="2571934" indent="0">
              <a:buNone/>
              <a:defRPr sz="2300"/>
            </a:lvl6pPr>
            <a:lvl7pPr marL="3086322" indent="0">
              <a:buNone/>
              <a:defRPr sz="2300"/>
            </a:lvl7pPr>
            <a:lvl8pPr marL="3600708" indent="0">
              <a:buNone/>
              <a:defRPr sz="2300"/>
            </a:lvl8pPr>
            <a:lvl9pPr marL="4115095" indent="0">
              <a:buNone/>
              <a:defRPr sz="23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203" y="5635708"/>
            <a:ext cx="7680960" cy="845105"/>
          </a:xfrm>
        </p:spPr>
        <p:txBody>
          <a:bodyPr/>
          <a:lstStyle>
            <a:lvl1pPr marL="0" indent="0">
              <a:buNone/>
              <a:defRPr sz="1600"/>
            </a:lvl1pPr>
            <a:lvl2pPr marL="514387" indent="0">
              <a:buNone/>
              <a:defRPr sz="1400"/>
            </a:lvl2pPr>
            <a:lvl3pPr marL="1028774" indent="0">
              <a:buNone/>
              <a:defRPr sz="1100"/>
            </a:lvl3pPr>
            <a:lvl4pPr marL="1543161" indent="0">
              <a:buNone/>
              <a:defRPr sz="1000"/>
            </a:lvl4pPr>
            <a:lvl5pPr marL="2057547" indent="0">
              <a:buNone/>
              <a:defRPr sz="1000"/>
            </a:lvl5pPr>
            <a:lvl6pPr marL="2571934" indent="0">
              <a:buNone/>
              <a:defRPr sz="1000"/>
            </a:lvl6pPr>
            <a:lvl7pPr marL="3086322" indent="0">
              <a:buNone/>
              <a:defRPr sz="1000"/>
            </a:lvl7pPr>
            <a:lvl8pPr marL="3600708" indent="0">
              <a:buNone/>
              <a:defRPr sz="1000"/>
            </a:lvl8pPr>
            <a:lvl9pPr marL="4115095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288374"/>
            <a:ext cx="2880360" cy="61441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288374"/>
            <a:ext cx="8427720" cy="61441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l" defTabSz="1028774" rtl="0" eaLnBrk="1" latinLnBrk="1" hangingPunct="1">
        <a:spcBef>
          <a:spcPct val="0"/>
        </a:spcBef>
        <a:buNone/>
        <a:defRPr sz="45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85790" indent="-385790" algn="l" defTabSz="1028774" rtl="0" eaLnBrk="1" latinLnBrk="1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35879" indent="-321492" algn="l" defTabSz="1028774" rtl="0" eaLnBrk="1" latinLnBrk="1" hangingPunct="1">
        <a:spcBef>
          <a:spcPct val="20000"/>
        </a:spcBef>
        <a:buFont typeface="Arial" pitchFamily="34" charset="0"/>
        <a:buChar char="–"/>
        <a:defRPr sz="3201" kern="1200">
          <a:solidFill>
            <a:schemeClr val="tx1"/>
          </a:solidFill>
          <a:latin typeface="+mn-lt"/>
          <a:ea typeface="+mn-ea"/>
          <a:cs typeface="+mn-cs"/>
        </a:defRPr>
      </a:lvl2pPr>
      <a:lvl3pPr marL="1285967" indent="-257194" algn="l" defTabSz="1028774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00354" indent="-257194" algn="l" defTabSz="1028774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14741" indent="-257194" algn="l" defTabSz="1028774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29128" indent="-257194" algn="l" defTabSz="1028774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43515" indent="-257194" algn="l" defTabSz="1028774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57902" indent="-257194" algn="l" defTabSz="1028774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372289" indent="-257194" algn="l" defTabSz="1028774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28774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87" algn="l" defTabSz="1028774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74" algn="l" defTabSz="1028774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43161" algn="l" defTabSz="1028774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47" algn="l" defTabSz="1028774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1934" algn="l" defTabSz="1028774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86322" algn="l" defTabSz="1028774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708" algn="l" defTabSz="1028774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15095" algn="l" defTabSz="1028774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0081" y="288370"/>
            <a:ext cx="11521440" cy="1200150"/>
          </a:xfrm>
          <a:prstGeom prst="rect">
            <a:avLst/>
          </a:prstGeom>
        </p:spPr>
        <p:txBody>
          <a:bodyPr vert="horz" lIns="102870" tIns="51435" rIns="102870" bIns="5143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1" y="1680214"/>
            <a:ext cx="11521440" cy="4752261"/>
          </a:xfrm>
          <a:prstGeom prst="rect">
            <a:avLst/>
          </a:prstGeom>
        </p:spPr>
        <p:txBody>
          <a:bodyPr vert="horz" lIns="102870" tIns="51435" rIns="102870" bIns="5143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1" y="6674171"/>
            <a:ext cx="2987040" cy="383381"/>
          </a:xfrm>
          <a:prstGeom prst="rect">
            <a:avLst/>
          </a:prstGeom>
        </p:spPr>
        <p:txBody>
          <a:bodyPr vert="horz" lIns="102870" tIns="51435" rIns="102870" bIns="5143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3881" y="6674171"/>
            <a:ext cx="4053841" cy="383381"/>
          </a:xfrm>
          <a:prstGeom prst="rect">
            <a:avLst/>
          </a:prstGeom>
        </p:spPr>
        <p:txBody>
          <a:bodyPr vert="horz" lIns="102870" tIns="51435" rIns="102870" bIns="5143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74481" y="6674171"/>
            <a:ext cx="2987040" cy="383381"/>
          </a:xfrm>
          <a:prstGeom prst="rect">
            <a:avLst/>
          </a:prstGeom>
        </p:spPr>
        <p:txBody>
          <a:bodyPr vert="horz" lIns="102870" tIns="51435" rIns="102870" bIns="5143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1028774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90" indent="-385790" algn="l" defTabSz="1028774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35879" indent="-321492" algn="l" defTabSz="1028774" rtl="0" eaLnBrk="1" latinLnBrk="0" hangingPunct="1">
        <a:spcBef>
          <a:spcPct val="20000"/>
        </a:spcBef>
        <a:buFont typeface="Arial" pitchFamily="34" charset="0"/>
        <a:buChar char="–"/>
        <a:defRPr sz="3201" kern="1200">
          <a:solidFill>
            <a:schemeClr val="tx1"/>
          </a:solidFill>
          <a:latin typeface="+mn-lt"/>
          <a:ea typeface="+mn-ea"/>
          <a:cs typeface="+mn-cs"/>
        </a:defRPr>
      </a:lvl2pPr>
      <a:lvl3pPr marL="1285967" indent="-257194" algn="l" defTabSz="1028774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00354" indent="-257194" algn="l" defTabSz="1028774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14741" indent="-257194" algn="l" defTabSz="1028774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29128" indent="-257194" algn="l" defTabSz="102877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43515" indent="-257194" algn="l" defTabSz="102877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57902" indent="-257194" algn="l" defTabSz="102877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372289" indent="-257194" algn="l" defTabSz="102877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7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87" algn="l" defTabSz="102877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74" algn="l" defTabSz="102877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43161" algn="l" defTabSz="102877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47" algn="l" defTabSz="102877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1934" algn="l" defTabSz="102877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86322" algn="l" defTabSz="102877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708" algn="l" defTabSz="102877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15095" algn="l" defTabSz="102877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hyperlink" Target="https://youtu.be/C18V-_qvkmg?si=xei6LNVZzKDa9wo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0"/>
            <a:ext cx="12801600" cy="719428"/>
          </a:xfrm>
          <a:prstGeom prst="rect">
            <a:avLst/>
          </a:prstGeom>
          <a:noFill/>
        </p:spPr>
        <p:txBody>
          <a:bodyPr wrap="square" lIns="102870" tIns="51435" rIns="102870" bIns="51435">
            <a:spAutoFit/>
          </a:bodyPr>
          <a:lstStyle/>
          <a:p>
            <a:pPr algn="ctr" defTabSz="1157313"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ХМЕЛЬНИЦЬКЕ ТЕРИТОРІАЛЬНЕ ВІДДІЛЕННЯ МАЛОЇ АКАДЕМІЇ НАУК УКРАЇНИ</a:t>
            </a:r>
          </a:p>
          <a:p>
            <a:pPr algn="ctr" defTabSz="1157313"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КАМ’ЯНЕЦЬ-ПОДІЛЬСЬКЕ МІСЬКЕ НАУКОВЕ ТОВАРИСТВО МАН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3306820600"/>
              </p:ext>
            </p:extLst>
          </p:nvPr>
        </p:nvGraphicFramePr>
        <p:xfrm>
          <a:off x="1360240" y="2573058"/>
          <a:ext cx="10081120" cy="1531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360240" y="2718398"/>
            <a:ext cx="10081120" cy="1077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1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СТВОРЕННЯ МОДЕЛЕЙ </a:t>
            </a:r>
            <a:r>
              <a:rPr lang="ru-RU" sz="3201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ІОННОГО ДВИГУНА </a:t>
            </a:r>
            <a:r>
              <a:rPr lang="ru-RU" sz="3201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 </a:t>
            </a:r>
            <a:endParaRPr lang="ru-RU" sz="3201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1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ДОСЛІДЖЕННЯ ЇХ ПАРАМЕТРІВ </a:t>
            </a:r>
            <a:r>
              <a:rPr lang="ru-RU" sz="3201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РОБОТИ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040760" y="4320530"/>
            <a:ext cx="6508740" cy="2736304"/>
          </a:xfrm>
          <a:prstGeom prst="roundRect">
            <a:avLst>
              <a:gd name="adj" fmla="val 10000"/>
            </a:avLst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alpha val="8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" name="TextBox 2"/>
          <p:cNvSpPr txBox="1"/>
          <p:nvPr/>
        </p:nvSpPr>
        <p:spPr>
          <a:xfrm>
            <a:off x="6112768" y="4396722"/>
            <a:ext cx="68687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914400" fontAlgn="base" latinLnBrk="0">
              <a:spcBef>
                <a:spcPct val="0"/>
              </a:spcBef>
              <a:spcAft>
                <a:spcPct val="0"/>
              </a:spcAft>
            </a:pPr>
            <a:r>
              <a:rPr lang="uk-UA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Роботу виконав:</a:t>
            </a:r>
          </a:p>
          <a:p>
            <a:pPr lvl="0" algn="just" defTabSz="914400" fontAlgn="base" latinLnBrk="0">
              <a:spcBef>
                <a:spcPct val="0"/>
              </a:spcBef>
              <a:spcAft>
                <a:spcPct val="0"/>
              </a:spcAft>
            </a:pPr>
            <a:r>
              <a:rPr lang="uk-UA" sz="18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Ясінський</a:t>
            </a:r>
            <a:r>
              <a:rPr lang="uk-UA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Артем Григорович, здобувач освіти </a:t>
            </a:r>
            <a:r>
              <a:rPr lang="uk-UA" sz="1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uk-UA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</a:p>
          <a:p>
            <a:pPr lvl="0" algn="just" defTabSz="914400" fontAlgn="base" latinLnBrk="0">
              <a:spcBef>
                <a:spcPct val="0"/>
              </a:spcBef>
              <a:spcAft>
                <a:spcPct val="0"/>
              </a:spcAft>
            </a:pPr>
            <a:r>
              <a:rPr lang="uk-UA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Кам’янець-Подільської гімназії №1</a:t>
            </a:r>
          </a:p>
          <a:p>
            <a:pPr lvl="0" algn="just" defTabSz="914400" fontAlgn="base" latinLnBrk="0">
              <a:spcBef>
                <a:spcPct val="0"/>
              </a:spcBef>
              <a:spcAft>
                <a:spcPct val="0"/>
              </a:spcAft>
            </a:pPr>
            <a:r>
              <a:rPr lang="uk-UA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Кам’янець-Подільської міської ради Хмельницької області</a:t>
            </a:r>
          </a:p>
          <a:p>
            <a:pPr lvl="0" algn="just" defTabSz="914400" fontAlgn="base" latinLnBrk="0">
              <a:spcBef>
                <a:spcPct val="0"/>
              </a:spcBef>
              <a:spcAft>
                <a:spcPct val="0"/>
              </a:spcAft>
            </a:pPr>
            <a:endParaRPr lang="uk-UA" sz="1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914400" fontAlgn="base" latinLnBrk="0">
              <a:spcBef>
                <a:spcPct val="0"/>
              </a:spcBef>
              <a:spcAft>
                <a:spcPct val="0"/>
              </a:spcAft>
            </a:pPr>
            <a:r>
              <a:rPr lang="uk-UA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Педагогічний керівник:</a:t>
            </a:r>
          </a:p>
          <a:p>
            <a:pPr lvl="0" algn="just" defTabSz="914400" fontAlgn="base" latinLnBrk="0">
              <a:spcBef>
                <a:spcPct val="0"/>
              </a:spcBef>
              <a:spcAft>
                <a:spcPct val="0"/>
              </a:spcAft>
            </a:pPr>
            <a:r>
              <a:rPr lang="uk-UA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Теличко Іван Іванович, вчитель фізики</a:t>
            </a:r>
          </a:p>
          <a:p>
            <a:pPr lvl="0" algn="just" defTabSz="914400" fontAlgn="base" latinLnBrk="0">
              <a:spcBef>
                <a:spcPct val="0"/>
              </a:spcBef>
              <a:spcAft>
                <a:spcPct val="0"/>
              </a:spcAft>
            </a:pPr>
            <a:r>
              <a:rPr lang="uk-UA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Кам’янець-Подільської гімназії №1</a:t>
            </a:r>
          </a:p>
          <a:p>
            <a:pPr lvl="0" algn="just" defTabSz="914400" fontAlgn="base" latinLnBrk="0">
              <a:spcBef>
                <a:spcPct val="0"/>
              </a:spcBef>
              <a:spcAft>
                <a:spcPct val="0"/>
              </a:spcAft>
            </a:pPr>
            <a:r>
              <a:rPr lang="uk-UA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Кам’янець-Подільської міської ради Хмельницької області</a:t>
            </a:r>
          </a:p>
        </p:txBody>
      </p:sp>
      <p:sp>
        <p:nvSpPr>
          <p:cNvPr id="7" name="Прямокутник 6"/>
          <p:cNvSpPr/>
          <p:nvPr/>
        </p:nvSpPr>
        <p:spPr>
          <a:xfrm>
            <a:off x="638572" y="1206988"/>
            <a:ext cx="115212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57230">
              <a:defRPr/>
            </a:pPr>
            <a:r>
              <a:rPr lang="uk-UA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ВСЕУКРАЇНСЬКИЙ ІНТЕРАКТИВНИЙ КОНКУРС «МАН–ЮНІОР ДОСЛІДНИК»</a:t>
            </a:r>
            <a:endParaRPr lang="uk-UA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22179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Graphic spid="12" grpId="0">
        <p:bldAsOne/>
      </p:bldGraphic>
      <p:bldP spid="2" grpId="0"/>
      <p:bldP spid="3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640160" y="16778"/>
            <a:ext cx="9503965" cy="1069514"/>
          </a:xfrm>
        </p:spPr>
        <p:txBody>
          <a:bodyPr/>
          <a:lstStyle/>
          <a:p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апарат дослідження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80120" y="1224186"/>
            <a:ext cx="12313368" cy="504056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361976" algn="just">
              <a:lnSpc>
                <a:spcPct val="100000"/>
              </a:lnSpc>
            </a:pPr>
            <a:r>
              <a:rPr lang="uk-UA" sz="2801" b="1" dirty="0">
                <a:latin typeface="Times New Roman" pitchFamily="18" charset="0"/>
                <a:ea typeface="Calibri"/>
                <a:cs typeface="Times New Roman" pitchFamily="18" charset="0"/>
              </a:rPr>
              <a:t>Мета роботи</a:t>
            </a:r>
            <a:r>
              <a:rPr lang="uk-UA" sz="2801" dirty="0">
                <a:latin typeface="Times New Roman" pitchFamily="18" charset="0"/>
                <a:ea typeface="Calibri"/>
                <a:cs typeface="Times New Roman" pitchFamily="18" charset="0"/>
              </a:rPr>
              <a:t> полягає у створенні та апробації моделей іонного двигуна з розрядом постійного струму, що дозволяє як дослідити процеси, що протікають в даній системі, так і проводити оптимізацію існуючих конструкцій, що розробляються.</a:t>
            </a:r>
          </a:p>
          <a:p>
            <a:pPr indent="361976" algn="just">
              <a:lnSpc>
                <a:spcPct val="100000"/>
              </a:lnSpc>
              <a:spcBef>
                <a:spcPts val="1200"/>
              </a:spcBef>
            </a:pPr>
            <a:r>
              <a:rPr lang="uk-UA" sz="2800" dirty="0">
                <a:latin typeface="Times New Roman" pitchFamily="18" charset="0"/>
                <a:ea typeface="Calibri"/>
                <a:cs typeface="Times New Roman" pitchFamily="18" charset="0"/>
              </a:rPr>
              <a:t>Для досягнення зазначених цілей вирішувалися такі </a:t>
            </a:r>
            <a:r>
              <a:rPr lang="uk-UA" sz="2800" b="1" dirty="0">
                <a:latin typeface="Times New Roman" pitchFamily="18" charset="0"/>
                <a:ea typeface="Calibri"/>
                <a:cs typeface="Times New Roman" pitchFamily="18" charset="0"/>
              </a:rPr>
              <a:t>завдання дослідження:</a:t>
            </a:r>
          </a:p>
          <a:p>
            <a:pPr marL="361976" indent="-342925"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itchFamily="18" charset="0"/>
                <a:ea typeface="Calibri"/>
                <a:cs typeface="Times New Roman" pitchFamily="18" charset="0"/>
              </a:rPr>
              <a:t>проаналізувати конструкції та особливості роботи іонних двигунів з метою виявлення їх недоліків та можливостей покращення ефективності їх роботи;</a:t>
            </a:r>
          </a:p>
          <a:p>
            <a:pPr marL="361976" indent="-342925"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itchFamily="18" charset="0"/>
                <a:ea typeface="Calibri"/>
                <a:cs typeface="Times New Roman" pitchFamily="18" charset="0"/>
              </a:rPr>
              <a:t>розробити структурну та принципову схему генератора високої напруги та побудувати його;</a:t>
            </a:r>
          </a:p>
          <a:p>
            <a:pPr marL="361976" indent="-342925"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itchFamily="18" charset="0"/>
                <a:ea typeface="Calibri"/>
                <a:cs typeface="Times New Roman" pitchFamily="18" charset="0"/>
              </a:rPr>
              <a:t>створити моделі іонного двигуна;</a:t>
            </a:r>
          </a:p>
          <a:p>
            <a:pPr marL="361976" indent="-342925"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itchFamily="18" charset="0"/>
                <a:ea typeface="Calibri"/>
                <a:cs typeface="Times New Roman" pitchFamily="18" charset="0"/>
              </a:rPr>
              <a:t>провести комплексні експериментальні дослідження роботи іонного двигуна.</a:t>
            </a:r>
          </a:p>
        </p:txBody>
      </p:sp>
    </p:spTree>
    <p:extLst>
      <p:ext uri="{BB962C8B-B14F-4D97-AF65-F5344CB8AC3E}">
        <p14:creationId xmlns:p14="http://schemas.microsoft.com/office/powerpoint/2010/main" val="8917631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640160" y="16778"/>
            <a:ext cx="9793089" cy="1063392"/>
          </a:xfrm>
        </p:spPr>
        <p:txBody>
          <a:bodyPr/>
          <a:lstStyle/>
          <a:p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Іонний двигун та процеси, що протікають</a:t>
            </a:r>
            <a:b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 ньому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08112" y="1224186"/>
            <a:ext cx="12385376" cy="579161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361976" algn="just">
              <a:lnSpc>
                <a:spcPct val="100000"/>
              </a:lnSpc>
            </a:pPr>
            <a:r>
              <a:rPr lang="uk-UA" sz="3201" dirty="0">
                <a:latin typeface="Times New Roman"/>
                <a:ea typeface="Calibri"/>
                <a:cs typeface="Times New Roman"/>
              </a:rPr>
              <a:t>Для створення тяги в іонному двигуні реалізуються три основні процеси: створення плазми, електростатичне прискорення іонів та зарядова нейтралізація іонного пучка.</a:t>
            </a:r>
            <a:endParaRPr lang="uk-UA" sz="2400" dirty="0">
              <a:latin typeface="Calibri"/>
              <a:ea typeface="Calibri"/>
              <a:cs typeface="Times New Roman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464" y="2983348"/>
            <a:ext cx="6048672" cy="403244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0831497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640160" y="16778"/>
            <a:ext cx="9793089" cy="1063392"/>
          </a:xfrm>
        </p:spPr>
        <p:txBody>
          <a:bodyPr/>
          <a:lstStyle/>
          <a:p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Іонний двигун та процеси, що протікають</a:t>
            </a:r>
            <a:b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 ньому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40160" y="1224186"/>
            <a:ext cx="11521280" cy="579161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361976" algn="just">
              <a:lnSpc>
                <a:spcPct val="100000"/>
              </a:lnSpc>
            </a:pPr>
            <a:endParaRPr lang="ru-RU" sz="2400" dirty="0"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160" y="1345411"/>
            <a:ext cx="8583283" cy="56703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94031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640160" y="16778"/>
            <a:ext cx="9503965" cy="1069514"/>
          </a:xfrm>
        </p:spPr>
        <p:txBody>
          <a:bodyPr/>
          <a:lstStyle/>
          <a:p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 генератора високої напруги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80120" y="1224186"/>
            <a:ext cx="12241360" cy="216024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361976" algn="just">
              <a:lnSpc>
                <a:spcPct val="100000"/>
              </a:lnSpc>
            </a:pPr>
            <a:r>
              <a:rPr lang="uk-UA" sz="3201" dirty="0">
                <a:latin typeface="Times New Roman"/>
                <a:ea typeface="Calibri"/>
                <a:cs typeface="Times New Roman"/>
              </a:rPr>
              <a:t>Джерелом енергії для іонного двигуна слугує генератор високої напруги, який</a:t>
            </a:r>
            <a:r>
              <a:rPr lang="ru-RU" sz="3201" dirty="0">
                <a:latin typeface="Times New Roman"/>
                <a:ea typeface="Calibri"/>
                <a:cs typeface="Times New Roman"/>
              </a:rPr>
              <a:t> </a:t>
            </a:r>
            <a:r>
              <a:rPr lang="uk-UA" sz="3201" dirty="0">
                <a:latin typeface="Times New Roman"/>
                <a:ea typeface="Calibri"/>
                <a:cs typeface="Times New Roman"/>
              </a:rPr>
              <a:t>включає у себе: блок живлення, генератор, джерело високої напруги, випрямляч і розрядник. </a:t>
            </a:r>
            <a:endParaRPr lang="uk-UA" sz="2400" dirty="0">
              <a:latin typeface="Calibri"/>
              <a:ea typeface="Calibri"/>
              <a:cs typeface="Times New Roman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27" y="2885268"/>
            <a:ext cx="11852945" cy="127410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288" y="4252946"/>
            <a:ext cx="4428145" cy="280699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848" y="4358298"/>
            <a:ext cx="4322094" cy="267849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918475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640160" y="16778"/>
            <a:ext cx="9503965" cy="1069514"/>
          </a:xfrm>
        </p:spPr>
        <p:txBody>
          <a:bodyPr/>
          <a:lstStyle/>
          <a:p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Схема генератора високої напруги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72"/>
          <a:stretch/>
        </p:blipFill>
        <p:spPr>
          <a:xfrm>
            <a:off x="712168" y="1329363"/>
            <a:ext cx="11377264" cy="5846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1926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640160" y="16778"/>
            <a:ext cx="9503965" cy="1069514"/>
          </a:xfrm>
        </p:spPr>
        <p:txBody>
          <a:bodyPr/>
          <a:lstStyle/>
          <a:p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Одноступінчаста модель ІД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20" y="1152178"/>
            <a:ext cx="5174859" cy="36004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768" y="1296194"/>
            <a:ext cx="5933710" cy="329875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557" y="4484907"/>
            <a:ext cx="2704211" cy="266434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000" y="4484907"/>
            <a:ext cx="2469722" cy="262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48286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640160" y="16778"/>
            <a:ext cx="9361041" cy="1069514"/>
          </a:xfrm>
        </p:spPr>
        <p:txBody>
          <a:bodyPr/>
          <a:lstStyle/>
          <a:p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Багатоступінчаста модель ІД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04" y="1368202"/>
            <a:ext cx="7767491" cy="526637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7612" y="1368202"/>
            <a:ext cx="3473892" cy="295224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1042" y="4464548"/>
            <a:ext cx="2675119" cy="26511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537034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640160" y="16778"/>
            <a:ext cx="9503965" cy="1069514"/>
          </a:xfrm>
        </p:spPr>
        <p:txBody>
          <a:bodyPr/>
          <a:lstStyle/>
          <a:p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ефективності роботи ІД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itle 1"/>
              <p:cNvSpPr txBox="1">
                <a:spLocks/>
              </p:cNvSpPr>
              <p:nvPr/>
            </p:nvSpPr>
            <p:spPr>
              <a:xfrm>
                <a:off x="5464696" y="1224186"/>
                <a:ext cx="7056784" cy="355094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t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000" kern="1200">
                    <a:solidFill>
                      <a:schemeClr val="tx1"/>
                    </a:solidFill>
                    <a:latin typeface="+mn-lt"/>
                    <a:ea typeface="+mj-ea"/>
                    <a:cs typeface="+mj-cs"/>
                  </a:defRPr>
                </a:lvl1pPr>
              </a:lstStyle>
              <a:p>
                <a:pPr indent="361976" algn="just">
                  <a:lnSpc>
                    <a:spcPct val="100000"/>
                  </a:lnSpc>
                </a:pPr>
                <a:r>
                  <a:rPr lang="uk-UA" sz="2801" dirty="0">
                    <a:latin typeface="Times New Roman"/>
                    <a:ea typeface="Calibri"/>
                    <a:cs typeface="Times New Roman"/>
                  </a:rPr>
                  <a:t>Для моделі №1, </a:t>
                </a:r>
                <a:r>
                  <a:rPr lang="uk-UA" sz="2801" i="1" dirty="0">
                    <a:latin typeface="Times New Roman"/>
                    <a:ea typeface="Calibri"/>
                    <a:cs typeface="Times New Roman"/>
                  </a:rPr>
                  <a:t>I</a:t>
                </a:r>
                <a:r>
                  <a:rPr lang="uk-UA" sz="2801" dirty="0">
                    <a:latin typeface="Times New Roman"/>
                    <a:ea typeface="Calibri"/>
                    <a:cs typeface="Times New Roman"/>
                  </a:rPr>
                  <a:t> = 6,3·10</a:t>
                </a:r>
                <a:r>
                  <a:rPr lang="uk-UA" sz="2801" baseline="30000" dirty="0">
                    <a:latin typeface="Times New Roman"/>
                    <a:ea typeface="Calibri"/>
                    <a:cs typeface="Times New Roman"/>
                  </a:rPr>
                  <a:t>-4</a:t>
                </a:r>
                <a:r>
                  <a:rPr lang="uk-UA" sz="2801" dirty="0">
                    <a:latin typeface="Times New Roman"/>
                    <a:ea typeface="Calibri"/>
                    <a:cs typeface="Times New Roman"/>
                  </a:rPr>
                  <a:t> А</a:t>
                </a:r>
              </a:p>
              <a:p>
                <a:pPr indent="361976" algn="just">
                  <a:lnSpc>
                    <a:spcPct val="100000"/>
                  </a:lnSpc>
                </a:pPr>
                <a:r>
                  <a:rPr lang="uk-UA" sz="2801" dirty="0">
                    <a:latin typeface="Times New Roman"/>
                    <a:ea typeface="Calibri"/>
                    <a:cs typeface="Times New Roman"/>
                  </a:rPr>
                  <a:t>Для моделі №2, </a:t>
                </a:r>
                <a:r>
                  <a:rPr lang="uk-UA" sz="2801" i="1" dirty="0">
                    <a:latin typeface="Times New Roman"/>
                    <a:ea typeface="Calibri"/>
                    <a:cs typeface="Times New Roman"/>
                  </a:rPr>
                  <a:t>I</a:t>
                </a:r>
                <a:r>
                  <a:rPr lang="uk-UA" sz="2801" dirty="0">
                    <a:latin typeface="Times New Roman"/>
                    <a:ea typeface="Calibri"/>
                    <a:cs typeface="Times New Roman"/>
                  </a:rPr>
                  <a:t> = 2,2·10</a:t>
                </a:r>
                <a:r>
                  <a:rPr lang="uk-UA" sz="2801" baseline="30000" dirty="0">
                    <a:latin typeface="Times New Roman"/>
                    <a:ea typeface="Calibri"/>
                    <a:cs typeface="Times New Roman"/>
                  </a:rPr>
                  <a:t>-3</a:t>
                </a:r>
                <a:r>
                  <a:rPr lang="uk-UA" sz="2801" dirty="0">
                    <a:latin typeface="Times New Roman"/>
                    <a:ea typeface="Calibri"/>
                    <a:cs typeface="Times New Roman"/>
                  </a:rPr>
                  <a:t> А</a:t>
                </a:r>
              </a:p>
              <a:p>
                <a:pPr indent="361976" algn="just">
                  <a:lnSpc>
                    <a:spcPct val="100000"/>
                  </a:lnSpc>
                </a:pPr>
                <a:r>
                  <a:rPr lang="uk-UA" sz="2801" dirty="0">
                    <a:latin typeface="Times New Roman"/>
                    <a:ea typeface="Calibri"/>
                    <a:cs typeface="Times New Roman"/>
                  </a:rPr>
                  <a:t>Розрахунок розрядної напруги (кВ) ми проводили по електродній системі «стрижень – стрижень» </a:t>
                </a:r>
              </a:p>
              <a:p>
                <a:pPr indent="361976" algn="ctr">
                  <a:lnSpc>
                    <a:spcPct val="100000"/>
                  </a:lnSpc>
                  <a:spcBef>
                    <a:spcPts val="12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uk-UA" sz="320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3201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uk-UA" sz="3201" i="1">
                            <a:latin typeface="Cambria Math" panose="02040503050406030204" pitchFamily="18" charset="0"/>
                          </a:rPr>
                          <m:t>пр</m:t>
                        </m:r>
                      </m:sub>
                    </m:sSub>
                  </m:oMath>
                </a14:m>
                <a:r>
                  <a:rPr lang="en-US" sz="320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uk-UA" sz="320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uk-UA" sz="3201" i="1">
                            <a:latin typeface="Cambria Math" panose="02040503050406030204" pitchFamily="18" charset="0"/>
                          </a:rPr>
                          <m:t>14+3,16∙</m:t>
                        </m:r>
                        <m:r>
                          <a:rPr lang="uk-UA" sz="3201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  <m:r>
                      <a:rPr lang="uk-UA" sz="3201" i="1">
                        <a:latin typeface="Cambria Math" panose="02040503050406030204" pitchFamily="18" charset="0"/>
                      </a:rPr>
                      <m:t>∙</m:t>
                    </m:r>
                    <m:r>
                      <a:rPr lang="uk-UA" sz="3201" i="1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uk-UA" sz="320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indent="361976" algn="ctr">
                  <a:lnSpc>
                    <a:spcPct val="100000"/>
                  </a:lnSpc>
                </a:pPr>
                <a14:m>
                  <m:oMath xmlns:m="http://schemas.openxmlformats.org/officeDocument/2006/math">
                    <m:r>
                      <a:rPr lang="uk-UA" sz="3201" i="1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320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3201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uk-UA" sz="3201" i="1">
                            <a:latin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uk-UA" sz="320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3201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uk-UA" sz="3201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uk-UA" sz="320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3201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uk-UA" sz="3201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uk-UA" sz="3201" i="1">
                            <a:latin typeface="Cambria Math" panose="02040503050406030204" pitchFamily="18" charset="0"/>
                          </a:rPr>
                          <m:t>∙</m:t>
                        </m:r>
                        <m:r>
                          <a:rPr lang="uk-UA" sz="3201" i="1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endParaRPr lang="uk-UA" sz="3201" dirty="0">
                  <a:latin typeface="Times New Roman"/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9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4696" y="1224186"/>
                <a:ext cx="7056784" cy="3550940"/>
              </a:xfrm>
              <a:prstGeom prst="rect">
                <a:avLst/>
              </a:prstGeom>
              <a:blipFill>
                <a:blip r:embed="rId2"/>
                <a:stretch>
                  <a:fillRect l="-1727" t="-1890" r="-1813" b="-378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681" y="4952829"/>
            <a:ext cx="2895507" cy="136815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кутник 5"/>
              <p:cNvSpPr/>
              <p:nvPr/>
            </p:nvSpPr>
            <p:spPr>
              <a:xfrm>
                <a:off x="6400801" y="6452522"/>
                <a:ext cx="4824536" cy="6288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uk-UA" sz="320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uk-UA" sz="320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𝑈</m:t>
                        </m:r>
                      </m:e>
                      <m:sub>
                        <m:r>
                          <a:rPr lang="uk-UA" sz="320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пр</m:t>
                        </m:r>
                      </m:sub>
                    </m:sSub>
                  </m:oMath>
                </a14:m>
                <a:r>
                  <a:rPr lang="en-US" sz="320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uk-UA" sz="320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≈ 20,3 кВ</a:t>
                </a:r>
                <a:endParaRPr lang="uk-UA" sz="3201" dirty="0"/>
              </a:p>
            </p:txBody>
          </p:sp>
        </mc:Choice>
        <mc:Fallback xmlns="">
          <p:sp>
            <p:nvSpPr>
              <p:cNvPr id="6" name="Прямокут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801" y="6452522"/>
                <a:ext cx="4824536" cy="628890"/>
              </a:xfrm>
              <a:prstGeom prst="rect">
                <a:avLst/>
              </a:prstGeom>
              <a:blipFill>
                <a:blip r:embed="rId4"/>
                <a:stretch>
                  <a:fillRect t="-13462" b="-2211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Прямокутник 1"/>
          <p:cNvSpPr/>
          <p:nvPr/>
        </p:nvSpPr>
        <p:spPr>
          <a:xfrm>
            <a:off x="8720242" y="5058716"/>
            <a:ext cx="38012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Відстань між</a:t>
            </a:r>
          </a:p>
          <a:p>
            <a:pPr algn="ctr"/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електродами</a:t>
            </a:r>
          </a:p>
          <a:p>
            <a:pPr algn="ctr"/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uk-UA" sz="2400" i="1" dirty="0">
                <a:latin typeface="Times New Roman" panose="02020603050405020304" pitchFamily="18" charset="0"/>
                <a:ea typeface="Calibri" panose="020F0502020204030204" pitchFamily="34" charset="0"/>
              </a:rPr>
              <a:t>h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= 1,9 см)</a:t>
            </a:r>
            <a:endParaRPr lang="uk-UA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20" y="1268823"/>
            <a:ext cx="4968553" cy="279481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19" y="4246166"/>
            <a:ext cx="4968554" cy="2794813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1037246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6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640160" y="16778"/>
            <a:ext cx="9503965" cy="1069514"/>
          </a:xfrm>
        </p:spPr>
        <p:txBody>
          <a:bodyPr/>
          <a:lstStyle/>
          <a:p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ефективності роботи ІД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itle 1"/>
              <p:cNvSpPr txBox="1">
                <a:spLocks/>
              </p:cNvSpPr>
              <p:nvPr/>
            </p:nvSpPr>
            <p:spPr>
              <a:xfrm>
                <a:off x="280120" y="1224186"/>
                <a:ext cx="12241360" cy="583264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t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000" kern="1200">
                    <a:solidFill>
                      <a:schemeClr val="tx1"/>
                    </a:solidFill>
                    <a:latin typeface="+mn-lt"/>
                    <a:ea typeface="+mj-ea"/>
                    <a:cs typeface="+mj-cs"/>
                  </a:defRPr>
                </a:lvl1pPr>
              </a:lstStyle>
              <a:p>
                <a:pPr indent="361976" algn="just">
                  <a:lnSpc>
                    <a:spcPct val="100000"/>
                  </a:lnSpc>
                </a:pPr>
                <a:r>
                  <a:rPr lang="ru-RU" sz="3201" dirty="0">
                    <a:latin typeface="Times New Roman"/>
                    <a:ea typeface="Calibri"/>
                    <a:cs typeface="Times New Roman"/>
                  </a:rPr>
                  <a:t>Вважатимемо, що вся ця енергія при зіткненнях іонів передається молекулам повітря</a:t>
                </a:r>
                <a:r>
                  <a:rPr lang="uk-UA" sz="3201" dirty="0">
                    <a:latin typeface="Times New Roman"/>
                    <a:ea typeface="Calibri"/>
                    <a:cs typeface="Times New Roman"/>
                  </a:rPr>
                  <a:t>. </a:t>
                </a:r>
                <a:endParaRPr lang="en-US" i="1" dirty="0"/>
              </a:p>
              <a:p>
                <a:pPr indent="361976" algn="ctr">
                  <a:lnSpc>
                    <a:spcPct val="100000"/>
                  </a:lnSpc>
                </a:pPr>
                <a14:m>
                  <m:oMath xmlns:m="http://schemas.openxmlformats.org/officeDocument/2006/math">
                    <m:r>
                      <a:rPr lang="uk-UA" sz="3201" i="1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uk-UA" sz="3201" dirty="0"/>
                  <a:t> = </a:t>
                </a:r>
                <a14:m>
                  <m:oMath xmlns:m="http://schemas.openxmlformats.org/officeDocument/2006/math">
                    <m:r>
                      <a:rPr lang="uk-UA" sz="3201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uk-UA" sz="3201" i="1">
                        <a:latin typeface="Cambria Math" panose="02040503050406030204" pitchFamily="18" charset="0"/>
                      </a:rPr>
                      <m:t>∙</m:t>
                    </m:r>
                    <m:r>
                      <a:rPr lang="uk-UA" sz="3201" i="1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uk-UA" sz="320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3201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uk-UA" sz="3201" i="1">
                            <a:latin typeface="Cambria Math" panose="02040503050406030204" pitchFamily="18" charset="0"/>
                          </a:rPr>
                          <m:t>∙</m:t>
                        </m:r>
                        <m:r>
                          <a:rPr lang="uk-UA" sz="3201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uk-UA" sz="3201" i="1">
                            <a:latin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lang="uk-UA" sz="320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uk-UA" sz="3201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uk-UA" sz="3201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uk-UA" sz="3201" i="1">
                            <a:latin typeface="Cambria Math" panose="02040503050406030204" pitchFamily="18" charset="0"/>
                          </a:rPr>
                          <m:t>𝜇</m:t>
                        </m:r>
                      </m:den>
                    </m:f>
                  </m:oMath>
                </a14:m>
                <a:r>
                  <a:rPr lang="uk-UA" sz="320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1" i="1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uk-UA" sz="3201" i="1">
                            <a:latin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lang="uk-UA" sz="320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uk-UA" sz="3201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uk-UA" sz="3201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uk-UA" sz="3201" i="1">
                            <a:latin typeface="Cambria Math" panose="02040503050406030204" pitchFamily="18" charset="0"/>
                          </a:rPr>
                          <m:t>𝜇</m:t>
                        </m:r>
                      </m:den>
                    </m:f>
                  </m:oMath>
                </a14:m>
                <a:endParaRPr lang="en-US" sz="3201" dirty="0">
                  <a:latin typeface="Calibri"/>
                  <a:ea typeface="Calibri"/>
                  <a:cs typeface="Times New Roman"/>
                </a:endParaRPr>
              </a:p>
              <a:p>
                <a:pPr indent="361976" algn="ctr">
                  <a:lnSpc>
                    <a:spcPct val="1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uk-UA" sz="320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3201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uk-UA" sz="3201" i="1">
                            <a:latin typeface="Cambria Math" panose="02040503050406030204" pitchFamily="18" charset="0"/>
                          </a:rPr>
                          <m:t>кін</m:t>
                        </m:r>
                      </m:sub>
                    </m:sSub>
                  </m:oMath>
                </a14:m>
                <a:r>
                  <a:rPr lang="uk-UA" sz="3201" dirty="0"/>
                  <a:t> =</a:t>
                </a:r>
                <a:r>
                  <a:rPr lang="uk-UA" sz="3201" i="1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20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3201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uk-UA" sz="3201" i="1">
                            <a:latin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lang="uk-UA" sz="320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uk-UA" sz="3201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uk-UA" sz="3201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uk-UA" sz="3201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uk-UA" sz="2801" dirty="0">
                  <a:latin typeface="Times New Roman"/>
                  <a:ea typeface="Calibri"/>
                  <a:cs typeface="Times New Roman"/>
                </a:endParaRPr>
              </a:p>
              <a:p>
                <a:pPr indent="361976" algn="just">
                  <a:lnSpc>
                    <a:spcPct val="100000"/>
                  </a:lnSpc>
                </a:pPr>
                <a:r>
                  <a:rPr lang="uk-UA" sz="2801" dirty="0">
                    <a:latin typeface="Times New Roman"/>
                    <a:ea typeface="Calibri"/>
                    <a:cs typeface="Times New Roman"/>
                  </a:rPr>
                  <a:t>Прирівнявши енергію, що витрачається електричним полем, до кінетичної енергії повітряного потоку, отримаємо формулу для розрахунку швидкості руху повітря:</a:t>
                </a:r>
                <a:endParaRPr lang="en-US" sz="2801" dirty="0">
                  <a:latin typeface="Times New Roman"/>
                  <a:ea typeface="Calibri"/>
                  <a:cs typeface="Times New Roman"/>
                </a:endParaRPr>
              </a:p>
              <a:p>
                <a:pPr indent="361976">
                  <a:lnSpc>
                    <a:spcPct val="100000"/>
                  </a:lnSpc>
                  <a:spcBef>
                    <a:spcPts val="1800"/>
                  </a:spcBef>
                </a:pPr>
                <a14:m>
                  <m:oMath xmlns:m="http://schemas.openxmlformats.org/officeDocument/2006/math">
                    <m:r>
                      <a:rPr lang="uk-UA" sz="3201" i="1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uk-UA" sz="3201" dirty="0"/>
                  <a:t> =</a:t>
                </a:r>
                <a:r>
                  <a:rPr lang="uk-UA" sz="3201" i="1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uk-UA" sz="3201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uk-UA" sz="320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uk-UA" sz="3201" i="1">
                                <a:latin typeface="Cambria Math" panose="02040503050406030204" pitchFamily="18" charset="0"/>
                              </a:rPr>
                              <m:t>2∙</m:t>
                            </m:r>
                            <m:r>
                              <a:rPr lang="uk-UA" sz="3201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uk-UA" sz="3201" i="1">
                                <a:latin typeface="Cambria Math" panose="02040503050406030204" pitchFamily="18" charset="0"/>
                              </a:rPr>
                              <m:t>∙</m:t>
                            </m:r>
                            <m:sSup>
                              <m:sSupPr>
                                <m:ctrlPr>
                                  <a:rPr lang="uk-UA" sz="320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uk-UA" sz="3201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p>
                                <m:r>
                                  <a:rPr lang="uk-UA" sz="3201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uk-UA" sz="3201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  <m:r>
                              <a:rPr lang="uk-UA" sz="3201" i="1">
                                <a:latin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uk-UA" sz="3201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den>
                        </m:f>
                      </m:e>
                    </m:rad>
                  </m:oMath>
                </a14:m>
                <a:r>
                  <a:rPr lang="uk-UA" sz="3201" i="1" dirty="0"/>
                  <a:t> </a:t>
                </a:r>
                <a:r>
                  <a:rPr lang="en-US" sz="3201" dirty="0"/>
                  <a:t>=</a:t>
                </a:r>
                <a:r>
                  <a:rPr lang="en-US" sz="3201" i="1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uk-UA" sz="3201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uk-UA" sz="320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uk-UA" sz="3201" i="1">
                                <a:latin typeface="Cambria Math" panose="02040503050406030204" pitchFamily="18" charset="0"/>
                              </a:rPr>
                              <m:t>2∙</m:t>
                            </m:r>
                            <m:r>
                              <a:rPr lang="uk-UA" sz="3201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uk-UA" sz="3201" i="1">
                                <a:latin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uk-UA" sz="3201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num>
                          <m:den>
                            <m:r>
                              <a:rPr lang="uk-UA" sz="3201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  <m:r>
                              <a:rPr lang="uk-UA" sz="3201" i="1">
                                <a:latin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uk-UA" sz="3201" i="1">
                                <a:latin typeface="Cambria Math" panose="02040503050406030204" pitchFamily="18" charset="0"/>
                              </a:rPr>
                              <m:t>𝜌</m:t>
                            </m:r>
                            <m:r>
                              <a:rPr lang="uk-UA" sz="3201" i="1">
                                <a:latin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uk-UA" sz="3201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sz="3201" dirty="0">
                    <a:latin typeface="Calibri"/>
                    <a:ea typeface="Calibri"/>
                    <a:cs typeface="Times New Roman"/>
                  </a:rPr>
                  <a:t> </a:t>
                </a:r>
                <a:endParaRPr lang="uk-UA" sz="3201" dirty="0">
                  <a:latin typeface="Calibri"/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12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120" y="1224186"/>
                <a:ext cx="12241360" cy="5832648"/>
              </a:xfrm>
              <a:prstGeom prst="rect">
                <a:avLst/>
              </a:prstGeom>
              <a:blipFill>
                <a:blip r:embed="rId2"/>
                <a:stretch>
                  <a:fillRect l="-1295" t="-1463" r="-124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itle 1"/>
          <p:cNvSpPr txBox="1">
            <a:spLocks/>
          </p:cNvSpPr>
          <p:nvPr/>
        </p:nvSpPr>
        <p:spPr>
          <a:xfrm>
            <a:off x="6804875" y="5400650"/>
            <a:ext cx="4968551" cy="144016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uk-UA" sz="2801" dirty="0">
                <a:latin typeface="Times New Roman"/>
                <a:ea typeface="Calibri"/>
                <a:cs typeface="Times New Roman"/>
              </a:rPr>
              <a:t>Для моделі №1</a:t>
            </a:r>
            <a:r>
              <a:rPr lang="en-US" sz="2801" dirty="0">
                <a:latin typeface="Times New Roman"/>
                <a:ea typeface="Calibri"/>
                <a:cs typeface="Times New Roman"/>
              </a:rPr>
              <a:t> ≈ 4,53 (</a:t>
            </a:r>
            <a:r>
              <a:rPr lang="uk-UA" sz="2801" dirty="0">
                <a:latin typeface="Times New Roman"/>
                <a:ea typeface="Calibri"/>
                <a:cs typeface="Times New Roman"/>
              </a:rPr>
              <a:t>м/с)</a:t>
            </a:r>
            <a:endParaRPr lang="en-US" sz="2801" dirty="0"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00000"/>
              </a:lnSpc>
            </a:pPr>
            <a:r>
              <a:rPr lang="uk-UA" sz="2801" dirty="0">
                <a:latin typeface="Times New Roman"/>
                <a:ea typeface="Calibri"/>
                <a:cs typeface="Times New Roman"/>
              </a:rPr>
              <a:t>Для моделі №</a:t>
            </a:r>
            <a:r>
              <a:rPr lang="en-US" sz="2801" dirty="0">
                <a:latin typeface="Times New Roman"/>
                <a:ea typeface="Calibri"/>
                <a:cs typeface="Times New Roman"/>
              </a:rPr>
              <a:t>2 ≈ 6,11 (</a:t>
            </a:r>
            <a:r>
              <a:rPr lang="uk-UA" sz="2801" dirty="0">
                <a:latin typeface="Times New Roman"/>
                <a:ea typeface="Calibri"/>
                <a:cs typeface="Times New Roman"/>
              </a:rPr>
              <a:t>м/с)</a:t>
            </a:r>
          </a:p>
        </p:txBody>
      </p:sp>
    </p:spTree>
    <p:extLst>
      <p:ext uri="{BB962C8B-B14F-4D97-AF65-F5344CB8AC3E}">
        <p14:creationId xmlns:p14="http://schemas.microsoft.com/office/powerpoint/2010/main" val="206937422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640160" y="16778"/>
            <a:ext cx="9503965" cy="1069514"/>
          </a:xfrm>
        </p:spPr>
        <p:txBody>
          <a:bodyPr/>
          <a:lstStyle/>
          <a:p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ефективності роботи ІД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le 1"/>
              <p:cNvSpPr txBox="1">
                <a:spLocks/>
              </p:cNvSpPr>
              <p:nvPr/>
            </p:nvSpPr>
            <p:spPr>
              <a:xfrm>
                <a:off x="280120" y="1224186"/>
                <a:ext cx="12241360" cy="583264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t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000" kern="1200">
                    <a:solidFill>
                      <a:schemeClr val="tx1"/>
                    </a:solidFill>
                    <a:latin typeface="+mn-lt"/>
                    <a:ea typeface="+mj-ea"/>
                    <a:cs typeface="+mj-cs"/>
                  </a:defRPr>
                </a:lvl1pPr>
              </a:lstStyle>
              <a:p>
                <a:pPr indent="450247" algn="just">
                  <a:lnSpc>
                    <a:spcPct val="150000"/>
                  </a:lnSpc>
                  <a:tabLst>
                    <a:tab pos="2791025" algn="l"/>
                    <a:tab pos="5491239" algn="l"/>
                  </a:tabLst>
                </a:pPr>
                <a:r>
                  <a:rPr lang="uk-UA" sz="280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За даними результатами знаходимо силу тяги:</a:t>
                </a:r>
                <a:endParaRPr lang="uk-UA" sz="280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indent="450247" algn="ctr">
                  <a:lnSpc>
                    <a:spcPct val="150000"/>
                  </a:lnSpc>
                  <a:tabLst>
                    <a:tab pos="5491239" algn="l"/>
                  </a:tabLst>
                </a:pPr>
                <a14:m>
                  <m:oMath xmlns:m="http://schemas.openxmlformats.org/officeDocument/2006/math">
                    <m:r>
                      <a:rPr lang="uk-UA" sz="320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𝐹</m:t>
                    </m:r>
                    <m:r>
                      <a:rPr lang="uk-UA" sz="320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r>
                      <a:rPr lang="uk-UA" sz="320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r>
                  <a:rPr lang="uk-UA" sz="320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r>
                  <a:rPr lang="uk-UA" sz="3201" i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uk-UA" sz="320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𝑚</m:t>
                    </m:r>
                    <m:r>
                      <a:rPr lang="uk-UA" sz="320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∙</m:t>
                    </m:r>
                    <m:r>
                      <a:rPr lang="uk-UA" sz="320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𝑣</m:t>
                    </m:r>
                  </m:oMath>
                </a14:m>
                <a:endParaRPr lang="uk-UA" sz="320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indent="450247" algn="ctr">
                  <a:lnSpc>
                    <a:spcPct val="150000"/>
                  </a:lnSpc>
                  <a:tabLst>
                    <a:tab pos="1980707" algn="l"/>
                    <a:tab pos="5491239" algn="l"/>
                  </a:tabLst>
                </a:pPr>
                <a14:m>
                  <m:oMath xmlns:m="http://schemas.openxmlformats.org/officeDocument/2006/math">
                    <m:r>
                      <a:rPr lang="uk-UA" sz="320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𝐹</m:t>
                    </m:r>
                  </m:oMath>
                </a14:m>
                <a:r>
                  <a:rPr lang="uk-UA" sz="320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r>
                  <a:rPr lang="uk-UA" sz="3201" i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𝑚</m:t>
                        </m:r>
                        <m:r>
                          <a:rPr lang="uk-UA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∙</m:t>
                        </m:r>
                        <m:r>
                          <a:rPr lang="uk-UA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𝑣</m:t>
                        </m:r>
                      </m:num>
                      <m:den>
                        <m:r>
                          <a:rPr lang="uk-UA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den>
                    </m:f>
                  </m:oMath>
                </a14:m>
                <a:r>
                  <a:rPr lang="en-US" sz="3201" i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r>
                  <a:rPr lang="en-US" i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𝑚</m:t>
                        </m:r>
                        <m:r>
                          <a:rPr lang="uk-UA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∙</m:t>
                        </m:r>
                        <m:r>
                          <a:rPr lang="uk-UA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𝑣</m:t>
                        </m:r>
                        <m:r>
                          <a:rPr lang="uk-UA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∙</m:t>
                        </m:r>
                        <m:r>
                          <a:rPr lang="uk-UA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𝐼</m:t>
                        </m:r>
                      </m:num>
                      <m:den>
                        <m:r>
                          <a:rPr lang="uk-UA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𝑁</m:t>
                        </m:r>
                        <m:r>
                          <a:rPr lang="uk-UA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∙</m:t>
                        </m:r>
                        <m:r>
                          <a:rPr lang="uk-UA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𝑒</m:t>
                        </m:r>
                      </m:den>
                    </m:f>
                  </m:oMath>
                </a14:m>
                <a:r>
                  <a:rPr lang="en-US" sz="3201" i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i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𝜌</m:t>
                        </m:r>
                        <m:r>
                          <a:rPr lang="uk-UA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∙</m:t>
                        </m:r>
                        <m:r>
                          <a:rPr lang="uk-UA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𝑆</m:t>
                        </m:r>
                        <m:r>
                          <a:rPr lang="uk-UA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∙</m:t>
                        </m:r>
                        <m:r>
                          <a:rPr lang="uk-UA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h</m:t>
                        </m:r>
                        <m:r>
                          <a:rPr lang="uk-UA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∙</m:t>
                        </m:r>
                        <m:r>
                          <a:rPr lang="uk-UA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𝑣</m:t>
                        </m:r>
                        <m:r>
                          <a:rPr lang="uk-UA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∙</m:t>
                        </m:r>
                        <m:r>
                          <a:rPr lang="uk-UA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𝐼</m:t>
                        </m:r>
                      </m:num>
                      <m:den>
                        <m:r>
                          <a:rPr lang="uk-UA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𝑁</m:t>
                        </m:r>
                        <m:r>
                          <a:rPr lang="uk-UA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∙</m:t>
                        </m:r>
                        <m:r>
                          <a:rPr lang="uk-UA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𝑒</m:t>
                        </m:r>
                      </m:den>
                    </m:f>
                  </m:oMath>
                </a14:m>
                <a:endParaRPr lang="uk-UA" sz="320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indent="450247" algn="just">
                  <a:lnSpc>
                    <a:spcPct val="150000"/>
                  </a:lnSpc>
                  <a:tabLst>
                    <a:tab pos="1980707" algn="l"/>
                    <a:tab pos="5491239" algn="l"/>
                  </a:tabLst>
                </a:pPr>
                <a:r>
                  <a:rPr lang="uk-UA" sz="280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Сила тяги для моделі №1:</a:t>
                </a:r>
                <a:endParaRPr lang="uk-UA" sz="280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indent="450247" algn="ctr">
                  <a:lnSpc>
                    <a:spcPct val="150000"/>
                  </a:lnSpc>
                  <a:tabLst>
                    <a:tab pos="1980707" algn="l"/>
                    <a:tab pos="5491239" algn="l"/>
                  </a:tabLs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uk-UA" sz="320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uk-UA" sz="320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b>
                        <m:r>
                          <a:rPr lang="uk-UA" sz="320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uk-UA" i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uk-UA" sz="320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≈ 82,4 (</a:t>
                </a:r>
                <a:r>
                  <a:rPr lang="uk-UA" sz="3201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мН</a:t>
                </a:r>
                <a:r>
                  <a:rPr lang="uk-UA" sz="320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uk-UA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indent="450247" algn="just">
                  <a:lnSpc>
                    <a:spcPct val="150000"/>
                  </a:lnSpc>
                  <a:tabLst>
                    <a:tab pos="2250601" algn="l"/>
                    <a:tab pos="5491239" algn="l"/>
                  </a:tabLst>
                </a:pPr>
                <a:r>
                  <a:rPr lang="uk-UA" sz="280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Сила тяги для моделі №2:</a:t>
                </a:r>
                <a:endParaRPr lang="uk-UA" sz="280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indent="358801" algn="ctr"/>
                <a14:m>
                  <m:oMath xmlns:m="http://schemas.openxmlformats.org/officeDocument/2006/math">
                    <m:sSub>
                      <m:sSubPr>
                        <m:ctrlPr>
                          <a:rPr lang="uk-UA" sz="320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uk-UA" sz="320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b>
                        <m:r>
                          <a:rPr lang="uk-UA" sz="320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uk-UA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uk-UA" sz="320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≈ 221,3 (</a:t>
                </a:r>
                <a:r>
                  <a:rPr lang="uk-UA" sz="3201" dirty="0" err="1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мН</a:t>
                </a:r>
                <a:r>
                  <a:rPr lang="uk-UA" sz="320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</a:t>
                </a:r>
                <a:endParaRPr lang="uk-UA" sz="3201" dirty="0">
                  <a:latin typeface="Times New Roman"/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5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120" y="1224186"/>
                <a:ext cx="12241360" cy="583264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111238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640160" y="16778"/>
            <a:ext cx="9793089" cy="1069514"/>
          </a:xfrm>
        </p:spPr>
        <p:txBody>
          <a:bodyPr/>
          <a:lstStyle/>
          <a:p>
            <a:r>
              <a:rPr lang="uk-UA" sz="320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Обробка результатів швидкості руху </a:t>
            </a:r>
            <a:r>
              <a:rPr lang="uk-UA" sz="320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повітряного</a:t>
            </a:r>
            <a:br>
              <a:rPr lang="uk-UA" sz="320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потоку </a:t>
            </a:r>
            <a:r>
              <a:rPr lang="uk-UA" sz="320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допомогою</a:t>
            </a:r>
            <a:r>
              <a:rPr lang="ru-RU" sz="320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анемометра</a:t>
            </a:r>
            <a:endParaRPr lang="uk-UA" sz="320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gm816a-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11" r="31304"/>
          <a:stretch/>
        </p:blipFill>
        <p:spPr bwMode="auto">
          <a:xfrm>
            <a:off x="157511" y="1440162"/>
            <a:ext cx="1973409" cy="5616674"/>
          </a:xfrm>
          <a:prstGeom prst="rect">
            <a:avLst/>
          </a:prstGeom>
          <a:noFill/>
        </p:spPr>
      </p:pic>
      <p:graphicFrame>
        <p:nvGraphicFramePr>
          <p:cNvPr id="4" name="Таблиця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1031619"/>
              </p:ext>
            </p:extLst>
          </p:nvPr>
        </p:nvGraphicFramePr>
        <p:xfrm>
          <a:off x="2130918" y="1440212"/>
          <a:ext cx="10390561" cy="2164659"/>
        </p:xfrm>
        <a:graphic>
          <a:graphicData uri="http://schemas.openxmlformats.org/drawingml/2006/table">
            <a:tbl>
              <a:tblPr firstRow="1" firstCol="1" bandRow="1"/>
              <a:tblGrid>
                <a:gridCol w="3247485">
                  <a:extLst>
                    <a:ext uri="{9D8B030D-6E8A-4147-A177-3AD203B41FA5}">
                      <a16:colId xmlns:a16="http://schemas.microsoft.com/office/drawing/2014/main" val="417410936"/>
                    </a:ext>
                  </a:extLst>
                </a:gridCol>
                <a:gridCol w="1785769">
                  <a:extLst>
                    <a:ext uri="{9D8B030D-6E8A-4147-A177-3AD203B41FA5}">
                      <a16:colId xmlns:a16="http://schemas.microsoft.com/office/drawing/2014/main" val="2647265636"/>
                    </a:ext>
                  </a:extLst>
                </a:gridCol>
                <a:gridCol w="1785769">
                  <a:extLst>
                    <a:ext uri="{9D8B030D-6E8A-4147-A177-3AD203B41FA5}">
                      <a16:colId xmlns:a16="http://schemas.microsoft.com/office/drawing/2014/main" val="3447785900"/>
                    </a:ext>
                  </a:extLst>
                </a:gridCol>
                <a:gridCol w="1785769">
                  <a:extLst>
                    <a:ext uri="{9D8B030D-6E8A-4147-A177-3AD203B41FA5}">
                      <a16:colId xmlns:a16="http://schemas.microsoft.com/office/drawing/2014/main" val="2770094459"/>
                    </a:ext>
                  </a:extLst>
                </a:gridCol>
                <a:gridCol w="1785769">
                  <a:extLst>
                    <a:ext uri="{9D8B030D-6E8A-4147-A177-3AD203B41FA5}">
                      <a16:colId xmlns:a16="http://schemas.microsoft.com/office/drawing/2014/main" val="2869449910"/>
                    </a:ext>
                  </a:extLst>
                </a:gridCol>
              </a:tblGrid>
              <a:tr h="330202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Відстань </a:t>
                      </a:r>
                      <a:r>
                        <a:rPr lang="uk-UA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між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анемометром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 </a:t>
                      </a: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ІД</a:t>
                      </a:r>
                      <a:r>
                        <a:rPr lang="uk-UA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(</a:t>
                      </a: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м)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094" marR="890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Модель №1, (м/с)</a:t>
                      </a:r>
                      <a:endParaRPr lang="uk-U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094" marR="890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Модель №2, (м/с)</a:t>
                      </a:r>
                      <a:endParaRPr lang="uk-U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094" marR="890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564867"/>
                  </a:ext>
                </a:extLst>
              </a:tr>
              <a:tr h="660404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uk-UA" sz="2000" baseline="-25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uk-UA" sz="2000" baseline="-25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max</a:t>
                      </a:r>
                      <a:r>
                        <a:rPr lang="uk-UA" sz="2000" baseline="-25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=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094" marR="890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094" marR="890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uk-UA" sz="2000" baseline="-25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uk-UA" sz="2000" baseline="-25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max</a:t>
                      </a:r>
                      <a:r>
                        <a:rPr lang="uk-UA" sz="2000" baseline="-25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=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094" marR="890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094" marR="890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3275882"/>
                  </a:ext>
                </a:extLst>
              </a:tr>
              <a:tr h="3913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0,11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094" marR="890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094" marR="890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094" marR="890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094" marR="890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094" marR="890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550735"/>
                  </a:ext>
                </a:extLst>
              </a:tr>
              <a:tr h="3913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0,17</a:t>
                      </a:r>
                      <a:endParaRPr lang="uk-U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094" marR="890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2,1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094" marR="890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2,9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094" marR="890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952560"/>
                  </a:ext>
                </a:extLst>
              </a:tr>
              <a:tr h="3913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0,27</a:t>
                      </a:r>
                      <a:endParaRPr lang="uk-U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094" marR="890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uk-U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094" marR="890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094" marR="890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21001"/>
                  </a:ext>
                </a:extLst>
              </a:tr>
            </a:tbl>
          </a:graphicData>
        </a:graphic>
      </p:graphicFrame>
      <p:graphicFrame>
        <p:nvGraphicFramePr>
          <p:cNvPr id="8" name="Діаграма 7"/>
          <p:cNvGraphicFramePr/>
          <p:nvPr>
            <p:extLst>
              <p:ext uri="{D42A27DB-BD31-4B8C-83A1-F6EECF244321}">
                <p14:modId xmlns:p14="http://schemas.microsoft.com/office/powerpoint/2010/main" val="2458257283"/>
              </p:ext>
            </p:extLst>
          </p:nvPr>
        </p:nvGraphicFramePr>
        <p:xfrm>
          <a:off x="2130919" y="3714438"/>
          <a:ext cx="10390559" cy="33423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5871513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8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640160" y="16778"/>
            <a:ext cx="9503965" cy="1069514"/>
          </a:xfrm>
        </p:spPr>
        <p:txBody>
          <a:bodyPr/>
          <a:lstStyle/>
          <a:p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сили тяги іонного двигуна 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b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 </a:t>
            </a:r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вагового методу</a:t>
            </a:r>
          </a:p>
        </p:txBody>
      </p:sp>
      <p:pic>
        <p:nvPicPr>
          <p:cNvPr id="4" name="Рисунок 3" descr="Вага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20" y="1240335"/>
            <a:ext cx="4104457" cy="2450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Вага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20" y="4320530"/>
            <a:ext cx="4160127" cy="217707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я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949776"/>
              </p:ext>
            </p:extLst>
          </p:nvPr>
        </p:nvGraphicFramePr>
        <p:xfrm>
          <a:off x="4600600" y="1350250"/>
          <a:ext cx="7920879" cy="2394217"/>
        </p:xfrm>
        <a:graphic>
          <a:graphicData uri="http://schemas.openxmlformats.org/drawingml/2006/table">
            <a:tbl>
              <a:tblPr firstRow="1" firstCol="1" bandRow="1"/>
              <a:tblGrid>
                <a:gridCol w="2437606">
                  <a:extLst>
                    <a:ext uri="{9D8B030D-6E8A-4147-A177-3AD203B41FA5}">
                      <a16:colId xmlns:a16="http://schemas.microsoft.com/office/drawing/2014/main" val="1862765654"/>
                    </a:ext>
                  </a:extLst>
                </a:gridCol>
                <a:gridCol w="1153940">
                  <a:extLst>
                    <a:ext uri="{9D8B030D-6E8A-4147-A177-3AD203B41FA5}">
                      <a16:colId xmlns:a16="http://schemas.microsoft.com/office/drawing/2014/main" val="3761205598"/>
                    </a:ext>
                  </a:extLst>
                </a:gridCol>
                <a:gridCol w="1689933">
                  <a:extLst>
                    <a:ext uri="{9D8B030D-6E8A-4147-A177-3AD203B41FA5}">
                      <a16:colId xmlns:a16="http://schemas.microsoft.com/office/drawing/2014/main" val="2369650649"/>
                    </a:ext>
                  </a:extLst>
                </a:gridCol>
                <a:gridCol w="1196289">
                  <a:extLst>
                    <a:ext uri="{9D8B030D-6E8A-4147-A177-3AD203B41FA5}">
                      <a16:colId xmlns:a16="http://schemas.microsoft.com/office/drawing/2014/main" val="2579499592"/>
                    </a:ext>
                  </a:extLst>
                </a:gridCol>
                <a:gridCol w="1443111">
                  <a:extLst>
                    <a:ext uri="{9D8B030D-6E8A-4147-A177-3AD203B41FA5}">
                      <a16:colId xmlns:a16="http://schemas.microsoft.com/office/drawing/2014/main" val="3229886313"/>
                    </a:ext>
                  </a:extLst>
                </a:gridCol>
              </a:tblGrid>
              <a:tr h="396702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Кількість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вимірювань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Результат, </a:t>
                      </a:r>
                      <a:r>
                        <a:rPr lang="uk-UA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мН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612360"/>
                  </a:ext>
                </a:extLst>
              </a:tr>
              <a:tr h="399503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Модель №1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Модель №2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476745"/>
                  </a:ext>
                </a:extLst>
              </a:tr>
              <a:tr h="399503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uk-UA" sz="2000" baseline="-25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uk-UA" sz="2000" baseline="-25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max</a:t>
                      </a:r>
                      <a:r>
                        <a:rPr lang="uk-UA" sz="2000" baseline="-25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=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82,4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uk-UA" sz="2000" baseline="-25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uk-UA" sz="2000" baseline="-25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max</a:t>
                      </a:r>
                      <a:r>
                        <a:rPr lang="uk-UA" sz="2000" baseline="-25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=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221,3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2243002"/>
                  </a:ext>
                </a:extLst>
              </a:tr>
              <a:tr h="3995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№1</a:t>
                      </a:r>
                      <a:endParaRPr lang="uk-U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uk-UA" sz="2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uk-UA" sz="2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27,4</a:t>
                      </a:r>
                      <a:endParaRPr lang="uk-U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828507"/>
                  </a:ext>
                </a:extLst>
              </a:tr>
              <a:tr h="3995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№2</a:t>
                      </a:r>
                      <a:endParaRPr lang="uk-U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5,9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25,7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609954"/>
                  </a:ext>
                </a:extLst>
              </a:tr>
              <a:tr h="3995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№3</a:t>
                      </a:r>
                      <a:endParaRPr lang="uk-U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3,7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29,1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031227"/>
                  </a:ext>
                </a:extLst>
              </a:tr>
            </a:tbl>
          </a:graphicData>
        </a:graphic>
      </p:graphicFrame>
      <p:graphicFrame>
        <p:nvGraphicFramePr>
          <p:cNvPr id="7" name="Діаграма 6"/>
          <p:cNvGraphicFramePr/>
          <p:nvPr>
            <p:extLst>
              <p:ext uri="{D42A27DB-BD31-4B8C-83A1-F6EECF244321}">
                <p14:modId xmlns:p14="http://schemas.microsoft.com/office/powerpoint/2010/main" val="1409914192"/>
              </p:ext>
            </p:extLst>
          </p:nvPr>
        </p:nvGraphicFramePr>
        <p:xfrm>
          <a:off x="4600600" y="3888484"/>
          <a:ext cx="7920879" cy="3185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588788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7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640160" y="16778"/>
            <a:ext cx="9503965" cy="1069514"/>
          </a:xfrm>
        </p:spPr>
        <p:txBody>
          <a:bodyPr/>
          <a:lstStyle/>
          <a:p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80120" y="1440210"/>
            <a:ext cx="12241360" cy="266429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361976" algn="just">
              <a:lnSpc>
                <a:spcPct val="100000"/>
              </a:lnSpc>
            </a:pPr>
            <a:r>
              <a:rPr lang="uk-UA" sz="2801" dirty="0">
                <a:latin typeface="Times New Roman"/>
                <a:ea typeface="Calibri"/>
                <a:cs typeface="Times New Roman"/>
              </a:rPr>
              <a:t>Отже, у розроблених моделях іонного двигуна, при розрахунку, утворена тяга занадто мала, яка не дає змогу використовувати його для старту з планети, але огляд та аналіз інформаційних джерел показав, що відкритому космосі можна розігнати космічний апарат до швидкості, яка зараз не доступна для жодного з існуючих двигунів.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80120" y="3744466"/>
            <a:ext cx="8712968" cy="345643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361976" algn="just">
              <a:lnSpc>
                <a:spcPct val="100000"/>
              </a:lnSpc>
            </a:pPr>
            <a:r>
              <a:rPr lang="uk-UA" sz="2801" dirty="0" smtClean="0">
                <a:latin typeface="Times New Roman"/>
                <a:ea typeface="Calibri"/>
                <a:cs typeface="Times New Roman"/>
              </a:rPr>
              <a:t>З </a:t>
            </a:r>
            <a:r>
              <a:rPr lang="uk-UA" sz="2801" dirty="0">
                <a:latin typeface="Times New Roman"/>
                <a:ea typeface="Calibri"/>
                <a:cs typeface="Times New Roman"/>
              </a:rPr>
              <a:t>розвитком технологій, ці проблеми можуть бути вирішені, роблячи іонні двигуни все більш привабливими для космічних досліджень і подорожей</a:t>
            </a:r>
            <a:r>
              <a:rPr lang="uk-UA" sz="2801" dirty="0" smtClean="0">
                <a:latin typeface="Times New Roman"/>
                <a:ea typeface="Calibri"/>
                <a:cs typeface="Times New Roman"/>
              </a:rPr>
              <a:t>.</a:t>
            </a:r>
          </a:p>
          <a:p>
            <a:pPr indent="361976" algn="just">
              <a:lnSpc>
                <a:spcPct val="100000"/>
              </a:lnSpc>
            </a:pPr>
            <a:r>
              <a:rPr lang="uk-UA" sz="2801" dirty="0" smtClean="0">
                <a:latin typeface="Times New Roman"/>
                <a:ea typeface="Calibri"/>
                <a:cs typeface="Times New Roman"/>
              </a:rPr>
              <a:t>Отримані результати можуть бути використані для подальших досліджень у галузі </a:t>
            </a:r>
            <a:r>
              <a:rPr lang="uk-UA" sz="2801" dirty="0" err="1" smtClean="0">
                <a:latin typeface="Times New Roman"/>
                <a:ea typeface="Calibri"/>
                <a:cs typeface="Times New Roman"/>
              </a:rPr>
              <a:t>електроракетних</a:t>
            </a:r>
            <a:r>
              <a:rPr lang="uk-UA" sz="2801" dirty="0" smtClean="0">
                <a:latin typeface="Times New Roman"/>
                <a:ea typeface="Calibri"/>
                <a:cs typeface="Times New Roman"/>
              </a:rPr>
              <a:t> двигунів та вдосконалення їх конструкцій.</a:t>
            </a:r>
          </a:p>
          <a:p>
            <a:pPr indent="361976" algn="just">
              <a:lnSpc>
                <a:spcPct val="100000"/>
              </a:lnSpc>
            </a:pPr>
            <a:endParaRPr lang="uk-UA" sz="2801" dirty="0">
              <a:latin typeface="Times New Roman"/>
              <a:ea typeface="Calibri"/>
              <a:cs typeface="Times New Roman"/>
            </a:endParaRPr>
          </a:p>
        </p:txBody>
      </p:sp>
      <p:pic>
        <p:nvPicPr>
          <p:cNvPr id="1026" name="Picture 2" descr="http://qrcoder.ru/code/?https%3A%2F%2Fyoutu.be%2FC18V-_qvkmg&amp;10&amp;0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0" t="6130" r="6012" b="6012"/>
          <a:stretch/>
        </p:blipFill>
        <p:spPr bwMode="auto">
          <a:xfrm>
            <a:off x="9065096" y="3240410"/>
            <a:ext cx="3456384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9209111" y="6552778"/>
            <a:ext cx="3240361" cy="50405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uk-UA" sz="2801" dirty="0" smtClean="0">
                <a:latin typeface="Times New Roman"/>
                <a:ea typeface="Calibri"/>
                <a:cs typeface="Times New Roman"/>
                <a:hlinkClick r:id="rId2"/>
              </a:rPr>
              <a:t>Відео</a:t>
            </a:r>
            <a:endParaRPr lang="uk-UA" sz="2801" dirty="0"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5481873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952418" y="1008163"/>
            <a:ext cx="8784976" cy="1152128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tabLst>
                <a:tab pos="2250601" algn="l"/>
                <a:tab pos="5671592" algn="l"/>
              </a:tabLst>
            </a:pP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Дякую за увагу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435" y="2286305"/>
            <a:ext cx="8480942" cy="477053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1371065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1803</TotalTime>
  <Words>785</Words>
  <Application>Microsoft Office PowerPoint</Application>
  <PresentationFormat>Довільний</PresentationFormat>
  <Paragraphs>107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слайдів</vt:lpstr>
      </vt:variant>
      <vt:variant>
        <vt:i4>15</vt:i4>
      </vt:variant>
    </vt:vector>
  </HeadingPairs>
  <TitlesOfParts>
    <vt:vector size="23" baseType="lpstr">
      <vt:lpstr>맑은 고딕</vt:lpstr>
      <vt:lpstr>Arial</vt:lpstr>
      <vt:lpstr>Calibri</vt:lpstr>
      <vt:lpstr>Cambria Math</vt:lpstr>
      <vt:lpstr>Times New Roman</vt:lpstr>
      <vt:lpstr>Wingdings</vt:lpstr>
      <vt:lpstr>Office Theme</vt:lpstr>
      <vt:lpstr>Custom Design</vt:lpstr>
      <vt:lpstr>Презентація PowerPoint</vt:lpstr>
      <vt:lpstr>Науковий апарат дослідження</vt:lpstr>
      <vt:lpstr>Іонний двигун та процеси, що протікають у ньому</vt:lpstr>
      <vt:lpstr>Іонний двигун та процеси, що протікають у ньому</vt:lpstr>
      <vt:lpstr>Розробка генератора високої напруги</vt:lpstr>
      <vt:lpstr>Схема генератора високої напруги</vt:lpstr>
      <vt:lpstr>Одноступінчаста модель ІД</vt:lpstr>
      <vt:lpstr>Багатоступінчаста модель ІД</vt:lpstr>
      <vt:lpstr>Дослідження ефективності роботи ІД</vt:lpstr>
      <vt:lpstr>Дослідження ефективності роботи ІД</vt:lpstr>
      <vt:lpstr>Дослідження ефективності роботи ІД</vt:lpstr>
      <vt:lpstr>Обробка результатів швидкості руху повітряного потоку за допомогою анемометра</vt:lpstr>
      <vt:lpstr>Дослідження сили тяги іонного двигуна за допомогою вагового методу</vt:lpstr>
      <vt:lpstr>Висновки</vt:lpstr>
      <vt:lpstr>Презентація PowerPoint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СЗОШ №1</cp:lastModifiedBy>
  <cp:revision>121</cp:revision>
  <dcterms:created xsi:type="dcterms:W3CDTF">2014-04-01T16:35:38Z</dcterms:created>
  <dcterms:modified xsi:type="dcterms:W3CDTF">2026-04-13T19:31:31Z</dcterms:modified>
</cp:coreProperties>
</file>