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3" r:id="rId7"/>
    <p:sldId id="261" r:id="rId8"/>
    <p:sldId id="264" r:id="rId9"/>
    <p:sldId id="262" r:id="rId10"/>
    <p:sldId id="265" r:id="rId11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99"/>
  </p:clrMru>
</p:presentationPr>
</file>

<file path=ppt/tableStyles.xml><?xml version="1.0" encoding="utf-8"?>
<a:tblStyleLst xmlns:a="http://schemas.openxmlformats.org/drawingml/2006/main" def="{5C22544A-7EE6-4342-B048-85BDC9FD1C3A}">
  <a:tblStyle styleId="{0505E3EF-67EA-436B-97B2-0124C06EBD24}" styleName="Помірний стиль 4 –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F5AB1C69-6EDB-4FF4-983F-18BD219EF322}" styleName="Помірний стиль 2 –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676548-36DF-4F9B-A43F-F019CAD8A688}" type="datetimeFigureOut">
              <a:rPr lang="uk-UA" smtClean="0"/>
              <a:pPr/>
              <a:t>14.04.2026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760A71-D969-475E-925C-DE2E217ABFDC}" type="slidenum">
              <a:rPr lang="uk-UA" smtClean="0"/>
              <a:pPr/>
              <a:t>‹№›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b="1" dirty="0" err="1" smtClean="0"/>
              <a:t>Конструкція</a:t>
            </a:r>
            <a:r>
              <a:rPr lang="ru-RU" b="1" dirty="0" smtClean="0"/>
              <a:t> </a:t>
            </a:r>
            <a:r>
              <a:rPr lang="ru-RU" b="1" dirty="0" err="1" smtClean="0"/>
              <a:t>мікротеплиці</a:t>
            </a:r>
            <a:endParaRPr lang="ru-RU" b="1" dirty="0" smtClean="0"/>
          </a:p>
          <a:p>
            <a:r>
              <a:rPr lang="ru-RU" dirty="0" err="1" smtClean="0"/>
              <a:t>прозорий</a:t>
            </a:r>
            <a:r>
              <a:rPr lang="ru-RU" dirty="0" smtClean="0"/>
              <a:t> купол </a:t>
            </a:r>
          </a:p>
          <a:p>
            <a:r>
              <a:rPr lang="ru-RU" dirty="0" err="1" smtClean="0"/>
              <a:t>ґрунт</a:t>
            </a:r>
            <a:r>
              <a:rPr lang="ru-RU" dirty="0" smtClean="0"/>
              <a:t> / субстрат </a:t>
            </a:r>
          </a:p>
          <a:p>
            <a:r>
              <a:rPr lang="ru-RU" dirty="0" err="1" smtClean="0"/>
              <a:t>рослини</a:t>
            </a:r>
            <a:r>
              <a:rPr lang="ru-RU" dirty="0" smtClean="0"/>
              <a:t> (</a:t>
            </a:r>
            <a:r>
              <a:rPr lang="ru-RU" dirty="0" err="1" smtClean="0"/>
              <a:t>мікрозелень</a:t>
            </a:r>
            <a:r>
              <a:rPr lang="ru-RU" dirty="0" smtClean="0"/>
              <a:t>) </a:t>
            </a:r>
          </a:p>
          <a:p>
            <a:r>
              <a:rPr lang="ru-RU" dirty="0" smtClean="0"/>
              <a:t>система </a:t>
            </a:r>
            <a:r>
              <a:rPr lang="ru-RU" dirty="0" err="1" smtClean="0"/>
              <a:t>мікроклімату</a:t>
            </a:r>
            <a:endParaRPr lang="ru-RU" dirty="0" smtClean="0"/>
          </a:p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760A71-D969-475E-925C-DE2E217ABFDC}" type="slidenum">
              <a:rPr lang="uk-UA" smtClean="0"/>
              <a:pPr/>
              <a:t>5</a:t>
            </a:fld>
            <a:endParaRPr lang="uk-U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760A71-D969-475E-925C-DE2E217ABFDC}" type="slidenum">
              <a:rPr lang="uk-UA" smtClean="0"/>
              <a:pPr/>
              <a:t>7</a:t>
            </a:fld>
            <a:endParaRPr lang="uk-U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Зразок підзаголовка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CFB76-C07A-4F57-AE2F-66419BB200D5}" type="datetimeFigureOut">
              <a:rPr lang="uk-UA" smtClean="0"/>
              <a:pPr/>
              <a:t>14.04.2026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3800E-AD2D-42B5-A92A-386DF6264EA5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CFB76-C07A-4F57-AE2F-66419BB200D5}" type="datetimeFigureOut">
              <a:rPr lang="uk-UA" smtClean="0"/>
              <a:pPr/>
              <a:t>14.04.2026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3800E-AD2D-42B5-A92A-386DF6264EA5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CFB76-C07A-4F57-AE2F-66419BB200D5}" type="datetimeFigureOut">
              <a:rPr lang="uk-UA" smtClean="0"/>
              <a:pPr/>
              <a:t>14.04.2026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3800E-AD2D-42B5-A92A-386DF6264EA5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CFB76-C07A-4F57-AE2F-66419BB200D5}" type="datetimeFigureOut">
              <a:rPr lang="uk-UA" smtClean="0"/>
              <a:pPr/>
              <a:t>14.04.2026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3800E-AD2D-42B5-A92A-386DF6264EA5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CFB76-C07A-4F57-AE2F-66419BB200D5}" type="datetimeFigureOut">
              <a:rPr lang="uk-UA" smtClean="0"/>
              <a:pPr/>
              <a:t>14.04.2026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3800E-AD2D-42B5-A92A-386DF6264EA5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CFB76-C07A-4F57-AE2F-66419BB200D5}" type="datetimeFigureOut">
              <a:rPr lang="uk-UA" smtClean="0"/>
              <a:pPr/>
              <a:t>14.04.2026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3800E-AD2D-42B5-A92A-386DF6264EA5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CFB76-C07A-4F57-AE2F-66419BB200D5}" type="datetimeFigureOut">
              <a:rPr lang="uk-UA" smtClean="0"/>
              <a:pPr/>
              <a:t>14.04.2026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3800E-AD2D-42B5-A92A-386DF6264EA5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CFB76-C07A-4F57-AE2F-66419BB200D5}" type="datetimeFigureOut">
              <a:rPr lang="uk-UA" smtClean="0"/>
              <a:pPr/>
              <a:t>14.04.2026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3800E-AD2D-42B5-A92A-386DF6264EA5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CFB76-C07A-4F57-AE2F-66419BB200D5}" type="datetimeFigureOut">
              <a:rPr lang="uk-UA" smtClean="0"/>
              <a:pPr/>
              <a:t>14.04.2026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3800E-AD2D-42B5-A92A-386DF6264EA5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CFB76-C07A-4F57-AE2F-66419BB200D5}" type="datetimeFigureOut">
              <a:rPr lang="uk-UA" smtClean="0"/>
              <a:pPr/>
              <a:t>14.04.2026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3800E-AD2D-42B5-A92A-386DF6264EA5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CFB76-C07A-4F57-AE2F-66419BB200D5}" type="datetimeFigureOut">
              <a:rPr lang="uk-UA" smtClean="0"/>
              <a:pPr/>
              <a:t>14.04.2026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3800E-AD2D-42B5-A92A-386DF6264EA5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CCFB76-C07A-4F57-AE2F-66419BB200D5}" type="datetimeFigureOut">
              <a:rPr lang="uk-UA" smtClean="0"/>
              <a:pPr/>
              <a:t>14.04.2026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43800E-AD2D-42B5-A92A-386DF6264EA5}" type="slidenum">
              <a:rPr lang="uk-UA" smtClean="0"/>
              <a:pPr/>
              <a:t>‹№›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1142984"/>
            <a:ext cx="8001056" cy="1470025"/>
          </a:xfrm>
        </p:spPr>
        <p:txBody>
          <a:bodyPr>
            <a:normAutofit fontScale="90000"/>
          </a:bodyPr>
          <a:lstStyle/>
          <a:p>
            <a:r>
              <a:rPr lang="ru-RU" b="1" i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uk-UA" b="1" dirty="0">
                <a:solidFill>
                  <a:srgbClr val="009999"/>
                </a:solidFill>
                <a:latin typeface="Monotype Corsiva" pitchFamily="66" charset="0"/>
              </a:rPr>
              <a:t>Автономні </a:t>
            </a:r>
            <a:r>
              <a:rPr lang="uk-UA" b="1" dirty="0" err="1" smtClean="0">
                <a:solidFill>
                  <a:srgbClr val="009999"/>
                </a:solidFill>
                <a:latin typeface="Monotype Corsiva" pitchFamily="66" charset="0"/>
              </a:rPr>
              <a:t>мінітеплиці</a:t>
            </a:r>
            <a:r>
              <a:rPr lang="uk-UA" b="1" dirty="0" smtClean="0">
                <a:solidFill>
                  <a:srgbClr val="009999"/>
                </a:solidFill>
                <a:latin typeface="Monotype Corsiva" pitchFamily="66" charset="0"/>
              </a:rPr>
              <a:t> </a:t>
            </a:r>
            <a:r>
              <a:rPr lang="uk-UA" b="1" dirty="0">
                <a:solidFill>
                  <a:srgbClr val="009999"/>
                </a:solidFill>
                <a:latin typeface="Monotype Corsiva" pitchFamily="66" charset="0"/>
              </a:rPr>
              <a:t>для вирощування органічної </a:t>
            </a:r>
            <a:r>
              <a:rPr lang="uk-UA" b="1" dirty="0" err="1">
                <a:solidFill>
                  <a:srgbClr val="009999"/>
                </a:solidFill>
                <a:latin typeface="Monotype Corsiva" pitchFamily="66" charset="0"/>
              </a:rPr>
              <a:t>мікрозелені</a:t>
            </a:r>
            <a:r>
              <a:rPr lang="uk-UA" b="1" dirty="0">
                <a:solidFill>
                  <a:srgbClr val="009999"/>
                </a:solidFill>
                <a:latin typeface="Monotype Corsiva" pitchFamily="66" charset="0"/>
              </a:rPr>
              <a:t> в умовах </a:t>
            </a:r>
            <a:r>
              <a:rPr lang="uk-UA" b="1" dirty="0" smtClean="0">
                <a:solidFill>
                  <a:srgbClr val="009999"/>
                </a:solidFill>
                <a:latin typeface="Monotype Corsiva" pitchFamily="66" charset="0"/>
              </a:rPr>
              <a:t>  Місяця</a:t>
            </a:r>
            <a:endParaRPr lang="uk-UA" b="1" i="1" dirty="0">
              <a:solidFill>
                <a:srgbClr val="009999"/>
              </a:solidFill>
              <a:latin typeface="Monotype Corsiva" pitchFamily="66" charset="0"/>
            </a:endParaRPr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3500430" y="3143248"/>
            <a:ext cx="5114916" cy="3357586"/>
          </a:xfrm>
        </p:spPr>
        <p:txBody>
          <a:bodyPr>
            <a:normAutofit fontScale="92500" lnSpcReduction="10000"/>
          </a:bodyPr>
          <a:lstStyle/>
          <a:p>
            <a:pPr marL="393700" lvl="0" algn="l">
              <a:lnSpc>
                <a:spcPct val="120000"/>
              </a:lnSpc>
              <a:spcBef>
                <a:spcPts val="0"/>
              </a:spcBef>
              <a:buClr>
                <a:schemeClr val="dk1"/>
              </a:buClr>
              <a:buSzPts val="1100"/>
            </a:pPr>
            <a:r>
              <a:rPr lang="ru-RU" sz="18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Автори</a:t>
            </a:r>
            <a:r>
              <a:rPr lang="ru-RU" sz="18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проєкту</a:t>
            </a:r>
            <a:r>
              <a:rPr lang="ru-RU" sz="18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393700" lvl="0" algn="l">
              <a:lnSpc>
                <a:spcPct val="120000"/>
              </a:lnSpc>
              <a:spcBef>
                <a:spcPts val="0"/>
              </a:spcBef>
              <a:buClr>
                <a:schemeClr val="dk1"/>
              </a:buClr>
              <a:buSzPts val="1100"/>
            </a:pPr>
            <a:r>
              <a:rPr lang="uk-UA" sz="1800" b="1" dirty="0" err="1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Ясницька</a:t>
            </a:r>
            <a:r>
              <a:rPr lang="uk-UA" sz="1800" b="1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Олена, </a:t>
            </a:r>
            <a:endParaRPr lang="uk-UA" sz="1800" b="1" dirty="0">
              <a:solidFill>
                <a:schemeClr val="dk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93700" lvl="0" algn="l">
              <a:lnSpc>
                <a:spcPct val="120000"/>
              </a:lnSpc>
              <a:spcBef>
                <a:spcPts val="0"/>
              </a:spcBef>
              <a:buClr>
                <a:schemeClr val="dk1"/>
              </a:buClr>
              <a:buSzPts val="1100"/>
            </a:pPr>
            <a:r>
              <a:rPr lang="ru-RU" sz="18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учениці</a:t>
            </a:r>
            <a:r>
              <a:rPr lang="ru-RU" sz="18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5 </a:t>
            </a:r>
            <a:r>
              <a:rPr lang="ru-RU" sz="18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класу</a:t>
            </a:r>
            <a:r>
              <a:rPr lang="ru-RU" sz="18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навчально-виховного</a:t>
            </a:r>
            <a:r>
              <a:rPr lang="ru-RU" sz="18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комплексу </a:t>
            </a:r>
          </a:p>
          <a:p>
            <a:pPr marL="393700" lvl="0" algn="l">
              <a:lnSpc>
                <a:spcPct val="120000"/>
              </a:lnSpc>
              <a:spcBef>
                <a:spcPts val="0"/>
              </a:spcBef>
              <a:buClr>
                <a:schemeClr val="dk1"/>
              </a:buClr>
              <a:buSzPts val="1100"/>
            </a:pPr>
            <a:r>
              <a:rPr lang="ru-RU" sz="18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"Школа </a:t>
            </a:r>
            <a:r>
              <a:rPr lang="ru-RU" sz="18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комп'ютерних</a:t>
            </a:r>
            <a:r>
              <a:rPr lang="ru-RU" sz="18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технологій</a:t>
            </a:r>
            <a:r>
              <a:rPr lang="ru-RU" sz="18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-</a:t>
            </a:r>
          </a:p>
          <a:p>
            <a:pPr marL="393700" lvl="0" algn="l">
              <a:lnSpc>
                <a:spcPct val="120000"/>
              </a:lnSpc>
              <a:spcBef>
                <a:spcPts val="0"/>
              </a:spcBef>
              <a:buSzPts val="1100"/>
            </a:pPr>
            <a:r>
              <a:rPr lang="ru-RU" sz="18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Львівський</a:t>
            </a:r>
            <a:r>
              <a:rPr lang="ru-RU" sz="18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технологічний</a:t>
            </a:r>
            <a:r>
              <a:rPr lang="ru-RU" sz="18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ліцей</a:t>
            </a:r>
            <a:r>
              <a:rPr lang="ru-RU" sz="18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" </a:t>
            </a:r>
          </a:p>
          <a:p>
            <a:endParaRPr lang="uk-UA" sz="800" dirty="0" smtClean="0"/>
          </a:p>
          <a:p>
            <a:pPr marL="432000" algn="just"/>
            <a:r>
              <a:rPr lang="uk-UA" sz="18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Керівник проекту:  </a:t>
            </a:r>
          </a:p>
          <a:p>
            <a:pPr marL="432000" algn="just"/>
            <a:r>
              <a:rPr lang="ru-RU" sz="1800" b="1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Сагайдак Роман </a:t>
            </a:r>
            <a:r>
              <a:rPr lang="ru-RU" sz="1800" b="1" dirty="0" err="1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Васильович</a:t>
            </a:r>
            <a:r>
              <a:rPr lang="ru-RU" sz="1800" b="1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marL="432000" algn="l"/>
            <a:r>
              <a:rPr lang="ru-RU" sz="1800" dirty="0" err="1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завідувач</a:t>
            </a:r>
            <a:r>
              <a:rPr lang="ru-RU" sz="18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науково-дослідної</a:t>
            </a:r>
            <a:r>
              <a:rPr lang="ru-RU" sz="18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лабораторії</a:t>
            </a:r>
            <a:r>
              <a:rPr lang="ru-RU" sz="18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Ресурсно-методичного центру </a:t>
            </a:r>
            <a:r>
              <a:rPr lang="ru-RU" sz="1800" dirty="0" err="1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Навчально-виховного</a:t>
            </a:r>
            <a:r>
              <a:rPr lang="ru-RU" sz="18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комплексу "Школа </a:t>
            </a:r>
            <a:r>
              <a:rPr lang="ru-RU" sz="1800" dirty="0" err="1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комп'ютерних</a:t>
            </a:r>
            <a:r>
              <a:rPr lang="ru-RU" sz="18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технологій</a:t>
            </a:r>
            <a:r>
              <a:rPr lang="ru-RU" sz="18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1800" dirty="0" err="1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Львівський</a:t>
            </a:r>
            <a:r>
              <a:rPr lang="ru-RU" sz="18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технологічний</a:t>
            </a:r>
            <a:r>
              <a:rPr lang="ru-RU" sz="18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ліцей</a:t>
            </a:r>
            <a:r>
              <a:rPr lang="ru-RU" sz="18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"</a:t>
            </a:r>
            <a:endParaRPr lang="uk-UA" sz="1800" dirty="0">
              <a:solidFill>
                <a:schemeClr val="dk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2910" y="71414"/>
            <a:ext cx="77867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400" i="1" dirty="0" smtClean="0"/>
              <a:t>Всеукраїнський інтерактивний конкурс </a:t>
            </a:r>
            <a:r>
              <a:rPr lang="uk-UA" sz="1400" i="1" dirty="0" err="1" smtClean="0"/>
              <a:t>“МАН-Юніор</a:t>
            </a:r>
            <a:r>
              <a:rPr lang="uk-UA" sz="1400" i="1" dirty="0" smtClean="0"/>
              <a:t> </a:t>
            </a:r>
            <a:r>
              <a:rPr lang="uk-UA" sz="1400" i="1" dirty="0" err="1" smtClean="0"/>
              <a:t>Дослідник”</a:t>
            </a:r>
            <a:endParaRPr lang="uk-UA" sz="1400" i="1" dirty="0" smtClean="0"/>
          </a:p>
          <a:p>
            <a:pPr algn="ctr"/>
            <a:r>
              <a:rPr lang="uk-UA" sz="1400" i="1" dirty="0" smtClean="0"/>
              <a:t>Номінація: </a:t>
            </a:r>
            <a:r>
              <a:rPr lang="uk-UA" sz="1400" i="1" dirty="0" err="1" smtClean="0"/>
              <a:t>“Технік-Юніор”</a:t>
            </a:r>
            <a:endParaRPr lang="uk-UA" sz="1400" i="1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3143248"/>
            <a:ext cx="3286147" cy="35004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4000" b="1" dirty="0">
                <a:solidFill>
                  <a:srgbClr val="009999"/>
                </a:solidFill>
                <a:latin typeface="Monotype Corsiva" pitchFamily="66" charset="0"/>
              </a:rPr>
              <a:t>Актуальність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sz="2800" dirty="0" smtClean="0"/>
              <a:t>астронавти мають обмежений доступ до свіжої їжі </a:t>
            </a:r>
          </a:p>
          <a:p>
            <a:r>
              <a:rPr lang="uk-UA" sz="2800" dirty="0" smtClean="0"/>
              <a:t>мікроелементи важливі для імунітету </a:t>
            </a:r>
          </a:p>
          <a:p>
            <a:r>
              <a:rPr lang="uk-UA" sz="2800" dirty="0" smtClean="0"/>
              <a:t>органічні рослини засвоюються краще </a:t>
            </a:r>
          </a:p>
          <a:p>
            <a:r>
              <a:rPr lang="uk-UA" sz="2800" dirty="0" smtClean="0"/>
              <a:t>потрібні автономні системи вирощування</a:t>
            </a:r>
          </a:p>
          <a:p>
            <a:pPr>
              <a:buNone/>
            </a:pPr>
            <a:endParaRPr lang="uk-UA" dirty="0" smtClean="0"/>
          </a:p>
          <a:p>
            <a:pPr>
              <a:buNone/>
            </a:pPr>
            <a:r>
              <a:rPr lang="uk-UA" dirty="0" smtClean="0"/>
              <a:t> </a:t>
            </a:r>
          </a:p>
          <a:p>
            <a:pPr>
              <a:buNone/>
            </a:pPr>
            <a:r>
              <a:rPr lang="uk-UA" dirty="0" smtClean="0"/>
              <a:t>       </a:t>
            </a:r>
            <a:r>
              <a:rPr lang="uk-UA" b="1" i="1" u="sng" dirty="0" smtClean="0"/>
              <a:t>Проблема: </a:t>
            </a:r>
            <a:r>
              <a:rPr lang="uk-UA" dirty="0" smtClean="0"/>
              <a:t>як забезпечити астронавтів                                             корисними речовинами?</a:t>
            </a:r>
          </a:p>
          <a:p>
            <a:endParaRPr lang="uk-UA" dirty="0"/>
          </a:p>
        </p:txBody>
      </p:sp>
      <p:pic>
        <p:nvPicPr>
          <p:cNvPr id="5" name="Picture 2" descr="милый думающий смайлик PNG , клипарт мышления, клипарт эмодзи, эмодзи PNG  рисунок для бесплатной загрузк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4572008"/>
            <a:ext cx="987401" cy="9874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142852"/>
            <a:ext cx="8229600" cy="1143000"/>
          </a:xfrm>
        </p:spPr>
        <p:txBody>
          <a:bodyPr>
            <a:normAutofit/>
          </a:bodyPr>
          <a:lstStyle/>
          <a:p>
            <a:r>
              <a:rPr lang="uk-UA" b="1" dirty="0">
                <a:solidFill>
                  <a:srgbClr val="009999"/>
                </a:solidFill>
                <a:latin typeface="Monotype Corsiva" pitchFamily="66" charset="0"/>
              </a:rPr>
              <a:t>Завдання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00034" y="1071546"/>
            <a:ext cx="8229600" cy="5214974"/>
          </a:xfrm>
        </p:spPr>
        <p:txBody>
          <a:bodyPr>
            <a:normAutofit/>
          </a:bodyPr>
          <a:lstStyle/>
          <a:p>
            <a:r>
              <a:rPr lang="uk-UA" sz="2800" dirty="0" smtClean="0"/>
              <a:t>дослідити роль мікроелементів </a:t>
            </a:r>
          </a:p>
          <a:p>
            <a:r>
              <a:rPr lang="uk-UA" sz="2800" dirty="0" smtClean="0"/>
              <a:t>вивчити умови вирощування рослин </a:t>
            </a:r>
          </a:p>
          <a:p>
            <a:r>
              <a:rPr lang="uk-UA" sz="2800" dirty="0" smtClean="0"/>
              <a:t>створити модель </a:t>
            </a:r>
            <a:r>
              <a:rPr lang="uk-UA" sz="2800" dirty="0" err="1" smtClean="0"/>
              <a:t>мікротеплиці</a:t>
            </a:r>
            <a:r>
              <a:rPr lang="uk-UA" sz="2800" dirty="0" smtClean="0"/>
              <a:t> </a:t>
            </a:r>
          </a:p>
          <a:p>
            <a:r>
              <a:rPr lang="uk-UA" sz="2800" dirty="0" smtClean="0"/>
              <a:t>перевірити можливість вирощування</a:t>
            </a:r>
          </a:p>
          <a:p>
            <a:endParaRPr lang="uk-UA" sz="2800" dirty="0"/>
          </a:p>
          <a:p>
            <a:endParaRPr lang="uk-UA" sz="2800" dirty="0" smtClean="0"/>
          </a:p>
          <a:p>
            <a:pPr indent="0" algn="just">
              <a:buNone/>
            </a:pPr>
            <a:r>
              <a:rPr lang="ru-RU" sz="3000" i="1" dirty="0" err="1" smtClean="0"/>
              <a:t>Якщо</a:t>
            </a:r>
            <a:r>
              <a:rPr lang="ru-RU" sz="3000" i="1" dirty="0" smtClean="0"/>
              <a:t> </a:t>
            </a:r>
            <a:r>
              <a:rPr lang="ru-RU" sz="3000" i="1" dirty="0" err="1" smtClean="0"/>
              <a:t>вирощувати</a:t>
            </a:r>
            <a:r>
              <a:rPr lang="ru-RU" sz="3000" i="1" dirty="0" smtClean="0"/>
              <a:t> </a:t>
            </a:r>
            <a:r>
              <a:rPr lang="ru-RU" sz="3000" i="1" dirty="0" err="1" smtClean="0"/>
              <a:t>мікрозелень</a:t>
            </a:r>
            <a:r>
              <a:rPr lang="ru-RU" sz="3000" i="1" dirty="0" smtClean="0"/>
              <a:t> у </a:t>
            </a:r>
            <a:r>
              <a:rPr lang="ru-RU" sz="3000" i="1" dirty="0" err="1" smtClean="0"/>
              <a:t>мінітеплицях</a:t>
            </a:r>
            <a:r>
              <a:rPr lang="ru-RU" sz="3000" i="1" dirty="0" smtClean="0"/>
              <a:t>, то </a:t>
            </a:r>
            <a:r>
              <a:rPr lang="ru-RU" sz="3000" i="1" dirty="0" err="1" smtClean="0"/>
              <a:t>астронавти</a:t>
            </a:r>
            <a:r>
              <a:rPr lang="ru-RU" sz="3000" i="1" dirty="0" smtClean="0"/>
              <a:t> </a:t>
            </a:r>
            <a:r>
              <a:rPr lang="ru-RU" sz="3000" i="1" dirty="0" err="1" smtClean="0"/>
              <a:t>зможуть</a:t>
            </a:r>
            <a:r>
              <a:rPr lang="ru-RU" sz="3000" i="1" dirty="0" smtClean="0"/>
              <a:t> </a:t>
            </a:r>
            <a:r>
              <a:rPr lang="ru-RU" sz="3000" i="1" dirty="0" err="1" smtClean="0"/>
              <a:t>отримувати</a:t>
            </a:r>
            <a:r>
              <a:rPr lang="ru-RU" sz="3000" i="1" dirty="0" smtClean="0"/>
              <a:t> </a:t>
            </a:r>
            <a:r>
              <a:rPr lang="ru-RU" sz="3000" i="1" dirty="0" err="1" smtClean="0"/>
              <a:t>необхідні</a:t>
            </a:r>
            <a:r>
              <a:rPr lang="ru-RU" sz="3000" i="1" dirty="0" smtClean="0"/>
              <a:t> </a:t>
            </a:r>
            <a:r>
              <a:rPr lang="ru-RU" sz="3000" i="1" dirty="0" err="1" smtClean="0"/>
              <a:t>мікроелементи</a:t>
            </a:r>
            <a:r>
              <a:rPr lang="ru-RU" sz="3000" i="1" dirty="0" smtClean="0"/>
              <a:t> </a:t>
            </a:r>
            <a:r>
              <a:rPr lang="ru-RU" sz="3000" i="1" dirty="0" err="1" smtClean="0"/>
              <a:t>навіть</a:t>
            </a:r>
            <a:r>
              <a:rPr lang="ru-RU" sz="3000" i="1" dirty="0" smtClean="0"/>
              <a:t> на </a:t>
            </a:r>
            <a:r>
              <a:rPr lang="ru-RU" sz="3000" i="1" dirty="0" err="1" smtClean="0"/>
              <a:t>Місяці</a:t>
            </a:r>
            <a:r>
              <a:rPr lang="ru-RU" sz="3000" i="1" dirty="0" smtClean="0"/>
              <a:t>.</a:t>
            </a:r>
            <a:endParaRPr lang="uk-UA" sz="3000" i="1" dirty="0" smtClean="0"/>
          </a:p>
          <a:p>
            <a:endParaRPr lang="uk-UA" sz="2800" dirty="0"/>
          </a:p>
          <a:p>
            <a:endParaRPr lang="uk-UA" sz="2800" dirty="0" smtClean="0"/>
          </a:p>
          <a:p>
            <a:endParaRPr lang="uk-UA" sz="2800" dirty="0"/>
          </a:p>
          <a:p>
            <a:endParaRPr lang="uk-UA" sz="2800" dirty="0" smtClean="0"/>
          </a:p>
          <a:p>
            <a:endParaRPr lang="uk-UA" sz="2800" dirty="0"/>
          </a:p>
          <a:p>
            <a:endParaRPr lang="uk-UA" sz="2800" dirty="0" smtClean="0"/>
          </a:p>
          <a:p>
            <a:endParaRPr lang="uk-UA" sz="2800" dirty="0"/>
          </a:p>
          <a:p>
            <a:endParaRPr lang="uk-UA" sz="2800" dirty="0" smtClean="0"/>
          </a:p>
          <a:p>
            <a:endParaRPr lang="uk-UA" sz="2800" dirty="0"/>
          </a:p>
          <a:p>
            <a:endParaRPr lang="uk-UA" sz="2800" dirty="0" smtClean="0"/>
          </a:p>
          <a:p>
            <a:endParaRPr lang="uk-UA" sz="2800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571472" y="335756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uk-UA" sz="4400" b="1" dirty="0" smtClean="0">
                <a:solidFill>
                  <a:srgbClr val="009999"/>
                </a:solidFill>
                <a:latin typeface="Monotype Corsiva" pitchFamily="66" charset="0"/>
                <a:ea typeface="+mj-ea"/>
                <a:cs typeface="+mj-cs"/>
              </a:rPr>
              <a:t>Гіпотеза</a:t>
            </a:r>
            <a:endParaRPr kumimoji="0" lang="uk-UA" sz="4400" b="1" i="0" u="none" strike="noStrike" kern="1200" cap="none" spc="0" normalizeH="0" baseline="0" noProof="0" dirty="0" smtClean="0">
              <a:ln>
                <a:noFill/>
              </a:ln>
              <a:solidFill>
                <a:srgbClr val="009999"/>
              </a:solidFill>
              <a:effectLst/>
              <a:uLnTx/>
              <a:uFillTx/>
              <a:latin typeface="Monotype Corsiva" pitchFamily="66" charset="0"/>
              <a:ea typeface="+mj-ea"/>
              <a:cs typeface="+mj-cs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15140" y="423389"/>
            <a:ext cx="2047572" cy="3362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142852"/>
            <a:ext cx="8229600" cy="1143000"/>
          </a:xfrm>
        </p:spPr>
        <p:txBody>
          <a:bodyPr>
            <a:normAutofit/>
          </a:bodyPr>
          <a:lstStyle/>
          <a:p>
            <a:r>
              <a:rPr lang="uk-UA" b="1" dirty="0">
                <a:solidFill>
                  <a:srgbClr val="009999"/>
                </a:solidFill>
                <a:latin typeface="Monotype Corsiva" pitchFamily="66" charset="0"/>
              </a:rPr>
              <a:t>Що таке </a:t>
            </a:r>
            <a:r>
              <a:rPr lang="uk-UA" b="1" dirty="0" err="1">
                <a:solidFill>
                  <a:srgbClr val="009999"/>
                </a:solidFill>
                <a:latin typeface="Monotype Corsiva" pitchFamily="66" charset="0"/>
              </a:rPr>
              <a:t>мікрозелень</a:t>
            </a:r>
            <a:r>
              <a:rPr lang="uk-UA" b="1" dirty="0">
                <a:solidFill>
                  <a:srgbClr val="009999"/>
                </a:solidFill>
                <a:latin typeface="Monotype Corsiva" pitchFamily="66" charset="0"/>
              </a:rPr>
              <a:t>?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642910" y="1142985"/>
            <a:ext cx="7400948" cy="3143272"/>
          </a:xfrm>
        </p:spPr>
        <p:txBody>
          <a:bodyPr/>
          <a:lstStyle/>
          <a:p>
            <a:r>
              <a:rPr lang="ru-RU" dirty="0" err="1" smtClean="0"/>
              <a:t>молоді</a:t>
            </a:r>
            <a:r>
              <a:rPr lang="ru-RU" dirty="0" smtClean="0"/>
              <a:t> </a:t>
            </a:r>
            <a:r>
              <a:rPr lang="ru-RU" dirty="0" err="1" smtClean="0"/>
              <a:t>рослини</a:t>
            </a:r>
            <a:r>
              <a:rPr lang="ru-RU" dirty="0" smtClean="0"/>
              <a:t> (7–14 </a:t>
            </a:r>
            <a:r>
              <a:rPr lang="ru-RU" dirty="0" err="1" smtClean="0"/>
              <a:t>днів</a:t>
            </a:r>
            <a:r>
              <a:rPr lang="ru-RU" dirty="0" smtClean="0"/>
              <a:t>) </a:t>
            </a:r>
          </a:p>
          <a:p>
            <a:r>
              <a:rPr lang="ru-RU" dirty="0" err="1" smtClean="0"/>
              <a:t>містять</a:t>
            </a:r>
            <a:r>
              <a:rPr lang="ru-RU" dirty="0" smtClean="0"/>
              <a:t> </a:t>
            </a:r>
            <a:r>
              <a:rPr lang="ru-RU" dirty="0" err="1" smtClean="0"/>
              <a:t>багато</a:t>
            </a:r>
            <a:r>
              <a:rPr lang="ru-RU" dirty="0" smtClean="0"/>
              <a:t> </a:t>
            </a:r>
            <a:r>
              <a:rPr lang="ru-RU" dirty="0" err="1" smtClean="0"/>
              <a:t>вітамінів</a:t>
            </a:r>
            <a:r>
              <a:rPr lang="ru-RU" dirty="0" smtClean="0"/>
              <a:t> </a:t>
            </a:r>
          </a:p>
          <a:p>
            <a:r>
              <a:rPr lang="ru-RU" dirty="0" err="1" smtClean="0"/>
              <a:t>швидко</a:t>
            </a:r>
            <a:r>
              <a:rPr lang="ru-RU" dirty="0" smtClean="0"/>
              <a:t> </a:t>
            </a:r>
            <a:r>
              <a:rPr lang="ru-RU" dirty="0" err="1" smtClean="0"/>
              <a:t>ростуть</a:t>
            </a:r>
            <a:endParaRPr lang="ru-RU" dirty="0" smtClean="0"/>
          </a:p>
          <a:p>
            <a:r>
              <a:rPr lang="ru-RU" dirty="0" smtClean="0"/>
              <a:t> </a:t>
            </a:r>
            <a:r>
              <a:rPr lang="ru-RU" dirty="0" err="1" smtClean="0"/>
              <a:t>займають</a:t>
            </a:r>
            <a:r>
              <a:rPr lang="ru-RU" dirty="0" smtClean="0"/>
              <a:t> мало </a:t>
            </a:r>
            <a:r>
              <a:rPr lang="ru-RU" dirty="0" err="1" smtClean="0"/>
              <a:t>місця</a:t>
            </a:r>
            <a:endParaRPr lang="ru-RU" dirty="0" smtClean="0"/>
          </a:p>
          <a:p>
            <a:r>
              <a:rPr lang="uk-UA" dirty="0" smtClean="0"/>
              <a:t>підходить для космічних умов</a:t>
            </a:r>
            <a:endParaRPr lang="uk-UA" dirty="0"/>
          </a:p>
        </p:txBody>
      </p:sp>
      <p:pic>
        <p:nvPicPr>
          <p:cNvPr id="2049" name="Picture 1" descr="C:\Users\НВК ШКТ-ЛТЛ 8\OneDrive\Робочий стіл\668572421_2002674793656008_244263117075440337_n.jpg"/>
          <p:cNvPicPr>
            <a:picLocks noChangeAspect="1" noChangeArrowheads="1"/>
          </p:cNvPicPr>
          <p:nvPr/>
        </p:nvPicPr>
        <p:blipFill>
          <a:blip r:embed="rId2"/>
          <a:srcRect t="14577"/>
          <a:stretch>
            <a:fillRect/>
          </a:stretch>
        </p:blipFill>
        <p:spPr bwMode="auto">
          <a:xfrm>
            <a:off x="428596" y="4143380"/>
            <a:ext cx="2152446" cy="24288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357158" y="385762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uk-UA" sz="4400" b="1" dirty="0">
                <a:solidFill>
                  <a:srgbClr val="009999"/>
                </a:solidFill>
                <a:latin typeface="Monotype Corsiva" pitchFamily="66" charset="0"/>
                <a:ea typeface="+mj-ea"/>
                <a:cs typeface="+mj-cs"/>
              </a:rPr>
              <a:t>Ідея </a:t>
            </a:r>
            <a:r>
              <a:rPr lang="uk-UA" sz="4400" b="1" dirty="0" err="1">
                <a:solidFill>
                  <a:srgbClr val="009999"/>
                </a:solidFill>
                <a:latin typeface="Monotype Corsiva" pitchFamily="66" charset="0"/>
                <a:ea typeface="+mj-ea"/>
                <a:cs typeface="+mj-cs"/>
              </a:rPr>
              <a:t>проєкту</a:t>
            </a:r>
            <a:endParaRPr lang="uk-UA" sz="4400" b="1" dirty="0">
              <a:solidFill>
                <a:srgbClr val="009999"/>
              </a:solidFill>
              <a:latin typeface="Monotype Corsiva" pitchFamily="66" charset="0"/>
              <a:ea typeface="+mj-ea"/>
              <a:cs typeface="+mj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28926" y="4786322"/>
            <a:ext cx="621507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ru-RU" sz="3000" dirty="0" err="1"/>
              <a:t>створити</a:t>
            </a:r>
            <a:r>
              <a:rPr lang="ru-RU" sz="3000" dirty="0"/>
              <a:t> </a:t>
            </a:r>
            <a:r>
              <a:rPr lang="ru-RU" sz="3000" dirty="0" err="1"/>
              <a:t>компактні</a:t>
            </a:r>
            <a:r>
              <a:rPr lang="ru-RU" sz="3000" dirty="0"/>
              <a:t> </a:t>
            </a:r>
            <a:r>
              <a:rPr lang="ru-RU" sz="3000" dirty="0" err="1" smtClean="0"/>
              <a:t>мінітеплиці</a:t>
            </a:r>
            <a:endParaRPr lang="ru-RU" sz="3000" dirty="0" smtClean="0"/>
          </a:p>
          <a:p>
            <a:pPr>
              <a:buFont typeface="Wingdings" pitchFamily="2" charset="2"/>
              <a:buChar char="ü"/>
            </a:pPr>
            <a:r>
              <a:rPr lang="ru-RU" sz="3000" dirty="0" smtClean="0"/>
              <a:t> </a:t>
            </a:r>
            <a:r>
              <a:rPr lang="ru-RU" sz="3000" dirty="0" err="1"/>
              <a:t>можна</a:t>
            </a:r>
            <a:r>
              <a:rPr lang="ru-RU" sz="3000" dirty="0"/>
              <a:t> </a:t>
            </a:r>
            <a:r>
              <a:rPr lang="ru-RU" sz="3000" dirty="0" err="1" smtClean="0"/>
              <a:t>переносити</a:t>
            </a:r>
            <a:endParaRPr lang="ru-RU" sz="3000" dirty="0" smtClean="0"/>
          </a:p>
          <a:p>
            <a:pPr>
              <a:buFont typeface="Wingdings" pitchFamily="2" charset="2"/>
              <a:buChar char="ü"/>
            </a:pPr>
            <a:r>
              <a:rPr lang="ru-RU" sz="3000" dirty="0" err="1" smtClean="0"/>
              <a:t>можна</a:t>
            </a:r>
            <a:r>
              <a:rPr lang="ru-RU" sz="3000" dirty="0" smtClean="0"/>
              <a:t> </a:t>
            </a:r>
            <a:r>
              <a:rPr lang="ru-RU" sz="3000" dirty="0" err="1"/>
              <a:t>виносити</a:t>
            </a:r>
            <a:r>
              <a:rPr lang="ru-RU" sz="3000" dirty="0"/>
              <a:t> на </a:t>
            </a:r>
            <a:r>
              <a:rPr lang="ru-RU" sz="3000" dirty="0" err="1"/>
              <a:t>сонце</a:t>
            </a:r>
            <a:endParaRPr lang="uk-UA" sz="3000" dirty="0"/>
          </a:p>
        </p:txBody>
      </p:sp>
      <p:pic>
        <p:nvPicPr>
          <p:cNvPr id="2054" name="Picture 6" descr="Як виростити мікрозелень вдома - перевірені способи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86446" y="1738420"/>
            <a:ext cx="2857487" cy="19073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b="1" dirty="0">
                <a:solidFill>
                  <a:srgbClr val="009999"/>
                </a:solidFill>
                <a:latin typeface="Monotype Corsiva" pitchFamily="66" charset="0"/>
              </a:rPr>
              <a:t>Конструкція </a:t>
            </a:r>
            <a:r>
              <a:rPr lang="uk-UA" b="1" dirty="0" err="1" smtClean="0">
                <a:solidFill>
                  <a:srgbClr val="009999"/>
                </a:solidFill>
                <a:latin typeface="Monotype Corsiva" pitchFamily="66" charset="0"/>
              </a:rPr>
              <a:t>мінітеплиці</a:t>
            </a:r>
            <a:endParaRPr lang="uk-UA" b="1" dirty="0">
              <a:solidFill>
                <a:srgbClr val="009999"/>
              </a:solidFill>
              <a:latin typeface="Monotype Corsiva" pitchFamily="66" charset="0"/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1428736"/>
            <a:ext cx="8858312" cy="4742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4800" b="1" dirty="0" smtClean="0">
                <a:solidFill>
                  <a:srgbClr val="009999"/>
                </a:solidFill>
                <a:latin typeface="Monotype Corsiva" pitchFamily="66" charset="0"/>
              </a:rPr>
              <a:t>Макети </a:t>
            </a:r>
            <a:r>
              <a:rPr lang="uk-UA" sz="4800" b="1" dirty="0" err="1" smtClean="0">
                <a:solidFill>
                  <a:srgbClr val="009999"/>
                </a:solidFill>
                <a:latin typeface="Monotype Corsiva" pitchFamily="66" charset="0"/>
              </a:rPr>
              <a:t>мінітеплиць</a:t>
            </a:r>
            <a:endParaRPr lang="uk-UA" sz="4800" b="1" dirty="0">
              <a:solidFill>
                <a:srgbClr val="009999"/>
              </a:solidFill>
              <a:latin typeface="Monotype Corsiva" pitchFamily="66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1285860"/>
            <a:ext cx="8192210" cy="4473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1142976" y="5857892"/>
            <a:ext cx="70723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err="1" smtClean="0"/>
              <a:t>мінітеплиці</a:t>
            </a:r>
            <a:r>
              <a:rPr lang="uk-UA" dirty="0" smtClean="0"/>
              <a:t> оснащені ручкою для транспортування і </a:t>
            </a:r>
            <a:r>
              <a:rPr lang="ru-RU" dirty="0" err="1" smtClean="0"/>
              <a:t>дзеркальним</a:t>
            </a:r>
            <a:r>
              <a:rPr lang="ru-RU" dirty="0" smtClean="0"/>
              <a:t> </a:t>
            </a:r>
            <a:r>
              <a:rPr lang="ru-RU" dirty="0" err="1" smtClean="0"/>
              <a:t>екраном</a:t>
            </a:r>
            <a:r>
              <a:rPr lang="ru-RU" dirty="0" smtClean="0"/>
              <a:t> для </a:t>
            </a:r>
            <a:r>
              <a:rPr lang="ru-RU" dirty="0" err="1" smtClean="0"/>
              <a:t>регулювання</a:t>
            </a:r>
            <a:r>
              <a:rPr lang="ru-RU" dirty="0" smtClean="0"/>
              <a:t> </a:t>
            </a:r>
            <a:r>
              <a:rPr lang="ru-RU" dirty="0" err="1" smtClean="0"/>
              <a:t>кількості</a:t>
            </a:r>
            <a:r>
              <a:rPr lang="ru-RU" dirty="0" smtClean="0"/>
              <a:t> </a:t>
            </a:r>
            <a:r>
              <a:rPr lang="ru-RU" dirty="0" err="1" smtClean="0"/>
              <a:t>сонячного</a:t>
            </a:r>
            <a:r>
              <a:rPr lang="ru-RU" dirty="0" smtClean="0"/>
              <a:t> </a:t>
            </a:r>
            <a:r>
              <a:rPr lang="ru-RU" dirty="0" err="1" smtClean="0"/>
              <a:t>світла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b="1" dirty="0">
                <a:solidFill>
                  <a:srgbClr val="009999"/>
                </a:solidFill>
                <a:latin typeface="Monotype Corsiva" pitchFamily="66" charset="0"/>
              </a:rPr>
              <a:t>Власне дослідження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457200" y="1214423"/>
            <a:ext cx="8229600" cy="4071966"/>
          </a:xfrm>
        </p:spPr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ru-RU" dirty="0" err="1" smtClean="0"/>
              <a:t>Було</a:t>
            </a:r>
            <a:r>
              <a:rPr lang="ru-RU" dirty="0" smtClean="0"/>
              <a:t> створено </a:t>
            </a:r>
            <a:r>
              <a:rPr lang="ru-RU" dirty="0" err="1" smtClean="0"/>
              <a:t>макети</a:t>
            </a:r>
            <a:r>
              <a:rPr lang="ru-RU" dirty="0" smtClean="0"/>
              <a:t> </a:t>
            </a:r>
            <a:r>
              <a:rPr lang="ru-RU" dirty="0" err="1" smtClean="0"/>
              <a:t>мінітеплиць</a:t>
            </a:r>
            <a:endParaRPr lang="ru-RU" dirty="0" smtClean="0"/>
          </a:p>
          <a:p>
            <a:pPr>
              <a:buFont typeface="Wingdings" pitchFamily="2" charset="2"/>
              <a:buChar char="§"/>
            </a:pPr>
            <a:r>
              <a:rPr lang="ru-RU" dirty="0" err="1" smtClean="0"/>
              <a:t>Висаджено</a:t>
            </a:r>
            <a:r>
              <a:rPr lang="ru-RU" dirty="0" smtClean="0"/>
              <a:t> </a:t>
            </a:r>
            <a:r>
              <a:rPr lang="ru-RU" dirty="0" err="1" smtClean="0"/>
              <a:t>рослини</a:t>
            </a:r>
            <a:endParaRPr lang="ru-RU" dirty="0"/>
          </a:p>
          <a:p>
            <a:pPr>
              <a:buFont typeface="Wingdings" pitchFamily="2" charset="2"/>
              <a:buChar char="§"/>
            </a:pPr>
            <a:r>
              <a:rPr lang="ru-RU" dirty="0" smtClean="0"/>
              <a:t>Проведено </a:t>
            </a:r>
            <a:r>
              <a:rPr lang="ru-RU" dirty="0" err="1" smtClean="0"/>
              <a:t>спостереження</a:t>
            </a:r>
            <a:endParaRPr lang="ru-RU" dirty="0" smtClean="0"/>
          </a:p>
          <a:p>
            <a:pPr>
              <a:buFont typeface="Wingdings" pitchFamily="2" charset="2"/>
              <a:buChar char="§"/>
            </a:pPr>
            <a:r>
              <a:rPr lang="uk-UA" dirty="0"/>
              <a:t>П</a:t>
            </a:r>
            <a:r>
              <a:rPr lang="uk-UA" dirty="0" smtClean="0"/>
              <a:t>еревірено можливість вирощування</a:t>
            </a:r>
            <a:endParaRPr lang="uk-UA" dirty="0"/>
          </a:p>
        </p:txBody>
      </p:sp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3643314"/>
            <a:ext cx="2357454" cy="2438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357158" y="6215082"/>
            <a:ext cx="81439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err="1"/>
              <a:t>е</a:t>
            </a:r>
            <a:r>
              <a:rPr lang="ru-RU" sz="1600" dirty="0" err="1" smtClean="0"/>
              <a:t>тапи</a:t>
            </a:r>
            <a:r>
              <a:rPr lang="ru-RU" sz="1600" dirty="0" smtClean="0"/>
              <a:t> </a:t>
            </a:r>
            <a:r>
              <a:rPr lang="ru-RU" sz="1600" dirty="0" err="1" smtClean="0"/>
              <a:t>вирощування</a:t>
            </a:r>
            <a:r>
              <a:rPr lang="ru-RU" sz="1600" dirty="0" smtClean="0"/>
              <a:t> </a:t>
            </a:r>
            <a:r>
              <a:rPr lang="ru-RU" sz="1600" dirty="0" err="1" smtClean="0"/>
              <a:t>мікрозелені</a:t>
            </a:r>
            <a:r>
              <a:rPr lang="ru-RU" sz="1600" dirty="0" smtClean="0"/>
              <a:t> </a:t>
            </a:r>
            <a:r>
              <a:rPr lang="ru-RU" sz="1600" dirty="0" err="1" smtClean="0"/>
              <a:t>руколи</a:t>
            </a:r>
            <a:r>
              <a:rPr lang="ru-RU" sz="1600" dirty="0" smtClean="0"/>
              <a:t> в </a:t>
            </a:r>
            <a:r>
              <a:rPr lang="ru-RU" sz="1600" dirty="0" err="1" smtClean="0"/>
              <a:t>мінітеплиці</a:t>
            </a:r>
            <a:r>
              <a:rPr lang="ru-RU" sz="1600" dirty="0" smtClean="0"/>
              <a:t> </a:t>
            </a:r>
            <a:r>
              <a:rPr lang="ru-RU" sz="1600" dirty="0" err="1" smtClean="0"/>
              <a:t>протягом</a:t>
            </a:r>
            <a:r>
              <a:rPr lang="ru-RU" sz="1600" dirty="0" smtClean="0"/>
              <a:t> 10 </a:t>
            </a:r>
            <a:r>
              <a:rPr lang="ru-RU" sz="1600" dirty="0" err="1" smtClean="0"/>
              <a:t>днів</a:t>
            </a:r>
            <a:endParaRPr lang="uk-UA" sz="1600" dirty="0"/>
          </a:p>
        </p:txBody>
      </p:sp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14678" y="3643314"/>
            <a:ext cx="2363246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7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86512" y="3643314"/>
            <a:ext cx="2286016" cy="2397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29600" cy="582594"/>
          </a:xfrm>
        </p:spPr>
        <p:txBody>
          <a:bodyPr>
            <a:noAutofit/>
          </a:bodyPr>
          <a:lstStyle/>
          <a:p>
            <a:r>
              <a:rPr lang="en-US" b="1" dirty="0" err="1" smtClean="0">
                <a:solidFill>
                  <a:srgbClr val="009999"/>
                </a:solidFill>
                <a:latin typeface="Monotype Corsiva" pitchFamily="66" charset="0"/>
              </a:rPr>
              <a:t>Результати</a:t>
            </a:r>
            <a:r>
              <a:rPr lang="en-US" b="1" dirty="0" smtClean="0">
                <a:solidFill>
                  <a:srgbClr val="009999"/>
                </a:solidFill>
                <a:latin typeface="Monotype Corsiva" pitchFamily="66" charset="0"/>
              </a:rPr>
              <a:t> </a:t>
            </a:r>
            <a:r>
              <a:rPr lang="en-US" b="1" dirty="0" err="1" smtClean="0">
                <a:solidFill>
                  <a:srgbClr val="009999"/>
                </a:solidFill>
                <a:latin typeface="Monotype Corsiva" pitchFamily="66" charset="0"/>
              </a:rPr>
              <a:t>дослідження</a:t>
            </a:r>
            <a:r>
              <a:rPr lang="uk-UA" b="1" dirty="0" smtClean="0">
                <a:solidFill>
                  <a:srgbClr val="009999"/>
                </a:solidFill>
                <a:latin typeface="Monotype Corsiva" pitchFamily="66" charset="0"/>
              </a:rPr>
              <a:t/>
            </a:r>
            <a:br>
              <a:rPr lang="uk-UA" b="1" dirty="0" smtClean="0">
                <a:solidFill>
                  <a:srgbClr val="009999"/>
                </a:solidFill>
                <a:latin typeface="Monotype Corsiva" pitchFamily="66" charset="0"/>
              </a:rPr>
            </a:br>
            <a:endParaRPr lang="uk-UA" b="1" dirty="0" smtClean="0">
              <a:solidFill>
                <a:srgbClr val="009999"/>
              </a:solidFill>
              <a:latin typeface="Monotype Corsiva" pitchFamily="66" charset="0"/>
            </a:endParaRPr>
          </a:p>
        </p:txBody>
      </p:sp>
      <p:graphicFrame>
        <p:nvGraphicFramePr>
          <p:cNvPr id="4" name="Таблиця 3"/>
          <p:cNvGraphicFramePr>
            <a:graphicFrameLocks noGrp="1"/>
          </p:cNvGraphicFramePr>
          <p:nvPr/>
        </p:nvGraphicFramePr>
        <p:xfrm>
          <a:off x="357159" y="857232"/>
          <a:ext cx="4643469" cy="2645059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1143007"/>
                <a:gridCol w="1428760"/>
                <a:gridCol w="2071702"/>
              </a:tblGrid>
              <a:tr h="2775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 err="1"/>
                        <a:t>День</a:t>
                      </a:r>
                      <a:endParaRPr lang="uk-UA" sz="1100" dirty="0"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/>
                        <a:t>Висота (см)</a:t>
                      </a:r>
                      <a:endParaRPr lang="uk-UA" sz="1100"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/>
                        <a:t>Спостереження</a:t>
                      </a:r>
                      <a:endParaRPr lang="uk-UA" sz="1100"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775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/>
                        <a:t>1</a:t>
                      </a:r>
                      <a:endParaRPr lang="uk-UA" sz="1100" dirty="0"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/>
                        <a:t>0.5</a:t>
                      </a:r>
                      <a:endParaRPr lang="uk-UA" sz="1100" dirty="0"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/>
                        <a:t>Набрякання насіння</a:t>
                      </a:r>
                      <a:endParaRPr lang="uk-UA" sz="1100"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775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/>
                        <a:t>2</a:t>
                      </a:r>
                      <a:endParaRPr lang="uk-UA" sz="1100" dirty="0"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/>
                        <a:t>1.2</a:t>
                      </a:r>
                      <a:endParaRPr lang="uk-UA" sz="1100" dirty="0"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 err="1"/>
                        <a:t>Поява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паростків</a:t>
                      </a:r>
                      <a:endParaRPr lang="uk-UA" sz="1100" dirty="0"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775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/>
                        <a:t>3</a:t>
                      </a:r>
                      <a:endParaRPr lang="uk-UA" sz="1100"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/>
                        <a:t>2.5</a:t>
                      </a:r>
                      <a:endParaRPr lang="uk-UA" sz="1100" dirty="0"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 err="1"/>
                        <a:t>Активний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ріст</a:t>
                      </a:r>
                      <a:endParaRPr lang="uk-UA" sz="1100" dirty="0"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775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/>
                        <a:t>4</a:t>
                      </a:r>
                      <a:endParaRPr lang="uk-UA" sz="1100"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/>
                        <a:t>4</a:t>
                      </a:r>
                      <a:endParaRPr lang="uk-UA" sz="1100"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 err="1"/>
                        <a:t>Зеленіння</a:t>
                      </a:r>
                      <a:endParaRPr lang="uk-UA" sz="1100" dirty="0"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775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/>
                        <a:t>5</a:t>
                      </a:r>
                      <a:endParaRPr lang="uk-UA" sz="1100"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/>
                        <a:t>5.5</a:t>
                      </a:r>
                      <a:endParaRPr lang="uk-UA" sz="1100" dirty="0"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 err="1"/>
                        <a:t>Формування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листків</a:t>
                      </a:r>
                      <a:endParaRPr lang="uk-UA" sz="1100" dirty="0"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888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/>
                        <a:t>6</a:t>
                      </a:r>
                      <a:endParaRPr lang="uk-UA" sz="1100"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/>
                        <a:t>7</a:t>
                      </a:r>
                      <a:endParaRPr lang="uk-UA" sz="1100" dirty="0"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 err="1"/>
                        <a:t>Активний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фотосинтез</a:t>
                      </a:r>
                      <a:endParaRPr lang="uk-UA" sz="1100" dirty="0"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888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/>
                        <a:t>7</a:t>
                      </a:r>
                      <a:endParaRPr lang="uk-UA" sz="1100"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/>
                        <a:t>8.5</a:t>
                      </a:r>
                      <a:endParaRPr lang="uk-UA" sz="1100" dirty="0"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 err="1"/>
                        <a:t>Готовність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до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споживання</a:t>
                      </a:r>
                      <a:endParaRPr lang="uk-UA" sz="1100" dirty="0"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3571876"/>
            <a:ext cx="4214842" cy="31480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29256" y="1214422"/>
            <a:ext cx="3286148" cy="4755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4"/>
            <a:ext cx="7500958" cy="1143000"/>
          </a:xfrm>
        </p:spPr>
        <p:txBody>
          <a:bodyPr>
            <a:normAutofit/>
          </a:bodyPr>
          <a:lstStyle/>
          <a:p>
            <a:r>
              <a:rPr lang="uk-UA" sz="5400" b="1" dirty="0">
                <a:solidFill>
                  <a:srgbClr val="009999"/>
                </a:solidFill>
                <a:latin typeface="Monotype Corsiva" pitchFamily="66" charset="0"/>
              </a:rPr>
              <a:t>Висновки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428596" y="928670"/>
            <a:ext cx="8215370" cy="5572164"/>
          </a:xfrm>
        </p:spPr>
        <p:txBody>
          <a:bodyPr>
            <a:normAutofit/>
          </a:bodyPr>
          <a:lstStyle/>
          <a:p>
            <a:pPr indent="342900" algn="just">
              <a:spcBef>
                <a:spcPts val="1200"/>
              </a:spcBef>
              <a:buNone/>
            </a:pPr>
            <a:r>
              <a:rPr lang="uk-UA" sz="2800" dirty="0" smtClean="0"/>
              <a:t>   </a:t>
            </a:r>
          </a:p>
          <a:p>
            <a:pPr>
              <a:buNone/>
            </a:pPr>
            <a:endParaRPr lang="uk-UA" dirty="0"/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646" y="4500570"/>
            <a:ext cx="1976335" cy="22280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3"/>
          <a:srcRect t="7256" b="4224"/>
          <a:stretch>
            <a:fillRect/>
          </a:stretch>
        </p:blipFill>
        <p:spPr bwMode="auto">
          <a:xfrm>
            <a:off x="6572264" y="142852"/>
            <a:ext cx="2428856" cy="29553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357158" y="928670"/>
            <a:ext cx="607223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uk-UA" sz="2600" dirty="0" smtClean="0"/>
              <a:t>Дослідження показало, що </a:t>
            </a:r>
            <a:r>
              <a:rPr lang="uk-UA" sz="2600" dirty="0" err="1" smtClean="0"/>
              <a:t>мінітеплиці</a:t>
            </a:r>
            <a:r>
              <a:rPr lang="uk-UA" sz="2600" dirty="0" smtClean="0"/>
              <a:t> дозволяють ефективно вирощувати </a:t>
            </a:r>
            <a:r>
              <a:rPr lang="uk-UA" sz="2600" dirty="0" err="1" smtClean="0"/>
              <a:t>мікрозелень</a:t>
            </a:r>
            <a:r>
              <a:rPr lang="uk-UA" sz="2600" dirty="0" smtClean="0"/>
              <a:t> у невеликому просторі та забезпечують організм корисними мікроелементами.</a:t>
            </a:r>
          </a:p>
          <a:p>
            <a:endParaRPr lang="uk-UA" dirty="0"/>
          </a:p>
        </p:txBody>
      </p:sp>
      <p:sp>
        <p:nvSpPr>
          <p:cNvPr id="8" name="TextBox 7"/>
          <p:cNvSpPr txBox="1"/>
          <p:nvPr/>
        </p:nvSpPr>
        <p:spPr>
          <a:xfrm>
            <a:off x="214282" y="3286124"/>
            <a:ext cx="87154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2600" dirty="0"/>
              <a:t>Такі теплиці є мобільними, їх легко транспортувати та за потреби виносити на пряме сонячне світло, що покращує ріст рослин.</a:t>
            </a:r>
          </a:p>
          <a:p>
            <a:endParaRPr lang="uk-UA" dirty="0"/>
          </a:p>
        </p:txBody>
      </p:sp>
      <p:sp>
        <p:nvSpPr>
          <p:cNvPr id="9" name="TextBox 8"/>
          <p:cNvSpPr txBox="1"/>
          <p:nvPr/>
        </p:nvSpPr>
        <p:spPr>
          <a:xfrm>
            <a:off x="2357422" y="4786322"/>
            <a:ext cx="642942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600" dirty="0" err="1"/>
              <a:t>Отже</a:t>
            </a:r>
            <a:r>
              <a:rPr lang="ru-RU" sz="2600" dirty="0"/>
              <a:t>, </a:t>
            </a:r>
            <a:r>
              <a:rPr lang="ru-RU" sz="2600" dirty="0" err="1"/>
              <a:t>такі</a:t>
            </a:r>
            <a:r>
              <a:rPr lang="ru-RU" sz="2600" dirty="0"/>
              <a:t> </a:t>
            </a:r>
            <a:r>
              <a:rPr lang="ru-RU" sz="2600" dirty="0" err="1"/>
              <a:t>системи</a:t>
            </a:r>
            <a:r>
              <a:rPr lang="ru-RU" sz="2600" dirty="0"/>
              <a:t> </a:t>
            </a:r>
            <a:r>
              <a:rPr lang="ru-RU" sz="2600" dirty="0" err="1"/>
              <a:t>можуть</a:t>
            </a:r>
            <a:r>
              <a:rPr lang="ru-RU" sz="2600" dirty="0"/>
              <a:t> стати простим </a:t>
            </a:r>
            <a:r>
              <a:rPr lang="ru-RU" sz="2600" dirty="0" err="1"/>
              <a:t>і</a:t>
            </a:r>
            <a:r>
              <a:rPr lang="ru-RU" sz="2600" dirty="0"/>
              <a:t> </a:t>
            </a:r>
            <a:r>
              <a:rPr lang="ru-RU" sz="2600" dirty="0" err="1"/>
              <a:t>перспективним</a:t>
            </a:r>
            <a:r>
              <a:rPr lang="ru-RU" sz="2600" dirty="0"/>
              <a:t> </a:t>
            </a:r>
            <a:r>
              <a:rPr lang="ru-RU" sz="2600" dirty="0" err="1"/>
              <a:t>рішенням</a:t>
            </a:r>
            <a:r>
              <a:rPr lang="ru-RU" sz="2600" dirty="0"/>
              <a:t> для </a:t>
            </a:r>
            <a:r>
              <a:rPr lang="ru-RU" sz="2600" dirty="0" err="1"/>
              <a:t>забезпечення</a:t>
            </a:r>
            <a:r>
              <a:rPr lang="ru-RU" sz="2600" dirty="0"/>
              <a:t> </a:t>
            </a:r>
            <a:r>
              <a:rPr lang="ru-RU" sz="2600" dirty="0" err="1"/>
              <a:t>астронавтів</a:t>
            </a:r>
            <a:r>
              <a:rPr lang="ru-RU" sz="2600" dirty="0"/>
              <a:t> </a:t>
            </a:r>
            <a:r>
              <a:rPr lang="ru-RU" sz="2600" dirty="0" err="1"/>
              <a:t>свіжою</a:t>
            </a:r>
            <a:r>
              <a:rPr lang="ru-RU" sz="2600" dirty="0"/>
              <a:t> </a:t>
            </a:r>
            <a:r>
              <a:rPr lang="ru-RU" sz="2600" dirty="0" err="1"/>
              <a:t>їжею</a:t>
            </a:r>
            <a:r>
              <a:rPr lang="ru-RU" sz="2600" dirty="0"/>
              <a:t> </a:t>
            </a:r>
            <a:r>
              <a:rPr lang="ru-RU" sz="2600" dirty="0" err="1"/>
              <a:t>під</a:t>
            </a:r>
            <a:r>
              <a:rPr lang="ru-RU" sz="2600" dirty="0"/>
              <a:t> час </a:t>
            </a:r>
            <a:r>
              <a:rPr lang="ru-RU" sz="2600" dirty="0" err="1"/>
              <a:t>космічних</a:t>
            </a:r>
            <a:r>
              <a:rPr lang="ru-RU" sz="2600" dirty="0"/>
              <a:t> </a:t>
            </a:r>
            <a:r>
              <a:rPr lang="ru-RU" sz="2600" dirty="0" err="1"/>
              <a:t>місій</a:t>
            </a:r>
            <a:endParaRPr lang="uk-UA" sz="2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2000240"/>
            <a:ext cx="7772400" cy="1362075"/>
          </a:xfrm>
        </p:spPr>
        <p:txBody>
          <a:bodyPr>
            <a:normAutofit/>
          </a:bodyPr>
          <a:lstStyle/>
          <a:p>
            <a:r>
              <a:rPr lang="uk-UA" sz="5400" dirty="0" smtClean="0">
                <a:solidFill>
                  <a:srgbClr val="009999"/>
                </a:solidFill>
                <a:latin typeface="Monotype Corsiva" pitchFamily="66" charset="0"/>
              </a:rPr>
              <a:t>Дякую за увагу!</a:t>
            </a:r>
            <a:endParaRPr lang="uk-UA" sz="5400" dirty="0">
              <a:solidFill>
                <a:srgbClr val="009999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</TotalTime>
  <Words>317</Words>
  <Application>Microsoft Office PowerPoint</Application>
  <PresentationFormat>Екран (4:3)</PresentationFormat>
  <Paragraphs>95</Paragraphs>
  <Slides>10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10</vt:i4>
      </vt:variant>
    </vt:vector>
  </HeadingPairs>
  <TitlesOfParts>
    <vt:vector size="11" baseType="lpstr">
      <vt:lpstr>Тема Office</vt:lpstr>
      <vt:lpstr> Автономні мінітеплиці для вирощування органічної мікрозелені в умовах   Місяця</vt:lpstr>
      <vt:lpstr>Актуальність</vt:lpstr>
      <vt:lpstr>Завдання</vt:lpstr>
      <vt:lpstr>Що таке мікрозелень?</vt:lpstr>
      <vt:lpstr>Конструкція мінітеплиці</vt:lpstr>
      <vt:lpstr>Макети мінітеплиць</vt:lpstr>
      <vt:lpstr>Власне дослідження</vt:lpstr>
      <vt:lpstr>Результати дослідження </vt:lpstr>
      <vt:lpstr>Висновки</vt:lpstr>
      <vt:lpstr>Дякую за увагу!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Автономні мініротеплиці для вирощування органічної мікрозелені в умовах   Місяця</dc:title>
  <dc:creator>НВК ШКТ-ЛТЛ 8</dc:creator>
  <cp:lastModifiedBy>НВК ШКТ-ЛТЛ 8</cp:lastModifiedBy>
  <cp:revision>10</cp:revision>
  <dcterms:created xsi:type="dcterms:W3CDTF">2026-04-10T21:19:20Z</dcterms:created>
  <dcterms:modified xsi:type="dcterms:W3CDTF">2026-04-14T14:56:27Z</dcterms:modified>
</cp:coreProperties>
</file>