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Canva Sans" panose="020B0604020202020204" charset="0"/>
      <p:regular r:id="rId11"/>
    </p:embeddedFont>
    <p:embeddedFont>
      <p:font typeface="Canva Sans Bold" panose="020B0604020202020204" charset="0"/>
      <p:regular r:id="rId12"/>
    </p:embeddedFont>
    <p:embeddedFont>
      <p:font typeface="Courier Prime Bold" panose="020B0604020202020204" charset="0"/>
      <p:regular r:id="rId13"/>
    </p:embeddedFont>
    <p:embeddedFont>
      <p:font typeface="Glacial Indifference" panose="020B0604020202020204" charset="0"/>
      <p:regular r:id="rId14"/>
    </p:embeddedFont>
    <p:embeddedFont>
      <p:font typeface="True Typewriter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7" d="100"/>
          <a:sy n="37" d="100"/>
        </p:scale>
        <p:origin x="72" y="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2026-04-22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2026-04-22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2026-04-22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2026-04-22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2026-04-22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2026-04-22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2026-04-22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2026-04-22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2026-04-22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2026-04-22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2026-04-22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2026-04-22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408502">
            <a:off x="198347" y="4335198"/>
            <a:ext cx="3803890" cy="3572509"/>
          </a:xfrm>
          <a:custGeom>
            <a:avLst/>
            <a:gdLst/>
            <a:ahLst/>
            <a:cxnLst/>
            <a:rect l="l" t="t" r="r" b="b"/>
            <a:pathLst>
              <a:path w="3803890" h="3572509">
                <a:moveTo>
                  <a:pt x="0" y="0"/>
                </a:moveTo>
                <a:lnTo>
                  <a:pt x="3803889" y="0"/>
                </a:lnTo>
                <a:lnTo>
                  <a:pt x="3803889" y="3572509"/>
                </a:lnTo>
                <a:lnTo>
                  <a:pt x="0" y="35725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8672"/>
            </a:stretch>
          </a:blipFill>
        </p:spPr>
      </p:sp>
      <p:sp>
        <p:nvSpPr>
          <p:cNvPr id="4" name="Freeform 4"/>
          <p:cNvSpPr/>
          <p:nvPr/>
        </p:nvSpPr>
        <p:spPr>
          <a:xfrm rot="290826">
            <a:off x="13516069" y="4840700"/>
            <a:ext cx="5109405" cy="5677029"/>
          </a:xfrm>
          <a:custGeom>
            <a:avLst/>
            <a:gdLst/>
            <a:ahLst/>
            <a:cxnLst/>
            <a:rect l="l" t="t" r="r" b="b"/>
            <a:pathLst>
              <a:path w="5109405" h="5677029">
                <a:moveTo>
                  <a:pt x="0" y="0"/>
                </a:moveTo>
                <a:lnTo>
                  <a:pt x="5109405" y="0"/>
                </a:lnTo>
                <a:lnTo>
                  <a:pt x="5109405" y="5677029"/>
                </a:lnTo>
                <a:lnTo>
                  <a:pt x="0" y="56770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1976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69402" y="361700"/>
            <a:ext cx="2764277" cy="2729095"/>
          </a:xfrm>
          <a:custGeom>
            <a:avLst/>
            <a:gdLst/>
            <a:ahLst/>
            <a:cxnLst/>
            <a:rect l="l" t="t" r="r" b="b"/>
            <a:pathLst>
              <a:path w="2764277" h="2729095">
                <a:moveTo>
                  <a:pt x="0" y="0"/>
                </a:moveTo>
                <a:lnTo>
                  <a:pt x="2764277" y="0"/>
                </a:lnTo>
                <a:lnTo>
                  <a:pt x="2764277" y="2729095"/>
                </a:lnTo>
                <a:lnTo>
                  <a:pt x="0" y="27290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70552" y="8625005"/>
            <a:ext cx="13394384" cy="2535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14"/>
              </a:lnSpc>
            </a:pPr>
            <a:r>
              <a:rPr lang="en-US" sz="3751" b="1" dirty="0" err="1">
                <a:solidFill>
                  <a:srgbClr val="C6C7C1"/>
                </a:solidFill>
                <a:latin typeface="Courier Prime Bold"/>
                <a:ea typeface="Courier Prime Bold"/>
                <a:cs typeface="Courier Prime Bold"/>
                <a:sym typeface="Courier Prime Bold"/>
              </a:rPr>
              <a:t>Виконала</a:t>
            </a:r>
            <a:r>
              <a:rPr lang="en-US" sz="3751" b="1">
                <a:solidFill>
                  <a:srgbClr val="C6C7C1"/>
                </a:solidFill>
                <a:latin typeface="Courier Prime Bold"/>
                <a:ea typeface="Courier Prime Bold"/>
                <a:cs typeface="Courier Prime Bold"/>
                <a:sym typeface="Courier Prime Bold"/>
              </a:rPr>
              <a:t> Яремчук Ольга Олександрівна, учениця 7 класу Київського ліцею “Школа сучасної освіти АСЕ”</a:t>
            </a:r>
          </a:p>
          <a:p>
            <a:pPr algn="ctr">
              <a:lnSpc>
                <a:spcPts val="4014"/>
              </a:lnSpc>
            </a:pPr>
            <a:endParaRPr lang="en-US" sz="3751" b="1">
              <a:solidFill>
                <a:srgbClr val="C6C7C1"/>
              </a:solidFill>
              <a:latin typeface="Courier Prime Bold"/>
              <a:ea typeface="Courier Prime Bold"/>
              <a:cs typeface="Courier Prime Bold"/>
              <a:sym typeface="Courier Prime Bold"/>
            </a:endParaRPr>
          </a:p>
          <a:p>
            <a:pPr marL="0" lvl="0" indent="0" algn="ctr">
              <a:lnSpc>
                <a:spcPts val="4014"/>
              </a:lnSpc>
            </a:pPr>
            <a:endParaRPr lang="en-US" sz="3751" b="1">
              <a:solidFill>
                <a:srgbClr val="C6C7C1"/>
              </a:solidFill>
              <a:latin typeface="Courier Prime Bold"/>
              <a:ea typeface="Courier Prime Bold"/>
              <a:cs typeface="Courier Prime Bold"/>
              <a:sym typeface="Courier Prime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640687" y="-9525"/>
            <a:ext cx="11844439" cy="3656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304"/>
              </a:lnSpc>
              <a:spcBef>
                <a:spcPct val="0"/>
              </a:spcBef>
            </a:pPr>
            <a:r>
              <a:rPr lang="en-US" sz="8695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ВИЗНАЧЕННЯ ПЕРСПЕКТИВ ТРАНСПОРТУВАННЯ ВАНТАЖІВ НА МІСЯЦІ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0552" y="575897"/>
            <a:ext cx="3470135" cy="19704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68"/>
              </a:lnSpc>
            </a:pPr>
            <a:r>
              <a:rPr lang="en-US" sz="11549" b="1">
                <a:solidFill>
                  <a:srgbClr val="C6C7C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67640" y="4741521"/>
            <a:ext cx="18623280" cy="5650278"/>
          </a:xfrm>
          <a:custGeom>
            <a:avLst/>
            <a:gdLst/>
            <a:ahLst/>
            <a:cxnLst/>
            <a:rect l="l" t="t" r="r" b="b"/>
            <a:pathLst>
              <a:path w="18623280" h="5650278">
                <a:moveTo>
                  <a:pt x="0" y="0"/>
                </a:moveTo>
                <a:lnTo>
                  <a:pt x="18623280" y="0"/>
                </a:lnTo>
                <a:lnTo>
                  <a:pt x="18623280" y="5650278"/>
                </a:lnTo>
                <a:lnTo>
                  <a:pt x="0" y="56502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370" b="-7370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162995" y="710177"/>
            <a:ext cx="7962011" cy="890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254"/>
              </a:lnSpc>
              <a:spcBef>
                <a:spcPct val="0"/>
              </a:spcBef>
            </a:pPr>
            <a:r>
              <a:rPr lang="en-US" sz="5845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МЕТА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62995" y="3225001"/>
            <a:ext cx="7962011" cy="890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254"/>
              </a:lnSpc>
              <a:spcBef>
                <a:spcPct val="0"/>
              </a:spcBef>
            </a:pPr>
            <a:r>
              <a:rPr lang="en-US" sz="5845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АКТУАЛЬНІСТЬ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631289" y="2106548"/>
            <a:ext cx="13628011" cy="1259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207"/>
              </a:lnSpc>
              <a:spcBef>
                <a:spcPct val="0"/>
              </a:spcBef>
            </a:pPr>
            <a:r>
              <a:rPr lang="uk-UA" sz="299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Метою нашого дослідження було зрозуміти, чи можливо транспортувати на Місяці вантажі в умовах зниженої гравітації та відсутності опору повітря, застосовуючи пускові установки</a:t>
            </a:r>
            <a:endParaRPr lang="en-US" sz="2997" dirty="0">
              <a:solidFill>
                <a:srgbClr val="C6C7C1"/>
              </a:solidFill>
              <a:latin typeface="True Typewriter"/>
              <a:ea typeface="True Typewriter"/>
              <a:cs typeface="True Typewriter"/>
              <a:sym typeface="True Typewriter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631289" y="4107178"/>
            <a:ext cx="13628011" cy="1259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207"/>
              </a:lnSpc>
              <a:spcBef>
                <a:spcPct val="0"/>
              </a:spcBef>
            </a:pPr>
            <a:r>
              <a:rPr lang="en-US" sz="299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Зараз</a:t>
            </a:r>
            <a:r>
              <a:rPr lang="en-US" sz="299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uk-UA" sz="299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дуже потрібно почати робити перші кроки до реалізації ідеї з доставкою на місяці, бо без попередніх розрахунків неможливо побудувати ефективну систему доставки.</a:t>
            </a:r>
          </a:p>
        </p:txBody>
      </p:sp>
      <p:sp>
        <p:nvSpPr>
          <p:cNvPr id="7" name="Freeform 7"/>
          <p:cNvSpPr/>
          <p:nvPr/>
        </p:nvSpPr>
        <p:spPr>
          <a:xfrm>
            <a:off x="438277" y="236566"/>
            <a:ext cx="2764277" cy="2729095"/>
          </a:xfrm>
          <a:custGeom>
            <a:avLst/>
            <a:gdLst/>
            <a:ahLst/>
            <a:cxnLst/>
            <a:rect l="l" t="t" r="r" b="b"/>
            <a:pathLst>
              <a:path w="2764277" h="2729095">
                <a:moveTo>
                  <a:pt x="0" y="0"/>
                </a:moveTo>
                <a:lnTo>
                  <a:pt x="2764277" y="0"/>
                </a:lnTo>
                <a:lnTo>
                  <a:pt x="2764277" y="2729095"/>
                </a:lnTo>
                <a:lnTo>
                  <a:pt x="0" y="27290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61154" y="500627"/>
            <a:ext cx="3470135" cy="19704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68"/>
              </a:lnSpc>
            </a:pPr>
            <a:r>
              <a:rPr lang="en-US" sz="11549" b="1">
                <a:solidFill>
                  <a:srgbClr val="C6C7C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77196" y="-2197269"/>
            <a:ext cx="19836653" cy="3243394"/>
          </a:xfrm>
          <a:custGeom>
            <a:avLst/>
            <a:gdLst/>
            <a:ahLst/>
            <a:cxnLst/>
            <a:rect l="l" t="t" r="r" b="b"/>
            <a:pathLst>
              <a:path w="19836653" h="3243394">
                <a:moveTo>
                  <a:pt x="0" y="0"/>
                </a:moveTo>
                <a:lnTo>
                  <a:pt x="19836652" y="0"/>
                </a:lnTo>
                <a:lnTo>
                  <a:pt x="19836652" y="3243394"/>
                </a:lnTo>
                <a:lnTo>
                  <a:pt x="0" y="32433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4843" b="-27104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709556" y="8879514"/>
            <a:ext cx="19836653" cy="3243394"/>
          </a:xfrm>
          <a:custGeom>
            <a:avLst/>
            <a:gdLst/>
            <a:ahLst/>
            <a:cxnLst/>
            <a:rect l="l" t="t" r="r" b="b"/>
            <a:pathLst>
              <a:path w="19836653" h="3243394">
                <a:moveTo>
                  <a:pt x="0" y="0"/>
                </a:moveTo>
                <a:lnTo>
                  <a:pt x="19836652" y="0"/>
                </a:lnTo>
                <a:lnTo>
                  <a:pt x="19836652" y="3243394"/>
                </a:lnTo>
                <a:lnTo>
                  <a:pt x="0" y="32433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4843" b="-271045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593021"/>
            <a:ext cx="16230600" cy="896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254"/>
              </a:lnSpc>
              <a:spcBef>
                <a:spcPct val="0"/>
              </a:spcBef>
            </a:pPr>
            <a:r>
              <a:rPr lang="en-US" sz="5845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ЗАДАЧІ</a:t>
            </a:r>
          </a:p>
        </p:txBody>
      </p:sp>
      <p:sp>
        <p:nvSpPr>
          <p:cNvPr id="5" name="Freeform 5"/>
          <p:cNvSpPr/>
          <p:nvPr/>
        </p:nvSpPr>
        <p:spPr>
          <a:xfrm>
            <a:off x="228787" y="93236"/>
            <a:ext cx="2764277" cy="1948651"/>
          </a:xfrm>
          <a:custGeom>
            <a:avLst/>
            <a:gdLst/>
            <a:ahLst/>
            <a:cxnLst/>
            <a:rect l="l" t="t" r="r" b="b"/>
            <a:pathLst>
              <a:path w="2764277" h="1948651">
                <a:moveTo>
                  <a:pt x="0" y="0"/>
                </a:moveTo>
                <a:lnTo>
                  <a:pt x="2764277" y="0"/>
                </a:lnTo>
                <a:lnTo>
                  <a:pt x="2764277" y="1948651"/>
                </a:lnTo>
                <a:lnTo>
                  <a:pt x="0" y="19486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40050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603182" y="1489630"/>
            <a:ext cx="13330975" cy="6051863"/>
            <a:chOff x="0" y="0"/>
            <a:chExt cx="3511039" cy="159390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511039" cy="1593906"/>
            </a:xfrm>
            <a:custGeom>
              <a:avLst/>
              <a:gdLst/>
              <a:ahLst/>
              <a:cxnLst/>
              <a:rect l="l" t="t" r="r" b="b"/>
              <a:pathLst>
                <a:path w="3511039" h="1593906">
                  <a:moveTo>
                    <a:pt x="29618" y="0"/>
                  </a:moveTo>
                  <a:lnTo>
                    <a:pt x="3481421" y="0"/>
                  </a:lnTo>
                  <a:cubicBezTo>
                    <a:pt x="3497778" y="0"/>
                    <a:pt x="3511039" y="13260"/>
                    <a:pt x="3511039" y="29618"/>
                  </a:cubicBezTo>
                  <a:lnTo>
                    <a:pt x="3511039" y="1564288"/>
                  </a:lnTo>
                  <a:cubicBezTo>
                    <a:pt x="3511039" y="1572143"/>
                    <a:pt x="3507918" y="1579677"/>
                    <a:pt x="3502364" y="1585231"/>
                  </a:cubicBezTo>
                  <a:cubicBezTo>
                    <a:pt x="3496809" y="1590786"/>
                    <a:pt x="3489276" y="1593906"/>
                    <a:pt x="3481421" y="1593906"/>
                  </a:cubicBezTo>
                  <a:lnTo>
                    <a:pt x="29618" y="1593906"/>
                  </a:lnTo>
                  <a:cubicBezTo>
                    <a:pt x="13260" y="1593906"/>
                    <a:pt x="0" y="1580646"/>
                    <a:pt x="0" y="1564288"/>
                  </a:cubicBezTo>
                  <a:lnTo>
                    <a:pt x="0" y="29618"/>
                  </a:lnTo>
                  <a:cubicBezTo>
                    <a:pt x="0" y="21763"/>
                    <a:pt x="3120" y="14229"/>
                    <a:pt x="8675" y="8675"/>
                  </a:cubicBezTo>
                  <a:cubicBezTo>
                    <a:pt x="14229" y="3120"/>
                    <a:pt x="21763" y="0"/>
                    <a:pt x="29618" y="0"/>
                  </a:cubicBezTo>
                  <a:close/>
                </a:path>
              </a:pathLst>
            </a:custGeom>
            <a:solidFill>
              <a:srgbClr val="6C757C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3511039" cy="15939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57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993064" y="2385759"/>
            <a:ext cx="10895186" cy="863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00"/>
              </a:lnSpc>
            </a:pPr>
            <a:r>
              <a:rPr lang="uk-UA" sz="2833" spc="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Дослідити</a:t>
            </a:r>
            <a:r>
              <a:rPr lang="en-US" sz="2833" spc="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2833" spc="2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тему</a:t>
            </a:r>
            <a:r>
              <a:rPr lang="en-US" sz="2833" spc="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2833" spc="2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доставки</a:t>
            </a:r>
            <a:r>
              <a:rPr lang="uk-UA" sz="2833" spc="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</a:t>
            </a:r>
            <a:r>
              <a:rPr lang="en-US" sz="2833" spc="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2833" spc="2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та</a:t>
            </a:r>
            <a:r>
              <a:rPr lang="en-US" sz="2833" spc="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2833" spc="2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знайти</a:t>
            </a:r>
            <a:r>
              <a:rPr lang="en-US" sz="2833" spc="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2833" spc="2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всі</a:t>
            </a:r>
            <a:r>
              <a:rPr lang="en-US" sz="2833" spc="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2833" spc="2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потрібні</a:t>
            </a:r>
            <a:r>
              <a:rPr lang="en-US" sz="2833" spc="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uk-UA" sz="2833" spc="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формули</a:t>
            </a:r>
            <a:r>
              <a:rPr lang="en-US" sz="2833" spc="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2833" spc="2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для</a:t>
            </a:r>
            <a:r>
              <a:rPr lang="en-US" sz="2833" spc="2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2833" spc="2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розрахунку</a:t>
            </a:r>
            <a:endParaRPr lang="en-US" sz="2833" spc="2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58060" y="2108562"/>
            <a:ext cx="2052268" cy="713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516"/>
              </a:lnSpc>
              <a:spcBef>
                <a:spcPct val="0"/>
              </a:spcBef>
            </a:pPr>
            <a:r>
              <a:rPr lang="en-US" sz="5155">
                <a:solidFill>
                  <a:srgbClr val="C6C7C1"/>
                </a:solidFill>
                <a:latin typeface="Canva Sans"/>
                <a:ea typeface="Canva Sans"/>
                <a:cs typeface="Canva Sans"/>
                <a:sym typeface="Canva Sans"/>
              </a:rPr>
              <a:t>1.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58060" y="4147110"/>
            <a:ext cx="2052268" cy="793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516"/>
              </a:lnSpc>
              <a:spcBef>
                <a:spcPct val="0"/>
              </a:spcBef>
            </a:pPr>
            <a:r>
              <a:rPr lang="en-US" sz="5155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2.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10926" y="5709451"/>
            <a:ext cx="2061793" cy="789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16"/>
              </a:lnSpc>
              <a:spcBef>
                <a:spcPct val="0"/>
              </a:spcBef>
            </a:pPr>
            <a:r>
              <a:rPr lang="en-US" sz="5155" dirty="0">
                <a:solidFill>
                  <a:srgbClr val="000000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310328" y="4548402"/>
            <a:ext cx="12375764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862"/>
              </a:lnSpc>
            </a:pPr>
            <a:r>
              <a:rPr lang="uk-UA" sz="3218" spc="3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Зробити експеримент на Землі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310328" y="6357457"/>
            <a:ext cx="14845199" cy="591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632"/>
              </a:lnSpc>
            </a:pPr>
            <a:r>
              <a:rPr lang="uk-UA" sz="3860" spc="3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Спрогнозувати результати для Місяця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-159807" y="-125839"/>
            <a:ext cx="3470135" cy="19704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68"/>
              </a:lnSpc>
            </a:pPr>
            <a:r>
              <a:rPr lang="en-US" sz="11549" b="1">
                <a:solidFill>
                  <a:srgbClr val="C6C7C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74326" y="-2326703"/>
            <a:ext cx="19836653" cy="3243394"/>
          </a:xfrm>
          <a:custGeom>
            <a:avLst/>
            <a:gdLst/>
            <a:ahLst/>
            <a:cxnLst/>
            <a:rect l="l" t="t" r="r" b="b"/>
            <a:pathLst>
              <a:path w="19836653" h="3243394">
                <a:moveTo>
                  <a:pt x="0" y="0"/>
                </a:moveTo>
                <a:lnTo>
                  <a:pt x="19836652" y="0"/>
                </a:lnTo>
                <a:lnTo>
                  <a:pt x="19836652" y="3243394"/>
                </a:lnTo>
                <a:lnTo>
                  <a:pt x="0" y="32433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4843" b="-27104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2115845"/>
            <a:ext cx="7960894" cy="6012990"/>
          </a:xfrm>
          <a:custGeom>
            <a:avLst/>
            <a:gdLst/>
            <a:ahLst/>
            <a:cxnLst/>
            <a:rect l="l" t="t" r="r" b="b"/>
            <a:pathLst>
              <a:path w="7960894" h="6012990">
                <a:moveTo>
                  <a:pt x="0" y="0"/>
                </a:moveTo>
                <a:lnTo>
                  <a:pt x="7960894" y="0"/>
                </a:lnTo>
                <a:lnTo>
                  <a:pt x="7960894" y="6012990"/>
                </a:lnTo>
                <a:lnTo>
                  <a:pt x="0" y="60129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54" r="-354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8953500" y="1662778"/>
            <a:ext cx="7551420" cy="896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254"/>
              </a:lnSpc>
              <a:spcBef>
                <a:spcPct val="0"/>
              </a:spcBef>
            </a:pPr>
            <a:r>
              <a:rPr lang="en-US" sz="5845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МАТЕРІАЛИ ТА МЕТОДИ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868535" y="2812095"/>
            <a:ext cx="8615834" cy="3898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61"/>
              </a:lnSpc>
            </a:pPr>
            <a:r>
              <a:rPr lang="uk-UA" sz="3515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Матеріали: </a:t>
            </a:r>
          </a:p>
          <a:p>
            <a:pPr marL="758994" lvl="1" indent="-379497" algn="l">
              <a:lnSpc>
                <a:spcPts val="3761"/>
              </a:lnSpc>
              <a:buFont typeface="Arial"/>
              <a:buChar char="•"/>
            </a:pPr>
            <a:r>
              <a:rPr lang="uk-UA" sz="3515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стілець</a:t>
            </a:r>
          </a:p>
          <a:p>
            <a:pPr marL="758994" lvl="1" indent="-379497" algn="l">
              <a:lnSpc>
                <a:spcPts val="3761"/>
              </a:lnSpc>
              <a:buFont typeface="Arial"/>
              <a:buChar char="•"/>
            </a:pPr>
            <a:r>
              <a:rPr lang="uk-UA" sz="3515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гумки для грошей</a:t>
            </a:r>
          </a:p>
          <a:p>
            <a:pPr marL="758994" lvl="1" indent="-379497" algn="l">
              <a:lnSpc>
                <a:spcPts val="3761"/>
              </a:lnSpc>
              <a:buFont typeface="Arial"/>
              <a:buChar char="•"/>
            </a:pPr>
            <a:r>
              <a:rPr lang="uk-UA" sz="3515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саморобна рогатка</a:t>
            </a:r>
          </a:p>
          <a:p>
            <a:pPr marL="758994" lvl="1" indent="-379497" algn="l">
              <a:lnSpc>
                <a:spcPts val="3761"/>
              </a:lnSpc>
              <a:buFont typeface="Arial"/>
              <a:buChar char="•"/>
            </a:pPr>
            <a:r>
              <a:rPr lang="uk-UA" sz="3515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лінійка</a:t>
            </a:r>
          </a:p>
          <a:p>
            <a:pPr marL="758994" lvl="1" indent="-379497" algn="l">
              <a:lnSpc>
                <a:spcPts val="3761"/>
              </a:lnSpc>
              <a:buFont typeface="Arial"/>
              <a:buChar char="•"/>
            </a:pPr>
            <a:r>
              <a:rPr lang="uk-UA" sz="3515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кубик</a:t>
            </a:r>
          </a:p>
          <a:p>
            <a:pPr algn="l">
              <a:lnSpc>
                <a:spcPts val="3761"/>
              </a:lnSpc>
            </a:pPr>
            <a:endParaRPr lang="en-US" sz="3515" dirty="0">
              <a:solidFill>
                <a:srgbClr val="C6C7C1"/>
              </a:solidFill>
              <a:latin typeface="True Typewriter"/>
              <a:ea typeface="True Typewriter"/>
              <a:cs typeface="True Typewriter"/>
              <a:sym typeface="True Typewriter"/>
            </a:endParaRPr>
          </a:p>
          <a:p>
            <a:pPr marL="0" lvl="0" indent="0" algn="just">
              <a:lnSpc>
                <a:spcPts val="3761"/>
              </a:lnSpc>
              <a:spcBef>
                <a:spcPct val="0"/>
              </a:spcBef>
            </a:pPr>
            <a:endParaRPr lang="en-US" sz="3515" dirty="0">
              <a:solidFill>
                <a:srgbClr val="C6C7C1"/>
              </a:solidFill>
              <a:latin typeface="True Typewriter"/>
              <a:ea typeface="True Typewriter"/>
              <a:cs typeface="True Typewriter"/>
              <a:sym typeface="True Typewriter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868535" y="5927810"/>
            <a:ext cx="8577885" cy="2867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45"/>
              </a:lnSpc>
            </a:pPr>
            <a:r>
              <a:rPr lang="uk-UA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Що було зроблено:</a:t>
            </a:r>
          </a:p>
          <a:p>
            <a:pPr algn="l">
              <a:lnSpc>
                <a:spcPts val="3745"/>
              </a:lnSpc>
            </a:pPr>
            <a:r>
              <a:rPr lang="uk-UA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Кубиком вистрілювали з саморобної рогатки, розтягуючи гумку на однакову відстань. Після цього вимірювалась відстань що пролетів кубик. </a:t>
            </a:r>
          </a:p>
          <a:p>
            <a:pPr algn="l">
              <a:lnSpc>
                <a:spcPts val="3745"/>
              </a:lnSpc>
            </a:pPr>
            <a:endParaRPr lang="uk-UA" sz="3500" dirty="0">
              <a:solidFill>
                <a:srgbClr val="C6C7C1"/>
              </a:solidFill>
              <a:latin typeface="True Typewriter"/>
              <a:ea typeface="True Typewriter"/>
              <a:cs typeface="True Typewriter"/>
              <a:sym typeface="True Typewriter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0" y="491215"/>
            <a:ext cx="2764277" cy="2729095"/>
          </a:xfrm>
          <a:custGeom>
            <a:avLst/>
            <a:gdLst/>
            <a:ahLst/>
            <a:cxnLst/>
            <a:rect l="l" t="t" r="r" b="b"/>
            <a:pathLst>
              <a:path w="2764277" h="2729095">
                <a:moveTo>
                  <a:pt x="0" y="0"/>
                </a:moveTo>
                <a:lnTo>
                  <a:pt x="2764277" y="0"/>
                </a:lnTo>
                <a:lnTo>
                  <a:pt x="2764277" y="2729096"/>
                </a:lnTo>
                <a:lnTo>
                  <a:pt x="0" y="27290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-352929" y="851214"/>
            <a:ext cx="3470135" cy="19704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68"/>
              </a:lnSpc>
            </a:pPr>
            <a:r>
              <a:rPr lang="en-US" sz="11549" b="1">
                <a:solidFill>
                  <a:srgbClr val="C6C7C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74326" y="-2326703"/>
            <a:ext cx="19836653" cy="3243394"/>
          </a:xfrm>
          <a:custGeom>
            <a:avLst/>
            <a:gdLst/>
            <a:ahLst/>
            <a:cxnLst/>
            <a:rect l="l" t="t" r="r" b="b"/>
            <a:pathLst>
              <a:path w="19836653" h="3243394">
                <a:moveTo>
                  <a:pt x="0" y="0"/>
                </a:moveTo>
                <a:lnTo>
                  <a:pt x="19836652" y="0"/>
                </a:lnTo>
                <a:lnTo>
                  <a:pt x="19836652" y="3243394"/>
                </a:lnTo>
                <a:lnTo>
                  <a:pt x="0" y="32433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4843" b="-27104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2158165"/>
            <a:ext cx="7960894" cy="5970671"/>
          </a:xfrm>
          <a:custGeom>
            <a:avLst/>
            <a:gdLst/>
            <a:ahLst/>
            <a:cxnLst/>
            <a:rect l="l" t="t" r="r" b="b"/>
            <a:pathLst>
              <a:path w="7960894" h="5970671">
                <a:moveTo>
                  <a:pt x="0" y="0"/>
                </a:moveTo>
                <a:lnTo>
                  <a:pt x="7960894" y="0"/>
                </a:lnTo>
                <a:lnTo>
                  <a:pt x="7960894" y="5970670"/>
                </a:lnTo>
                <a:lnTo>
                  <a:pt x="0" y="59706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8953500" y="1662778"/>
            <a:ext cx="7551420" cy="896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254"/>
              </a:lnSpc>
              <a:spcBef>
                <a:spcPct val="0"/>
              </a:spcBef>
            </a:pPr>
            <a:r>
              <a:rPr lang="en-US" sz="5845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РЕЗУЛЬТАТИ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681415" y="3302337"/>
            <a:ext cx="8577885" cy="1467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5"/>
              </a:lnSpc>
            </a:pP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Знайдено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середню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відстань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що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пролітав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кубик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після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кількох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спроб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, в </a:t>
            </a: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умовах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земного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тяжіння</a:t>
            </a:r>
            <a:endParaRPr lang="en-US" sz="3500" dirty="0">
              <a:solidFill>
                <a:srgbClr val="C6C7C1"/>
              </a:solidFill>
              <a:latin typeface="True Typewriter"/>
              <a:ea typeface="True Typewriter"/>
              <a:cs typeface="True Typewriter"/>
              <a:sym typeface="True Typewriter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667396" y="5970603"/>
            <a:ext cx="4925948" cy="1474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78"/>
              </a:lnSpc>
              <a:spcBef>
                <a:spcPct val="0"/>
              </a:spcBef>
            </a:pPr>
            <a:r>
              <a:rPr lang="en-US" sz="9699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54.5 СМ. </a:t>
            </a:r>
          </a:p>
        </p:txBody>
      </p:sp>
      <p:sp>
        <p:nvSpPr>
          <p:cNvPr id="7" name="Freeform 7"/>
          <p:cNvSpPr/>
          <p:nvPr/>
        </p:nvSpPr>
        <p:spPr>
          <a:xfrm>
            <a:off x="152400" y="643615"/>
            <a:ext cx="2764277" cy="2729095"/>
          </a:xfrm>
          <a:custGeom>
            <a:avLst/>
            <a:gdLst/>
            <a:ahLst/>
            <a:cxnLst/>
            <a:rect l="l" t="t" r="r" b="b"/>
            <a:pathLst>
              <a:path w="2764277" h="2729095">
                <a:moveTo>
                  <a:pt x="0" y="0"/>
                </a:moveTo>
                <a:lnTo>
                  <a:pt x="2764277" y="0"/>
                </a:lnTo>
                <a:lnTo>
                  <a:pt x="2764277" y="2729096"/>
                </a:lnTo>
                <a:lnTo>
                  <a:pt x="0" y="27290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-200529" y="1003614"/>
            <a:ext cx="3470135" cy="19704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68"/>
              </a:lnSpc>
            </a:pPr>
            <a:r>
              <a:rPr lang="en-US" sz="11549" b="1">
                <a:solidFill>
                  <a:srgbClr val="C6C7C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05840" y="-567846"/>
            <a:ext cx="9410700" cy="11178540"/>
          </a:xfrm>
          <a:custGeom>
            <a:avLst/>
            <a:gdLst/>
            <a:ahLst/>
            <a:cxnLst/>
            <a:rect l="l" t="t" r="r" b="b"/>
            <a:pathLst>
              <a:path w="9410700" h="11178540">
                <a:moveTo>
                  <a:pt x="0" y="0"/>
                </a:moveTo>
                <a:lnTo>
                  <a:pt x="9410700" y="0"/>
                </a:lnTo>
                <a:lnTo>
                  <a:pt x="9410700" y="11178540"/>
                </a:lnTo>
                <a:lnTo>
                  <a:pt x="0" y="111785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5829" r="-6534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774326" y="-2326703"/>
            <a:ext cx="19836653" cy="3243394"/>
          </a:xfrm>
          <a:custGeom>
            <a:avLst/>
            <a:gdLst/>
            <a:ahLst/>
            <a:cxnLst/>
            <a:rect l="l" t="t" r="r" b="b"/>
            <a:pathLst>
              <a:path w="19836653" h="3243394">
                <a:moveTo>
                  <a:pt x="0" y="0"/>
                </a:moveTo>
                <a:lnTo>
                  <a:pt x="19836652" y="0"/>
                </a:lnTo>
                <a:lnTo>
                  <a:pt x="19836652" y="3243394"/>
                </a:lnTo>
                <a:lnTo>
                  <a:pt x="0" y="32433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4843" b="-271045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04800" y="796015"/>
            <a:ext cx="2764277" cy="2729095"/>
          </a:xfrm>
          <a:custGeom>
            <a:avLst/>
            <a:gdLst/>
            <a:ahLst/>
            <a:cxnLst/>
            <a:rect l="l" t="t" r="r" b="b"/>
            <a:pathLst>
              <a:path w="2764277" h="2729095">
                <a:moveTo>
                  <a:pt x="0" y="0"/>
                </a:moveTo>
                <a:lnTo>
                  <a:pt x="2764277" y="0"/>
                </a:lnTo>
                <a:lnTo>
                  <a:pt x="2764277" y="2729096"/>
                </a:lnTo>
                <a:lnTo>
                  <a:pt x="0" y="27290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511238" y="8107569"/>
            <a:ext cx="5243446" cy="1776175"/>
          </a:xfrm>
          <a:custGeom>
            <a:avLst/>
            <a:gdLst/>
            <a:ahLst/>
            <a:cxnLst/>
            <a:rect l="l" t="t" r="r" b="b"/>
            <a:pathLst>
              <a:path w="5243446" h="1776175">
                <a:moveTo>
                  <a:pt x="0" y="0"/>
                </a:moveTo>
                <a:lnTo>
                  <a:pt x="5243446" y="0"/>
                </a:lnTo>
                <a:lnTo>
                  <a:pt x="5243446" y="1776175"/>
                </a:lnTo>
                <a:lnTo>
                  <a:pt x="0" y="1776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969" t="-13781" b="-1378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511238" y="6633057"/>
            <a:ext cx="5243446" cy="1729327"/>
          </a:xfrm>
          <a:custGeom>
            <a:avLst/>
            <a:gdLst/>
            <a:ahLst/>
            <a:cxnLst/>
            <a:rect l="l" t="t" r="r" b="b"/>
            <a:pathLst>
              <a:path w="5243446" h="1729327">
                <a:moveTo>
                  <a:pt x="0" y="0"/>
                </a:moveTo>
                <a:lnTo>
                  <a:pt x="5243446" y="0"/>
                </a:lnTo>
                <a:lnTo>
                  <a:pt x="5243446" y="1729328"/>
                </a:lnTo>
                <a:lnTo>
                  <a:pt x="0" y="172932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3174" b="-3174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511238" y="5143500"/>
            <a:ext cx="3779562" cy="1612135"/>
          </a:xfrm>
          <a:custGeom>
            <a:avLst/>
            <a:gdLst/>
            <a:ahLst/>
            <a:cxnLst/>
            <a:rect l="l" t="t" r="r" b="b"/>
            <a:pathLst>
              <a:path w="3779562" h="1612135">
                <a:moveTo>
                  <a:pt x="0" y="0"/>
                </a:moveTo>
                <a:lnTo>
                  <a:pt x="3779562" y="0"/>
                </a:lnTo>
                <a:lnTo>
                  <a:pt x="3779562" y="1612135"/>
                </a:lnTo>
                <a:lnTo>
                  <a:pt x="0" y="16121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8953500" y="1662778"/>
            <a:ext cx="7551420" cy="896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254"/>
              </a:lnSpc>
              <a:spcBef>
                <a:spcPct val="0"/>
              </a:spcBef>
            </a:pPr>
            <a:r>
              <a:rPr lang="en-US" sz="5845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РЕЗУЛЬТАТИ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692621" y="2744398"/>
            <a:ext cx="8577885" cy="1467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5"/>
              </a:lnSpc>
            </a:pP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Знайшли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у </a:t>
            </a: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скільки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разів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відстань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що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пролетить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кубик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з </a:t>
            </a: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рогатки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на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Місяці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буде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більше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якщо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кидати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паралельно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землі</a:t>
            </a:r>
            <a:endParaRPr lang="en-US" sz="3500" dirty="0">
              <a:solidFill>
                <a:srgbClr val="C6C7C1"/>
              </a:solidFill>
              <a:latin typeface="True Typewriter"/>
              <a:ea typeface="True Typewriter"/>
              <a:cs typeface="True Typewriter"/>
              <a:sym typeface="True Typewriter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953500" y="3859140"/>
            <a:ext cx="6567657" cy="1474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78"/>
              </a:lnSpc>
              <a:spcBef>
                <a:spcPct val="0"/>
              </a:spcBef>
            </a:pPr>
            <a:r>
              <a:rPr lang="en-US" sz="9699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в 2.45 рази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-48129" y="1156014"/>
            <a:ext cx="3470135" cy="19704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68"/>
              </a:lnSpc>
            </a:pPr>
            <a:r>
              <a:rPr lang="en-US" sz="11549" b="1">
                <a:solidFill>
                  <a:srgbClr val="C6C7C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05840" y="-567846"/>
            <a:ext cx="9410700" cy="11178540"/>
          </a:xfrm>
          <a:custGeom>
            <a:avLst/>
            <a:gdLst/>
            <a:ahLst/>
            <a:cxnLst/>
            <a:rect l="l" t="t" r="r" b="b"/>
            <a:pathLst>
              <a:path w="9410700" h="11178540">
                <a:moveTo>
                  <a:pt x="0" y="0"/>
                </a:moveTo>
                <a:lnTo>
                  <a:pt x="9410700" y="0"/>
                </a:lnTo>
                <a:lnTo>
                  <a:pt x="9410700" y="11178540"/>
                </a:lnTo>
                <a:lnTo>
                  <a:pt x="0" y="111785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5829" r="-6534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774326" y="-2326703"/>
            <a:ext cx="19836653" cy="3243394"/>
          </a:xfrm>
          <a:custGeom>
            <a:avLst/>
            <a:gdLst/>
            <a:ahLst/>
            <a:cxnLst/>
            <a:rect l="l" t="t" r="r" b="b"/>
            <a:pathLst>
              <a:path w="19836653" h="3243394">
                <a:moveTo>
                  <a:pt x="0" y="0"/>
                </a:moveTo>
                <a:lnTo>
                  <a:pt x="19836652" y="0"/>
                </a:lnTo>
                <a:lnTo>
                  <a:pt x="19836652" y="3243394"/>
                </a:lnTo>
                <a:lnTo>
                  <a:pt x="0" y="32433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4843" b="-271045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8953500" y="1662778"/>
            <a:ext cx="7551420" cy="896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254"/>
              </a:lnSpc>
              <a:spcBef>
                <a:spcPct val="0"/>
              </a:spcBef>
            </a:pPr>
            <a:r>
              <a:rPr lang="en-US" sz="5845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РЕЗУЛЬТАТИ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681415" y="3302337"/>
            <a:ext cx="8577885" cy="1000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5"/>
              </a:lnSpc>
            </a:pP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Знайшли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середню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відстань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що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пролетить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тіло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на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00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Місяці</a:t>
            </a:r>
            <a:r>
              <a:rPr lang="en-US" sz="3500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239994" y="5021424"/>
            <a:ext cx="5472911" cy="1474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78"/>
              </a:lnSpc>
              <a:spcBef>
                <a:spcPct val="0"/>
              </a:spcBef>
            </a:pPr>
            <a:r>
              <a:rPr lang="en-US" sz="9699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132.98 см.</a:t>
            </a:r>
          </a:p>
        </p:txBody>
      </p:sp>
      <p:sp>
        <p:nvSpPr>
          <p:cNvPr id="7" name="Freeform 7"/>
          <p:cNvSpPr/>
          <p:nvPr/>
        </p:nvSpPr>
        <p:spPr>
          <a:xfrm>
            <a:off x="457200" y="948415"/>
            <a:ext cx="2764277" cy="2729095"/>
          </a:xfrm>
          <a:custGeom>
            <a:avLst/>
            <a:gdLst/>
            <a:ahLst/>
            <a:cxnLst/>
            <a:rect l="l" t="t" r="r" b="b"/>
            <a:pathLst>
              <a:path w="2764277" h="2729095">
                <a:moveTo>
                  <a:pt x="0" y="0"/>
                </a:moveTo>
                <a:lnTo>
                  <a:pt x="2764277" y="0"/>
                </a:lnTo>
                <a:lnTo>
                  <a:pt x="2764277" y="2729096"/>
                </a:lnTo>
                <a:lnTo>
                  <a:pt x="0" y="27290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4271" y="1308414"/>
            <a:ext cx="3470135" cy="19704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68"/>
              </a:lnSpc>
            </a:pPr>
            <a:r>
              <a:rPr lang="en-US" sz="11549" b="1">
                <a:solidFill>
                  <a:srgbClr val="C6C7C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16391" y="5429046"/>
            <a:ext cx="12826253" cy="8354530"/>
          </a:xfrm>
          <a:custGeom>
            <a:avLst/>
            <a:gdLst/>
            <a:ahLst/>
            <a:cxnLst/>
            <a:rect l="l" t="t" r="r" b="b"/>
            <a:pathLst>
              <a:path w="12826253" h="8354530">
                <a:moveTo>
                  <a:pt x="0" y="0"/>
                </a:moveTo>
                <a:lnTo>
                  <a:pt x="12826252" y="0"/>
                </a:lnTo>
                <a:lnTo>
                  <a:pt x="12826252" y="8354530"/>
                </a:lnTo>
                <a:lnTo>
                  <a:pt x="0" y="83545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39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974721" y="1831520"/>
            <a:ext cx="6313279" cy="8990893"/>
          </a:xfrm>
          <a:custGeom>
            <a:avLst/>
            <a:gdLst/>
            <a:ahLst/>
            <a:cxnLst/>
            <a:rect l="l" t="t" r="r" b="b"/>
            <a:pathLst>
              <a:path w="6313279" h="8990893">
                <a:moveTo>
                  <a:pt x="0" y="0"/>
                </a:moveTo>
                <a:lnTo>
                  <a:pt x="6313279" y="0"/>
                </a:lnTo>
                <a:lnTo>
                  <a:pt x="6313279" y="8990894"/>
                </a:lnTo>
                <a:lnTo>
                  <a:pt x="0" y="89908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203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3957606" y="3455981"/>
            <a:ext cx="1250488" cy="1250488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85725"/>
              <a:ext cx="660400" cy="650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33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rot="-65632">
            <a:off x="14062496" y="3560870"/>
            <a:ext cx="1040709" cy="1040709"/>
          </a:xfrm>
          <a:custGeom>
            <a:avLst/>
            <a:gdLst/>
            <a:ahLst/>
            <a:cxnLst/>
            <a:rect l="l" t="t" r="r" b="b"/>
            <a:pathLst>
              <a:path w="1040709" h="1040709">
                <a:moveTo>
                  <a:pt x="0" y="0"/>
                </a:moveTo>
                <a:lnTo>
                  <a:pt x="1040708" y="0"/>
                </a:lnTo>
                <a:lnTo>
                  <a:pt x="1040708" y="1040709"/>
                </a:lnTo>
                <a:lnTo>
                  <a:pt x="0" y="10407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281961" y="2179619"/>
            <a:ext cx="6006039" cy="8107381"/>
          </a:xfrm>
          <a:custGeom>
            <a:avLst/>
            <a:gdLst/>
            <a:ahLst/>
            <a:cxnLst/>
            <a:rect l="l" t="t" r="r" b="b"/>
            <a:pathLst>
              <a:path w="6006039" h="8107381">
                <a:moveTo>
                  <a:pt x="0" y="0"/>
                </a:moveTo>
                <a:lnTo>
                  <a:pt x="6006039" y="0"/>
                </a:lnTo>
                <a:lnTo>
                  <a:pt x="6006039" y="8107381"/>
                </a:lnTo>
                <a:lnTo>
                  <a:pt x="0" y="81073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84588" r="-63094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965965" y="934911"/>
            <a:ext cx="11147078" cy="896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254"/>
              </a:lnSpc>
              <a:spcBef>
                <a:spcPct val="0"/>
              </a:spcBef>
            </a:pPr>
            <a:r>
              <a:rPr lang="en-US" sz="5845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НАША ІДЕЯ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7643" y="2654422"/>
            <a:ext cx="11147078" cy="7221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4"/>
              </a:lnSpc>
            </a:pPr>
            <a:r>
              <a:rPr lang="en-US" sz="5845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ЗРОБИТИ ДОСТАВКУ ЧЕРЕЗ ЕЛЕКТРОМАГНІТНУ ГАРМАТУ ЧОМУ ТАК:</a:t>
            </a:r>
          </a:p>
          <a:p>
            <a:pPr marL="1262043" lvl="1" indent="-631022" algn="l">
              <a:lnSpc>
                <a:spcPts val="6254"/>
              </a:lnSpc>
              <a:buFont typeface="Arial"/>
              <a:buChar char="•"/>
            </a:pPr>
            <a:r>
              <a:rPr lang="en-US" sz="5845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РОЗГАНЯЄ ВАНТАЖ ЗА РАХУНОК МАГНІТНОГО ПОЛЯ</a:t>
            </a:r>
          </a:p>
          <a:p>
            <a:pPr marL="1262043" lvl="1" indent="-631022" algn="l">
              <a:lnSpc>
                <a:spcPts val="6254"/>
              </a:lnSpc>
              <a:buFont typeface="Arial"/>
              <a:buChar char="•"/>
            </a:pPr>
            <a:r>
              <a:rPr lang="en-US" sz="5845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МОЖЕ ДАТИ ДУЖЕ ВЕЛИКУ ШВИДКІСТЬ БЕЗ ПАЛИВА</a:t>
            </a:r>
          </a:p>
          <a:p>
            <a:pPr marL="1262043" lvl="1" indent="-631022" algn="l">
              <a:lnSpc>
                <a:spcPts val="6254"/>
              </a:lnSpc>
              <a:buFont typeface="Arial"/>
              <a:buChar char="•"/>
            </a:pPr>
            <a:r>
              <a:rPr lang="en-US" sz="5845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ІДЕАЛЬНО ПІДХОДИТЬ ДЛЯ МІСЯЦЯ (НЕМАЄ АТМОСФЕРИ)</a:t>
            </a:r>
          </a:p>
          <a:p>
            <a:pPr marL="0" lvl="0" indent="0" algn="l">
              <a:lnSpc>
                <a:spcPts val="6254"/>
              </a:lnSpc>
              <a:spcBef>
                <a:spcPct val="0"/>
              </a:spcBef>
            </a:pPr>
            <a:endParaRPr lang="en-US" sz="5845" dirty="0">
              <a:solidFill>
                <a:srgbClr val="C6C7C1"/>
              </a:solidFill>
              <a:latin typeface="True Typewriter"/>
              <a:ea typeface="True Typewriter"/>
              <a:cs typeface="True Typewriter"/>
              <a:sym typeface="True Typewriter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0" y="-105934"/>
            <a:ext cx="2764277" cy="2729095"/>
          </a:xfrm>
          <a:custGeom>
            <a:avLst/>
            <a:gdLst/>
            <a:ahLst/>
            <a:cxnLst/>
            <a:rect l="l" t="t" r="r" b="b"/>
            <a:pathLst>
              <a:path w="2764277" h="2729095">
                <a:moveTo>
                  <a:pt x="0" y="0"/>
                </a:moveTo>
                <a:lnTo>
                  <a:pt x="2764277" y="0"/>
                </a:lnTo>
                <a:lnTo>
                  <a:pt x="2764277" y="2729095"/>
                </a:lnTo>
                <a:lnTo>
                  <a:pt x="0" y="272909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-116391" y="163873"/>
            <a:ext cx="3470135" cy="19704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68"/>
              </a:lnSpc>
            </a:pPr>
            <a:r>
              <a:rPr lang="en-US" sz="11549" b="1">
                <a:solidFill>
                  <a:srgbClr val="C6C7C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46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938304"/>
            <a:ext cx="14762101" cy="4948632"/>
            <a:chOff x="0" y="0"/>
            <a:chExt cx="3887961" cy="130334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87961" cy="1303343"/>
            </a:xfrm>
            <a:custGeom>
              <a:avLst/>
              <a:gdLst/>
              <a:ahLst/>
              <a:cxnLst/>
              <a:rect l="l" t="t" r="r" b="b"/>
              <a:pathLst>
                <a:path w="3887961" h="1303343">
                  <a:moveTo>
                    <a:pt x="26747" y="0"/>
                  </a:moveTo>
                  <a:lnTo>
                    <a:pt x="3861214" y="0"/>
                  </a:lnTo>
                  <a:cubicBezTo>
                    <a:pt x="3868308" y="0"/>
                    <a:pt x="3875111" y="2818"/>
                    <a:pt x="3880127" y="7834"/>
                  </a:cubicBezTo>
                  <a:cubicBezTo>
                    <a:pt x="3885143" y="12850"/>
                    <a:pt x="3887961" y="19653"/>
                    <a:pt x="3887961" y="26747"/>
                  </a:cubicBezTo>
                  <a:lnTo>
                    <a:pt x="3887961" y="1276597"/>
                  </a:lnTo>
                  <a:cubicBezTo>
                    <a:pt x="3887961" y="1291368"/>
                    <a:pt x="3875986" y="1303343"/>
                    <a:pt x="3861214" y="1303343"/>
                  </a:cubicBezTo>
                  <a:lnTo>
                    <a:pt x="26747" y="1303343"/>
                  </a:lnTo>
                  <a:cubicBezTo>
                    <a:pt x="19653" y="1303343"/>
                    <a:pt x="12850" y="1300525"/>
                    <a:pt x="7834" y="1295509"/>
                  </a:cubicBezTo>
                  <a:cubicBezTo>
                    <a:pt x="2818" y="1290494"/>
                    <a:pt x="0" y="1283690"/>
                    <a:pt x="0" y="1276597"/>
                  </a:cubicBezTo>
                  <a:lnTo>
                    <a:pt x="0" y="26747"/>
                  </a:lnTo>
                  <a:cubicBezTo>
                    <a:pt x="0" y="11975"/>
                    <a:pt x="11975" y="0"/>
                    <a:pt x="26747" y="0"/>
                  </a:cubicBezTo>
                  <a:close/>
                </a:path>
              </a:pathLst>
            </a:custGeom>
            <a:solidFill>
              <a:srgbClr val="6C757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9525"/>
              <a:ext cx="3887961" cy="12938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33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731459" y="318818"/>
            <a:ext cx="12825083" cy="1419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074"/>
              </a:lnSpc>
              <a:spcBef>
                <a:spcPct val="0"/>
              </a:spcBef>
            </a:pPr>
            <a:r>
              <a:rPr lang="en-US" sz="9415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ВИСНОВКИ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2141112"/>
            <a:ext cx="14527841" cy="1024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784"/>
              </a:lnSpc>
              <a:spcBef>
                <a:spcPct val="0"/>
              </a:spcBef>
            </a:pP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Ми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дізналися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що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якщо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кидати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паралельно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підлоги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то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відстань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буде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в 2,45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разів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на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місяці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більше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ніж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на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землі</a:t>
            </a:r>
            <a:endParaRPr lang="en-US" sz="3537" dirty="0">
              <a:solidFill>
                <a:srgbClr val="C6C7C1"/>
              </a:solidFill>
              <a:latin typeface="True Typewriter"/>
              <a:ea typeface="True Typewriter"/>
              <a:cs typeface="True Typewriter"/>
              <a:sym typeface="True Typewriter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3903422"/>
            <a:ext cx="14527841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784"/>
              </a:lnSpc>
              <a:spcBef>
                <a:spcPct val="0"/>
              </a:spcBef>
            </a:pP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Краще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кидати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з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якоїсь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висоту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щоб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збільш</a:t>
            </a:r>
            <a:r>
              <a:rPr lang="ru-RU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и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ти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відстань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62960" y="5183147"/>
            <a:ext cx="14527841" cy="1503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784"/>
              </a:lnSpc>
              <a:spcBef>
                <a:spcPct val="0"/>
              </a:spcBef>
            </a:pP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Краще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використовувати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електромагнітні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гармати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б</a:t>
            </a:r>
            <a:r>
              <a:rPr lang="ru-RU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о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це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набагато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ефективніше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,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ця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гармата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може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давати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велику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швидкість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без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палива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.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Через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відсутність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атмосфери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ідеально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підходить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до</a:t>
            </a:r>
            <a:r>
              <a:rPr lang="en-US" sz="3537" dirty="0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3537" dirty="0" err="1">
                <a:solidFill>
                  <a:srgbClr val="C6C7C1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Місяця</a:t>
            </a:r>
            <a:endParaRPr lang="en-US" sz="3537" dirty="0">
              <a:solidFill>
                <a:srgbClr val="C6C7C1"/>
              </a:solidFill>
              <a:latin typeface="True Typewriter"/>
              <a:ea typeface="True Typewriter"/>
              <a:cs typeface="True Typewriter"/>
              <a:sym typeface="True Typewrit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283</Words>
  <Application>Microsoft Office PowerPoint</Application>
  <PresentationFormat>Custom</PresentationFormat>
  <Paragraphs>48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True Typewriter</vt:lpstr>
      <vt:lpstr>Courier Prime Bold</vt:lpstr>
      <vt:lpstr>Canva Sans Bold</vt:lpstr>
      <vt:lpstr>Glacial Indifference</vt:lpstr>
      <vt:lpstr>Canva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Ольга Яремчук</dc:title>
  <dc:creator>Admin</dc:creator>
  <cp:lastModifiedBy>olgaronnya@gmail.com</cp:lastModifiedBy>
  <cp:revision>2</cp:revision>
  <dcterms:created xsi:type="dcterms:W3CDTF">2006-08-16T00:00:00Z</dcterms:created>
  <dcterms:modified xsi:type="dcterms:W3CDTF">2026-04-22T19:37:45Z</dcterms:modified>
  <dc:identifier>DAHHg5VqHm0</dc:identifier>
</cp:coreProperties>
</file>