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Bookman Old Style" panose="02050604050505020204" pitchFamily="18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nsolas" panose="020B0609020204030204" pitchFamily="49" charset="0"/>
      <p:regular r:id="rId20"/>
      <p:bold r:id="rId21"/>
      <p:italic r:id="rId22"/>
      <p:boldItalic r:id="rId23"/>
    </p:embeddedFont>
    <p:embeddedFont>
      <p:font typeface="DM Sans" panose="020B0604020202020204" charset="0"/>
      <p:regular r:id="rId24"/>
    </p:embeddedFont>
    <p:embeddedFont>
      <p:font typeface="PT Serif" panose="020A0603040505020204" pitchFamily="18" charset="-52"/>
      <p:regular r:id="rId25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AC22"/>
    <a:srgbClr val="F2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086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89" y="939403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Виробництво центрів ШІ на Місяці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88" y="2513647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latin typeface="DM Sans" panose="020B0604020202020204" charset="0"/>
              </a:rPr>
              <a:t> </a:t>
            </a:r>
            <a:r>
              <a:rPr lang="ru-RU" sz="1600" b="1" dirty="0">
                <a:latin typeface="Bookman Old Style" panose="02050604050505020204" pitchFamily="18" charset="0"/>
              </a:rPr>
              <a:t>Автор: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uk-UA" sz="1600" dirty="0">
                <a:latin typeface="Bookman Old Style" panose="02050604050505020204" pitchFamily="18" charset="0"/>
              </a:rPr>
              <a:t> </a:t>
            </a:r>
            <a:r>
              <a:rPr lang="uk-UA" sz="1600" dirty="0" err="1">
                <a:latin typeface="Bookman Old Style" panose="02050604050505020204" pitchFamily="18" charset="0"/>
              </a:rPr>
              <a:t>Ямпольський</a:t>
            </a:r>
            <a:r>
              <a:rPr lang="uk-UA" sz="1600" dirty="0">
                <a:latin typeface="Bookman Old Style" panose="02050604050505020204" pitchFamily="18" charset="0"/>
              </a:rPr>
              <a:t> </a:t>
            </a:r>
            <a:r>
              <a:rPr lang="uk-UA" sz="1600" dirty="0" err="1">
                <a:latin typeface="Bookman Old Style" panose="02050604050505020204" pitchFamily="18" charset="0"/>
              </a:rPr>
              <a:t>Нікіта</a:t>
            </a:r>
            <a:r>
              <a:rPr lang="uk-UA" sz="1600" dirty="0">
                <a:latin typeface="Bookman Old Style" panose="02050604050505020204" pitchFamily="18" charset="0"/>
              </a:rPr>
              <a:t> Віталійович, учень 10 класу ліцею №53 м. </a:t>
            </a:r>
            <a:r>
              <a:rPr lang="uk-UA" sz="1600" dirty="0" err="1">
                <a:latin typeface="Bookman Old Style" panose="02050604050505020204" pitchFamily="18" charset="0"/>
              </a:rPr>
              <a:t>Київа</a:t>
            </a:r>
            <a:r>
              <a:rPr lang="uk-UA" sz="1600" dirty="0">
                <a:latin typeface="Bookman Old Style" panose="02050604050505020204" pitchFamily="18" charset="0"/>
              </a:rPr>
              <a:t> (шевченківського району)</a:t>
            </a:r>
            <a:br>
              <a:rPr lang="en-US" sz="1600" dirty="0">
                <a:latin typeface="Bookman Old Style" panose="02050604050505020204" pitchFamily="18" charset="0"/>
              </a:rPr>
            </a:br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uk-UA" sz="1600" b="1" dirty="0">
                <a:latin typeface="Bookman Old Style" panose="02050604050505020204" pitchFamily="18" charset="0"/>
              </a:rPr>
              <a:t>Науковий керівник:</a:t>
            </a:r>
            <a:r>
              <a:rPr lang="uk-UA" sz="1600" dirty="0">
                <a:latin typeface="Bookman Old Style" panose="02050604050505020204" pitchFamily="18" charset="0"/>
              </a:rPr>
              <a:t> Кононенко Олег Вікторович керівник гуртка з математики при КПДЮ</a:t>
            </a:r>
          </a:p>
          <a:p>
            <a:r>
              <a:rPr lang="en-US" sz="2200" dirty="0">
                <a:latin typeface="DM Sans" panose="020B0604020202020204" charset="0"/>
              </a:rPr>
              <a:t> </a:t>
            </a:r>
            <a:br>
              <a:rPr lang="en-US" sz="2200" dirty="0">
                <a:latin typeface="DM Sans" panose="020B0604020202020204" charset="0"/>
              </a:rPr>
            </a:br>
            <a:endParaRPr lang="uk-UA" sz="2200" dirty="0">
              <a:latin typeface="DM Sans" panose="020B0604020202020204" charset="0"/>
            </a:endParaRPr>
          </a:p>
          <a:p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Концепція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: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перенесення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обчислювальної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інфраструктури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в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космос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для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масштабного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,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енергоефективного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оброблення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даних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.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Фокус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на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локальному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виробництві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(ISRU)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задля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різкого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скорочення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витрат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на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транспортування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 з </a:t>
            </a:r>
            <a:r>
              <a:rPr lang="en-US" sz="2000" dirty="0" err="1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Землі</a:t>
            </a:r>
            <a:r>
              <a:rPr lang="en-US" sz="2000" dirty="0">
                <a:solidFill>
                  <a:srgbClr val="383838"/>
                </a:solidFill>
                <a:latin typeface="DM Sans" panose="020B0604020202020204" charset="0"/>
                <a:ea typeface="DM Sans" pitchFamily="34" charset="-122"/>
                <a:cs typeface="DM Sans" pitchFamily="34" charset="-120"/>
              </a:rPr>
              <a:t>.</a:t>
            </a:r>
            <a:endParaRPr lang="en-US" sz="2000" dirty="0">
              <a:latin typeface="DM Sans" panose="020B0604020202020204" charset="0"/>
            </a:endParaRPr>
          </a:p>
          <a:p>
            <a:endParaRPr lang="uk-UA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5502593"/>
            <a:ext cx="659249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79781316-DB04-4B76-8D71-DCB70990CB28}"/>
              </a:ext>
            </a:extLst>
          </p:cNvPr>
          <p:cNvSpPr/>
          <p:nvPr/>
        </p:nvSpPr>
        <p:spPr>
          <a:xfrm>
            <a:off x="1190683" y="6192665"/>
            <a:ext cx="7556421" cy="1326713"/>
          </a:xfrm>
          <a:prstGeom prst="roundRect">
            <a:avLst>
              <a:gd name="adj" fmla="val 2565"/>
            </a:avLst>
          </a:prstGeom>
          <a:solidFill>
            <a:srgbClr val="B6D6FC"/>
          </a:solidFill>
          <a:ln/>
        </p:spPr>
        <p:txBody>
          <a:bodyPr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Ключова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ідея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: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просто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доставляти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виробляти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місці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використовуючи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реголіт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і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автономні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системи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2228" y="614124"/>
            <a:ext cx="6286262" cy="511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Актуальність — чому це важливо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82228" y="1376958"/>
            <a:ext cx="7779544" cy="1159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Експоненційне зростання обчислень для сучасних ШІ-моделей створює тиск на наземні дата-центри: енергетичні ліміти, мережеві затримки та екологічні обмеження. Вартість доставки в космос (≈ десятки тисяч $/кг) робить традиційні підходи неістотними.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1265032" y="2948821"/>
            <a:ext cx="255841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Транспорт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1265032" y="3369112"/>
            <a:ext cx="777954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Висока вартість і обмежена вантажність ракет.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1265032" y="4690586"/>
            <a:ext cx="255841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Енергія</a:t>
            </a:r>
            <a:endParaRPr lang="en-US" sz="2000" dirty="0"/>
          </a:p>
        </p:txBody>
      </p:sp>
      <p:sp>
        <p:nvSpPr>
          <p:cNvPr id="10" name="Text 5"/>
          <p:cNvSpPr/>
          <p:nvPr/>
        </p:nvSpPr>
        <p:spPr>
          <a:xfrm>
            <a:off x="1265032" y="5110877"/>
            <a:ext cx="777954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Дефіцит потужностей і складність охолодження на Землі/космосі.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1265032" y="6432352"/>
            <a:ext cx="255841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Обчислення</a:t>
            </a:r>
            <a:endParaRPr lang="en-US" sz="2000" dirty="0"/>
          </a:p>
        </p:txBody>
      </p:sp>
      <p:sp>
        <p:nvSpPr>
          <p:cNvPr id="13" name="Text 7"/>
          <p:cNvSpPr/>
          <p:nvPr/>
        </p:nvSpPr>
        <p:spPr>
          <a:xfrm>
            <a:off x="1265032" y="6852642"/>
            <a:ext cx="777954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Потреба в масштабних GPU/TPU для сучасних моделей ШІ.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068824"/>
            <a:ext cx="8284131" cy="60919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38943" y="1217295"/>
            <a:ext cx="4205168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Об’єкт, предмет, мета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9638943" y="2634972"/>
            <a:ext cx="420516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Об’єкт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: інфраструктура ШІ на Місяці — модульні дата-центри, енергосистеми, виробничі лінії.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9638943" y="3927753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Предмет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: оптимізація будівництва через ISRU — 3D-друк, використання місцевих матеріалів для корпусів та конструкцій.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638943" y="5583436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Мета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: провести SWOT-аналіз та технічну оцінку ефективності (локалізація маси, транспортні заощадження, автономність).</a:t>
            </a:r>
            <a:endParaRPr lang="en-US" sz="175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867588" y="7767687"/>
            <a:ext cx="1668544" cy="348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3744" y="600670"/>
            <a:ext cx="7829312" cy="1232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Архітектура проєкту — трирівнева система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143744" y="2348151"/>
            <a:ext cx="3836908" cy="2488406"/>
          </a:xfrm>
          <a:prstGeom prst="roundRect">
            <a:avLst>
              <a:gd name="adj" fmla="val 4410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6143744" y="2325291"/>
            <a:ext cx="3836908" cy="91440"/>
          </a:xfrm>
          <a:prstGeom prst="roundRect">
            <a:avLst>
              <a:gd name="adj" fmla="val 30814"/>
            </a:avLst>
          </a:prstGeom>
          <a:solidFill>
            <a:srgbClr val="E04F00"/>
          </a:solidFill>
          <a:ln/>
        </p:spPr>
      </p:sp>
      <p:sp>
        <p:nvSpPr>
          <p:cNvPr id="6" name="Shape 3"/>
          <p:cNvSpPr/>
          <p:nvPr/>
        </p:nvSpPr>
        <p:spPr>
          <a:xfrm>
            <a:off x="7780437" y="2066449"/>
            <a:ext cx="563523" cy="563523"/>
          </a:xfrm>
          <a:prstGeom prst="roundRect">
            <a:avLst>
              <a:gd name="adj" fmla="val 162265"/>
            </a:avLst>
          </a:prstGeom>
          <a:solidFill>
            <a:srgbClr val="E04F00"/>
          </a:solidFill>
          <a:ln/>
        </p:spPr>
      </p:sp>
      <p:sp>
        <p:nvSpPr>
          <p:cNvPr id="8" name="Text 4"/>
          <p:cNvSpPr/>
          <p:nvPr/>
        </p:nvSpPr>
        <p:spPr>
          <a:xfrm>
            <a:off x="6354366" y="2817733"/>
            <a:ext cx="2465308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1. Імпорт із Землі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6354366" y="3219093"/>
            <a:ext cx="3415665" cy="1098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Критичні компоненти: процесори, пам'ять, оптичні комунікації. Мінімалізація ваги — лише те, що неможливо виробити місцево.</a:t>
            </a:r>
            <a:endParaRPr lang="en-US" sz="1450" dirty="0"/>
          </a:p>
        </p:txBody>
      </p:sp>
      <p:sp>
        <p:nvSpPr>
          <p:cNvPr id="10" name="Shape 6"/>
          <p:cNvSpPr/>
          <p:nvPr/>
        </p:nvSpPr>
        <p:spPr>
          <a:xfrm>
            <a:off x="10136148" y="2348151"/>
            <a:ext cx="3836908" cy="2488406"/>
          </a:xfrm>
          <a:prstGeom prst="roundRect">
            <a:avLst>
              <a:gd name="adj" fmla="val 4410"/>
            </a:avLst>
          </a:prstGeom>
          <a:solidFill>
            <a:srgbClr val="FFFFFF"/>
          </a:solidFill>
          <a:ln/>
        </p:spPr>
      </p:sp>
      <p:sp>
        <p:nvSpPr>
          <p:cNvPr id="11" name="Shape 7"/>
          <p:cNvSpPr/>
          <p:nvPr/>
        </p:nvSpPr>
        <p:spPr>
          <a:xfrm>
            <a:off x="10136148" y="2325291"/>
            <a:ext cx="3836908" cy="91440"/>
          </a:xfrm>
          <a:prstGeom prst="roundRect">
            <a:avLst>
              <a:gd name="adj" fmla="val 30814"/>
            </a:avLst>
          </a:prstGeom>
          <a:solidFill>
            <a:srgbClr val="E04F00"/>
          </a:solidFill>
          <a:ln/>
        </p:spPr>
      </p:sp>
      <p:sp>
        <p:nvSpPr>
          <p:cNvPr id="12" name="Shape 8"/>
          <p:cNvSpPr/>
          <p:nvPr/>
        </p:nvSpPr>
        <p:spPr>
          <a:xfrm>
            <a:off x="11772840" y="2066449"/>
            <a:ext cx="563523" cy="563523"/>
          </a:xfrm>
          <a:prstGeom prst="roundRect">
            <a:avLst>
              <a:gd name="adj" fmla="val 162265"/>
            </a:avLst>
          </a:prstGeom>
          <a:solidFill>
            <a:srgbClr val="E04F00"/>
          </a:solidFill>
          <a:ln/>
        </p:spPr>
      </p:sp>
      <p:sp>
        <p:nvSpPr>
          <p:cNvPr id="14" name="Text 9"/>
          <p:cNvSpPr/>
          <p:nvPr/>
        </p:nvSpPr>
        <p:spPr>
          <a:xfrm>
            <a:off x="10346769" y="2817733"/>
            <a:ext cx="3415665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2. Локальне виробництво (ISRU)</a:t>
            </a:r>
            <a:endParaRPr lang="en-US" sz="1900" dirty="0"/>
          </a:p>
        </p:txBody>
      </p:sp>
      <p:sp>
        <p:nvSpPr>
          <p:cNvPr id="15" name="Text 10"/>
          <p:cNvSpPr/>
          <p:nvPr/>
        </p:nvSpPr>
        <p:spPr>
          <a:xfrm>
            <a:off x="10346769" y="3527227"/>
            <a:ext cx="3415665" cy="1098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3D-друк корпусів і конструкцій з реголіту; видобуток і обробка матеріалів; локальні елементи охолодження.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6143744" y="5273754"/>
            <a:ext cx="7829312" cy="1630918"/>
          </a:xfrm>
          <a:prstGeom prst="roundRect">
            <a:avLst>
              <a:gd name="adj" fmla="val 6728"/>
            </a:avLst>
          </a:prstGeom>
          <a:solidFill>
            <a:srgbClr val="FFFFFF"/>
          </a:solidFill>
          <a:ln/>
        </p:spPr>
      </p:sp>
      <p:sp>
        <p:nvSpPr>
          <p:cNvPr id="17" name="Shape 12"/>
          <p:cNvSpPr/>
          <p:nvPr/>
        </p:nvSpPr>
        <p:spPr>
          <a:xfrm>
            <a:off x="6143744" y="5250894"/>
            <a:ext cx="7829312" cy="91440"/>
          </a:xfrm>
          <a:prstGeom prst="roundRect">
            <a:avLst>
              <a:gd name="adj" fmla="val 30814"/>
            </a:avLst>
          </a:prstGeom>
          <a:solidFill>
            <a:srgbClr val="E04F00"/>
          </a:solidFill>
          <a:ln/>
        </p:spPr>
      </p:sp>
      <p:sp>
        <p:nvSpPr>
          <p:cNvPr id="18" name="Shape 13"/>
          <p:cNvSpPr/>
          <p:nvPr/>
        </p:nvSpPr>
        <p:spPr>
          <a:xfrm>
            <a:off x="9776639" y="4992053"/>
            <a:ext cx="563523" cy="563523"/>
          </a:xfrm>
          <a:prstGeom prst="roundRect">
            <a:avLst>
              <a:gd name="adj" fmla="val 162265"/>
            </a:avLst>
          </a:prstGeom>
          <a:solidFill>
            <a:srgbClr val="E04F00"/>
          </a:solidFill>
          <a:ln/>
        </p:spPr>
      </p:sp>
      <p:sp>
        <p:nvSpPr>
          <p:cNvPr id="20" name="Text 14"/>
          <p:cNvSpPr/>
          <p:nvPr/>
        </p:nvSpPr>
        <p:spPr>
          <a:xfrm>
            <a:off x="6354366" y="5743337"/>
            <a:ext cx="2509480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3. Автономні системи</a:t>
            </a:r>
            <a:endParaRPr lang="en-US" sz="1900" dirty="0"/>
          </a:p>
        </p:txBody>
      </p:sp>
      <p:sp>
        <p:nvSpPr>
          <p:cNvPr id="21" name="Text 15"/>
          <p:cNvSpPr/>
          <p:nvPr/>
        </p:nvSpPr>
        <p:spPr>
          <a:xfrm>
            <a:off x="6354366" y="6144697"/>
            <a:ext cx="7408069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Роботи для зборки, AI-керування операціями, самодіагностика та мінімальне втручання людини.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6143744" y="7079575"/>
            <a:ext cx="7829312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Орієнтовне співвідношення: до 70% інфраструктури може бути локалізовано за рахунок ISRU, що радикально знижує потребу в масивних доставках.</a:t>
            </a:r>
            <a:endParaRPr lang="en-US" sz="145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2867588" y="7767687"/>
            <a:ext cx="1668544" cy="348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15653"/>
            <a:ext cx="7556421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Розрахунок коефіцієнта локалізації (K)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6280190" y="294667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Формула: K = M_local / M_total — частка маси, що виготовляється локально.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3927634"/>
            <a:ext cx="7556421" cy="1905238"/>
          </a:xfrm>
          <a:prstGeom prst="roundRect">
            <a:avLst>
              <a:gd name="adj" fmla="val 1786"/>
            </a:avLst>
          </a:prstGeom>
          <a:solidFill>
            <a:srgbClr val="F2F2F2"/>
          </a:solidFill>
          <a:ln/>
        </p:spPr>
      </p:sp>
      <p:sp>
        <p:nvSpPr>
          <p:cNvPr id="6" name="Shape 3"/>
          <p:cNvSpPr/>
          <p:nvPr/>
        </p:nvSpPr>
        <p:spPr>
          <a:xfrm>
            <a:off x="6268879" y="3927634"/>
            <a:ext cx="7579043" cy="1905238"/>
          </a:xfrm>
          <a:prstGeom prst="roundRect">
            <a:avLst>
              <a:gd name="adj" fmla="val 1786"/>
            </a:avLst>
          </a:prstGeom>
          <a:solidFill>
            <a:srgbClr val="F2F2F2"/>
          </a:solidFill>
          <a:ln/>
        </p:spPr>
      </p:sp>
      <p:sp>
        <p:nvSpPr>
          <p:cNvPr id="7" name="Text 4"/>
          <p:cNvSpPr/>
          <p:nvPr/>
        </p:nvSpPr>
        <p:spPr>
          <a:xfrm>
            <a:off x="6552367" y="4154448"/>
            <a:ext cx="701206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M_total = 100 т</a:t>
            </a:r>
            <a:endParaRPr lang="en-US" sz="1750" dirty="0"/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M_local = 65 т</a:t>
            </a:r>
            <a:endParaRPr lang="en-US" sz="1750" dirty="0"/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 = 65 / 100 = 0.65</a:t>
            </a:r>
            <a:endParaRPr lang="en-US" sz="1750" dirty="0"/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80190" y="608802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Інтерпретація: при K = 0.65 — 65% маси системи виготовлено на Місяці; решта 35% — критичні компоненти, що імпортуються.</a:t>
            </a:r>
            <a:endParaRPr lang="en-US" sz="175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867588" y="7767687"/>
            <a:ext cx="1668544" cy="348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438394"/>
            <a:ext cx="6244709" cy="36934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99521" y="1410057"/>
            <a:ext cx="6244709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Економія транспорту — метод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7599521" y="282773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Формула: E = (M_base − M_delivery) / M_base × 100% — відсоток зекономленої маси при доставці.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599521" y="3757613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Сценарії: без ISRU → 100 т; гібрид → 50 т; розширений → 35 т. Це відповідає економії приблизно 50–65% у вантажній масі.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599521" y="5101471"/>
            <a:ext cx="6244709" cy="1689616"/>
          </a:xfrm>
          <a:prstGeom prst="roundRect">
            <a:avLst>
              <a:gd name="adj" fmla="val 2014"/>
            </a:avLst>
          </a:prstGeom>
          <a:solidFill>
            <a:srgbClr val="FFCDB3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6335" y="5445562"/>
            <a:ext cx="283488" cy="22681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36637" y="5384959"/>
            <a:ext cx="528077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Практичний вплив: зниження маси доставки напряму корелює з зниженням вартості місій та частотою запусків.</a:t>
            </a:r>
            <a:endParaRPr lang="en-US" sz="175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867588" y="7767687"/>
            <a:ext cx="1668544" cy="348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1407" y="644485"/>
            <a:ext cx="7131129" cy="586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Автономність систем — індекс A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781407" y="1560195"/>
            <a:ext cx="758118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Формула: A = (M_local + R_auto) / M_total — частка систем, що забезпечують незалежність від Землі.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81407" y="2516029"/>
            <a:ext cx="7581186" cy="2218134"/>
          </a:xfrm>
          <a:prstGeom prst="roundRect">
            <a:avLst>
              <a:gd name="adj" fmla="val 1510"/>
            </a:avLst>
          </a:prstGeom>
          <a:solidFill>
            <a:srgbClr val="F2F2F2"/>
          </a:solidFill>
          <a:ln/>
        </p:spPr>
      </p:sp>
      <p:sp>
        <p:nvSpPr>
          <p:cNvPr id="6" name="Shape 3"/>
          <p:cNvSpPr/>
          <p:nvPr/>
        </p:nvSpPr>
        <p:spPr>
          <a:xfrm>
            <a:off x="770334" y="2516029"/>
            <a:ext cx="7603331" cy="2218134"/>
          </a:xfrm>
          <a:prstGeom prst="roundRect">
            <a:avLst>
              <a:gd name="adj" fmla="val 1510"/>
            </a:avLst>
          </a:prstGeom>
          <a:solidFill>
            <a:srgbClr val="F2F2F2"/>
          </a:solidFill>
          <a:ln/>
        </p:spPr>
      </p:sp>
      <p:sp>
        <p:nvSpPr>
          <p:cNvPr id="7" name="Text 4"/>
          <p:cNvSpPr/>
          <p:nvPr/>
        </p:nvSpPr>
        <p:spPr>
          <a:xfrm>
            <a:off x="1049417" y="2739271"/>
            <a:ext cx="7045166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M_total = 100 т</a:t>
            </a:r>
            <a:endParaRPr lang="en-US" sz="175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M_local = 65 т</a:t>
            </a:r>
            <a:endParaRPr lang="en-US" sz="175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R_auto = 15 т</a:t>
            </a:r>
            <a:endParaRPr lang="en-US" sz="175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 = (65 + 15) / 100 = 0.80 → 80%</a:t>
            </a:r>
            <a:endParaRPr lang="en-US" sz="175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83838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81407" y="4981337"/>
            <a:ext cx="7581186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Пояснення: R_auto — маса автономних механізмів і запасів. При A = 0.80 система може працювати майже незалежно від частих постачань із Землі.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81407" y="6291501"/>
            <a:ext cx="7581186" cy="1293495"/>
          </a:xfrm>
          <a:prstGeom prst="roundRect">
            <a:avLst>
              <a:gd name="adj" fmla="val 2589"/>
            </a:avLst>
          </a:prstGeom>
          <a:solidFill>
            <a:srgbClr val="B6FCB8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49" y="6626543"/>
            <a:ext cx="279083" cy="22324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6974" y="6567011"/>
            <a:ext cx="663237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Висновок: висока автономність зменшує ризики та операційні витрати між місіями.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7814" y="519232"/>
            <a:ext cx="4558665" cy="569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SWOT &amp; Висновок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607814" y="1288494"/>
            <a:ext cx="2554129" cy="3082409"/>
          </a:xfrm>
          <a:prstGeom prst="roundRect">
            <a:avLst>
              <a:gd name="adj" fmla="val 1020"/>
            </a:avLst>
          </a:prstGeom>
          <a:solidFill>
            <a:srgbClr val="F2EEEE"/>
          </a:solidFill>
          <a:ln/>
        </p:spPr>
      </p:sp>
      <p:sp>
        <p:nvSpPr>
          <p:cNvPr id="5" name="Shape 2"/>
          <p:cNvSpPr/>
          <p:nvPr/>
        </p:nvSpPr>
        <p:spPr>
          <a:xfrm>
            <a:off x="781407" y="1462088"/>
            <a:ext cx="520898" cy="520898"/>
          </a:xfrm>
          <a:prstGeom prst="roundRect">
            <a:avLst>
              <a:gd name="adj" fmla="val 17552545"/>
            </a:avLst>
          </a:prstGeom>
          <a:solidFill>
            <a:srgbClr val="E04F00"/>
          </a:solidFill>
          <a:ln/>
        </p:spPr>
      </p:sp>
      <p:sp>
        <p:nvSpPr>
          <p:cNvPr id="7" name="Text 3"/>
          <p:cNvSpPr/>
          <p:nvPr/>
        </p:nvSpPr>
        <p:spPr>
          <a:xfrm>
            <a:off x="781407" y="2115860"/>
            <a:ext cx="2206943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 — Сильні сторони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781407" y="2480429"/>
            <a:ext cx="2206943" cy="147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Доступ до місцевих ресурсів, зменшення кількості запусків, потенціал для масштабування інфраструктури.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3294817" y="1288494"/>
            <a:ext cx="2554248" cy="3082409"/>
          </a:xfrm>
          <a:prstGeom prst="roundRect">
            <a:avLst>
              <a:gd name="adj" fmla="val 1020"/>
            </a:avLst>
          </a:prstGeom>
          <a:solidFill>
            <a:srgbClr val="F2EEEE"/>
          </a:solidFill>
          <a:ln/>
        </p:spPr>
      </p:sp>
      <p:sp>
        <p:nvSpPr>
          <p:cNvPr id="10" name="Shape 6"/>
          <p:cNvSpPr/>
          <p:nvPr/>
        </p:nvSpPr>
        <p:spPr>
          <a:xfrm>
            <a:off x="3468410" y="1462088"/>
            <a:ext cx="520898" cy="520898"/>
          </a:xfrm>
          <a:prstGeom prst="roundRect">
            <a:avLst>
              <a:gd name="adj" fmla="val 17552545"/>
            </a:avLst>
          </a:prstGeom>
          <a:solidFill>
            <a:srgbClr val="E04F00"/>
          </a:solidFill>
          <a:ln/>
        </p:spPr>
      </p:sp>
      <p:sp>
        <p:nvSpPr>
          <p:cNvPr id="12" name="Text 7"/>
          <p:cNvSpPr/>
          <p:nvPr/>
        </p:nvSpPr>
        <p:spPr>
          <a:xfrm>
            <a:off x="3468410" y="2115860"/>
            <a:ext cx="2207062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W — Слабкі сторони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3468410" y="2480429"/>
            <a:ext cx="2207062" cy="147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Складність локального виробництва високотехнологічних чіпів, початкові капітальні витрати, технічні ризики.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5981938" y="1288494"/>
            <a:ext cx="2554129" cy="3082409"/>
          </a:xfrm>
          <a:prstGeom prst="roundRect">
            <a:avLst>
              <a:gd name="adj" fmla="val 1020"/>
            </a:avLst>
          </a:prstGeom>
          <a:solidFill>
            <a:srgbClr val="F2EEEE"/>
          </a:solidFill>
          <a:ln/>
        </p:spPr>
      </p:sp>
      <p:sp>
        <p:nvSpPr>
          <p:cNvPr id="15" name="Shape 10"/>
          <p:cNvSpPr/>
          <p:nvPr/>
        </p:nvSpPr>
        <p:spPr>
          <a:xfrm>
            <a:off x="6155531" y="1462088"/>
            <a:ext cx="520898" cy="520898"/>
          </a:xfrm>
          <a:prstGeom prst="roundRect">
            <a:avLst>
              <a:gd name="adj" fmla="val 17552545"/>
            </a:avLst>
          </a:prstGeom>
          <a:solidFill>
            <a:srgbClr val="E04F00"/>
          </a:solidFill>
          <a:ln/>
        </p:spPr>
      </p:sp>
      <p:sp>
        <p:nvSpPr>
          <p:cNvPr id="17" name="Text 11"/>
          <p:cNvSpPr/>
          <p:nvPr/>
        </p:nvSpPr>
        <p:spPr>
          <a:xfrm>
            <a:off x="6155531" y="2115860"/>
            <a:ext cx="2206943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 — Можливості</a:t>
            </a:r>
            <a:endParaRPr lang="en-US" sz="1750" dirty="0"/>
          </a:p>
        </p:txBody>
      </p:sp>
      <p:sp>
        <p:nvSpPr>
          <p:cNvPr id="18" name="Text 12"/>
          <p:cNvSpPr/>
          <p:nvPr/>
        </p:nvSpPr>
        <p:spPr>
          <a:xfrm>
            <a:off x="6155531" y="2480429"/>
            <a:ext cx="2206943" cy="1716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Зростання космічної економіки, нові моделі партнерства між державами та приватними компаніями, розвиток ISRU-технологій.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607814" y="4503777"/>
            <a:ext cx="7928253" cy="1856065"/>
          </a:xfrm>
          <a:prstGeom prst="roundRect">
            <a:avLst>
              <a:gd name="adj" fmla="val 1403"/>
            </a:avLst>
          </a:prstGeom>
          <a:solidFill>
            <a:srgbClr val="F2EEEE"/>
          </a:solidFill>
          <a:ln/>
        </p:spPr>
      </p:sp>
      <p:sp>
        <p:nvSpPr>
          <p:cNvPr id="20" name="Shape 14"/>
          <p:cNvSpPr/>
          <p:nvPr/>
        </p:nvSpPr>
        <p:spPr>
          <a:xfrm>
            <a:off x="781407" y="4677370"/>
            <a:ext cx="520898" cy="520898"/>
          </a:xfrm>
          <a:prstGeom prst="roundRect">
            <a:avLst>
              <a:gd name="adj" fmla="val 17552545"/>
            </a:avLst>
          </a:prstGeom>
          <a:solidFill>
            <a:srgbClr val="E04F00"/>
          </a:solidFill>
          <a:ln/>
        </p:spPr>
      </p:sp>
      <p:sp>
        <p:nvSpPr>
          <p:cNvPr id="22" name="Text 15"/>
          <p:cNvSpPr/>
          <p:nvPr/>
        </p:nvSpPr>
        <p:spPr>
          <a:xfrm>
            <a:off x="781407" y="5331143"/>
            <a:ext cx="2279333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 — Загрози</a:t>
            </a:r>
            <a:endParaRPr lang="en-US" sz="1750" dirty="0"/>
          </a:p>
        </p:txBody>
      </p:sp>
      <p:sp>
        <p:nvSpPr>
          <p:cNvPr id="23" name="Text 16"/>
          <p:cNvSpPr/>
          <p:nvPr/>
        </p:nvSpPr>
        <p:spPr>
          <a:xfrm>
            <a:off x="781407" y="5695712"/>
            <a:ext cx="7581067" cy="490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Радіація, техногенні збої, політичні/регуляторні бар'єри та несподівані екологічні фактори.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607814" y="6509385"/>
            <a:ext cx="7928372" cy="735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Підсумок: стратегія з пріоритетом ISRU та автономії (K≈0.65, A≈0.8) дає шлях до практичної, економічно обґрунтованої місячної інфраструктури ШІ. Наступні кроки: детальна техніко-економічна модель, прототипні випробування ISRU-процесів і план місій.</a:t>
            </a:r>
            <a:endParaRPr lang="en-US" sz="1350" dirty="0"/>
          </a:p>
        </p:txBody>
      </p:sp>
      <p:sp>
        <p:nvSpPr>
          <p:cNvPr id="25" name="Shape 18"/>
          <p:cNvSpPr/>
          <p:nvPr/>
        </p:nvSpPr>
        <p:spPr>
          <a:xfrm>
            <a:off x="607814" y="7402354"/>
            <a:ext cx="2208133" cy="300276"/>
          </a:xfrm>
          <a:prstGeom prst="roundRect">
            <a:avLst>
              <a:gd name="adj" fmla="val 6940"/>
            </a:avLst>
          </a:prstGeom>
          <a:solidFill>
            <a:srgbClr val="FFDECC"/>
          </a:solidFill>
          <a:ln/>
        </p:spPr>
      </p:sp>
      <p:sp>
        <p:nvSpPr>
          <p:cNvPr id="27" name="Text 19"/>
          <p:cNvSpPr/>
          <p:nvPr/>
        </p:nvSpPr>
        <p:spPr>
          <a:xfrm>
            <a:off x="920234" y="7454384"/>
            <a:ext cx="1791533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ТЕМА: МІСЯЧНІ AI-ЦЕНТРИ</a:t>
            </a:r>
            <a:endParaRPr lang="en-US" sz="1050" dirty="0"/>
          </a:p>
        </p:txBody>
      </p:sp>
      <p:sp>
        <p:nvSpPr>
          <p:cNvPr id="28" name="Shape 20"/>
          <p:cNvSpPr/>
          <p:nvPr/>
        </p:nvSpPr>
        <p:spPr>
          <a:xfrm>
            <a:off x="2902744" y="7394734"/>
            <a:ext cx="3390662" cy="315516"/>
          </a:xfrm>
          <a:prstGeom prst="roundRect">
            <a:avLst>
              <a:gd name="adj" fmla="val 6605"/>
            </a:avLst>
          </a:prstGeom>
          <a:noFill/>
          <a:ln w="7620">
            <a:solidFill>
              <a:srgbClr val="E04F00"/>
            </a:solidFill>
            <a:prstDash val="solid"/>
          </a:ln>
        </p:spPr>
      </p:sp>
      <p:sp>
        <p:nvSpPr>
          <p:cNvPr id="30" name="Text 21"/>
          <p:cNvSpPr/>
          <p:nvPr/>
        </p:nvSpPr>
        <p:spPr>
          <a:xfrm>
            <a:off x="3222784" y="7454384"/>
            <a:ext cx="2958822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E04F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РЕКОМЕНДАЦІЯ: ПРОТОТИП → OPEX АНАЛІЗ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Новая версия — как на самом деле появился гигантский кратер на луне -  Lifestyle - Sports.kz">
            <a:extLst>
              <a:ext uri="{FF2B5EF4-FFF2-40B4-BE49-F238E27FC236}">
                <a16:creationId xmlns:a16="http://schemas.microsoft.com/office/drawing/2014/main" id="{C20BB7D0-99CC-4A59-B49A-15BD4C930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035" y="0"/>
            <a:ext cx="12195249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ратер Аристарх – Статьи на сайте Четыре глаза">
            <a:extLst>
              <a:ext uri="{FF2B5EF4-FFF2-40B4-BE49-F238E27FC236}">
                <a16:creationId xmlns:a16="http://schemas.microsoft.com/office/drawing/2014/main" id="{001664CB-F429-4195-BE4E-E86E91F3E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C480DB1-3206-42F9-B2E8-C5540C40B957}"/>
              </a:ext>
            </a:extLst>
          </p:cNvPr>
          <p:cNvSpPr/>
          <p:nvPr/>
        </p:nvSpPr>
        <p:spPr>
          <a:xfrm>
            <a:off x="2120201" y="2914332"/>
            <a:ext cx="9877530" cy="4853355"/>
          </a:xfrm>
          <a:prstGeom prst="rect">
            <a:avLst/>
          </a:prstGeom>
          <a:solidFill>
            <a:srgbClr val="F5AC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Проведений 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SWOT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аналіз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підтверджує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технічну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доцільність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До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сильних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сторін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належать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місцевих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ресурсів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зменшення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логістичних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витрат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;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слабкими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сторонами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залишаються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обмеження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виробництва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складної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електроніки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;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можливості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’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язані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розвитком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космічної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економіки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;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загрози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включають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радіаційний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вплив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технічні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ризики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Отже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ефективною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моделлю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гібридний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підхід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поєднує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імпорт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критичних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компонентів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локальне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виробництво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конструкцій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Такий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підхід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забезпечує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баланс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технічною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реалізованістю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автономністю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економічною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ефективністю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.</a:t>
            </a:r>
            <a:endParaRPr lang="uk-UA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Наукова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новизна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полягає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обґрунтуванні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підходу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оптимізації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створення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центрів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штучного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інтелекту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Місяці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через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поєднання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локального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виробництва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автономних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технологій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кількісної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оцінки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ефективності</a:t>
            </a:r>
            <a:r>
              <a:rPr lang="en-US" b="1" dirty="0">
                <a:solidFill>
                  <a:srgbClr val="000000"/>
                </a:solidFill>
                <a:effectLst/>
                <a:latin typeface="DM Sans" panose="020B0604020202020204" charset="0"/>
                <a:ea typeface="Times New Roman" panose="02020603050405020304" pitchFamily="18" charset="0"/>
              </a:rPr>
              <a:t> (K, E, A).</a:t>
            </a:r>
            <a:endParaRPr lang="uk-UA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306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803</Words>
  <Application>Microsoft Office PowerPoint</Application>
  <PresentationFormat>Довільний</PresentationFormat>
  <Paragraphs>68</Paragraphs>
  <Slides>9</Slides>
  <Notes>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7" baseType="lpstr">
      <vt:lpstr>Calibri</vt:lpstr>
      <vt:lpstr>Bookman Old Style</vt:lpstr>
      <vt:lpstr>Arial</vt:lpstr>
      <vt:lpstr>Consolas</vt:lpstr>
      <vt:lpstr>Times New Roman</vt:lpstr>
      <vt:lpstr>PT Serif</vt:lpstr>
      <vt:lpstr>DM Sans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SCS22-K319-MasterPC</dc:creator>
  <cp:lastModifiedBy>SCS22-K319-MasterPC</cp:lastModifiedBy>
  <cp:revision>6</cp:revision>
  <dcterms:created xsi:type="dcterms:W3CDTF">2026-04-24T08:40:02Z</dcterms:created>
  <dcterms:modified xsi:type="dcterms:W3CDTF">2026-04-24T10:57:38Z</dcterms:modified>
</cp:coreProperties>
</file>