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embeddedFontLst>
    <p:embeddedFont>
      <p:font typeface="Arimo" panose="020B0604020202020204" charset="0"/>
      <p:regular r:id="rId18"/>
      <p:bold r:id="rId19"/>
      <p:italic r:id="rId20"/>
      <p:boldItalic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Merriweather Black" panose="00000A00000000000000" pitchFamily="2" charset="-52"/>
      <p:bold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8134AB3-3684-4F99-9FEA-064464D78BFA}">
  <a:tblStyle styleId="{18134AB3-3684-4F99-9FEA-064464D78BFA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2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CD8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41148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/>
          <p:nvPr/>
        </p:nvSpPr>
        <p:spPr>
          <a:xfrm>
            <a:off x="962025" y="205383"/>
            <a:ext cx="10106025" cy="3385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u="none" strike="noStrike" cap="none" dirty="0" err="1">
                <a:solidFill>
                  <a:srgbClr val="F4ECD8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Взаємний</a:t>
            </a:r>
            <a:r>
              <a:rPr lang="ru-RU" sz="4400" u="none" strike="noStrike" cap="none" dirty="0">
                <a:solidFill>
                  <a:srgbClr val="F4ECD8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 </a:t>
            </a:r>
            <a:r>
              <a:rPr lang="ru-RU" sz="4400" u="none" strike="noStrike" cap="none" dirty="0" err="1">
                <a:solidFill>
                  <a:srgbClr val="F4ECD8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вплив</a:t>
            </a:r>
            <a:r>
              <a:rPr lang="ru-RU" sz="4400" u="none" strike="noStrike" cap="none" dirty="0">
                <a:solidFill>
                  <a:srgbClr val="F4ECD8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 культур </a:t>
            </a:r>
            <a:r>
              <a:rPr lang="ru-RU" sz="4400" u="none" strike="noStrike" cap="none" dirty="0" err="1">
                <a:solidFill>
                  <a:srgbClr val="F4ECD8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різних</a:t>
            </a:r>
            <a:r>
              <a:rPr lang="ru-RU" sz="4400" u="none" strike="noStrike" cap="none" dirty="0">
                <a:solidFill>
                  <a:srgbClr val="F4ECD8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 </a:t>
            </a:r>
            <a:r>
              <a:rPr lang="ru-RU" sz="4400" u="none" strike="noStrike" cap="none" dirty="0" err="1">
                <a:solidFill>
                  <a:srgbClr val="F4ECD8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національностей</a:t>
            </a:r>
            <a:r>
              <a:rPr lang="ru-RU" sz="4400" u="none" strike="noStrike" cap="none" dirty="0">
                <a:solidFill>
                  <a:srgbClr val="F4ECD8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 у </a:t>
            </a:r>
            <a:r>
              <a:rPr lang="ru-RU" sz="4400" u="none" strike="noStrike" cap="none" dirty="0" err="1">
                <a:solidFill>
                  <a:srgbClr val="F4ECD8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формуванні</a:t>
            </a:r>
            <a:r>
              <a:rPr lang="ru-RU" sz="4400" u="none" strike="noStrike" cap="none" dirty="0">
                <a:solidFill>
                  <a:srgbClr val="F4ECD8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 </a:t>
            </a:r>
            <a:r>
              <a:rPr lang="ru-RU" sz="4400" u="none" strike="noStrike" cap="none" dirty="0" err="1">
                <a:solidFill>
                  <a:srgbClr val="F4ECD8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історичного</a:t>
            </a:r>
            <a:r>
              <a:rPr lang="ru-RU" sz="4400" u="none" strike="noStrike" cap="none" dirty="0">
                <a:solidFill>
                  <a:srgbClr val="F4ECD8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 та </a:t>
            </a:r>
            <a:r>
              <a:rPr lang="ru-RU" sz="4400" u="none" strike="noStrike" cap="none" dirty="0" err="1">
                <a:solidFill>
                  <a:srgbClr val="F4ECD8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та</a:t>
            </a:r>
            <a:r>
              <a:rPr lang="ru-RU" sz="4400" u="none" strike="noStrike" cap="none" dirty="0">
                <a:solidFill>
                  <a:srgbClr val="F4ECD8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 </a:t>
            </a:r>
            <a:r>
              <a:rPr lang="ru-RU" sz="4400" u="none" strike="noStrike" cap="none" dirty="0" err="1">
                <a:solidFill>
                  <a:srgbClr val="F4ECD8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архітектурного</a:t>
            </a:r>
            <a:r>
              <a:rPr lang="ru-RU" sz="4400" u="none" strike="noStrike" cap="none" dirty="0">
                <a:solidFill>
                  <a:srgbClr val="F4ECD8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 </a:t>
            </a:r>
            <a:r>
              <a:rPr lang="ru-RU" sz="4400" u="none" strike="noStrike" cap="none" dirty="0" err="1">
                <a:solidFill>
                  <a:srgbClr val="F4ECD8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обличчя</a:t>
            </a:r>
            <a:r>
              <a:rPr lang="ru-RU" sz="4400" u="none" strike="noStrike" cap="none" dirty="0">
                <a:solidFill>
                  <a:srgbClr val="F4ECD8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 </a:t>
            </a:r>
            <a:r>
              <a:rPr lang="ru-RU" sz="4400" u="none" strike="noStrike" cap="none" dirty="0" err="1">
                <a:solidFill>
                  <a:srgbClr val="F4ECD8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міста</a:t>
            </a:r>
            <a:r>
              <a:rPr lang="ru-RU" sz="4400" u="none" strike="noStrike" cap="none" dirty="0">
                <a:solidFill>
                  <a:srgbClr val="F4ECD8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 </a:t>
            </a:r>
            <a:r>
              <a:rPr lang="ru-RU" sz="4400" u="none" strike="noStrike" cap="none" dirty="0" err="1">
                <a:solidFill>
                  <a:srgbClr val="F4ECD8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Дніпра</a:t>
            </a:r>
            <a:endParaRPr lang="ru-RU" sz="4400" dirty="0"/>
          </a:p>
        </p:txBody>
      </p:sp>
      <p:sp>
        <p:nvSpPr>
          <p:cNvPr id="86" name="Google Shape;86;p13"/>
          <p:cNvSpPr txBox="1"/>
          <p:nvPr/>
        </p:nvSpPr>
        <p:spPr>
          <a:xfrm>
            <a:off x="762000" y="4686300"/>
            <a:ext cx="4752975" cy="293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8B0000"/>
                </a:solidFill>
                <a:latin typeface="Arimo"/>
                <a:ea typeface="Arimo"/>
                <a:cs typeface="Arimo"/>
                <a:sym typeface="Arimo"/>
              </a:rPr>
              <a:t>Номінація: «Історія-2026»</a:t>
            </a:r>
            <a:endParaRPr/>
          </a:p>
        </p:txBody>
      </p:sp>
      <p:sp>
        <p:nvSpPr>
          <p:cNvPr id="87" name="Google Shape;87;p13"/>
          <p:cNvSpPr txBox="1"/>
          <p:nvPr/>
        </p:nvSpPr>
        <p:spPr>
          <a:xfrm>
            <a:off x="762000" y="5122515"/>
            <a:ext cx="4752975" cy="293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Всеукраїнський конкурс «МАН-Юніор Дослідник»</a:t>
            </a:r>
            <a:endParaRPr/>
          </a:p>
        </p:txBody>
      </p:sp>
      <p:sp>
        <p:nvSpPr>
          <p:cNvPr id="88" name="Google Shape;88;p13"/>
          <p:cNvSpPr txBox="1"/>
          <p:nvPr/>
        </p:nvSpPr>
        <p:spPr>
          <a:xfrm>
            <a:off x="7159467" y="4297710"/>
            <a:ext cx="4067175" cy="586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28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Виконала учениця 8-В класу:</a:t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 Дніпровський ліцей №31 "Пріоритет" ДМР</a:t>
            </a:r>
            <a:endParaRPr/>
          </a:p>
        </p:txBody>
      </p:sp>
      <p:sp>
        <p:nvSpPr>
          <p:cNvPr id="89" name="Google Shape;89;p13"/>
          <p:cNvSpPr txBox="1"/>
          <p:nvPr/>
        </p:nvSpPr>
        <p:spPr>
          <a:xfrm>
            <a:off x="7159467" y="5653980"/>
            <a:ext cx="4270533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rgbClr val="8B0000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ЯКУБОВИЧ АЛЬБІНА</a:t>
            </a:r>
            <a:r>
              <a:rPr lang="ru-RU" sz="2400" b="0" i="0" u="none" strike="noStrike" cap="none" dirty="0">
                <a:solidFill>
                  <a:srgbClr val="8B0000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 </a:t>
            </a:r>
            <a:r>
              <a:rPr lang="ru-RU" sz="2400" b="0" i="0" u="none" strike="noStrike" cap="none" dirty="0" err="1">
                <a:solidFill>
                  <a:srgbClr val="8B0000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Костянтинівна</a:t>
            </a:r>
            <a:endParaRPr dirty="0"/>
          </a:p>
        </p:txBody>
      </p:sp>
      <p:sp>
        <p:nvSpPr>
          <p:cNvPr id="90" name="Google Shape;90;p13"/>
          <p:cNvSpPr/>
          <p:nvPr/>
        </p:nvSpPr>
        <p:spPr>
          <a:xfrm>
            <a:off x="0" y="3733800"/>
            <a:ext cx="12192000" cy="381000"/>
          </a:xfrm>
          <a:prstGeom prst="rect">
            <a:avLst/>
          </a:prstGeom>
          <a:solidFill>
            <a:srgbClr val="F4EC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CD8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2545109"/>
            <a:ext cx="5238750" cy="3053506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4"/>
          <p:cNvSpPr txBox="1"/>
          <p:nvPr/>
        </p:nvSpPr>
        <p:spPr>
          <a:xfrm>
            <a:off x="857250" y="2830859"/>
            <a:ext cx="4667250" cy="586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Об’єкт:</a:t>
            </a: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 Етнічна історія міста Дніпра та особливості його соціокультурного розвитку.</a:t>
            </a:r>
            <a:endParaRPr/>
          </a:p>
        </p:txBody>
      </p:sp>
      <p:sp>
        <p:nvSpPr>
          <p:cNvPr id="97" name="Google Shape;97;p14"/>
          <p:cNvSpPr txBox="1"/>
          <p:nvPr/>
        </p:nvSpPr>
        <p:spPr>
          <a:xfrm>
            <a:off x="857250" y="3560415"/>
            <a:ext cx="4667250" cy="88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Предмет:</a:t>
            </a: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 Архітектурні та мовні прояви взаємодії української, єврейської, німецької та польської культур.</a:t>
            </a:r>
            <a:endParaRPr/>
          </a:p>
        </p:txBody>
      </p:sp>
      <p:sp>
        <p:nvSpPr>
          <p:cNvPr id="98" name="Google Shape;98;p14"/>
          <p:cNvSpPr txBox="1"/>
          <p:nvPr/>
        </p:nvSpPr>
        <p:spPr>
          <a:xfrm>
            <a:off x="857250" y="4583310"/>
            <a:ext cx="4667250" cy="586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Мета:</a:t>
            </a: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 Виявити та проаналізувати візуальні сліди полікультурності у міському просторі.</a:t>
            </a:r>
            <a:endParaRPr/>
          </a:p>
        </p:txBody>
      </p:sp>
      <p:sp>
        <p:nvSpPr>
          <p:cNvPr id="99" name="Google Shape;99;p14"/>
          <p:cNvSpPr txBox="1"/>
          <p:nvPr/>
        </p:nvSpPr>
        <p:spPr>
          <a:xfrm>
            <a:off x="6381750" y="2545109"/>
            <a:ext cx="5500687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0" i="0" u="none" strike="noStrike" cap="none">
                <a:solidFill>
                  <a:srgbClr val="2C1810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МОЇ ЗАВДАННЯ:</a:t>
            </a:r>
            <a:endParaRPr/>
          </a:p>
        </p:txBody>
      </p:sp>
      <p:sp>
        <p:nvSpPr>
          <p:cNvPr id="100" name="Google Shape;100;p14"/>
          <p:cNvSpPr txBox="1"/>
          <p:nvPr/>
        </p:nvSpPr>
        <p:spPr>
          <a:xfrm>
            <a:off x="6305550" y="2763232"/>
            <a:ext cx="76200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•</a:t>
            </a:r>
            <a:endParaRPr/>
          </a:p>
        </p:txBody>
      </p:sp>
      <p:sp>
        <p:nvSpPr>
          <p:cNvPr id="101" name="Google Shape;101;p14"/>
          <p:cNvSpPr txBox="1"/>
          <p:nvPr/>
        </p:nvSpPr>
        <p:spPr>
          <a:xfrm>
            <a:off x="6381750" y="2764184"/>
            <a:ext cx="5238750" cy="586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20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Дослідити історію Катеринослава як «плавильного котла».</a:t>
            </a:r>
            <a:endParaRPr/>
          </a:p>
        </p:txBody>
      </p:sp>
      <p:sp>
        <p:nvSpPr>
          <p:cNvPr id="102" name="Google Shape;102;p14"/>
          <p:cNvSpPr txBox="1"/>
          <p:nvPr/>
        </p:nvSpPr>
        <p:spPr>
          <a:xfrm>
            <a:off x="6305550" y="3492787"/>
            <a:ext cx="76200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•</a:t>
            </a:r>
            <a:endParaRPr/>
          </a:p>
        </p:txBody>
      </p:sp>
      <p:sp>
        <p:nvSpPr>
          <p:cNvPr id="103" name="Google Shape;103;p14"/>
          <p:cNvSpPr txBox="1"/>
          <p:nvPr/>
        </p:nvSpPr>
        <p:spPr>
          <a:xfrm>
            <a:off x="6381750" y="3493740"/>
            <a:ext cx="5238750" cy="586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20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Провести фотофіксацію 12 об'єктів у Чечелівці та центрі.</a:t>
            </a:r>
            <a:endParaRPr/>
          </a:p>
        </p:txBody>
      </p:sp>
      <p:sp>
        <p:nvSpPr>
          <p:cNvPr id="104" name="Google Shape;104;p14"/>
          <p:cNvSpPr txBox="1"/>
          <p:nvPr/>
        </p:nvSpPr>
        <p:spPr>
          <a:xfrm>
            <a:off x="6305550" y="4222343"/>
            <a:ext cx="76200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•</a:t>
            </a:r>
            <a:endParaRPr/>
          </a:p>
        </p:txBody>
      </p:sp>
      <p:sp>
        <p:nvSpPr>
          <p:cNvPr id="105" name="Google Shape;105;p14"/>
          <p:cNvSpPr txBox="1"/>
          <p:nvPr/>
        </p:nvSpPr>
        <p:spPr>
          <a:xfrm>
            <a:off x="6381750" y="4223295"/>
            <a:ext cx="5238750" cy="293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20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Зіставити сучасний стан з архівними поштівками.</a:t>
            </a:r>
            <a:endParaRPr/>
          </a:p>
        </p:txBody>
      </p:sp>
      <p:sp>
        <p:nvSpPr>
          <p:cNvPr id="106" name="Google Shape;106;p14"/>
          <p:cNvSpPr txBox="1"/>
          <p:nvPr/>
        </p:nvSpPr>
        <p:spPr>
          <a:xfrm>
            <a:off x="6305550" y="4658558"/>
            <a:ext cx="76200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•</a:t>
            </a:r>
            <a:endParaRPr/>
          </a:p>
        </p:txBody>
      </p:sp>
      <p:sp>
        <p:nvSpPr>
          <p:cNvPr id="107" name="Google Shape;107;p14"/>
          <p:cNvSpPr txBox="1"/>
          <p:nvPr/>
        </p:nvSpPr>
        <p:spPr>
          <a:xfrm>
            <a:off x="6381750" y="4659510"/>
            <a:ext cx="5238750" cy="293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20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Проаналізувати топоніміку міста.</a:t>
            </a:r>
            <a:endParaRPr/>
          </a:p>
        </p:txBody>
      </p:sp>
      <p:sp>
        <p:nvSpPr>
          <p:cNvPr id="108" name="Google Shape;108;p14"/>
          <p:cNvSpPr/>
          <p:nvPr/>
        </p:nvSpPr>
        <p:spPr>
          <a:xfrm>
            <a:off x="0" y="0"/>
            <a:ext cx="12192000" cy="1285875"/>
          </a:xfrm>
          <a:prstGeom prst="rect">
            <a:avLst/>
          </a:prstGeom>
          <a:solidFill>
            <a:srgbClr val="8B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4"/>
          <p:cNvSpPr txBox="1"/>
          <p:nvPr/>
        </p:nvSpPr>
        <p:spPr>
          <a:xfrm>
            <a:off x="571500" y="381000"/>
            <a:ext cx="1160145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0" i="0" u="none" strike="noStrike" cap="none">
                <a:solidFill>
                  <a:srgbClr val="F4ECD8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НАУКОВИЙ АПАРАТ ДОСЛІДЖЕННЯ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CD8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5"/>
          <p:cNvSpPr txBox="1"/>
          <p:nvPr/>
        </p:nvSpPr>
        <p:spPr>
          <a:xfrm>
            <a:off x="571500" y="1857375"/>
            <a:ext cx="5238750" cy="586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Я дослідила етнічний склад міста кінця XIX століття. Це був унікальний симбіоз націй:</a:t>
            </a:r>
            <a:endParaRPr/>
          </a:p>
        </p:txBody>
      </p:sp>
      <p:sp>
        <p:nvSpPr>
          <p:cNvPr id="115" name="Google Shape;115;p15"/>
          <p:cNvSpPr txBox="1"/>
          <p:nvPr/>
        </p:nvSpPr>
        <p:spPr>
          <a:xfrm>
            <a:off x="571500" y="4625131"/>
            <a:ext cx="5238750" cy="586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Саме цей синтез я виявила у фундаменті архітектури міста.</a:t>
            </a:r>
            <a:endParaRPr/>
          </a:p>
        </p:txBody>
      </p:sp>
      <p:pic>
        <p:nvPicPr>
          <p:cNvPr id="116" name="Google Shape;116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34500" y="2005817"/>
            <a:ext cx="4925170" cy="3989732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5"/>
          <p:cNvSpPr txBox="1"/>
          <p:nvPr/>
        </p:nvSpPr>
        <p:spPr>
          <a:xfrm>
            <a:off x="6604988" y="6044100"/>
            <a:ext cx="4860267" cy="27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1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Тут має бути архівне креслення плану міста 1890-х років.</a:t>
            </a:r>
            <a:endParaRPr/>
          </a:p>
        </p:txBody>
      </p:sp>
      <p:sp>
        <p:nvSpPr>
          <p:cNvPr id="118" name="Google Shape;118;p15"/>
          <p:cNvSpPr txBox="1"/>
          <p:nvPr/>
        </p:nvSpPr>
        <p:spPr>
          <a:xfrm>
            <a:off x="571500" y="2586930"/>
            <a:ext cx="5238750" cy="293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8B0000"/>
                </a:solidFill>
                <a:latin typeface="Arimo"/>
                <a:ea typeface="Arimo"/>
                <a:cs typeface="Arimo"/>
                <a:sym typeface="Arimo"/>
              </a:rPr>
              <a:t>●</a:t>
            </a: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50" b="1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Українці:</a:t>
            </a: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 культурна основа та ремесла.</a:t>
            </a:r>
            <a:endParaRPr/>
          </a:p>
        </p:txBody>
      </p:sp>
      <p:sp>
        <p:nvSpPr>
          <p:cNvPr id="119" name="Google Shape;119;p15"/>
          <p:cNvSpPr txBox="1"/>
          <p:nvPr/>
        </p:nvSpPr>
        <p:spPr>
          <a:xfrm>
            <a:off x="571500" y="3023145"/>
            <a:ext cx="5238750" cy="586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8B0000"/>
                </a:solidFill>
                <a:latin typeface="Arimo"/>
                <a:ea typeface="Arimo"/>
                <a:cs typeface="Arimo"/>
                <a:sym typeface="Arimo"/>
              </a:rPr>
              <a:t>●</a:t>
            </a: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50" b="1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Євреї:</a:t>
            </a: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 фінансовий та торговий двигун (35% населення).</a:t>
            </a:r>
            <a:endParaRPr/>
          </a:p>
        </p:txBody>
      </p:sp>
      <p:sp>
        <p:nvSpPr>
          <p:cNvPr id="120" name="Google Shape;120;p15"/>
          <p:cNvSpPr txBox="1"/>
          <p:nvPr/>
        </p:nvSpPr>
        <p:spPr>
          <a:xfrm>
            <a:off x="571500" y="3752701"/>
            <a:ext cx="5238750" cy="293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8B0000"/>
                </a:solidFill>
                <a:latin typeface="Arimo"/>
                <a:ea typeface="Arimo"/>
                <a:cs typeface="Arimo"/>
                <a:sym typeface="Arimo"/>
              </a:rPr>
              <a:t>●</a:t>
            </a: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50" b="1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Німці-меноніти:</a:t>
            </a: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 промислова досконалість.</a:t>
            </a:r>
            <a:endParaRPr/>
          </a:p>
        </p:txBody>
      </p:sp>
      <p:sp>
        <p:nvSpPr>
          <p:cNvPr id="121" name="Google Shape;121;p15"/>
          <p:cNvSpPr txBox="1"/>
          <p:nvPr/>
        </p:nvSpPr>
        <p:spPr>
          <a:xfrm>
            <a:off x="571500" y="4188916"/>
            <a:ext cx="5238750" cy="293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8B0000"/>
                </a:solidFill>
                <a:latin typeface="Arimo"/>
                <a:ea typeface="Arimo"/>
                <a:cs typeface="Arimo"/>
                <a:sym typeface="Arimo"/>
              </a:rPr>
              <a:t>●</a:t>
            </a: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50" b="1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Поляки:</a:t>
            </a: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 інженерна думка заводів.</a:t>
            </a:r>
            <a:endParaRPr/>
          </a:p>
        </p:txBody>
      </p:sp>
      <p:sp>
        <p:nvSpPr>
          <p:cNvPr id="122" name="Google Shape;122;p15"/>
          <p:cNvSpPr/>
          <p:nvPr/>
        </p:nvSpPr>
        <p:spPr>
          <a:xfrm>
            <a:off x="0" y="0"/>
            <a:ext cx="12192000" cy="1285875"/>
          </a:xfrm>
          <a:prstGeom prst="rect">
            <a:avLst/>
          </a:prstGeom>
          <a:solidFill>
            <a:srgbClr val="8B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5"/>
          <p:cNvSpPr txBox="1"/>
          <p:nvPr/>
        </p:nvSpPr>
        <p:spPr>
          <a:xfrm>
            <a:off x="571500" y="381000"/>
            <a:ext cx="1160145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0" i="0" u="none" strike="noStrike" cap="none">
                <a:solidFill>
                  <a:srgbClr val="F4ECD8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ДНІПРО ЯК "ПЛАВИЛЬНИЙ КОТЕЛ"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CD8"/>
        </a:solid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7324" y="2045473"/>
            <a:ext cx="5307100" cy="40529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1750" y="2090886"/>
            <a:ext cx="2038350" cy="3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1120" y="2239269"/>
            <a:ext cx="4918843" cy="3627242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6"/>
          <p:cNvSpPr txBox="1"/>
          <p:nvPr/>
        </p:nvSpPr>
        <p:spPr>
          <a:xfrm>
            <a:off x="6381750" y="2643336"/>
            <a:ext cx="5238750" cy="586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Я встановила, що Свято-Миколаївська церква є символом єднання культур:</a:t>
            </a:r>
            <a:endParaRPr/>
          </a:p>
        </p:txBody>
      </p:sp>
      <p:sp>
        <p:nvSpPr>
          <p:cNvPr id="132" name="Google Shape;132;p16"/>
          <p:cNvSpPr txBox="1"/>
          <p:nvPr/>
        </p:nvSpPr>
        <p:spPr>
          <a:xfrm>
            <a:off x="6381750" y="5268217"/>
            <a:ext cx="5238750" cy="586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8B0000"/>
                </a:solidFill>
                <a:latin typeface="Arimo"/>
                <a:ea typeface="Arimo"/>
                <a:cs typeface="Arimo"/>
                <a:sym typeface="Arimo"/>
              </a:rPr>
              <a:t>Це приклад того, як релігійна споруда об'єднувала робітників різних націй.</a:t>
            </a:r>
            <a:endParaRPr/>
          </a:p>
        </p:txBody>
      </p:sp>
      <p:sp>
        <p:nvSpPr>
          <p:cNvPr id="133" name="Google Shape;133;p16"/>
          <p:cNvSpPr txBox="1"/>
          <p:nvPr/>
        </p:nvSpPr>
        <p:spPr>
          <a:xfrm>
            <a:off x="6305550" y="3371939"/>
            <a:ext cx="76200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•</a:t>
            </a:r>
            <a:endParaRPr/>
          </a:p>
        </p:txBody>
      </p:sp>
      <p:sp>
        <p:nvSpPr>
          <p:cNvPr id="134" name="Google Shape;134;p16"/>
          <p:cNvSpPr txBox="1"/>
          <p:nvPr/>
        </p:nvSpPr>
        <p:spPr>
          <a:xfrm>
            <a:off x="6381750" y="3372891"/>
            <a:ext cx="5238750" cy="586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20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Стиль: </a:t>
            </a:r>
            <a:r>
              <a:rPr lang="en-US" sz="1650" b="1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Українське бароко</a:t>
            </a: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 з елементами неокласицизму.</a:t>
            </a:r>
            <a:endParaRPr/>
          </a:p>
        </p:txBody>
      </p:sp>
      <p:sp>
        <p:nvSpPr>
          <p:cNvPr id="135" name="Google Shape;135;p16"/>
          <p:cNvSpPr txBox="1"/>
          <p:nvPr/>
        </p:nvSpPr>
        <p:spPr>
          <a:xfrm>
            <a:off x="6305550" y="4101494"/>
            <a:ext cx="76200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•</a:t>
            </a:r>
            <a:endParaRPr/>
          </a:p>
        </p:txBody>
      </p:sp>
      <p:sp>
        <p:nvSpPr>
          <p:cNvPr id="136" name="Google Shape;136;p16"/>
          <p:cNvSpPr txBox="1"/>
          <p:nvPr/>
        </p:nvSpPr>
        <p:spPr>
          <a:xfrm>
            <a:off x="6381750" y="4102447"/>
            <a:ext cx="5238750" cy="586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20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Фінансування: Польсько-бельгійський капітал Брянського заводу.</a:t>
            </a:r>
            <a:endParaRPr/>
          </a:p>
        </p:txBody>
      </p:sp>
      <p:sp>
        <p:nvSpPr>
          <p:cNvPr id="137" name="Google Shape;137;p16"/>
          <p:cNvSpPr txBox="1"/>
          <p:nvPr/>
        </p:nvSpPr>
        <p:spPr>
          <a:xfrm>
            <a:off x="6305550" y="4831050"/>
            <a:ext cx="76200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•</a:t>
            </a:r>
            <a:endParaRPr/>
          </a:p>
        </p:txBody>
      </p:sp>
      <p:sp>
        <p:nvSpPr>
          <p:cNvPr id="138" name="Google Shape;138;p16"/>
          <p:cNvSpPr txBox="1"/>
          <p:nvPr/>
        </p:nvSpPr>
        <p:spPr>
          <a:xfrm>
            <a:off x="6381750" y="4832002"/>
            <a:ext cx="5238750" cy="293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20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Зараз: Будинок органної та камерної музики.</a:t>
            </a:r>
            <a:endParaRPr/>
          </a:p>
        </p:txBody>
      </p:sp>
      <p:sp>
        <p:nvSpPr>
          <p:cNvPr id="139" name="Google Shape;139;p16"/>
          <p:cNvSpPr/>
          <p:nvPr/>
        </p:nvSpPr>
        <p:spPr>
          <a:xfrm>
            <a:off x="0" y="0"/>
            <a:ext cx="12192000" cy="1285875"/>
          </a:xfrm>
          <a:prstGeom prst="rect">
            <a:avLst/>
          </a:prstGeom>
          <a:solidFill>
            <a:srgbClr val="8B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6"/>
          <p:cNvSpPr txBox="1"/>
          <p:nvPr/>
        </p:nvSpPr>
        <p:spPr>
          <a:xfrm>
            <a:off x="571500" y="381000"/>
            <a:ext cx="1160145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0" i="0" u="none" strike="noStrike" cap="none">
                <a:solidFill>
                  <a:srgbClr val="F4ECD8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БРЯНСЬКА ЦЕРКВА: БАРОКО ТА ІНДУСТРІЯ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CD8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2031801"/>
            <a:ext cx="2038350" cy="3619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7"/>
          <p:cNvSpPr txBox="1"/>
          <p:nvPr/>
        </p:nvSpPr>
        <p:spPr>
          <a:xfrm>
            <a:off x="571500" y="2584251"/>
            <a:ext cx="5238750" cy="586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Я виявила, що Хоральна синагога (1852 р.) є віссю культурного кварталу:</a:t>
            </a:r>
            <a:endParaRPr/>
          </a:p>
        </p:txBody>
      </p:sp>
      <p:sp>
        <p:nvSpPr>
          <p:cNvPr id="147" name="Google Shape;147;p17"/>
          <p:cNvSpPr txBox="1"/>
          <p:nvPr/>
        </p:nvSpPr>
        <p:spPr>
          <a:xfrm>
            <a:off x="571500" y="4772917"/>
            <a:ext cx="5238750" cy="586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Це демонструє, як єврейська культура формувала торговий та духовний центр Дніпра.</a:t>
            </a:r>
            <a:endParaRPr/>
          </a:p>
        </p:txBody>
      </p:sp>
      <p:pic>
        <p:nvPicPr>
          <p:cNvPr id="148" name="Google Shape;148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40339" y="2180193"/>
            <a:ext cx="4913493" cy="3320703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7"/>
          <p:cNvSpPr txBox="1"/>
          <p:nvPr/>
        </p:nvSpPr>
        <p:spPr>
          <a:xfrm>
            <a:off x="6599150" y="5549446"/>
            <a:ext cx="4860266" cy="27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Інструкція: Сучасне фото синагоги поруч із архівною поштівкою.</a:t>
            </a:r>
            <a:endParaRPr/>
          </a:p>
        </p:txBody>
      </p:sp>
      <p:sp>
        <p:nvSpPr>
          <p:cNvPr id="150" name="Google Shape;150;p17"/>
          <p:cNvSpPr txBox="1"/>
          <p:nvPr/>
        </p:nvSpPr>
        <p:spPr>
          <a:xfrm>
            <a:off x="495300" y="3312854"/>
            <a:ext cx="76200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•</a:t>
            </a:r>
            <a:endParaRPr/>
          </a:p>
        </p:txBody>
      </p:sp>
      <p:sp>
        <p:nvSpPr>
          <p:cNvPr id="151" name="Google Shape;151;p17"/>
          <p:cNvSpPr txBox="1"/>
          <p:nvPr/>
        </p:nvSpPr>
        <p:spPr>
          <a:xfrm>
            <a:off x="571500" y="3313807"/>
            <a:ext cx="5238750" cy="586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20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Первинний класицизм відображав загальноміські архітектурні тренди.</a:t>
            </a:r>
            <a:endParaRPr/>
          </a:p>
        </p:txBody>
      </p:sp>
      <p:sp>
        <p:nvSpPr>
          <p:cNvPr id="152" name="Google Shape;152;p17"/>
          <p:cNvSpPr txBox="1"/>
          <p:nvPr/>
        </p:nvSpPr>
        <p:spPr>
          <a:xfrm>
            <a:off x="495300" y="4042410"/>
            <a:ext cx="76200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•</a:t>
            </a:r>
            <a:endParaRPr/>
          </a:p>
        </p:txBody>
      </p:sp>
      <p:sp>
        <p:nvSpPr>
          <p:cNvPr id="153" name="Google Shape;153;p17"/>
          <p:cNvSpPr txBox="1"/>
          <p:nvPr/>
        </p:nvSpPr>
        <p:spPr>
          <a:xfrm>
            <a:off x="571500" y="4043362"/>
            <a:ext cx="5238750" cy="586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20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Сучасна реконструкція О. Дольника інтегрувала будівлю у комплекс «Менора».</a:t>
            </a:r>
            <a:endParaRPr/>
          </a:p>
        </p:txBody>
      </p:sp>
      <p:sp>
        <p:nvSpPr>
          <p:cNvPr id="154" name="Google Shape;154;p17"/>
          <p:cNvSpPr/>
          <p:nvPr/>
        </p:nvSpPr>
        <p:spPr>
          <a:xfrm>
            <a:off x="0" y="0"/>
            <a:ext cx="12192000" cy="1285875"/>
          </a:xfrm>
          <a:prstGeom prst="rect">
            <a:avLst/>
          </a:prstGeom>
          <a:solidFill>
            <a:srgbClr val="8B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7"/>
          <p:cNvSpPr txBox="1"/>
          <p:nvPr/>
        </p:nvSpPr>
        <p:spPr>
          <a:xfrm>
            <a:off x="571500" y="381000"/>
            <a:ext cx="1160145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0" i="0" u="none" strike="noStrike" cap="none">
                <a:solidFill>
                  <a:srgbClr val="F4ECD8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ЄВРЕЙСЬКА СПАДЩИНА: «ЗОЛОТА РОЗА»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CD8"/>
        </a:solid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7046" y="2567329"/>
            <a:ext cx="5287656" cy="2938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0842" y="2761124"/>
            <a:ext cx="4899399" cy="2513284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8"/>
          <p:cNvSpPr txBox="1"/>
          <p:nvPr/>
        </p:nvSpPr>
        <p:spPr>
          <a:xfrm>
            <a:off x="6381750" y="2612826"/>
            <a:ext cx="5238750" cy="586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Я провела аналіз німецької забудови на вул. М. Грушевського:</a:t>
            </a:r>
            <a:endParaRPr/>
          </a:p>
        </p:txBody>
      </p:sp>
      <p:sp>
        <p:nvSpPr>
          <p:cNvPr id="163" name="Google Shape;163;p18"/>
          <p:cNvSpPr txBox="1"/>
          <p:nvPr/>
        </p:nvSpPr>
        <p:spPr>
          <a:xfrm>
            <a:off x="6381750" y="4801492"/>
            <a:ext cx="5238750" cy="586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8B0000"/>
                </a:solidFill>
                <a:latin typeface="Arimo"/>
                <a:ea typeface="Arimo"/>
                <a:cs typeface="Arimo"/>
                <a:sym typeface="Arimo"/>
              </a:rPr>
              <a:t>Я виявила, що німецька громада задала високий стандарт якості для всього міського будівництва.</a:t>
            </a:r>
            <a:endParaRPr/>
          </a:p>
        </p:txBody>
      </p:sp>
      <p:sp>
        <p:nvSpPr>
          <p:cNvPr id="164" name="Google Shape;164;p18"/>
          <p:cNvSpPr txBox="1"/>
          <p:nvPr/>
        </p:nvSpPr>
        <p:spPr>
          <a:xfrm>
            <a:off x="6305550" y="3341429"/>
            <a:ext cx="76200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•</a:t>
            </a:r>
            <a:endParaRPr/>
          </a:p>
        </p:txBody>
      </p:sp>
      <p:sp>
        <p:nvSpPr>
          <p:cNvPr id="165" name="Google Shape;165;p18"/>
          <p:cNvSpPr txBox="1"/>
          <p:nvPr/>
        </p:nvSpPr>
        <p:spPr>
          <a:xfrm>
            <a:off x="6381750" y="3342382"/>
            <a:ext cx="5238750" cy="586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20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Раціоналізм:</a:t>
            </a: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 відсутність зайвого декору, функціональність.</a:t>
            </a:r>
            <a:endParaRPr/>
          </a:p>
        </p:txBody>
      </p:sp>
      <p:sp>
        <p:nvSpPr>
          <p:cNvPr id="166" name="Google Shape;166;p18"/>
          <p:cNvSpPr txBox="1"/>
          <p:nvPr/>
        </p:nvSpPr>
        <p:spPr>
          <a:xfrm>
            <a:off x="6305550" y="4070985"/>
            <a:ext cx="76200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•</a:t>
            </a:r>
            <a:endParaRPr/>
          </a:p>
        </p:txBody>
      </p:sp>
      <p:sp>
        <p:nvSpPr>
          <p:cNvPr id="167" name="Google Shape;167;p18"/>
          <p:cNvSpPr txBox="1"/>
          <p:nvPr/>
        </p:nvSpPr>
        <p:spPr>
          <a:xfrm>
            <a:off x="6381750" y="4071937"/>
            <a:ext cx="5238750" cy="586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20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Якість:</a:t>
            </a: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 досконала цегляна кладка, що збереглася досі.</a:t>
            </a:r>
            <a:endParaRPr/>
          </a:p>
        </p:txBody>
      </p:sp>
      <p:sp>
        <p:nvSpPr>
          <p:cNvPr id="168" name="Google Shape;168;p18"/>
          <p:cNvSpPr/>
          <p:nvPr/>
        </p:nvSpPr>
        <p:spPr>
          <a:xfrm>
            <a:off x="0" y="0"/>
            <a:ext cx="12192000" cy="1285875"/>
          </a:xfrm>
          <a:prstGeom prst="rect">
            <a:avLst/>
          </a:prstGeom>
          <a:solidFill>
            <a:srgbClr val="8B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8"/>
          <p:cNvSpPr txBox="1"/>
          <p:nvPr/>
        </p:nvSpPr>
        <p:spPr>
          <a:xfrm>
            <a:off x="571500" y="381000"/>
            <a:ext cx="1160145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0" i="0" u="none" strike="noStrike" cap="none">
                <a:solidFill>
                  <a:srgbClr val="F4ECD8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НІМЕЦЬКИЙ СЛІД: МЕНОНІТИ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CD8"/>
        </a:soli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43261" y="2306601"/>
            <a:ext cx="4359965" cy="2642469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9"/>
          <p:cNvSpPr txBox="1"/>
          <p:nvPr/>
        </p:nvSpPr>
        <p:spPr>
          <a:xfrm>
            <a:off x="571500" y="2759422"/>
            <a:ext cx="5238750" cy="586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Я дослідила Чечелівський район, де проживали майстри Брянського заводу:</a:t>
            </a:r>
            <a:endParaRPr/>
          </a:p>
        </p:txBody>
      </p:sp>
      <p:sp>
        <p:nvSpPr>
          <p:cNvPr id="177" name="Google Shape;177;p19"/>
          <p:cNvSpPr txBox="1"/>
          <p:nvPr/>
        </p:nvSpPr>
        <p:spPr>
          <a:xfrm>
            <a:off x="495300" y="3488025"/>
            <a:ext cx="76200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•</a:t>
            </a:r>
            <a:endParaRPr/>
          </a:p>
        </p:txBody>
      </p:sp>
      <p:sp>
        <p:nvSpPr>
          <p:cNvPr id="178" name="Google Shape;178;p19"/>
          <p:cNvSpPr txBox="1"/>
          <p:nvPr/>
        </p:nvSpPr>
        <p:spPr>
          <a:xfrm>
            <a:off x="571500" y="3488977"/>
            <a:ext cx="5238750" cy="293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20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Характерний </a:t>
            </a:r>
            <a:r>
              <a:rPr lang="en-US" sz="1650" b="1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«цегляний стиль»</a:t>
            </a: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 (brick style).</a:t>
            </a:r>
            <a:endParaRPr/>
          </a:p>
        </p:txBody>
      </p:sp>
      <p:sp>
        <p:nvSpPr>
          <p:cNvPr id="179" name="Google Shape;179;p19"/>
          <p:cNvSpPr txBox="1"/>
          <p:nvPr/>
        </p:nvSpPr>
        <p:spPr>
          <a:xfrm>
            <a:off x="495300" y="3924240"/>
            <a:ext cx="76200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•</a:t>
            </a:r>
            <a:endParaRPr/>
          </a:p>
        </p:txBody>
      </p:sp>
      <p:sp>
        <p:nvSpPr>
          <p:cNvPr id="180" name="Google Shape;180;p19"/>
          <p:cNvSpPr txBox="1"/>
          <p:nvPr/>
        </p:nvSpPr>
        <p:spPr>
          <a:xfrm>
            <a:off x="571500" y="3925192"/>
            <a:ext cx="5238750" cy="586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20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Вплив польської та бельгійської архітектурної традиції в декорі робітничих колоній.</a:t>
            </a:r>
            <a:endParaRPr/>
          </a:p>
        </p:txBody>
      </p:sp>
      <p:sp>
        <p:nvSpPr>
          <p:cNvPr id="181" name="Google Shape;181;p19"/>
          <p:cNvSpPr txBox="1"/>
          <p:nvPr/>
        </p:nvSpPr>
        <p:spPr>
          <a:xfrm>
            <a:off x="495300" y="4653795"/>
            <a:ext cx="76200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•</a:t>
            </a:r>
            <a:endParaRPr/>
          </a:p>
        </p:txBody>
      </p:sp>
      <p:sp>
        <p:nvSpPr>
          <p:cNvPr id="182" name="Google Shape;182;p19"/>
          <p:cNvSpPr txBox="1"/>
          <p:nvPr/>
        </p:nvSpPr>
        <p:spPr>
          <a:xfrm>
            <a:off x="571500" y="4654748"/>
            <a:ext cx="5238750" cy="586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20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Я виділила унікальну пластику фасадів, створену за допомогою фігурної цегли.</a:t>
            </a:r>
            <a:endParaRPr/>
          </a:p>
        </p:txBody>
      </p:sp>
      <p:sp>
        <p:nvSpPr>
          <p:cNvPr id="183" name="Google Shape;183;p19"/>
          <p:cNvSpPr/>
          <p:nvPr/>
        </p:nvSpPr>
        <p:spPr>
          <a:xfrm>
            <a:off x="0" y="0"/>
            <a:ext cx="12192000" cy="1285875"/>
          </a:xfrm>
          <a:prstGeom prst="rect">
            <a:avLst/>
          </a:prstGeom>
          <a:solidFill>
            <a:srgbClr val="8B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19"/>
          <p:cNvSpPr txBox="1"/>
          <p:nvPr/>
        </p:nvSpPr>
        <p:spPr>
          <a:xfrm>
            <a:off x="571500" y="381000"/>
            <a:ext cx="1160145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0" i="0" u="none" strike="noStrike" cap="none">
                <a:solidFill>
                  <a:srgbClr val="F4ECD8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ЧЕЧЕЛІВКА: ЦЕГЛЯНИЙ СТИЛЬ</a:t>
            </a:r>
            <a:endParaRPr/>
          </a:p>
        </p:txBody>
      </p:sp>
      <p:pic>
        <p:nvPicPr>
          <p:cNvPr id="1026" name="Picture 2" descr="DIM.RIA – Продам будинок в районі Чечелівський (Дніпро), провулок  Жоржинський, 1но поверховий з гаражем і ділянкою на 3.5 сотки, 4 кімнати,  вторинка, ціна: 76 000 дол - ID34103442">
            <a:extLst>
              <a:ext uri="{FF2B5EF4-FFF2-40B4-BE49-F238E27FC236}">
                <a16:creationId xmlns:a16="http://schemas.microsoft.com/office/drawing/2014/main" id="{E85379FF-E352-4C8F-AA35-E86D36E974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73684">
            <a:off x="6923224" y="2707113"/>
            <a:ext cx="3752260" cy="1857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CD8"/>
        </a:solidFill>
        <a:effectLst/>
      </p:bgPr>
    </p:bg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1857375"/>
            <a:ext cx="4419600" cy="3375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24464" y="1799862"/>
            <a:ext cx="6705670" cy="4543107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0"/>
          <p:cNvSpPr txBox="1"/>
          <p:nvPr/>
        </p:nvSpPr>
        <p:spPr>
          <a:xfrm>
            <a:off x="861059" y="2238375"/>
            <a:ext cx="3840480" cy="1190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0" b="0" i="0" u="none" strike="noStrike" cap="none">
                <a:solidFill>
                  <a:srgbClr val="C5A059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12</a:t>
            </a:r>
            <a:endParaRPr/>
          </a:p>
        </p:txBody>
      </p:sp>
      <p:sp>
        <p:nvSpPr>
          <p:cNvPr id="192" name="Google Shape;192;p20"/>
          <p:cNvSpPr txBox="1"/>
          <p:nvPr/>
        </p:nvSpPr>
        <p:spPr>
          <a:xfrm>
            <a:off x="952500" y="3429000"/>
            <a:ext cx="3657600" cy="293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ОБ'ЄКТІВ ФОТОФІКСОВАНО МНОЮ</a:t>
            </a:r>
            <a:endParaRPr/>
          </a:p>
        </p:txBody>
      </p:sp>
      <p:sp>
        <p:nvSpPr>
          <p:cNvPr id="193" name="Google Shape;193;p20"/>
          <p:cNvSpPr/>
          <p:nvPr/>
        </p:nvSpPr>
        <p:spPr>
          <a:xfrm>
            <a:off x="952500" y="3912840"/>
            <a:ext cx="3657600" cy="190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20"/>
          <p:cNvSpPr txBox="1"/>
          <p:nvPr/>
        </p:nvSpPr>
        <p:spPr>
          <a:xfrm>
            <a:off x="952500" y="4122390"/>
            <a:ext cx="3657600" cy="586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Я порівняла кожен з них з архівними джерелами 1900-х років.</a:t>
            </a:r>
            <a:endParaRPr/>
          </a:p>
        </p:txBody>
      </p:sp>
      <p:sp>
        <p:nvSpPr>
          <p:cNvPr id="195" name="Google Shape;195;p20"/>
          <p:cNvSpPr txBox="1"/>
          <p:nvPr/>
        </p:nvSpPr>
        <p:spPr>
          <a:xfrm>
            <a:off x="5562600" y="6475958"/>
            <a:ext cx="6629400" cy="382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Мій метод:</a:t>
            </a: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 знаходження точного ракурсу з архівної поштівки для фіксації змін у архітектурному обличчі будівель.</a:t>
            </a:r>
            <a:endParaRPr/>
          </a:p>
        </p:txBody>
      </p:sp>
      <p:pic>
        <p:nvPicPr>
          <p:cNvPr id="196" name="Google Shape;196;p20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8260" y="1993658"/>
            <a:ext cx="6317414" cy="4117421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0"/>
          <p:cNvSpPr/>
          <p:nvPr/>
        </p:nvSpPr>
        <p:spPr>
          <a:xfrm>
            <a:off x="0" y="0"/>
            <a:ext cx="12192000" cy="1285875"/>
          </a:xfrm>
          <a:prstGeom prst="rect">
            <a:avLst/>
          </a:prstGeom>
          <a:solidFill>
            <a:srgbClr val="8B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20"/>
          <p:cNvSpPr txBox="1"/>
          <p:nvPr/>
        </p:nvSpPr>
        <p:spPr>
          <a:xfrm>
            <a:off x="571500" y="381000"/>
            <a:ext cx="1160145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0" i="0" u="none" strike="noStrike" cap="none">
                <a:solidFill>
                  <a:srgbClr val="F4ECD8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ОСОБИСТИЙ ВНЕСОК: ПОЛЬОВИЙ ЕТАП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CD8"/>
        </a:solidFill>
        <a:effectLst/>
      </p:bgPr>
    </p:bg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1"/>
          <p:cNvSpPr txBox="1"/>
          <p:nvPr/>
        </p:nvSpPr>
        <p:spPr>
          <a:xfrm>
            <a:off x="571500" y="6280398"/>
            <a:ext cx="11049000" cy="293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8B0000"/>
                </a:solidFill>
                <a:latin typeface="Arimo"/>
                <a:ea typeface="Arimo"/>
                <a:cs typeface="Arimo"/>
                <a:sym typeface="Arimo"/>
              </a:rPr>
              <a:t>Я виявила: незважаючи на зміну контексту, етнічний код забудови Чечелівки залишається домінуючим.</a:t>
            </a:r>
            <a:endParaRPr/>
          </a:p>
        </p:txBody>
      </p:sp>
      <p:pic>
        <p:nvPicPr>
          <p:cNvPr id="204" name="Google Shape;204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1539" y="1954930"/>
            <a:ext cx="4914023" cy="3351059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1"/>
          <p:cNvSpPr txBox="1"/>
          <p:nvPr/>
        </p:nvSpPr>
        <p:spPr>
          <a:xfrm>
            <a:off x="788932" y="5405380"/>
            <a:ext cx="4860732" cy="298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Архівна</a:t>
            </a:r>
            <a:r>
              <a:rPr lang="en-US" sz="1200" b="0" i="0" u="none" strike="noStrike" cap="none" dirty="0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200" b="0" i="0" u="none" strike="noStrike" cap="none" dirty="0" err="1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поштівка</a:t>
            </a:r>
            <a:r>
              <a:rPr lang="en-US" sz="1200" b="0" i="0" u="none" strike="noStrike" cap="none" dirty="0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 (1905 р.)</a:t>
            </a:r>
            <a:endParaRPr dirty="0"/>
          </a:p>
        </p:txBody>
      </p:sp>
      <p:sp>
        <p:nvSpPr>
          <p:cNvPr id="208" name="Google Shape;208;p21"/>
          <p:cNvSpPr/>
          <p:nvPr/>
        </p:nvSpPr>
        <p:spPr>
          <a:xfrm>
            <a:off x="0" y="0"/>
            <a:ext cx="12192000" cy="1285875"/>
          </a:xfrm>
          <a:prstGeom prst="rect">
            <a:avLst/>
          </a:prstGeom>
          <a:solidFill>
            <a:srgbClr val="8B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21"/>
          <p:cNvSpPr txBox="1"/>
          <p:nvPr/>
        </p:nvSpPr>
        <p:spPr>
          <a:xfrm>
            <a:off x="571500" y="381000"/>
            <a:ext cx="1160145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0" i="0" u="none" strike="noStrike" cap="none">
                <a:solidFill>
                  <a:srgbClr val="F4ECD8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АНАЛІЗ: ЧАС ТА ТРАНСФОРМАЦІЯ</a:t>
            </a:r>
            <a:endParaRPr/>
          </a:p>
        </p:txBody>
      </p:sp>
      <p:pic>
        <p:nvPicPr>
          <p:cNvPr id="2050" name="Picture 2" descr="Вулиця Щепкіна">
            <a:extLst>
              <a:ext uri="{FF2B5EF4-FFF2-40B4-BE49-F238E27FC236}">
                <a16:creationId xmlns:a16="http://schemas.microsoft.com/office/drawing/2014/main" id="{7FF45E00-F4B0-4A83-B194-008DAE489A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1896" y="1954930"/>
            <a:ext cx="5302639" cy="3307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45384B1-3E95-4D7B-A8BD-56ACB8F7B454}"/>
              </a:ext>
            </a:extLst>
          </p:cNvPr>
          <p:cNvSpPr txBox="1"/>
          <p:nvPr/>
        </p:nvSpPr>
        <p:spPr>
          <a:xfrm>
            <a:off x="5824387" y="5405380"/>
            <a:ext cx="60976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/>
            <a:r>
              <a:rPr lang="uk-UA" sz="12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Вулиця</a:t>
            </a:r>
            <a:r>
              <a:rPr lang="uk-UA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uk-UA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Щепкіна</a:t>
            </a:r>
            <a:endParaRPr lang="uk-UA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CD8"/>
        </a:solidFill>
        <a:effectLst/>
      </p:bgPr>
    </p:bg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2"/>
          <p:cNvSpPr txBox="1"/>
          <p:nvPr/>
        </p:nvSpPr>
        <p:spPr>
          <a:xfrm>
            <a:off x="571500" y="2553592"/>
            <a:ext cx="11601450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0" i="0" u="none" strike="noStrike" cap="none">
                <a:solidFill>
                  <a:srgbClr val="2C1810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МІЙ АНАЛІЗ НАЗВ ВУЛИЦЬ СТАРОГО КАТЕРИНОСЛАВА:</a:t>
            </a:r>
            <a:endParaRPr/>
          </a:p>
        </p:txBody>
      </p:sp>
      <p:sp>
        <p:nvSpPr>
          <p:cNvPr id="215" name="Google Shape;215;p22"/>
          <p:cNvSpPr/>
          <p:nvPr/>
        </p:nvSpPr>
        <p:spPr>
          <a:xfrm>
            <a:off x="571500" y="2963167"/>
            <a:ext cx="11049000" cy="200025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16" name="Google Shape;216;p22"/>
          <p:cNvGraphicFramePr/>
          <p:nvPr/>
        </p:nvGraphicFramePr>
        <p:xfrm>
          <a:off x="571500" y="2963167"/>
          <a:ext cx="11039450" cy="2000225"/>
        </p:xfrm>
        <a:graphic>
          <a:graphicData uri="http://schemas.openxmlformats.org/drawingml/2006/table">
            <a:tbl>
              <a:tblPr firstRow="1" bandRow="1">
                <a:noFill/>
                <a:tableStyleId>{18134AB3-3684-4F99-9FEA-064464D78BFA}</a:tableStyleId>
              </a:tblPr>
              <a:tblGrid>
                <a:gridCol w="3837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26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5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0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i="0" u="none" strike="noStrike" cap="none">
                          <a:solidFill>
                            <a:srgbClr val="FFFFFF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Вулиця (історична назва)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B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i="0" u="none" strike="noStrike" cap="none">
                          <a:solidFill>
                            <a:srgbClr val="FFFFFF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Національний контекст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B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i="0" u="none" strike="noStrike" cap="none">
                          <a:solidFill>
                            <a:srgbClr val="FFFFFF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Вплив на обличчя міста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B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0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2C181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Менонітська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2C181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Німецька громада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2C181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Промислові млини, школи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0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2C181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Польська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2C181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Польська діаспора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2C181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Будинки інженерної еліти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00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2C181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Єврейська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2C181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Єврейська громада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2C181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Торгові ряди, синагоги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17" name="Google Shape;217;p22"/>
          <p:cNvSpPr txBox="1"/>
          <p:nvPr/>
        </p:nvSpPr>
        <p:spPr>
          <a:xfrm>
            <a:off x="571500" y="5153917"/>
            <a:ext cx="11049000" cy="293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Я виявила, що топоніми чітко маркували зони культурного впливу кожної нації.</a:t>
            </a:r>
            <a:endParaRPr/>
          </a:p>
        </p:txBody>
      </p:sp>
      <p:sp>
        <p:nvSpPr>
          <p:cNvPr id="218" name="Google Shape;218;p22"/>
          <p:cNvSpPr/>
          <p:nvPr/>
        </p:nvSpPr>
        <p:spPr>
          <a:xfrm>
            <a:off x="0" y="0"/>
            <a:ext cx="12192000" cy="1285875"/>
          </a:xfrm>
          <a:prstGeom prst="rect">
            <a:avLst/>
          </a:prstGeom>
          <a:solidFill>
            <a:srgbClr val="8B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22"/>
          <p:cNvSpPr txBox="1"/>
          <p:nvPr/>
        </p:nvSpPr>
        <p:spPr>
          <a:xfrm>
            <a:off x="571500" y="381000"/>
            <a:ext cx="1160145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0" i="0" u="none" strike="noStrike" cap="none">
                <a:solidFill>
                  <a:srgbClr val="F4ECD8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ТОПОНІМІКА: КАРТА КУЛЬТУР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CD8"/>
        </a:solidFill>
        <a:effectLst/>
      </p:bgPr>
    </p:bg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2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81750" y="2868066"/>
            <a:ext cx="5238750" cy="1925835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23"/>
          <p:cNvSpPr txBox="1"/>
          <p:nvPr/>
        </p:nvSpPr>
        <p:spPr>
          <a:xfrm>
            <a:off x="571500" y="2868066"/>
            <a:ext cx="5500687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0" i="0" u="none" strike="noStrike" cap="none">
                <a:solidFill>
                  <a:srgbClr val="2C1810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МОВНІ ВІДБИТКИ ВЗАЄМОДІЇ:</a:t>
            </a:r>
            <a:endParaRPr/>
          </a:p>
        </p:txBody>
      </p:sp>
      <p:sp>
        <p:nvSpPr>
          <p:cNvPr id="226" name="Google Shape;226;p23"/>
          <p:cNvSpPr txBox="1"/>
          <p:nvPr/>
        </p:nvSpPr>
        <p:spPr>
          <a:xfrm>
            <a:off x="6643687" y="2977603"/>
            <a:ext cx="4629150" cy="117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1" u="none" strike="noStrike" cap="none" dirty="0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Я </a:t>
            </a:r>
            <a:r>
              <a:rPr lang="en-US" sz="1650" b="0" i="1" u="none" strike="noStrike" cap="none" dirty="0" err="1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дійшла</a:t>
            </a:r>
            <a:r>
              <a:rPr lang="en-US" sz="1650" b="0" i="1" u="none" strike="noStrike" cap="none" dirty="0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50" b="0" i="1" u="none" strike="noStrike" cap="none" dirty="0" err="1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висновку</a:t>
            </a:r>
            <a:r>
              <a:rPr lang="en-US" sz="1650" b="0" i="1" u="none" strike="noStrike" cap="none" dirty="0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: </a:t>
            </a:r>
            <a:r>
              <a:rPr lang="en-US" sz="1650" b="0" i="1" u="none" strike="noStrike" cap="none" dirty="0" err="1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архітектурне</a:t>
            </a:r>
            <a:r>
              <a:rPr lang="en-US" sz="1650" b="0" i="1" u="none" strike="noStrike" cap="none" dirty="0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50" b="0" i="1" u="none" strike="noStrike" cap="none" dirty="0" err="1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обличчя</a:t>
            </a:r>
            <a:r>
              <a:rPr lang="en-US" sz="1650" b="0" i="1" u="none" strike="noStrike" cap="none" dirty="0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50" b="0" i="1" u="none" strike="noStrike" cap="none" dirty="0" err="1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міста</a:t>
            </a:r>
            <a:r>
              <a:rPr lang="en-US" sz="1650" b="0" i="1" u="none" strike="noStrike" cap="none" dirty="0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50" b="0" i="1" u="none" strike="noStrike" cap="none" dirty="0" err="1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доповнювалося</a:t>
            </a:r>
            <a:r>
              <a:rPr lang="en-US" sz="1650" b="0" i="1" u="none" strike="noStrike" cap="none" dirty="0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50" b="0" i="1" u="none" strike="noStrike" cap="none" dirty="0" err="1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його</a:t>
            </a:r>
            <a:r>
              <a:rPr lang="en-US" sz="1650" b="0" i="1" u="none" strike="noStrike" cap="none" dirty="0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50" b="0" i="1" u="none" strike="noStrike" cap="none" dirty="0" err="1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унікальним</a:t>
            </a:r>
            <a:r>
              <a:rPr lang="en-US" sz="1650" b="0" i="1" u="none" strike="noStrike" cap="none" dirty="0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 «</a:t>
            </a:r>
            <a:r>
              <a:rPr lang="en-US" sz="1650" b="0" i="1" u="none" strike="noStrike" cap="none" dirty="0" err="1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звучанням</a:t>
            </a:r>
            <a:r>
              <a:rPr lang="en-US" sz="1650" b="0" i="1" u="none" strike="noStrike" cap="none" dirty="0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», </a:t>
            </a:r>
            <a:r>
              <a:rPr lang="en-US" sz="1650" b="0" i="1" u="none" strike="noStrike" cap="none" dirty="0" err="1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де</a:t>
            </a:r>
            <a:r>
              <a:rPr lang="en-US" sz="1650" b="0" i="1" u="none" strike="noStrike" cap="none" dirty="0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50" b="0" i="1" u="none" strike="noStrike" cap="none" dirty="0" err="1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мови</a:t>
            </a:r>
            <a:r>
              <a:rPr lang="en-US" sz="1650" b="0" i="1" u="none" strike="noStrike" cap="none" dirty="0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50" b="0" i="1" u="none" strike="noStrike" cap="none" dirty="0" err="1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різних</a:t>
            </a:r>
            <a:r>
              <a:rPr lang="en-US" sz="1650" b="0" i="1" u="none" strike="noStrike" cap="none" dirty="0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50" b="0" i="1" u="none" strike="noStrike" cap="none" dirty="0" err="1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націй</a:t>
            </a:r>
            <a:r>
              <a:rPr lang="en-US" sz="1650" b="0" i="1" u="none" strike="noStrike" cap="none" dirty="0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50" b="0" i="1" u="none" strike="noStrike" cap="none" dirty="0" err="1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перепліталися</a:t>
            </a:r>
            <a:r>
              <a:rPr lang="en-US" sz="1650" b="0" i="1" u="none" strike="noStrike" cap="none" dirty="0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50" b="0" i="1" u="none" strike="noStrike" cap="none" dirty="0" err="1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так</a:t>
            </a:r>
            <a:r>
              <a:rPr lang="en-US" sz="1650" b="0" i="1" u="none" strike="noStrike" cap="none" dirty="0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50" b="0" i="1" u="none" strike="noStrike" cap="none" dirty="0" err="1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само</a:t>
            </a:r>
            <a:r>
              <a:rPr lang="en-US" sz="1650" b="0" i="1" u="none" strike="noStrike" cap="none" dirty="0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, </a:t>
            </a:r>
            <a:r>
              <a:rPr lang="en-US" sz="1650" b="0" i="1" u="none" strike="noStrike" cap="none" dirty="0" err="1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як</a:t>
            </a:r>
            <a:r>
              <a:rPr lang="en-US" sz="1650" b="0" i="1" u="none" strike="noStrike" cap="none" dirty="0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 і </a:t>
            </a:r>
            <a:r>
              <a:rPr lang="en-US" sz="1650" b="0" i="1" u="none" strike="noStrike" cap="none" dirty="0" err="1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архітектурні</a:t>
            </a:r>
            <a:r>
              <a:rPr lang="en-US" sz="1650" b="0" i="1" u="none" strike="noStrike" cap="none" dirty="0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50" b="0" i="1" u="none" strike="noStrike" cap="none" dirty="0" err="1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стилі</a:t>
            </a:r>
            <a:r>
              <a:rPr lang="en-US" sz="1650" b="0" i="1" u="none" strike="noStrike" cap="none" dirty="0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  <a:endParaRPr dirty="0"/>
          </a:p>
        </p:txBody>
      </p:sp>
      <p:sp>
        <p:nvSpPr>
          <p:cNvPr id="227" name="Google Shape;227;p23"/>
          <p:cNvSpPr txBox="1"/>
          <p:nvPr/>
        </p:nvSpPr>
        <p:spPr>
          <a:xfrm>
            <a:off x="381000" y="3086189"/>
            <a:ext cx="190500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➔</a:t>
            </a:r>
            <a:endParaRPr/>
          </a:p>
        </p:txBody>
      </p:sp>
      <p:sp>
        <p:nvSpPr>
          <p:cNvPr id="228" name="Google Shape;228;p23"/>
          <p:cNvSpPr txBox="1"/>
          <p:nvPr/>
        </p:nvSpPr>
        <p:spPr>
          <a:xfrm>
            <a:off x="571500" y="3087141"/>
            <a:ext cx="5238750" cy="586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«Катеринославська цегла»:</a:t>
            </a: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 термін, що об'єднав німецьку технологію та українську глину.</a:t>
            </a:r>
            <a:endParaRPr/>
          </a:p>
        </p:txBody>
      </p:sp>
      <p:sp>
        <p:nvSpPr>
          <p:cNvPr id="229" name="Google Shape;229;p23"/>
          <p:cNvSpPr txBox="1"/>
          <p:nvPr/>
        </p:nvSpPr>
        <p:spPr>
          <a:xfrm>
            <a:off x="381000" y="3815744"/>
            <a:ext cx="190500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➔</a:t>
            </a:r>
            <a:endParaRPr/>
          </a:p>
        </p:txBody>
      </p:sp>
      <p:sp>
        <p:nvSpPr>
          <p:cNvPr id="230" name="Google Shape;230;p23"/>
          <p:cNvSpPr txBox="1"/>
          <p:nvPr/>
        </p:nvSpPr>
        <p:spPr>
          <a:xfrm>
            <a:off x="571500" y="3816697"/>
            <a:ext cx="5238750" cy="586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Заводські терміни:</a:t>
            </a: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 запозичення з польської та французької мов у середовищі металургів.</a:t>
            </a:r>
            <a:endParaRPr/>
          </a:p>
        </p:txBody>
      </p:sp>
      <p:sp>
        <p:nvSpPr>
          <p:cNvPr id="231" name="Google Shape;231;p23"/>
          <p:cNvSpPr txBox="1"/>
          <p:nvPr/>
        </p:nvSpPr>
        <p:spPr>
          <a:xfrm>
            <a:off x="381000" y="4545300"/>
            <a:ext cx="190500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➔</a:t>
            </a:r>
            <a:endParaRPr/>
          </a:p>
        </p:txBody>
      </p:sp>
      <p:sp>
        <p:nvSpPr>
          <p:cNvPr id="232" name="Google Shape;232;p23"/>
          <p:cNvSpPr txBox="1"/>
          <p:nvPr/>
        </p:nvSpPr>
        <p:spPr>
          <a:xfrm>
            <a:off x="571500" y="4546252"/>
            <a:ext cx="5238750" cy="586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Торговельний сленг:</a:t>
            </a: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 ідишизми, що стали частиною міського фольклору.</a:t>
            </a:r>
            <a:endParaRPr/>
          </a:p>
        </p:txBody>
      </p:sp>
      <p:sp>
        <p:nvSpPr>
          <p:cNvPr id="233" name="Google Shape;233;p23"/>
          <p:cNvSpPr/>
          <p:nvPr/>
        </p:nvSpPr>
        <p:spPr>
          <a:xfrm>
            <a:off x="0" y="0"/>
            <a:ext cx="12192000" cy="1285875"/>
          </a:xfrm>
          <a:prstGeom prst="rect">
            <a:avLst/>
          </a:prstGeom>
          <a:solidFill>
            <a:srgbClr val="8B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23"/>
          <p:cNvSpPr txBox="1"/>
          <p:nvPr/>
        </p:nvSpPr>
        <p:spPr>
          <a:xfrm>
            <a:off x="571500" y="381000"/>
            <a:ext cx="1160145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0" i="0" u="none" strike="noStrike" cap="none">
                <a:solidFill>
                  <a:srgbClr val="F4ECD8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ЛЕКСИКОН ТА КУЛЬТУРНІ СЛІДИ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CD8"/>
        </a:solidFill>
        <a:effectLst/>
      </p:bgPr>
    </p:bg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2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2600325"/>
            <a:ext cx="11049000" cy="2943076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24"/>
          <p:cNvSpPr txBox="1"/>
          <p:nvPr/>
        </p:nvSpPr>
        <p:spPr>
          <a:xfrm>
            <a:off x="1047750" y="4726185"/>
            <a:ext cx="10191750" cy="293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Дослідниця Альбіна Якубович, 2026</a:t>
            </a:r>
            <a:endParaRPr/>
          </a:p>
        </p:txBody>
      </p:sp>
      <p:sp>
        <p:nvSpPr>
          <p:cNvPr id="241" name="Google Shape;241;p24"/>
          <p:cNvSpPr txBox="1"/>
          <p:nvPr/>
        </p:nvSpPr>
        <p:spPr>
          <a:xfrm>
            <a:off x="876300" y="2980372"/>
            <a:ext cx="171450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1.</a:t>
            </a:r>
            <a:endParaRPr/>
          </a:p>
        </p:txBody>
      </p:sp>
      <p:sp>
        <p:nvSpPr>
          <p:cNvPr id="242" name="Google Shape;242;p24"/>
          <p:cNvSpPr txBox="1"/>
          <p:nvPr/>
        </p:nvSpPr>
        <p:spPr>
          <a:xfrm>
            <a:off x="1047750" y="2981325"/>
            <a:ext cx="10191750" cy="293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145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Дніпро — це ансамбль:</a:t>
            </a: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 я довела, що жодна культура не домінувала, а лише доповнювала іншу.</a:t>
            </a:r>
            <a:endParaRPr/>
          </a:p>
        </p:txBody>
      </p:sp>
      <p:sp>
        <p:nvSpPr>
          <p:cNvPr id="243" name="Google Shape;243;p24"/>
          <p:cNvSpPr txBox="1"/>
          <p:nvPr/>
        </p:nvSpPr>
        <p:spPr>
          <a:xfrm>
            <a:off x="876300" y="3416587"/>
            <a:ext cx="171450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2.</a:t>
            </a:r>
            <a:endParaRPr/>
          </a:p>
        </p:txBody>
      </p:sp>
      <p:sp>
        <p:nvSpPr>
          <p:cNvPr id="244" name="Google Shape;244;p24"/>
          <p:cNvSpPr txBox="1"/>
          <p:nvPr/>
        </p:nvSpPr>
        <p:spPr>
          <a:xfrm>
            <a:off x="1047750" y="3417540"/>
            <a:ext cx="10191750" cy="293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145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Візуальний код:</a:t>
            </a: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 архітектура «цегляного стилю» та бароко є спільним набутком націй.</a:t>
            </a:r>
            <a:endParaRPr/>
          </a:p>
        </p:txBody>
      </p:sp>
      <p:sp>
        <p:nvSpPr>
          <p:cNvPr id="245" name="Google Shape;245;p24"/>
          <p:cNvSpPr txBox="1"/>
          <p:nvPr/>
        </p:nvSpPr>
        <p:spPr>
          <a:xfrm>
            <a:off x="876300" y="3852802"/>
            <a:ext cx="171450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3.</a:t>
            </a:r>
            <a:endParaRPr/>
          </a:p>
        </p:txBody>
      </p:sp>
      <p:sp>
        <p:nvSpPr>
          <p:cNvPr id="246" name="Google Shape;246;p24"/>
          <p:cNvSpPr txBox="1"/>
          <p:nvPr/>
        </p:nvSpPr>
        <p:spPr>
          <a:xfrm>
            <a:off x="1047750" y="3853755"/>
            <a:ext cx="10191750" cy="586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145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Збереження:</a:t>
            </a: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 моя фотофіксація 12 об'єктів вказує на гостру потребу захисту Чечелівки як пам'ятки полікультурності.</a:t>
            </a:r>
            <a:endParaRPr/>
          </a:p>
        </p:txBody>
      </p:sp>
      <p:sp>
        <p:nvSpPr>
          <p:cNvPr id="247" name="Google Shape;247;p24"/>
          <p:cNvSpPr/>
          <p:nvPr/>
        </p:nvSpPr>
        <p:spPr>
          <a:xfrm>
            <a:off x="0" y="0"/>
            <a:ext cx="12192000" cy="1285875"/>
          </a:xfrm>
          <a:prstGeom prst="rect">
            <a:avLst/>
          </a:prstGeom>
          <a:solidFill>
            <a:srgbClr val="C5A0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24"/>
          <p:cNvSpPr txBox="1"/>
          <p:nvPr/>
        </p:nvSpPr>
        <p:spPr>
          <a:xfrm>
            <a:off x="571500" y="381000"/>
            <a:ext cx="1160145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0" i="0" u="none" strike="noStrike" cap="none">
                <a:solidFill>
                  <a:srgbClr val="F4ECD8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ВИСНОВКИ МОЄЇ РОБОТИ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CD8"/>
        </a:solidFill>
        <a:effectLst/>
      </p:bgPr>
    </p:bg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5"/>
          <p:cNvSpPr txBox="1"/>
          <p:nvPr/>
        </p:nvSpPr>
        <p:spPr>
          <a:xfrm>
            <a:off x="6381750" y="3199507"/>
            <a:ext cx="5238750" cy="293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Дякую за увагу!</a:t>
            </a:r>
            <a:endParaRPr/>
          </a:p>
        </p:txBody>
      </p:sp>
      <p:sp>
        <p:nvSpPr>
          <p:cNvPr id="254" name="Google Shape;254;p25"/>
          <p:cNvSpPr txBox="1"/>
          <p:nvPr/>
        </p:nvSpPr>
        <p:spPr>
          <a:xfrm>
            <a:off x="6381750" y="3635722"/>
            <a:ext cx="5238750" cy="293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8B0000"/>
                </a:solidFill>
                <a:latin typeface="Arimo"/>
                <a:ea typeface="Arimo"/>
                <a:cs typeface="Arimo"/>
                <a:sym typeface="Arimo"/>
              </a:rPr>
              <a:t>Я готова відповісти на ваші запитання.</a:t>
            </a:r>
            <a:endParaRPr/>
          </a:p>
        </p:txBody>
      </p:sp>
      <p:sp>
        <p:nvSpPr>
          <p:cNvPr id="255" name="Google Shape;255;p25"/>
          <p:cNvSpPr txBox="1"/>
          <p:nvPr/>
        </p:nvSpPr>
        <p:spPr>
          <a:xfrm>
            <a:off x="495300" y="3198554"/>
            <a:ext cx="76200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•</a:t>
            </a:r>
            <a:endParaRPr/>
          </a:p>
        </p:txBody>
      </p:sp>
      <p:sp>
        <p:nvSpPr>
          <p:cNvPr id="256" name="Google Shape;256;p25"/>
          <p:cNvSpPr txBox="1"/>
          <p:nvPr/>
        </p:nvSpPr>
        <p:spPr>
          <a:xfrm>
            <a:off x="571500" y="3199507"/>
            <a:ext cx="5238750" cy="293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20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Музей історії Дніпра:</a:t>
            </a: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 midnipro.dp.ua</a:t>
            </a:r>
            <a:endParaRPr/>
          </a:p>
        </p:txBody>
      </p:sp>
      <p:sp>
        <p:nvSpPr>
          <p:cNvPr id="257" name="Google Shape;257;p25"/>
          <p:cNvSpPr txBox="1"/>
          <p:nvPr/>
        </p:nvSpPr>
        <p:spPr>
          <a:xfrm>
            <a:off x="495300" y="3634769"/>
            <a:ext cx="76200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•</a:t>
            </a:r>
            <a:endParaRPr/>
          </a:p>
        </p:txBody>
      </p:sp>
      <p:sp>
        <p:nvSpPr>
          <p:cNvPr id="258" name="Google Shape;258;p25"/>
          <p:cNvSpPr txBox="1"/>
          <p:nvPr/>
        </p:nvSpPr>
        <p:spPr>
          <a:xfrm>
            <a:off x="571500" y="3635722"/>
            <a:ext cx="5238750" cy="293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20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Архів "Старий Катеринослав":</a:t>
            </a: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 tfde.dp.ua</a:t>
            </a:r>
            <a:endParaRPr/>
          </a:p>
        </p:txBody>
      </p:sp>
      <p:sp>
        <p:nvSpPr>
          <p:cNvPr id="259" name="Google Shape;259;p25"/>
          <p:cNvSpPr txBox="1"/>
          <p:nvPr/>
        </p:nvSpPr>
        <p:spPr>
          <a:xfrm>
            <a:off x="495300" y="4070985"/>
            <a:ext cx="76200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•</a:t>
            </a:r>
            <a:endParaRPr/>
          </a:p>
        </p:txBody>
      </p:sp>
      <p:sp>
        <p:nvSpPr>
          <p:cNvPr id="260" name="Google Shape;260;p25"/>
          <p:cNvSpPr txBox="1"/>
          <p:nvPr/>
        </p:nvSpPr>
        <p:spPr>
          <a:xfrm>
            <a:off x="571500" y="4071937"/>
            <a:ext cx="5238750" cy="293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20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Енциклопедія Сучасної України:</a:t>
            </a: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 esu.com.ua</a:t>
            </a:r>
            <a:endParaRPr/>
          </a:p>
        </p:txBody>
      </p:sp>
      <p:sp>
        <p:nvSpPr>
          <p:cNvPr id="261" name="Google Shape;261;p25"/>
          <p:cNvSpPr txBox="1"/>
          <p:nvPr/>
        </p:nvSpPr>
        <p:spPr>
          <a:xfrm>
            <a:off x="495300" y="4507200"/>
            <a:ext cx="76200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•</a:t>
            </a:r>
            <a:endParaRPr/>
          </a:p>
        </p:txBody>
      </p:sp>
      <p:sp>
        <p:nvSpPr>
          <p:cNvPr id="262" name="Google Shape;262;p25"/>
          <p:cNvSpPr txBox="1"/>
          <p:nvPr/>
        </p:nvSpPr>
        <p:spPr>
          <a:xfrm>
            <a:off x="571500" y="4508152"/>
            <a:ext cx="5238750" cy="293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20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Державний архів Дніпр. обл.:</a:t>
            </a:r>
            <a:r>
              <a:rPr lang="en-US" sz="165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 dadon.gov.ua</a:t>
            </a:r>
            <a:endParaRPr/>
          </a:p>
        </p:txBody>
      </p:sp>
      <p:sp>
        <p:nvSpPr>
          <p:cNvPr id="263" name="Google Shape;263;p25"/>
          <p:cNvSpPr/>
          <p:nvPr/>
        </p:nvSpPr>
        <p:spPr>
          <a:xfrm>
            <a:off x="0" y="0"/>
            <a:ext cx="12192000" cy="1285875"/>
          </a:xfrm>
          <a:prstGeom prst="rect">
            <a:avLst/>
          </a:prstGeom>
          <a:solidFill>
            <a:srgbClr val="8B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25"/>
          <p:cNvSpPr txBox="1"/>
          <p:nvPr/>
        </p:nvSpPr>
        <p:spPr>
          <a:xfrm>
            <a:off x="571500" y="381000"/>
            <a:ext cx="1160145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0" i="0" u="none" strike="noStrike" cap="none">
                <a:solidFill>
                  <a:srgbClr val="F4ECD8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ВИКОРИСТАНІ ДЖЕРЕЛА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CD8"/>
        </a:solidFill>
        <a:effectLst/>
      </p:bgPr>
    </p:bg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6"/>
          <p:cNvSpPr/>
          <p:nvPr/>
        </p:nvSpPr>
        <p:spPr>
          <a:xfrm>
            <a:off x="1143000" y="2428875"/>
            <a:ext cx="9906000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26"/>
          <p:cNvSpPr/>
          <p:nvPr/>
        </p:nvSpPr>
        <p:spPr>
          <a:xfrm>
            <a:off x="1143000" y="3200400"/>
            <a:ext cx="9906000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26"/>
          <p:cNvSpPr/>
          <p:nvPr/>
        </p:nvSpPr>
        <p:spPr>
          <a:xfrm>
            <a:off x="1143000" y="3971925"/>
            <a:ext cx="9906000" cy="10758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26"/>
          <p:cNvSpPr/>
          <p:nvPr/>
        </p:nvSpPr>
        <p:spPr>
          <a:xfrm>
            <a:off x="1143000" y="5047803"/>
            <a:ext cx="9906000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26"/>
          <p:cNvSpPr/>
          <p:nvPr/>
        </p:nvSpPr>
        <p:spPr>
          <a:xfrm>
            <a:off x="1143000" y="5819328"/>
            <a:ext cx="9906000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26"/>
          <p:cNvSpPr/>
          <p:nvPr/>
        </p:nvSpPr>
        <p:spPr>
          <a:xfrm>
            <a:off x="1143000" y="3190875"/>
            <a:ext cx="9906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26"/>
          <p:cNvSpPr/>
          <p:nvPr/>
        </p:nvSpPr>
        <p:spPr>
          <a:xfrm>
            <a:off x="1143000" y="3190875"/>
            <a:ext cx="9906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26"/>
          <p:cNvSpPr/>
          <p:nvPr/>
        </p:nvSpPr>
        <p:spPr>
          <a:xfrm>
            <a:off x="1143000" y="3962400"/>
            <a:ext cx="9906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26"/>
          <p:cNvSpPr/>
          <p:nvPr/>
        </p:nvSpPr>
        <p:spPr>
          <a:xfrm>
            <a:off x="1143000" y="3962400"/>
            <a:ext cx="9906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26"/>
          <p:cNvSpPr/>
          <p:nvPr/>
        </p:nvSpPr>
        <p:spPr>
          <a:xfrm>
            <a:off x="1143000" y="5038278"/>
            <a:ext cx="9906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26"/>
          <p:cNvSpPr/>
          <p:nvPr/>
        </p:nvSpPr>
        <p:spPr>
          <a:xfrm>
            <a:off x="1143000" y="5038278"/>
            <a:ext cx="9906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26"/>
          <p:cNvSpPr/>
          <p:nvPr/>
        </p:nvSpPr>
        <p:spPr>
          <a:xfrm>
            <a:off x="1143000" y="5809803"/>
            <a:ext cx="9906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26"/>
          <p:cNvSpPr/>
          <p:nvPr/>
        </p:nvSpPr>
        <p:spPr>
          <a:xfrm>
            <a:off x="1143000" y="5809803"/>
            <a:ext cx="9906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26"/>
          <p:cNvSpPr/>
          <p:nvPr/>
        </p:nvSpPr>
        <p:spPr>
          <a:xfrm>
            <a:off x="1143000" y="6581328"/>
            <a:ext cx="9906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26"/>
          <p:cNvSpPr/>
          <p:nvPr/>
        </p:nvSpPr>
        <p:spPr>
          <a:xfrm>
            <a:off x="1143000" y="6581328"/>
            <a:ext cx="9906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4" name="Google Shape;284;p2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3000" y="2571750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26"/>
          <p:cNvSpPr txBox="1"/>
          <p:nvPr/>
        </p:nvSpPr>
        <p:spPr>
          <a:xfrm>
            <a:off x="2238375" y="2592734"/>
            <a:ext cx="8810625" cy="173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8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https://i.ebayimg.com/images/g/l6YAAOSwY3RmF9jy/s-l1200.jpg</a:t>
            </a:r>
            <a:endParaRPr/>
          </a:p>
        </p:txBody>
      </p:sp>
      <p:sp>
        <p:nvSpPr>
          <p:cNvPr id="286" name="Google Shape;286;p26"/>
          <p:cNvSpPr txBox="1"/>
          <p:nvPr/>
        </p:nvSpPr>
        <p:spPr>
          <a:xfrm>
            <a:off x="2238375" y="2813595"/>
            <a:ext cx="8810625" cy="213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Source: </a:t>
            </a:r>
            <a:r>
              <a:rPr lang="en-US" sz="1200" b="0" i="0" u="none" strike="noStrike" cap="none">
                <a:solidFill>
                  <a:srgbClr val="4F46E5"/>
                </a:solidFill>
                <a:latin typeface="Arimo"/>
                <a:ea typeface="Arimo"/>
                <a:cs typeface="Arimo"/>
                <a:sym typeface="Arimo"/>
              </a:rPr>
              <a:t>www.ebay.co.uk</a:t>
            </a:r>
            <a:endParaRPr/>
          </a:p>
        </p:txBody>
      </p:sp>
      <p:pic>
        <p:nvPicPr>
          <p:cNvPr id="287" name="Google Shape;287;p2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43000" y="3343275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26"/>
          <p:cNvSpPr txBox="1"/>
          <p:nvPr/>
        </p:nvSpPr>
        <p:spPr>
          <a:xfrm>
            <a:off x="2238375" y="3364259"/>
            <a:ext cx="8810625" cy="173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8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https://st3.depositphotos.com/1005991/34008/i/1600/depositphotos_340083538-stock-photo-st-nicholas-bryansk-cathedral-organ.jpg</a:t>
            </a:r>
            <a:endParaRPr/>
          </a:p>
        </p:txBody>
      </p:sp>
      <p:sp>
        <p:nvSpPr>
          <p:cNvPr id="289" name="Google Shape;289;p26"/>
          <p:cNvSpPr txBox="1"/>
          <p:nvPr/>
        </p:nvSpPr>
        <p:spPr>
          <a:xfrm>
            <a:off x="2238375" y="3585120"/>
            <a:ext cx="8810625" cy="213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Source: </a:t>
            </a:r>
            <a:r>
              <a:rPr lang="en-US" sz="1200" b="0" i="0" u="none" strike="noStrike" cap="none">
                <a:solidFill>
                  <a:srgbClr val="4F46E5"/>
                </a:solidFill>
                <a:latin typeface="Arimo"/>
                <a:ea typeface="Arimo"/>
                <a:cs typeface="Arimo"/>
                <a:sym typeface="Arimo"/>
              </a:rPr>
              <a:t>depositphotos.com</a:t>
            </a:r>
            <a:endParaRPr/>
          </a:p>
        </p:txBody>
      </p:sp>
      <p:pic>
        <p:nvPicPr>
          <p:cNvPr id="290" name="Google Shape;290;p2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3000" y="4266902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26"/>
          <p:cNvSpPr txBox="1"/>
          <p:nvPr/>
        </p:nvSpPr>
        <p:spPr>
          <a:xfrm>
            <a:off x="2238375" y="4114800"/>
            <a:ext cx="8810625" cy="5197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8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https://upload.wikimedia.org/wikipedia/commons/c/c3/%D0%92%D0%B8%D0%B4_%D0%BD%D0%B0_%D1%86%D0%B5%D0%BD%D1%82%D1%80_%C2%AB%D0%9C%D0%B5%D0%BD%D0%BE%D1%80%D0%B0%C2%BB_%D1%81_%D1%83%D0%BB._%D0%A8%D0%BE%D0%BB%D0%BE%D0%BC-%D0%90%D0%BB%D0%B5%D0%B9%D1%85%D0%B5%D0%BC%D0%B0.jpg</a:t>
            </a:r>
            <a:endParaRPr/>
          </a:p>
        </p:txBody>
      </p:sp>
      <p:sp>
        <p:nvSpPr>
          <p:cNvPr id="292" name="Google Shape;292;p26"/>
          <p:cNvSpPr txBox="1"/>
          <p:nvPr/>
        </p:nvSpPr>
        <p:spPr>
          <a:xfrm>
            <a:off x="2238375" y="4682132"/>
            <a:ext cx="8810625" cy="213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Source: </a:t>
            </a:r>
            <a:r>
              <a:rPr lang="en-US" sz="1200" b="0" i="0" u="none" strike="noStrike" cap="none">
                <a:solidFill>
                  <a:srgbClr val="4F46E5"/>
                </a:solidFill>
                <a:latin typeface="Arimo"/>
                <a:ea typeface="Arimo"/>
                <a:cs typeface="Arimo"/>
                <a:sym typeface="Arimo"/>
              </a:rPr>
              <a:t>en.wikipedia.org</a:t>
            </a:r>
            <a:endParaRPr/>
          </a:p>
        </p:txBody>
      </p:sp>
      <p:pic>
        <p:nvPicPr>
          <p:cNvPr id="293" name="Google Shape;293;p2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43000" y="5190678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26"/>
          <p:cNvSpPr txBox="1"/>
          <p:nvPr/>
        </p:nvSpPr>
        <p:spPr>
          <a:xfrm>
            <a:off x="2238375" y="5211663"/>
            <a:ext cx="8810625" cy="173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8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https://www.redpepper.org.uk/wp-content/uploads/2025/02/247-Soviet-Architecture.jpg</a:t>
            </a:r>
            <a:endParaRPr/>
          </a:p>
        </p:txBody>
      </p:sp>
      <p:sp>
        <p:nvSpPr>
          <p:cNvPr id="295" name="Google Shape;295;p26"/>
          <p:cNvSpPr txBox="1"/>
          <p:nvPr/>
        </p:nvSpPr>
        <p:spPr>
          <a:xfrm>
            <a:off x="2238375" y="5432524"/>
            <a:ext cx="8810625" cy="213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Source: </a:t>
            </a:r>
            <a:r>
              <a:rPr lang="en-US" sz="1200" b="0" i="0" u="none" strike="noStrike" cap="none">
                <a:solidFill>
                  <a:srgbClr val="4F46E5"/>
                </a:solidFill>
                <a:latin typeface="Arimo"/>
                <a:ea typeface="Arimo"/>
                <a:cs typeface="Arimo"/>
                <a:sym typeface="Arimo"/>
              </a:rPr>
              <a:t>www.redpepper.org.uk</a:t>
            </a:r>
            <a:endParaRPr/>
          </a:p>
        </p:txBody>
      </p:sp>
      <p:pic>
        <p:nvPicPr>
          <p:cNvPr id="296" name="Google Shape;296;p26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43000" y="5962203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26"/>
          <p:cNvSpPr txBox="1"/>
          <p:nvPr/>
        </p:nvSpPr>
        <p:spPr>
          <a:xfrm>
            <a:off x="2238375" y="5983188"/>
            <a:ext cx="8810625" cy="173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8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https://www.unicef.org/sites/default/files/styles/press_release_feature/public/20240906_Ukraine_Statement.webp?itok=TIlbdfM0</a:t>
            </a:r>
            <a:endParaRPr/>
          </a:p>
        </p:txBody>
      </p:sp>
      <p:sp>
        <p:nvSpPr>
          <p:cNvPr id="298" name="Google Shape;298;p26"/>
          <p:cNvSpPr txBox="1"/>
          <p:nvPr/>
        </p:nvSpPr>
        <p:spPr>
          <a:xfrm>
            <a:off x="2238375" y="6204049"/>
            <a:ext cx="8810625" cy="213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Source: </a:t>
            </a:r>
            <a:r>
              <a:rPr lang="en-US" sz="1200" b="0" i="0" u="none" strike="noStrike" cap="none">
                <a:solidFill>
                  <a:srgbClr val="4F46E5"/>
                </a:solidFill>
                <a:latin typeface="Arimo"/>
                <a:ea typeface="Arimo"/>
                <a:cs typeface="Arimo"/>
                <a:sym typeface="Arimo"/>
              </a:rPr>
              <a:t>www.unicef.org</a:t>
            </a:r>
            <a:endParaRPr/>
          </a:p>
        </p:txBody>
      </p:sp>
      <p:pic>
        <p:nvPicPr>
          <p:cNvPr id="299" name="Google Shape;299;p26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143000" y="6733728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6"/>
          <p:cNvSpPr txBox="1"/>
          <p:nvPr/>
        </p:nvSpPr>
        <p:spPr>
          <a:xfrm>
            <a:off x="2238375" y="6754713"/>
            <a:ext cx="8810625" cy="103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8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https://www.tetrarchs.org/wp-content/uploads/2025/02/Kingston-Art-School-arhaeological-workshop-01-Oct-2024-ASG-photos-5-1024x657.jpg</a:t>
            </a:r>
            <a:endParaRPr/>
          </a:p>
        </p:txBody>
      </p:sp>
      <p:sp>
        <p:nvSpPr>
          <p:cNvPr id="301" name="Google Shape;301;p26"/>
          <p:cNvSpPr txBox="1"/>
          <p:nvPr/>
        </p:nvSpPr>
        <p:spPr>
          <a:xfrm>
            <a:off x="2238375" y="6975574"/>
            <a:ext cx="8810625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Source: </a:t>
            </a:r>
            <a:r>
              <a:rPr lang="en-US" sz="1200" b="0" i="0" u="none" strike="noStrike" cap="none">
                <a:solidFill>
                  <a:srgbClr val="4F46E5"/>
                </a:solidFill>
                <a:latin typeface="Arimo"/>
                <a:ea typeface="Arimo"/>
                <a:cs typeface="Arimo"/>
                <a:sym typeface="Arimo"/>
              </a:rPr>
              <a:t>www.tetrarchs.org</a:t>
            </a:r>
            <a:endParaRPr/>
          </a:p>
        </p:txBody>
      </p:sp>
      <p:sp>
        <p:nvSpPr>
          <p:cNvPr id="302" name="Google Shape;302;p26"/>
          <p:cNvSpPr/>
          <p:nvPr/>
        </p:nvSpPr>
        <p:spPr>
          <a:xfrm>
            <a:off x="571500" y="571500"/>
            <a:ext cx="11049000" cy="1285875"/>
          </a:xfrm>
          <a:prstGeom prst="rect">
            <a:avLst/>
          </a:prstGeom>
          <a:solidFill>
            <a:srgbClr val="8B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26"/>
          <p:cNvSpPr txBox="1"/>
          <p:nvPr/>
        </p:nvSpPr>
        <p:spPr>
          <a:xfrm>
            <a:off x="1143000" y="952500"/>
            <a:ext cx="1040130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0" i="0" u="none" strike="noStrike" cap="none">
                <a:solidFill>
                  <a:srgbClr val="F4ECD8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IMAGE SOURCES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CD8"/>
        </a:solidFill>
        <a:effectLst/>
      </p:bgPr>
    </p:bg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2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3000" y="3833812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27"/>
          <p:cNvSpPr txBox="1"/>
          <p:nvPr/>
        </p:nvSpPr>
        <p:spPr>
          <a:xfrm>
            <a:off x="2238375" y="3854797"/>
            <a:ext cx="8810625" cy="173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8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https://i.ebayimg.com/images/g/hUIAAeSwPPxnt60G/s-l400.jpg</a:t>
            </a:r>
            <a:endParaRPr/>
          </a:p>
        </p:txBody>
      </p:sp>
      <p:sp>
        <p:nvSpPr>
          <p:cNvPr id="310" name="Google Shape;310;p27"/>
          <p:cNvSpPr txBox="1"/>
          <p:nvPr/>
        </p:nvSpPr>
        <p:spPr>
          <a:xfrm>
            <a:off x="2238375" y="4075658"/>
            <a:ext cx="8810625" cy="213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2C1810"/>
                </a:solidFill>
                <a:latin typeface="Arimo"/>
                <a:ea typeface="Arimo"/>
                <a:cs typeface="Arimo"/>
                <a:sym typeface="Arimo"/>
              </a:rPr>
              <a:t>Source: </a:t>
            </a:r>
            <a:r>
              <a:rPr lang="en-US" sz="1200" b="0" i="0" u="none" strike="noStrike" cap="none">
                <a:solidFill>
                  <a:srgbClr val="4F46E5"/>
                </a:solidFill>
                <a:latin typeface="Arimo"/>
                <a:ea typeface="Arimo"/>
                <a:cs typeface="Arimo"/>
                <a:sym typeface="Arimo"/>
              </a:rPr>
              <a:t>www.ebay.com</a:t>
            </a:r>
            <a:endParaRPr/>
          </a:p>
        </p:txBody>
      </p:sp>
      <p:sp>
        <p:nvSpPr>
          <p:cNvPr id="311" name="Google Shape;311;p27"/>
          <p:cNvSpPr/>
          <p:nvPr/>
        </p:nvSpPr>
        <p:spPr>
          <a:xfrm>
            <a:off x="571500" y="571500"/>
            <a:ext cx="11049000" cy="1285875"/>
          </a:xfrm>
          <a:prstGeom prst="rect">
            <a:avLst/>
          </a:prstGeom>
          <a:solidFill>
            <a:srgbClr val="8B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27"/>
          <p:cNvSpPr txBox="1"/>
          <p:nvPr/>
        </p:nvSpPr>
        <p:spPr>
          <a:xfrm>
            <a:off x="1143000" y="952500"/>
            <a:ext cx="1040130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0" i="0" u="none" strike="noStrike" cap="none">
                <a:solidFill>
                  <a:srgbClr val="F4ECD8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IMAGE SOURCES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1042</Words>
  <Application>Microsoft Office PowerPoint</Application>
  <PresentationFormat>Широкий екран</PresentationFormat>
  <Paragraphs>126</Paragraphs>
  <Slides>15</Slides>
  <Notes>15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20" baseType="lpstr">
      <vt:lpstr>Arial</vt:lpstr>
      <vt:lpstr>Arimo</vt:lpstr>
      <vt:lpstr>Merriweather Black</vt:lpstr>
      <vt:lpstr>Calibri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Юлия Якубович</dc:creator>
  <cp:lastModifiedBy>Юлия Якубович</cp:lastModifiedBy>
  <cp:revision>3</cp:revision>
  <dcterms:modified xsi:type="dcterms:W3CDTF">2026-04-16T19:10:17Z</dcterms:modified>
</cp:coreProperties>
</file>