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4" r:id="rId2"/>
    <p:sldId id="257" r:id="rId3"/>
    <p:sldId id="275" r:id="rId4"/>
    <p:sldId id="284" r:id="rId5"/>
    <p:sldId id="276" r:id="rId6"/>
    <p:sldId id="277" r:id="rId7"/>
    <p:sldId id="278" r:id="rId8"/>
    <p:sldId id="261" r:id="rId9"/>
    <p:sldId id="282" r:id="rId10"/>
    <p:sldId id="272" r:id="rId11"/>
    <p:sldId id="273" r:id="rId12"/>
    <p:sldId id="274" r:id="rId13"/>
    <p:sldId id="283" r:id="rId14"/>
    <p:sldId id="259" r:id="rId15"/>
    <p:sldId id="262" r:id="rId16"/>
  </p:sldIdLst>
  <p:sldSz cx="18288000" cy="10287000"/>
  <p:notesSz cx="6858000" cy="9144000"/>
  <p:embeddedFontLs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4" d="100"/>
          <a:sy n="54" d="100"/>
        </p:scale>
        <p:origin x="-56" y="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focus.ua/uk/technologies/639006-pil-i-kaminnya-na-misyaci-shcho-mozhna-pobuduvati-z-misyachnogo-regolitu-foto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acc.cv.ua/news/storystorynka/tsikavo/nasa-viprobuvalo-novitniy-kompaktniy-misyacehid-67283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niversemagazine.com/nasa-vikoristaye-regolit-dlya-pobudovi-zhitla-na-misyaczi/?srsltid=AfmBOoqguc-tOl276MZ7mhcZO_D0Zp-54seyxNcdjHjZLi-GuIpDJiK6" TargetMode="External"/><Relationship Id="rId5" Type="http://schemas.openxmlformats.org/officeDocument/2006/relationships/hyperlink" Target="https://fenixslovo.com/2023/06/21/24658/" TargetMode="External"/><Relationship Id="rId10" Type="http://schemas.openxmlformats.org/officeDocument/2006/relationships/hyperlink" Target="https://doi.org/10.1109/LRA.2025.3561571" TargetMode="External"/><Relationship Id="rId4" Type="http://schemas.openxmlformats.org/officeDocument/2006/relationships/hyperlink" Target="https://vseosvita.ua/blogs/informatsiina-khvylynka-misiatsekhid-1-114507.html" TargetMode="External"/><Relationship Id="rId9" Type="http://schemas.openxmlformats.org/officeDocument/2006/relationships/hyperlink" Target="https://doi.org/10.1002/rob.2153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67" b="-22367"/>
            </a:stretch>
          </a:blipFill>
        </p:spPr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715000" y="342900"/>
            <a:ext cx="12268200" cy="2057400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uk-UA" sz="5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рівняльне</a:t>
            </a:r>
            <a:r>
              <a:rPr lang="uk-UA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дослідження</a:t>
            </a:r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прохідності</a:t>
            </a:r>
            <a:r>
              <a:rPr lang="ru-RU" sz="5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моделей </a:t>
            </a:r>
            <a:r>
              <a:rPr lang="ru-RU" sz="5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місяцеходів</a:t>
            </a:r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5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імітованому</a:t>
            </a:r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місячному</a:t>
            </a:r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реголіті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0820400" y="3771901"/>
            <a:ext cx="7239000" cy="3657600"/>
          </a:xfrm>
        </p:spPr>
        <p:txBody>
          <a:bodyPr>
            <a:noAutofit/>
          </a:bodyPr>
          <a:lstStyle/>
          <a:p>
            <a:pPr algn="l">
              <a:spcBef>
                <a:spcPct val="0"/>
              </a:spcBef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Автор: Юрченко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Марія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Дмитрівна</a:t>
            </a:r>
            <a:endParaRPr lang="ru-RU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l">
              <a:spcBef>
                <a:spcPct val="0"/>
              </a:spcBef>
            </a:pP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Клас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: 7-Б</a:t>
            </a:r>
          </a:p>
          <a:p>
            <a:pPr algn="l">
              <a:spcBef>
                <a:spcPct val="0"/>
              </a:spcBef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Заклад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освіти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: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Одеський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ліцей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№ 60</a:t>
            </a:r>
          </a:p>
          <a:p>
            <a:pPr algn="l">
              <a:spcBef>
                <a:spcPct val="0"/>
              </a:spcBef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Населений пункт: Одеса</a:t>
            </a:r>
          </a:p>
          <a:p>
            <a:pPr algn="l">
              <a:spcBef>
                <a:spcPct val="0"/>
              </a:spcBef>
            </a:pP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Керівник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: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Прошина Ольга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Іванівна</a:t>
            </a:r>
            <a:endParaRPr lang="ru-RU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6200" y="5102535"/>
            <a:ext cx="18440400" cy="5650278"/>
          </a:xfrm>
          <a:custGeom>
            <a:avLst/>
            <a:gdLst/>
            <a:ahLst/>
            <a:cxnLst/>
            <a:rect l="l" t="t" r="r" b="b"/>
            <a:pathLst>
              <a:path w="18623280" h="5650278">
                <a:moveTo>
                  <a:pt x="0" y="0"/>
                </a:moveTo>
                <a:lnTo>
                  <a:pt x="18623280" y="0"/>
                </a:lnTo>
                <a:lnTo>
                  <a:pt x="18623280" y="5650278"/>
                </a:lnTo>
                <a:lnTo>
                  <a:pt x="0" y="56502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70" b="-7370"/>
            </a:stretch>
          </a:blipFill>
        </p:spPr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" y="342901"/>
            <a:ext cx="17830800" cy="685799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Актуальність</a:t>
            </a:r>
            <a:endParaRPr lang="uk-UA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8599" y="1028700"/>
            <a:ext cx="17830800" cy="6172200"/>
          </a:xfrm>
        </p:spPr>
        <p:txBody>
          <a:bodyPr>
            <a:noAutofit/>
          </a:bodyPr>
          <a:lstStyle/>
          <a:p>
            <a:pPr algn="just"/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Місяць – найближчий до Землі природний супутник і перспективний об’єкт для наукових досліджень та майбутнього освоєння, оскільки його вивчення допомагає розширювати знання про космос і відпрацьовувати технології для роботи в позаземних умовах. Саме тому особливо важливо вдосконалювати техніку, яка може працювати на його поверхні. Місяцеходи  працюють у складних умовах місячного реголіту – сипкого, нестійкого ґрунту, який ускладнює пересування техніки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[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2; 3; 5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Реальні дослідження показують, що на такій поверхні особливо важливо запобігати буксуванню, прослизанню та зануренню коліс, оскільки саме ці явища знижують прохідність і надійність руху 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6; 7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].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Уже створено різні моделі місяцеходів 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1; 4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однак їхні ходові системи потребують постійного вдосконалення, щоб забезпечувати кращу тягу, менше прослизання, меншу глибину занурення та ефективніше пересування в умовах реального місячного ґрунту. Саме тому доцільно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визначити, яка конструкція ходової частини краще забезпечуватиме прохідність на  місячному реголіті.</a:t>
            </a:r>
            <a:endParaRPr lang="uk-UA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/>
          <p:nvPr/>
        </p:nvSpPr>
        <p:spPr>
          <a:xfrm>
            <a:off x="-76200" y="5102535"/>
            <a:ext cx="18440400" cy="5650278"/>
          </a:xfrm>
          <a:custGeom>
            <a:avLst/>
            <a:gdLst/>
            <a:ahLst/>
            <a:cxnLst/>
            <a:rect l="l" t="t" r="r" b="b"/>
            <a:pathLst>
              <a:path w="18623280" h="5650278">
                <a:moveTo>
                  <a:pt x="0" y="0"/>
                </a:moveTo>
                <a:lnTo>
                  <a:pt x="18623280" y="0"/>
                </a:lnTo>
                <a:lnTo>
                  <a:pt x="18623280" y="5650278"/>
                </a:lnTo>
                <a:lnTo>
                  <a:pt x="0" y="56502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70" b="-7370"/>
            </a:stretch>
          </a:blipFill>
        </p:spPr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8600" y="342900"/>
            <a:ext cx="17830800" cy="6858000"/>
          </a:xfrm>
        </p:spPr>
        <p:txBody>
          <a:bodyPr>
            <a:normAutofit lnSpcReduction="10000"/>
          </a:bodyPr>
          <a:lstStyle/>
          <a:p>
            <a:pPr algn="l"/>
            <a:r>
              <a:rPr lang="uk-UA" sz="40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Мета дослідження </a:t>
            </a:r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експериментально визначити, яка конструкція місяцехода має найкращу прохідність на сипкому матеріалі, що імітує місячний реголіт.</a:t>
            </a:r>
          </a:p>
          <a:p>
            <a:pPr algn="l"/>
            <a:endParaRPr lang="uk-UA" sz="4000" b="1" u="sng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uk-UA" sz="40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Завдання дослідження</a:t>
            </a:r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/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1) створити 4 моделі місяцеходів;</a:t>
            </a:r>
          </a:p>
          <a:p>
            <a:pPr algn="l"/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2) провести випробування моделей на сипкому матеріалі;</a:t>
            </a:r>
          </a:p>
          <a:p>
            <a:pPr algn="l"/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3) порівняти їхню прохідність;</a:t>
            </a:r>
          </a:p>
          <a:p>
            <a:pPr algn="l"/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4) визначити вплив колісної та гусеничної ходової частини на рух моделей;</a:t>
            </a:r>
          </a:p>
          <a:p>
            <a:pPr algn="l"/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5) сформулювати висновки про найефективнішу конструкцію.</a:t>
            </a:r>
            <a:endParaRPr lang="uk-UA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566542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/>
          <p:nvPr/>
        </p:nvSpPr>
        <p:spPr>
          <a:xfrm>
            <a:off x="-76200" y="5102535"/>
            <a:ext cx="18440400" cy="5650278"/>
          </a:xfrm>
          <a:custGeom>
            <a:avLst/>
            <a:gdLst/>
            <a:ahLst/>
            <a:cxnLst/>
            <a:rect l="l" t="t" r="r" b="b"/>
            <a:pathLst>
              <a:path w="18623280" h="5650278">
                <a:moveTo>
                  <a:pt x="0" y="0"/>
                </a:moveTo>
                <a:lnTo>
                  <a:pt x="18623280" y="0"/>
                </a:lnTo>
                <a:lnTo>
                  <a:pt x="18623280" y="5650278"/>
                </a:lnTo>
                <a:lnTo>
                  <a:pt x="0" y="56502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70" b="-7370"/>
            </a:stretch>
          </a:blipFill>
        </p:spPr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8600" y="342900"/>
            <a:ext cx="17830800" cy="6858000"/>
          </a:xfrm>
        </p:spPr>
        <p:txBody>
          <a:bodyPr>
            <a:normAutofit/>
          </a:bodyPr>
          <a:lstStyle/>
          <a:p>
            <a:pPr algn="just"/>
            <a:endParaRPr lang="uk-UA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 час проведення експерименту було враховано, що прохідність планетарних </a:t>
            </a:r>
            <a:r>
              <a:rPr lang="uk-UA" sz="4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роверів</a:t>
            </a:r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залежить від площі опори, розподілу маси та зчеплення з ґрунтом</a:t>
            </a: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Дослідження показують, що протектори й </a:t>
            </a:r>
            <a:r>
              <a:rPr lang="uk-UA" sz="4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ґрунтозачепи</a:t>
            </a:r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можуть підвищувати </a:t>
            </a: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тягу</a:t>
            </a:r>
            <a:r>
              <a:rPr lang="ru-RU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їхня ефективність залежить від глибини занурення та властивостей сипкого середовища; при цьому важливо знайти </a:t>
            </a: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баланс </a:t>
            </a:r>
            <a:r>
              <a:rPr lang="ru-RU" sz="4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зменшенням</a:t>
            </a: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sinkage</a:t>
            </a:r>
            <a:r>
              <a:rPr lang="fr-FR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збереженням</a:t>
            </a: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drawbar pull</a:t>
            </a:r>
            <a:r>
              <a:rPr lang="fr-FR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[6</a:t>
            </a:r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7</a:t>
            </a:r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fr-FR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руху по реголіту </a:t>
            </a: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особливо </a:t>
            </a:r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важливо уникати надмірного буксування, оскільки воно зменшує керованість і може призвести до втрати прохідності</a:t>
            </a: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425675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/>
          <p:cNvSpPr/>
          <p:nvPr/>
        </p:nvSpPr>
        <p:spPr>
          <a:xfrm>
            <a:off x="-76200" y="5102535"/>
            <a:ext cx="18440400" cy="5650278"/>
          </a:xfrm>
          <a:custGeom>
            <a:avLst/>
            <a:gdLst/>
            <a:ahLst/>
            <a:cxnLst/>
            <a:rect l="l" t="t" r="r" b="b"/>
            <a:pathLst>
              <a:path w="18623280" h="5650278">
                <a:moveTo>
                  <a:pt x="0" y="0"/>
                </a:moveTo>
                <a:lnTo>
                  <a:pt x="18623280" y="0"/>
                </a:lnTo>
                <a:lnTo>
                  <a:pt x="18623280" y="5650278"/>
                </a:lnTo>
                <a:lnTo>
                  <a:pt x="0" y="56502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70" b="-7370"/>
            </a:stretch>
          </a:blipFill>
        </p:spPr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" y="342901"/>
            <a:ext cx="17830800" cy="685799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Матеріали та обладнання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8600" y="1714500"/>
            <a:ext cx="17830800" cy="5486400"/>
          </a:xfrm>
        </p:spPr>
        <p:txBody>
          <a:bodyPr>
            <a:noAutofit/>
          </a:bodyPr>
          <a:lstStyle/>
          <a:p>
            <a:pPr algn="just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проведення експерименту було використано:</a:t>
            </a:r>
          </a:p>
          <a:p>
            <a:pPr algn="just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анну крупу як модель сипкого місячного ґрунту (реголіту);</a:t>
            </a:r>
          </a:p>
          <a:p>
            <a:pPr algn="just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лоток;</a:t>
            </a:r>
          </a:p>
          <a:p>
            <a:pPr algn="just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- 4 моделі місяцеходів;</a:t>
            </a:r>
          </a:p>
          <a:p>
            <a:pPr algn="just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лінійку;</a:t>
            </a:r>
          </a:p>
          <a:p>
            <a:pPr algn="just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смартфон</a:t>
            </a:r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uk-UA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фото-</a:t>
            </a:r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відеофіксації</a:t>
            </a:r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Манна крупа є зручним матеріалом для наочного досліду, оскільки добре демонструє провалювання, буксування та прослизання моделей на сипкій поверхні.</a:t>
            </a:r>
            <a:endParaRPr lang="uk-UA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305035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/>
          <p:cNvSpPr/>
          <p:nvPr/>
        </p:nvSpPr>
        <p:spPr>
          <a:xfrm>
            <a:off x="-76200" y="5102535"/>
            <a:ext cx="18440400" cy="5650278"/>
          </a:xfrm>
          <a:custGeom>
            <a:avLst/>
            <a:gdLst/>
            <a:ahLst/>
            <a:cxnLst/>
            <a:rect l="l" t="t" r="r" b="b"/>
            <a:pathLst>
              <a:path w="18623280" h="5650278">
                <a:moveTo>
                  <a:pt x="0" y="0"/>
                </a:moveTo>
                <a:lnTo>
                  <a:pt x="18623280" y="0"/>
                </a:lnTo>
                <a:lnTo>
                  <a:pt x="18623280" y="5650278"/>
                </a:lnTo>
                <a:lnTo>
                  <a:pt x="0" y="56502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70" b="-7370"/>
            </a:stretch>
          </a:blipFill>
        </p:spPr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" y="342901"/>
            <a:ext cx="17830800" cy="685799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експерименту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8600" y="1714500"/>
            <a:ext cx="17830800" cy="5486400"/>
          </a:xfrm>
        </p:spPr>
        <p:txBody>
          <a:bodyPr>
            <a:normAutofit/>
          </a:bodyPr>
          <a:lstStyle/>
          <a:p>
            <a:pPr algn="just"/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забезпечення достовірності результатів усі моделі випробовувалися в однакових умовах: з однаковою кількістю манної крупи, однаковою товщиною шару, з однакової стартової точки та на однаковій відстані. </a:t>
            </a:r>
            <a:r>
              <a:rPr lang="uk-UA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дна й та сама конструкція місяцехода встановлювалася на платформи з різними типами ходової частини </a:t>
            </a:r>
            <a:r>
              <a:rPr lang="uk-UA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колесами або гусеницями). Це дозволяло порівняти саме вплив конструкції ходової частини на прохідність, не змінюючи інших умов досліду.</a:t>
            </a:r>
            <a:endParaRPr lang="uk-UA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06875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/>
          <p:cNvSpPr/>
          <p:nvPr/>
        </p:nvSpPr>
        <p:spPr>
          <a:xfrm>
            <a:off x="-76200" y="5102535"/>
            <a:ext cx="18440400" cy="5650278"/>
          </a:xfrm>
          <a:custGeom>
            <a:avLst/>
            <a:gdLst/>
            <a:ahLst/>
            <a:cxnLst/>
            <a:rect l="l" t="t" r="r" b="b"/>
            <a:pathLst>
              <a:path w="18623280" h="5650278">
                <a:moveTo>
                  <a:pt x="0" y="0"/>
                </a:moveTo>
                <a:lnTo>
                  <a:pt x="18623280" y="0"/>
                </a:lnTo>
                <a:lnTo>
                  <a:pt x="18623280" y="5650278"/>
                </a:lnTo>
                <a:lnTo>
                  <a:pt x="0" y="56502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70" b="-7370"/>
            </a:stretch>
          </a:blipFill>
        </p:spPr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" y="342901"/>
            <a:ext cx="17830800" cy="685799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Хід експерименту</a:t>
            </a:r>
            <a:endParaRPr lang="uk-UA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8600" y="1028700"/>
            <a:ext cx="17830800" cy="61722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uk-UA" sz="5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uk-UA" sz="5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лоток насипали однаковий шар манної крупи, що використовувалася як модель сипкого        місячного ґрунту (реголіту).</a:t>
            </a:r>
          </a:p>
          <a:p>
            <a:pPr algn="just"/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Кожну модель місяцехода по черзі встановлювали в одну й ту саму стартову точку.</a:t>
            </a:r>
          </a:p>
          <a:p>
            <a:pPr algn="just"/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Рух моделей здійснювали вручну: без додаткового тиску, лише плавно спрямовуючи їх уперед.</a:t>
            </a:r>
          </a:p>
          <a:p>
            <a:pPr algn="just"/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Усі моделі проходили однакову відстань за однакових умов.</a:t>
            </a:r>
          </a:p>
          <a:p>
            <a:pPr algn="just"/>
            <a:r>
              <a:rPr lang="uk-UA" sz="5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Під час руху спостерігали, чи виникають буксування, прослизання або занурення в ґрунт .</a:t>
            </a:r>
          </a:p>
          <a:p>
            <a:pPr algn="just"/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en-US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допомогою лінійки вимірювали пройдену відстань і глибину занурення коліс або гусениць у сипкий матеріал.</a:t>
            </a:r>
          </a:p>
          <a:p>
            <a:pPr algn="just"/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en-US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Результати (фото та відео) фіксували за допомогою смартфона.</a:t>
            </a:r>
          </a:p>
          <a:p>
            <a:pPr algn="just"/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en-US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 завершення випробувань порівнювали показники всіх 4 моделей і визначали найефективнішу конструкцію ходової частини.</a:t>
            </a:r>
          </a:p>
          <a:p>
            <a:pPr algn="just"/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515156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-38100"/>
            <a:ext cx="18288000" cy="103251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6628" y="461054"/>
            <a:ext cx="17394743" cy="9364893"/>
            <a:chOff x="0" y="0"/>
            <a:chExt cx="4581332" cy="24664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81332" cy="2466474"/>
            </a:xfrm>
            <a:custGeom>
              <a:avLst/>
              <a:gdLst/>
              <a:ahLst/>
              <a:cxnLst/>
              <a:rect l="l" t="t" r="r" b="b"/>
              <a:pathLst>
                <a:path w="4581332" h="2466474">
                  <a:moveTo>
                    <a:pt x="22699" y="0"/>
                  </a:moveTo>
                  <a:lnTo>
                    <a:pt x="4558633" y="0"/>
                  </a:lnTo>
                  <a:cubicBezTo>
                    <a:pt x="4571169" y="0"/>
                    <a:pt x="4581332" y="10163"/>
                    <a:pt x="4581332" y="22699"/>
                  </a:cubicBezTo>
                  <a:lnTo>
                    <a:pt x="4581332" y="2443775"/>
                  </a:lnTo>
                  <a:cubicBezTo>
                    <a:pt x="4581332" y="2456311"/>
                    <a:pt x="4571169" y="2466474"/>
                    <a:pt x="4558633" y="2466474"/>
                  </a:cubicBezTo>
                  <a:lnTo>
                    <a:pt x="22699" y="2466474"/>
                  </a:lnTo>
                  <a:cubicBezTo>
                    <a:pt x="10163" y="2466474"/>
                    <a:pt x="0" y="2456311"/>
                    <a:pt x="0" y="2443775"/>
                  </a:cubicBezTo>
                  <a:lnTo>
                    <a:pt x="0" y="22699"/>
                  </a:lnTo>
                  <a:cubicBezTo>
                    <a:pt x="0" y="10163"/>
                    <a:pt x="10163" y="0"/>
                    <a:pt x="22699" y="0"/>
                  </a:cubicBezTo>
                  <a:close/>
                </a:path>
              </a:pathLst>
            </a:custGeom>
            <a:ln w="38100" cap="rnd">
              <a:gradFill>
                <a:gsLst>
                  <a:gs pos="0">
                    <a:srgbClr val="737373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581332" cy="2475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0"/>
                </a:lnSpc>
              </a:pPr>
              <a:endParaRPr/>
            </a:p>
          </p:txBody>
        </p:sp>
      </p:grpSp>
      <p:sp>
        <p:nvSpPr>
          <p:cNvPr id="7" name="Подзаголовок 4"/>
          <p:cNvSpPr txBox="1">
            <a:spLocks/>
          </p:cNvSpPr>
          <p:nvPr/>
        </p:nvSpPr>
        <p:spPr>
          <a:xfrm>
            <a:off x="228600" y="1257300"/>
            <a:ext cx="17830800" cy="80772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uk-UA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685800" y="5981700"/>
            <a:ext cx="17371060" cy="365759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uk-UA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Фото 1.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1 </a:t>
            </a:r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малим діаметром 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коліс </a:t>
            </a:r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 протекторів </a:t>
            </a: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Через відсутність протекторів колеса </a:t>
            </a:r>
            <a:r>
              <a:rPr lang="uk-UA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МОДЕЛІ </a:t>
            </a:r>
            <a:r>
              <a:rPr lang="uk-UA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мали слабше зчеплення з поверхнею ґрунту (манною крупою), тому легко буксували. У результаті конструкція швидко занурювалася в сипкий матеріал, втрачала стійкість і поступово переставала рухатися вперед. </a:t>
            </a:r>
          </a:p>
          <a:p>
            <a:pPr marL="0" indent="0" algn="just">
              <a:buNone/>
            </a:pP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Було зроблено висновок, що структура поверхні колеса суттєво впливає на занурення, прослизання та тягу на сипкому ґрунті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4"/>
          <p:cNvSpPr txBox="1">
            <a:spLocks/>
          </p:cNvSpPr>
          <p:nvPr/>
        </p:nvSpPr>
        <p:spPr>
          <a:xfrm>
            <a:off x="12128091" y="461054"/>
            <a:ext cx="5928770" cy="468244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1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малим діаметром коліс </a:t>
            </a:r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 протекторів продемонструвала найгіршу 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прохідність, оскільки колеса </a:t>
            </a:r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легко буксували, а конструкція швидко занурювалася в сипкий 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матеріал</a:t>
            </a:r>
            <a:endParaRPr lang="uk-UA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Dima\Downloads\photo_2026-04-02_22-10-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42" y="553762"/>
            <a:ext cx="11379200" cy="525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6628" y="461054"/>
            <a:ext cx="17394743" cy="9364893"/>
            <a:chOff x="0" y="0"/>
            <a:chExt cx="4581332" cy="24664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81332" cy="2466474"/>
            </a:xfrm>
            <a:custGeom>
              <a:avLst/>
              <a:gdLst/>
              <a:ahLst/>
              <a:cxnLst/>
              <a:rect l="l" t="t" r="r" b="b"/>
              <a:pathLst>
                <a:path w="4581332" h="2466474">
                  <a:moveTo>
                    <a:pt x="22699" y="0"/>
                  </a:moveTo>
                  <a:lnTo>
                    <a:pt x="4558633" y="0"/>
                  </a:lnTo>
                  <a:cubicBezTo>
                    <a:pt x="4571169" y="0"/>
                    <a:pt x="4581332" y="10163"/>
                    <a:pt x="4581332" y="22699"/>
                  </a:cubicBezTo>
                  <a:lnTo>
                    <a:pt x="4581332" y="2443775"/>
                  </a:lnTo>
                  <a:cubicBezTo>
                    <a:pt x="4581332" y="2456311"/>
                    <a:pt x="4571169" y="2466474"/>
                    <a:pt x="4558633" y="2466474"/>
                  </a:cubicBezTo>
                  <a:lnTo>
                    <a:pt x="22699" y="2466474"/>
                  </a:lnTo>
                  <a:cubicBezTo>
                    <a:pt x="10163" y="2466474"/>
                    <a:pt x="0" y="2456311"/>
                    <a:pt x="0" y="2443775"/>
                  </a:cubicBezTo>
                  <a:lnTo>
                    <a:pt x="0" y="22699"/>
                  </a:lnTo>
                  <a:cubicBezTo>
                    <a:pt x="0" y="10163"/>
                    <a:pt x="10163" y="0"/>
                    <a:pt x="22699" y="0"/>
                  </a:cubicBezTo>
                  <a:close/>
                </a:path>
              </a:pathLst>
            </a:custGeom>
            <a:ln w="38100" cap="rnd">
              <a:gradFill>
                <a:gsLst>
                  <a:gs pos="0">
                    <a:srgbClr val="737373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581332" cy="2475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0"/>
                </a:lnSpc>
              </a:pPr>
              <a:endParaRPr/>
            </a:p>
          </p:txBody>
        </p:sp>
      </p:grpSp>
      <p:sp>
        <p:nvSpPr>
          <p:cNvPr id="7" name="Подзаголовок 4"/>
          <p:cNvSpPr txBox="1">
            <a:spLocks/>
          </p:cNvSpPr>
          <p:nvPr/>
        </p:nvSpPr>
        <p:spPr>
          <a:xfrm>
            <a:off x="685800" y="5949389"/>
            <a:ext cx="17373599" cy="37661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Фото </a:t>
            </a:r>
            <a:r>
              <a:rPr lang="uk-UA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2 </a:t>
            </a:r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малим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діаметром 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коліс </a:t>
            </a:r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 протекторами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Протектори покращували зчеплення коліс </a:t>
            </a:r>
            <a:r>
              <a:rPr lang="uk-UA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МОДЕЛІ </a:t>
            </a:r>
            <a:r>
              <a:rPr lang="uk-UA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 сипкою поверхнею, тому рух був більш упевненим і супроводжувався меншим буксуванням. Водночас через малий діаметр коліс конструкція все ще частково занурювалася в ґрунт, що знижувало загальну прохідність.</a:t>
            </a:r>
          </a:p>
          <a:p>
            <a:pPr marL="0" indent="0" algn="just">
              <a:buNone/>
            </a:pP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Було зроблено висновок про те, що протектори покращують рух, але малий діаметр коліс все ще спричиняє провалювання, тому прохідність залишається середньою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4"/>
          <p:cNvSpPr txBox="1">
            <a:spLocks/>
          </p:cNvSpPr>
          <p:nvPr/>
        </p:nvSpPr>
        <p:spPr>
          <a:xfrm>
            <a:off x="12115800" y="461053"/>
            <a:ext cx="5943599" cy="506344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</a:t>
            </a:r>
            <a:r>
              <a:rPr lang="uk-UA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uk-UA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малим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діаметром коліс та протекторами рухалася краще, ніж варіант без протекторів, однак усе ще частково провалювалася в сипкий ґрунт </a:t>
            </a:r>
            <a:endParaRPr lang="uk-U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Dima\Downloads\photo_2026-04-02_22-10-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99" y="593008"/>
            <a:ext cx="11379200" cy="525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98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6628" y="461054"/>
            <a:ext cx="17394743" cy="9364893"/>
            <a:chOff x="0" y="0"/>
            <a:chExt cx="4581332" cy="24664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81332" cy="2466474"/>
            </a:xfrm>
            <a:custGeom>
              <a:avLst/>
              <a:gdLst/>
              <a:ahLst/>
              <a:cxnLst/>
              <a:rect l="l" t="t" r="r" b="b"/>
              <a:pathLst>
                <a:path w="4581332" h="2466474">
                  <a:moveTo>
                    <a:pt x="22699" y="0"/>
                  </a:moveTo>
                  <a:lnTo>
                    <a:pt x="4558633" y="0"/>
                  </a:lnTo>
                  <a:cubicBezTo>
                    <a:pt x="4571169" y="0"/>
                    <a:pt x="4581332" y="10163"/>
                    <a:pt x="4581332" y="22699"/>
                  </a:cubicBezTo>
                  <a:lnTo>
                    <a:pt x="4581332" y="2443775"/>
                  </a:lnTo>
                  <a:cubicBezTo>
                    <a:pt x="4581332" y="2456311"/>
                    <a:pt x="4571169" y="2466474"/>
                    <a:pt x="4558633" y="2466474"/>
                  </a:cubicBezTo>
                  <a:lnTo>
                    <a:pt x="22699" y="2466474"/>
                  </a:lnTo>
                  <a:cubicBezTo>
                    <a:pt x="10163" y="2466474"/>
                    <a:pt x="0" y="2456311"/>
                    <a:pt x="0" y="2443775"/>
                  </a:cubicBezTo>
                  <a:lnTo>
                    <a:pt x="0" y="22699"/>
                  </a:lnTo>
                  <a:cubicBezTo>
                    <a:pt x="0" y="10163"/>
                    <a:pt x="10163" y="0"/>
                    <a:pt x="22699" y="0"/>
                  </a:cubicBezTo>
                  <a:close/>
                </a:path>
              </a:pathLst>
            </a:custGeom>
            <a:ln w="38100" cap="rnd">
              <a:gradFill>
                <a:gsLst>
                  <a:gs pos="0">
                    <a:srgbClr val="737373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581332" cy="2475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0"/>
                </a:lnSpc>
              </a:pPr>
              <a:endParaRPr/>
            </a:p>
          </p:txBody>
        </p:sp>
      </p:grpSp>
      <p:pic>
        <p:nvPicPr>
          <p:cNvPr id="1026" name="Picture 2" descr="C:\Users\Dima\Downloads\photo_2026-04-02_22-09-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575310"/>
            <a:ext cx="11379200" cy="525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4"/>
          <p:cNvSpPr txBox="1">
            <a:spLocks/>
          </p:cNvSpPr>
          <p:nvPr/>
        </p:nvSpPr>
        <p:spPr>
          <a:xfrm>
            <a:off x="12100972" y="575309"/>
            <a:ext cx="5958428" cy="52481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3</a:t>
            </a:r>
            <a:endParaRPr lang="uk-UA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великим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діаметром коліс та протекторами продемонструвала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кращу прохідність: вона менше провалювалася в сипкий ґрунт і рухалася стабільніше, хоча незначне занурення все ж зберігалося</a:t>
            </a:r>
            <a:endPara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uk-U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685800" y="6134100"/>
            <a:ext cx="17373600" cy="3581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Фото </a:t>
            </a:r>
            <a:r>
              <a:rPr lang="uk-UA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3 </a:t>
            </a:r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великим діаметром коліс </a:t>
            </a:r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 протекторами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</a:t>
            </a:r>
            <a:r>
              <a:rPr lang="uk-UA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показала найкращий результат серед колісних варіантів, оскільки вона менше провалювалася в ґрунт, краще зберігала рух і стабільно долала сипку поверхню. Завдяки великому діаметру коліс і наявності протекторів покращувалося зчеплення з поверхнею, тому буксування було значно меншим, ніж у моделей із малим діаметром  коліс.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Було </a:t>
            </a:r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зроблено 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висновок, що великі колеса з протекторами забезпечують кращу прохідність на сипкому ґрунті, оскільки краще зчіплюються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поверхнею, менше буксують і менше провалюються.</a:t>
            </a:r>
            <a:endParaRPr lang="uk-UA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07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6628" y="461054"/>
            <a:ext cx="17394743" cy="9364893"/>
            <a:chOff x="0" y="0"/>
            <a:chExt cx="4581332" cy="24664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81332" cy="2466474"/>
            </a:xfrm>
            <a:custGeom>
              <a:avLst/>
              <a:gdLst/>
              <a:ahLst/>
              <a:cxnLst/>
              <a:rect l="l" t="t" r="r" b="b"/>
              <a:pathLst>
                <a:path w="4581332" h="2466474">
                  <a:moveTo>
                    <a:pt x="22699" y="0"/>
                  </a:moveTo>
                  <a:lnTo>
                    <a:pt x="4558633" y="0"/>
                  </a:lnTo>
                  <a:cubicBezTo>
                    <a:pt x="4571169" y="0"/>
                    <a:pt x="4581332" y="10163"/>
                    <a:pt x="4581332" y="22699"/>
                  </a:cubicBezTo>
                  <a:lnTo>
                    <a:pt x="4581332" y="2443775"/>
                  </a:lnTo>
                  <a:cubicBezTo>
                    <a:pt x="4581332" y="2456311"/>
                    <a:pt x="4571169" y="2466474"/>
                    <a:pt x="4558633" y="2466474"/>
                  </a:cubicBezTo>
                  <a:lnTo>
                    <a:pt x="22699" y="2466474"/>
                  </a:lnTo>
                  <a:cubicBezTo>
                    <a:pt x="10163" y="2466474"/>
                    <a:pt x="0" y="2456311"/>
                    <a:pt x="0" y="2443775"/>
                  </a:cubicBezTo>
                  <a:lnTo>
                    <a:pt x="0" y="22699"/>
                  </a:lnTo>
                  <a:cubicBezTo>
                    <a:pt x="0" y="10163"/>
                    <a:pt x="10163" y="0"/>
                    <a:pt x="22699" y="0"/>
                  </a:cubicBezTo>
                  <a:close/>
                </a:path>
              </a:pathLst>
            </a:custGeom>
            <a:ln w="38100" cap="rnd">
              <a:gradFill>
                <a:gsLst>
                  <a:gs pos="0">
                    <a:srgbClr val="737373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581332" cy="2475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0"/>
                </a:lnSpc>
              </a:pPr>
              <a:endParaRPr/>
            </a:p>
          </p:txBody>
        </p:sp>
      </p:grpSp>
      <p:pic>
        <p:nvPicPr>
          <p:cNvPr id="2050" name="Picture 2" descr="C:\Users\Dima\Downloads\photo_2026-04-02_22-10-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575310"/>
            <a:ext cx="11379200" cy="525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4"/>
          <p:cNvSpPr txBox="1">
            <a:spLocks/>
          </p:cNvSpPr>
          <p:nvPr/>
        </p:nvSpPr>
        <p:spPr>
          <a:xfrm>
            <a:off x="12100972" y="575309"/>
            <a:ext cx="5958428" cy="49491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4</a:t>
            </a:r>
            <a:endParaRPr lang="uk-UA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великими широкими гусеницями продемонструвала високу прохідність на сипкому ґрунті, оскільки краще розподіляла вагу, менше провалювалася та рухалася стабільніше</a:t>
            </a:r>
            <a:b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4"/>
          <p:cNvSpPr txBox="1">
            <a:spLocks/>
          </p:cNvSpPr>
          <p:nvPr/>
        </p:nvSpPr>
        <p:spPr>
          <a:xfrm>
            <a:off x="685800" y="6099808"/>
            <a:ext cx="17373600" cy="36156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Фото </a:t>
            </a:r>
            <a:r>
              <a:rPr lang="uk-UA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4 </a:t>
            </a:r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великими широкими гусеницями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 час експерименту </a:t>
            </a:r>
            <a:r>
              <a:rPr lang="uk-UA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показала</a:t>
            </a:r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найкращий 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результат: високу прохідність на сипкому ґрунті. Завдяки великим широким гусеницям площа опори збільшилася, а навантаження на поверхню розподілялося </a:t>
            </a:r>
            <a:r>
              <a:rPr lang="uk-UA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рівномірніше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що зменшувало тиск на ґрунт і обмежувало занурення моделі. </a:t>
            </a:r>
            <a:r>
              <a:rPr lang="ru-RU" sz="2800" dirty="0"/>
              <a:t> </a:t>
            </a:r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ротектори на гусеницях підсилювали зчеплення, тому модель рухалася більш стабільно й менше буксувала на сипкому матеріалі.</a:t>
            </a:r>
          </a:p>
          <a:p>
            <a:pPr marL="0" indent="0" algn="just">
              <a:buNone/>
            </a:pP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Було зроблено висновок про те, що великі широкі гусениці забезпечують добрий розподіл ваги, менше провалювання та високу прохідність на сипкому ґрунті.</a:t>
            </a:r>
            <a:endParaRPr lang="uk-UA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13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6628" y="461054"/>
            <a:ext cx="17394743" cy="9364893"/>
            <a:chOff x="0" y="0"/>
            <a:chExt cx="4581332" cy="24664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81332" cy="2466474"/>
            </a:xfrm>
            <a:custGeom>
              <a:avLst/>
              <a:gdLst/>
              <a:ahLst/>
              <a:cxnLst/>
              <a:rect l="l" t="t" r="r" b="b"/>
              <a:pathLst>
                <a:path w="4581332" h="2466474">
                  <a:moveTo>
                    <a:pt x="22699" y="0"/>
                  </a:moveTo>
                  <a:lnTo>
                    <a:pt x="4558633" y="0"/>
                  </a:lnTo>
                  <a:cubicBezTo>
                    <a:pt x="4571169" y="0"/>
                    <a:pt x="4581332" y="10163"/>
                    <a:pt x="4581332" y="22699"/>
                  </a:cubicBezTo>
                  <a:lnTo>
                    <a:pt x="4581332" y="2443775"/>
                  </a:lnTo>
                  <a:cubicBezTo>
                    <a:pt x="4581332" y="2456311"/>
                    <a:pt x="4571169" y="2466474"/>
                    <a:pt x="4558633" y="2466474"/>
                  </a:cubicBezTo>
                  <a:lnTo>
                    <a:pt x="22699" y="2466474"/>
                  </a:lnTo>
                  <a:cubicBezTo>
                    <a:pt x="10163" y="2466474"/>
                    <a:pt x="0" y="2456311"/>
                    <a:pt x="0" y="2443775"/>
                  </a:cubicBezTo>
                  <a:lnTo>
                    <a:pt x="0" y="22699"/>
                  </a:lnTo>
                  <a:cubicBezTo>
                    <a:pt x="0" y="10163"/>
                    <a:pt x="10163" y="0"/>
                    <a:pt x="22699" y="0"/>
                  </a:cubicBezTo>
                  <a:close/>
                </a:path>
              </a:pathLst>
            </a:custGeom>
            <a:ln w="38100" cap="rnd">
              <a:gradFill>
                <a:gsLst>
                  <a:gs pos="0">
                    <a:srgbClr val="737373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581332" cy="2475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0"/>
                </a:lnSpc>
              </a:pPr>
              <a:endParaRPr/>
            </a:p>
          </p:txBody>
        </p:sp>
      </p:grpSp>
      <p:sp>
        <p:nvSpPr>
          <p:cNvPr id="7" name="Заголовок 3"/>
          <p:cNvSpPr txBox="1">
            <a:spLocks/>
          </p:cNvSpPr>
          <p:nvPr/>
        </p:nvSpPr>
        <p:spPr>
          <a:xfrm>
            <a:off x="228600" y="1028700"/>
            <a:ext cx="17830800" cy="68580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Результати спостережень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228600" y="342901"/>
            <a:ext cx="17830800" cy="685799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201073"/>
              </p:ext>
            </p:extLst>
          </p:nvPr>
        </p:nvGraphicFramePr>
        <p:xfrm>
          <a:off x="914399" y="2400300"/>
          <a:ext cx="16459200" cy="6172199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36979"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Модель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Провалювання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Буксування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Прохідність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58805">
                <a:tc>
                  <a:txBody>
                    <a:bodyPr/>
                    <a:lstStyle/>
                    <a:p>
                      <a:pPr algn="ctr"/>
                      <a:r>
                        <a:rPr lang="uk-UA" sz="3200" b="1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МОДЕЛЬ 1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сильне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сильне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низька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58805">
                <a:tc>
                  <a:txBody>
                    <a:bodyPr/>
                    <a:lstStyle/>
                    <a:p>
                      <a:pPr algn="ctr"/>
                      <a:r>
                        <a:rPr lang="uk-UA" sz="3200" b="1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МОДЕЛЬ 2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середнє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середнє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середня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58805">
                <a:tc>
                  <a:txBody>
                    <a:bodyPr/>
                    <a:lstStyle/>
                    <a:p>
                      <a:pPr algn="ctr"/>
                      <a:r>
                        <a:rPr lang="uk-UA" sz="3200" b="1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МОДЕЛЬ 3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мале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мале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добра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58805">
                <a:tc>
                  <a:txBody>
                    <a:bodyPr/>
                    <a:lstStyle/>
                    <a:p>
                      <a:pPr algn="ctr"/>
                      <a:r>
                        <a:rPr lang="uk-UA" sz="3200" b="1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МОДЕЛЬ 4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мале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мале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дуже добра</a:t>
                      </a:r>
                      <a:endParaRPr lang="uk-UA" sz="3200" b="1" noProof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046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" y="-18082"/>
            <a:ext cx="18288000" cy="1030508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6628" y="461054"/>
            <a:ext cx="17394743" cy="9364893"/>
            <a:chOff x="0" y="0"/>
            <a:chExt cx="4581332" cy="24664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81332" cy="2466474"/>
            </a:xfrm>
            <a:custGeom>
              <a:avLst/>
              <a:gdLst/>
              <a:ahLst/>
              <a:cxnLst/>
              <a:rect l="l" t="t" r="r" b="b"/>
              <a:pathLst>
                <a:path w="4581332" h="2466474">
                  <a:moveTo>
                    <a:pt x="22699" y="0"/>
                  </a:moveTo>
                  <a:lnTo>
                    <a:pt x="4558633" y="0"/>
                  </a:lnTo>
                  <a:cubicBezTo>
                    <a:pt x="4571169" y="0"/>
                    <a:pt x="4581332" y="10163"/>
                    <a:pt x="4581332" y="22699"/>
                  </a:cubicBezTo>
                  <a:lnTo>
                    <a:pt x="4581332" y="2443775"/>
                  </a:lnTo>
                  <a:cubicBezTo>
                    <a:pt x="4581332" y="2456311"/>
                    <a:pt x="4571169" y="2466474"/>
                    <a:pt x="4558633" y="2466474"/>
                  </a:cubicBezTo>
                  <a:lnTo>
                    <a:pt x="22699" y="2466474"/>
                  </a:lnTo>
                  <a:cubicBezTo>
                    <a:pt x="10163" y="2466474"/>
                    <a:pt x="0" y="2456311"/>
                    <a:pt x="0" y="2443775"/>
                  </a:cubicBezTo>
                  <a:lnTo>
                    <a:pt x="0" y="22699"/>
                  </a:lnTo>
                  <a:cubicBezTo>
                    <a:pt x="0" y="10163"/>
                    <a:pt x="10163" y="0"/>
                    <a:pt x="22699" y="0"/>
                  </a:cubicBezTo>
                  <a:close/>
                </a:path>
              </a:pathLst>
            </a:custGeom>
            <a:ln w="38100" cap="rnd">
              <a:gradFill>
                <a:gsLst>
                  <a:gs pos="0">
                    <a:srgbClr val="737373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581332" cy="2475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0"/>
                </a:lnSpc>
              </a:pPr>
              <a:endParaRPr/>
            </a:p>
          </p:txBody>
        </p:sp>
      </p:grp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00099" y="2553871"/>
            <a:ext cx="16687800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найгірший результат показала </a:t>
            </a:r>
            <a:r>
              <a:rPr lang="uk-UA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</a:t>
            </a:r>
            <a:r>
              <a:rPr lang="uk-UA" sz="4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uk-UA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малим діаметром коліс без </a:t>
            </a:r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протекторів</a:t>
            </a: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- найкращий результат серед колісних моделей показала </a:t>
            </a:r>
            <a:r>
              <a:rPr lang="uk-UA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3</a:t>
            </a:r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uk-UA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великим</a:t>
            </a:r>
            <a:r>
              <a:rPr lang="en-US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діаметром коліс та </a:t>
            </a:r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протекторами</a:t>
            </a: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МОДЕЛЬ </a:t>
            </a:r>
            <a:r>
              <a:rPr lang="uk-UA" sz="4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uk-UA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великими широкими гусеницями </a:t>
            </a:r>
            <a:r>
              <a:rPr lang="uk-UA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показала</a:t>
            </a:r>
            <a:r>
              <a:rPr lang="uk-UA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найкращий результат</a:t>
            </a: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228600" y="685800"/>
            <a:ext cx="17830800" cy="11811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Результати спостережень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228600" y="342901"/>
            <a:ext cx="17830800" cy="685799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24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6628" y="461054"/>
            <a:ext cx="17394743" cy="9364893"/>
            <a:chOff x="0" y="0"/>
            <a:chExt cx="4581332" cy="24664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81332" cy="2466474"/>
            </a:xfrm>
            <a:custGeom>
              <a:avLst/>
              <a:gdLst/>
              <a:ahLst/>
              <a:cxnLst/>
              <a:rect l="l" t="t" r="r" b="b"/>
              <a:pathLst>
                <a:path w="4581332" h="2466474">
                  <a:moveTo>
                    <a:pt x="22699" y="0"/>
                  </a:moveTo>
                  <a:lnTo>
                    <a:pt x="4558633" y="0"/>
                  </a:lnTo>
                  <a:cubicBezTo>
                    <a:pt x="4571169" y="0"/>
                    <a:pt x="4581332" y="10163"/>
                    <a:pt x="4581332" y="22699"/>
                  </a:cubicBezTo>
                  <a:lnTo>
                    <a:pt x="4581332" y="2443775"/>
                  </a:lnTo>
                  <a:cubicBezTo>
                    <a:pt x="4581332" y="2456311"/>
                    <a:pt x="4571169" y="2466474"/>
                    <a:pt x="4558633" y="2466474"/>
                  </a:cubicBezTo>
                  <a:lnTo>
                    <a:pt x="22699" y="2466474"/>
                  </a:lnTo>
                  <a:cubicBezTo>
                    <a:pt x="10163" y="2466474"/>
                    <a:pt x="0" y="2456311"/>
                    <a:pt x="0" y="2443775"/>
                  </a:cubicBezTo>
                  <a:lnTo>
                    <a:pt x="0" y="22699"/>
                  </a:lnTo>
                  <a:cubicBezTo>
                    <a:pt x="0" y="10163"/>
                    <a:pt x="10163" y="0"/>
                    <a:pt x="22699" y="0"/>
                  </a:cubicBezTo>
                  <a:close/>
                </a:path>
              </a:pathLst>
            </a:custGeom>
            <a:ln w="38100" cap="rnd">
              <a:gradFill>
                <a:gsLst>
                  <a:gs pos="0">
                    <a:srgbClr val="737373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581332" cy="2475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0"/>
                </a:lnSpc>
              </a:pPr>
              <a:endParaRPr/>
            </a:p>
          </p:txBody>
        </p:sp>
      </p:grpSp>
      <p:sp>
        <p:nvSpPr>
          <p:cNvPr id="6" name="Заголовок 3"/>
          <p:cNvSpPr txBox="1">
            <a:spLocks/>
          </p:cNvSpPr>
          <p:nvPr/>
        </p:nvSpPr>
        <p:spPr>
          <a:xfrm>
            <a:off x="228600" y="685800"/>
            <a:ext cx="17830800" cy="11811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Висновки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4"/>
          <p:cNvSpPr txBox="1">
            <a:spLocks/>
          </p:cNvSpPr>
          <p:nvPr/>
        </p:nvSpPr>
        <p:spPr>
          <a:xfrm>
            <a:off x="228600" y="1714500"/>
            <a:ext cx="17830800" cy="4800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uk-UA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4"/>
          <p:cNvSpPr txBox="1">
            <a:spLocks/>
          </p:cNvSpPr>
          <p:nvPr/>
        </p:nvSpPr>
        <p:spPr>
          <a:xfrm>
            <a:off x="381000" y="1866900"/>
            <a:ext cx="17830800" cy="4800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uk-UA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838200" y="1912844"/>
            <a:ext cx="17003171" cy="797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1. Краще рухалися моделі з протекторами.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2. Найкращі результати серед колісних моделей показала </a:t>
            </a:r>
            <a:r>
              <a:rPr lang="uk-UA" sz="3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3 </a:t>
            </a:r>
            <a:r>
              <a:rPr lang="uk-UA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великим діаметром коліс та протекторами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uk-UA" sz="3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</a:t>
            </a:r>
            <a:r>
              <a:rPr lang="en-US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великими широкими </a:t>
            </a:r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гусеницями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виявилася ефективнішою на сипкому ґрунті.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Отже, для умовного місячного ґрунту найраціональнішими є </a:t>
            </a:r>
            <a:r>
              <a:rPr lang="uk-UA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широкі </a:t>
            </a:r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гусениці, а також 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колеса з великим діаметром і протекторами</a:t>
            </a:r>
            <a:r>
              <a:rPr lang="uk-UA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3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32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Особистий внесок</a:t>
            </a:r>
            <a:r>
              <a:rPr kumimoji="0" lang="uk-UA" sz="3200" b="1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3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полягає у 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створенні 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моделей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місяцеходів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проведенні досліду, </a:t>
            </a:r>
            <a:r>
              <a:rPr kumimoji="0" lang="uk-UA" sz="3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фотофіксації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порівнянні</a:t>
            </a:r>
            <a:r>
              <a:rPr kumimoji="0" lang="uk-UA" sz="3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результатів, формулюванні висновків.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32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Новизна</a:t>
            </a:r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дослідження полягає  у тому, що </a:t>
            </a:r>
            <a:r>
              <a:rPr lang="uk-UA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роботі наочно порівняно 4 різні ходові частини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моделей</a:t>
            </a:r>
            <a:r>
              <a:rPr kumimoji="0" lang="uk-UA" sz="3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місяцеходів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наближених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uk-UA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місячного реголіту умовах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17" r="-331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57200" y="419100"/>
            <a:ext cx="5916895" cy="5991792"/>
          </a:xfrm>
          <a:custGeom>
            <a:avLst/>
            <a:gdLst/>
            <a:ahLst/>
            <a:cxnLst/>
            <a:rect l="l" t="t" r="r" b="b"/>
            <a:pathLst>
              <a:path w="5916895" h="5991792">
                <a:moveTo>
                  <a:pt x="0" y="0"/>
                </a:moveTo>
                <a:lnTo>
                  <a:pt x="5916895" y="0"/>
                </a:lnTo>
                <a:lnTo>
                  <a:pt x="5916895" y="5991793"/>
                </a:lnTo>
                <a:lnTo>
                  <a:pt x="0" y="59917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404695" y="876300"/>
            <a:ext cx="7772400" cy="1470025"/>
          </a:xfrm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Список використаних джерел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374095" y="2095500"/>
            <a:ext cx="11449331" cy="7772400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uk-UA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Інформаційна 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хвилинка: Місяцехід-1 </a:t>
            </a:r>
            <a:r>
              <a:rPr lang="uk-UA" sz="2200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uk-UA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vseosvita.ua/blogs/informatsiina-khvylynka-misiatsekhid-1-114507.html</a:t>
            </a:r>
            <a:endParaRPr lang="uk-UA" sz="2200" u="sng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Названа найбільша небезпека для астронавтів на </a:t>
            </a:r>
            <a:r>
              <a:rPr lang="uk-UA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Місяці: вона 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ховатиметься у них під ногами </a:t>
            </a:r>
            <a:r>
              <a:rPr lang="en-US" sz="2200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https://fenixslovo.com/2023/06/21/24658/</a:t>
            </a:r>
            <a:endParaRPr lang="ru-RU" sz="2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NASA </a:t>
            </a:r>
            <a:r>
              <a:rPr lang="ru-RU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використає</a:t>
            </a:r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реголіт</a:t>
            </a:r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побудови</a:t>
            </a:r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житла</a:t>
            </a:r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Місяці</a:t>
            </a:r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https://universemagazine.com/nasa-vikoristaye-regolit-dlya-pobudovi-zhitla-na-misyaczi/?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srsltid=AfmBOoqguc-tOl276MZ7mhcZO_D0Zp-54seyxNcdjHjZLi-GuIpDJiK6</a:t>
            </a:r>
            <a:endParaRPr lang="ru-RU" sz="2200" u="sng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NASA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випробувало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новітній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компактний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місяцехі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 </a:t>
            </a:r>
            <a:r>
              <a:rPr lang="en-US" sz="2200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https://acc.cv.ua/news/storystorynka/tsikavo/nasa-viprobuvalo-novitniy-kompaktniy-misyacehid-67283</a:t>
            </a:r>
            <a:endParaRPr lang="ru-RU" sz="2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Пил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каміння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Місяці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побудувати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місячного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реголіту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https://focus.ua/uk/technologies/639006-pil-i-kaminnya-na-misyaci-shcho-mozhna-pobuduvati-z-misyachnogo-regolitu-foto</a:t>
            </a:r>
            <a:endParaRPr lang="ru-RU" sz="2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DING, L.,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Interaction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Mechanics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Model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Rigid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Driving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Wheels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Planetary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Rovers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Moving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Sandy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Terrain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Consideration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Multiple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Physical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Effects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2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Journal</a:t>
            </a:r>
            <a:r>
              <a:rPr lang="uk-UA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uk-UA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Field</a:t>
            </a:r>
            <a:r>
              <a:rPr lang="uk-UA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Robotics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2015, 32. </a:t>
            </a:r>
            <a:r>
              <a:rPr lang="uk-UA" sz="2200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https://</a:t>
            </a:r>
            <a:r>
              <a:rPr lang="uk-UA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doi.org/10.1002/rob.21533</a:t>
            </a:r>
            <a:endParaRPr lang="ru-RU" sz="2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OTSUKI,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Masatsugu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Design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Wheel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Grouser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Geometry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Reduced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Sinkage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LEV-1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Lunar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Rover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2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Ieee</a:t>
            </a:r>
            <a:r>
              <a:rPr lang="uk-UA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Robotics</a:t>
            </a:r>
            <a:r>
              <a:rPr lang="uk-UA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uk-UA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Automation</a:t>
            </a:r>
            <a:r>
              <a:rPr lang="uk-UA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Letters</a:t>
            </a:r>
            <a:r>
              <a:rPr lang="uk-UA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2025, 10: 5633-5640. </a:t>
            </a:r>
            <a:r>
              <a:rPr lang="uk-UA" sz="2200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https://doi.org/10.1109/LRA.2025.3561571</a:t>
            </a:r>
            <a:endParaRPr lang="ru-RU" sz="2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endParaRPr lang="ru-RU" sz="2800" dirty="0"/>
          </a:p>
          <a:p>
            <a:pPr marL="514350" indent="-514350" algn="l">
              <a:buAutoNum type="arabicPeriod"/>
            </a:pPr>
            <a:endParaRPr lang="ru-RU" dirty="0"/>
          </a:p>
          <a:p>
            <a:pPr algn="just"/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809</Words>
  <Application>Microsoft Office PowerPoint</Application>
  <PresentationFormat>Произвольный</PresentationFormat>
  <Paragraphs>102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Порівняльне дослідження прохідності  моделей місяцеходів  на імітованому місячному реголіті</vt:lpstr>
      <vt:lpstr>Актуальність</vt:lpstr>
      <vt:lpstr>Презентация PowerPoint</vt:lpstr>
      <vt:lpstr>Презентация PowerPoint</vt:lpstr>
      <vt:lpstr>Матеріали та обладнання</vt:lpstr>
      <vt:lpstr>Умови проведення експерименту</vt:lpstr>
      <vt:lpstr>Хід експерименту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використаних джерел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Dima</dc:creator>
  <cp:lastModifiedBy>Dima</cp:lastModifiedBy>
  <cp:revision>63</cp:revision>
  <dcterms:created xsi:type="dcterms:W3CDTF">2006-08-16T00:00:00Z</dcterms:created>
  <dcterms:modified xsi:type="dcterms:W3CDTF">2026-04-13T18:04:09Z</dcterms:modified>
  <dc:identifier>DAHFuxdHkXI</dc:identifier>
</cp:coreProperties>
</file>