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Kh/AYUaBMjdWpeW8S3X+j065A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" name="Google Shape;3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" name="Google Shape;4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D0D0D"/>
          </a:solidFill>
          <a:ln cap="flat" cmpd="sng" w="12700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256032" y="777240"/>
            <a:ext cx="50292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200"/>
              <a:buFont typeface="Georgia"/>
              <a:buNone/>
            </a:pPr>
            <a:r>
              <a:rPr b="1" i="0" lang="en-US" sz="32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РОЛЬ МЕНОНІТІВ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256032" y="1435608"/>
            <a:ext cx="50292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200"/>
              <a:buFont typeface="Georgia"/>
              <a:buNone/>
            </a:pPr>
            <a:r>
              <a:rPr b="1" i="0" lang="en-US" sz="22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У РОЗВИТКУ АРХІТЕКТУРИ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256032" y="1911096"/>
            <a:ext cx="5029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4400"/>
              <a:buFont typeface="Georgia"/>
              <a:buNone/>
            </a:pPr>
            <a:r>
              <a:rPr b="1" i="0" lang="en-US" sz="44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ДНІПРА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Google Shape;20;p1"/>
          <p:cNvCxnSpPr/>
          <p:nvPr/>
        </p:nvCxnSpPr>
        <p:spPr>
          <a:xfrm>
            <a:off x="256032" y="2697480"/>
            <a:ext cx="4937760" cy="0"/>
          </a:xfrm>
          <a:prstGeom prst="straightConnector1">
            <a:avLst/>
          </a:prstGeom>
          <a:noFill/>
          <a:ln cap="flat" cmpd="sng" w="15225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" name="Google Shape;21;p1"/>
          <p:cNvSpPr/>
          <p:nvPr/>
        </p:nvSpPr>
        <p:spPr>
          <a:xfrm>
            <a:off x="256032" y="2852928"/>
            <a:ext cx="4937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Щербина Ярослав Олегович</a:t>
            </a:r>
            <a:r>
              <a:rPr b="0" i="0" lang="en-US" sz="12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 ·  учень 8 класу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256032" y="3108960"/>
            <a:ext cx="4937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КЗ «Науковий ліцей імені Анатолія Лигуна»  ·  Кам'янська міська рада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256032" y="3337560"/>
            <a:ext cx="4937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Науковий керівник: Світіч Катерина Сергіївна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256032" y="4754880"/>
            <a:ext cx="1371600" cy="256032"/>
          </a:xfrm>
          <a:prstGeom prst="rect">
            <a:avLst/>
          </a:prstGeom>
          <a:solidFill>
            <a:srgbClr val="0D0D0D"/>
          </a:solidFill>
          <a:ln cap="flat" cmpd="sng" w="12700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256032" y="4754880"/>
            <a:ext cx="1371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1805 — 1919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5832" y="1200850"/>
            <a:ext cx="3553968" cy="2528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" title="Gemini_Generated_Image_wkfpbnwkfpbnwkfp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555"/>
            <a:ext cx="9144001" cy="5140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D0D0D"/>
          </a:solidFill>
          <a:ln cap="flat" cmpd="sng" w="12700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5074920" y="470916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0" y="4978908"/>
            <a:ext cx="9144000" cy="164592"/>
          </a:xfrm>
          <a:prstGeom prst="rect">
            <a:avLst/>
          </a:prstGeom>
          <a:solidFill>
            <a:srgbClr val="F5F5F5"/>
          </a:solidFill>
          <a:ln cap="flat" cmpd="sng" w="12700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365760" y="4983480"/>
            <a:ext cx="84124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Роль менонітів у розвитку архітектури Дніпра  ·  МАН 2025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Google Shape;37;p2" title="Gemini_Generated_Image_t6ouf5t6ouf5t6ou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"/>
            <a:ext cx="9144001" cy="51712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0D0D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/>
          <p:nvPr/>
        </p:nvSpPr>
        <p:spPr>
          <a:xfrm>
            <a:off x="411480" y="292608"/>
            <a:ext cx="8321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Georgia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МЕТА ТА ЗАВДАННЯ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" name="Google Shape;44;p3"/>
          <p:cNvCxnSpPr/>
          <p:nvPr/>
        </p:nvCxnSpPr>
        <p:spPr>
          <a:xfrm>
            <a:off x="411480" y="932688"/>
            <a:ext cx="83210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3"/>
          <p:cNvSpPr/>
          <p:nvPr/>
        </p:nvSpPr>
        <p:spPr>
          <a:xfrm>
            <a:off x="411480" y="1078992"/>
            <a:ext cx="8321040" cy="111556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594360" y="1115568"/>
            <a:ext cx="1828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МЕТА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"/>
          <p:cNvSpPr/>
          <p:nvPr/>
        </p:nvSpPr>
        <p:spPr>
          <a:xfrm>
            <a:off x="594360" y="1371600"/>
            <a:ext cx="795528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50"/>
              <a:buFont typeface="Georgia"/>
              <a:buNone/>
            </a:pPr>
            <a:r>
              <a:rPr b="0" i="0" lang="en-US" sz="135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З'ясувати внесок менонітської громади у формування архітектурного вигляду Катеринослава у XIX – на початку XX ст. та встановити сучасний стан збереженості об'єктів.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411480" y="2359152"/>
            <a:ext cx="2029968" cy="2286000"/>
          </a:xfrm>
          <a:prstGeom prst="rect">
            <a:avLst/>
          </a:prstGeom>
          <a:solidFill>
            <a:srgbClr val="131313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576072" y="2514600"/>
            <a:ext cx="173736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0" name="Google Shape;50;p3"/>
          <p:cNvCxnSpPr/>
          <p:nvPr/>
        </p:nvCxnSpPr>
        <p:spPr>
          <a:xfrm>
            <a:off x="576072" y="3108960"/>
            <a:ext cx="1719072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3"/>
          <p:cNvSpPr/>
          <p:nvPr/>
        </p:nvSpPr>
        <p:spPr>
          <a:xfrm>
            <a:off x="576072" y="3246120"/>
            <a:ext cx="1719072" cy="123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Простежити умови появи менонітів у місті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2624328" y="2359152"/>
            <a:ext cx="2029968" cy="2286000"/>
          </a:xfrm>
          <a:prstGeom prst="rect">
            <a:avLst/>
          </a:prstGeom>
          <a:solidFill>
            <a:srgbClr val="131313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2788920" y="2514600"/>
            <a:ext cx="173736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02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" name="Google Shape;54;p3"/>
          <p:cNvCxnSpPr/>
          <p:nvPr/>
        </p:nvCxnSpPr>
        <p:spPr>
          <a:xfrm>
            <a:off x="2788920" y="3108960"/>
            <a:ext cx="1719072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" name="Google Shape;55;p3"/>
          <p:cNvSpPr/>
          <p:nvPr/>
        </p:nvSpPr>
        <p:spPr>
          <a:xfrm>
            <a:off x="2788920" y="3246120"/>
            <a:ext cx="1719072" cy="123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Виявити конкретні архітектурні споруди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4837176" y="2359152"/>
            <a:ext cx="2029968" cy="2286000"/>
          </a:xfrm>
          <a:prstGeom prst="rect">
            <a:avLst/>
          </a:prstGeom>
          <a:solidFill>
            <a:srgbClr val="131313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3"/>
          <p:cNvSpPr/>
          <p:nvPr/>
        </p:nvSpPr>
        <p:spPr>
          <a:xfrm>
            <a:off x="5001768" y="2514600"/>
            <a:ext cx="173736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03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" name="Google Shape;58;p3"/>
          <p:cNvCxnSpPr/>
          <p:nvPr/>
        </p:nvCxnSpPr>
        <p:spPr>
          <a:xfrm>
            <a:off x="5001768" y="3108960"/>
            <a:ext cx="1719072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" name="Google Shape;59;p3"/>
          <p:cNvSpPr/>
          <p:nvPr/>
        </p:nvSpPr>
        <p:spPr>
          <a:xfrm>
            <a:off x="5001768" y="3246120"/>
            <a:ext cx="1719072" cy="123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Дослідити творчість архітектора Дітріха Тіссена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7050024" y="2359152"/>
            <a:ext cx="2029968" cy="2286000"/>
          </a:xfrm>
          <a:prstGeom prst="rect">
            <a:avLst/>
          </a:prstGeom>
          <a:solidFill>
            <a:srgbClr val="131313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"/>
          <p:cNvSpPr/>
          <p:nvPr/>
        </p:nvSpPr>
        <p:spPr>
          <a:xfrm>
            <a:off x="7214616" y="2514600"/>
            <a:ext cx="173736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04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" name="Google Shape;62;p3"/>
          <p:cNvCxnSpPr/>
          <p:nvPr/>
        </p:nvCxnSpPr>
        <p:spPr>
          <a:xfrm>
            <a:off x="7214616" y="3108960"/>
            <a:ext cx="1719072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3"/>
          <p:cNvSpPr/>
          <p:nvPr/>
        </p:nvSpPr>
        <p:spPr>
          <a:xfrm>
            <a:off x="7214616" y="3246120"/>
            <a:ext cx="1719072" cy="123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Встановити сучасний стан збереженості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0" y="4978908"/>
            <a:ext cx="9144000" cy="164592"/>
          </a:xfrm>
          <a:prstGeom prst="rect">
            <a:avLst/>
          </a:prstGeom>
          <a:solidFill>
            <a:srgbClr val="111111"/>
          </a:solidFill>
          <a:ln cap="flat" cmpd="sng" w="12700">
            <a:solidFill>
              <a:srgbClr val="11111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3"/>
          <p:cNvSpPr/>
          <p:nvPr/>
        </p:nvSpPr>
        <p:spPr>
          <a:xfrm>
            <a:off x="365760" y="4983480"/>
            <a:ext cx="84124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Роль менонітів у розвитку архітектури Дніпра  ·  МАН </a:t>
            </a:r>
            <a:r>
              <a:rPr lang="en-US" sz="800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D0D0D"/>
          </a:solidFill>
          <a:ln cap="flat" cmpd="sng" w="12700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411480" y="228600"/>
            <a:ext cx="83210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700"/>
              <a:buFont typeface="Georgia"/>
              <a:buNone/>
            </a:pPr>
            <a:r>
              <a:rPr b="1" i="0" lang="en-US" sz="27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ХРОНОЛОГІЯ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/>
          <p:nvPr/>
        </p:nvSpPr>
        <p:spPr>
          <a:xfrm>
            <a:off x="411480" y="758952"/>
            <a:ext cx="8321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1805 — 1919  ·  понад сто років присутності менонітів у місті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4" name="Google Shape;74;p4"/>
          <p:cNvCxnSpPr/>
          <p:nvPr/>
        </p:nvCxnSpPr>
        <p:spPr>
          <a:xfrm>
            <a:off x="411480" y="1097280"/>
            <a:ext cx="8321040" cy="0"/>
          </a:xfrm>
          <a:prstGeom prst="straightConnector1">
            <a:avLst/>
          </a:prstGeom>
          <a:noFill/>
          <a:ln cap="flat" cmpd="sng" w="9525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75" name="Google Shape;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480" y="1234440"/>
            <a:ext cx="83210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4"/>
          <p:cNvSpPr/>
          <p:nvPr/>
        </p:nvSpPr>
        <p:spPr>
          <a:xfrm>
            <a:off x="164592" y="2212848"/>
            <a:ext cx="11887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Перший меноніт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у місті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1572768" y="2212848"/>
            <a:ext cx="11887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Народження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Д. Тіссена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3273552" y="2212848"/>
            <a:ext cx="11887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Початок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піку забудови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4297680" y="2212848"/>
            <a:ext cx="11887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90% борошна —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менонітські млини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5760720" y="2212848"/>
            <a:ext cx="11887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Кінець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піку забудови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6949440" y="2212848"/>
            <a:ext cx="11887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Націоналізація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підприємств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2" name="Google Shape;82;p4"/>
          <p:cNvCxnSpPr/>
          <p:nvPr/>
        </p:nvCxnSpPr>
        <p:spPr>
          <a:xfrm>
            <a:off x="411480" y="3127248"/>
            <a:ext cx="83210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3" name="Google Shape;83;p4"/>
          <p:cNvSpPr/>
          <p:nvPr/>
        </p:nvSpPr>
        <p:spPr>
          <a:xfrm>
            <a:off x="411480" y="3291840"/>
            <a:ext cx="2011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~90%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411480" y="4005072"/>
            <a:ext cx="2011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борошна міста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виробляли меноніти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2560320" y="3291840"/>
            <a:ext cx="2011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6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2560320" y="4005072"/>
            <a:ext cx="2011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виявлених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архітектурних об'єктів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4709160" y="3291840"/>
            <a:ext cx="2011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4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4709160" y="4005072"/>
            <a:ext cx="2011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збереглися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до наших днів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6858000" y="3291840"/>
            <a:ext cx="2011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114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6858000" y="4005072"/>
            <a:ext cx="2011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років пікової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забудови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0" y="4978908"/>
            <a:ext cx="9144000" cy="164592"/>
          </a:xfrm>
          <a:prstGeom prst="rect">
            <a:avLst/>
          </a:prstGeom>
          <a:solidFill>
            <a:srgbClr val="F5F5F5"/>
          </a:solidFill>
          <a:ln cap="flat" cmpd="sng" w="12700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4"/>
          <p:cNvSpPr/>
          <p:nvPr/>
        </p:nvSpPr>
        <p:spPr>
          <a:xfrm>
            <a:off x="365760" y="4983480"/>
            <a:ext cx="84124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Роль менонітів у розвитку архітектури Дніпра  ·  МАН </a:t>
            </a:r>
            <a:r>
              <a:rPr lang="en-US" sz="800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D0D0D"/>
          </a:solidFill>
          <a:ln cap="flat" cmpd="sng" w="12700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411480" y="228600"/>
            <a:ext cx="8321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Georgia"/>
              <a:buNone/>
            </a:pPr>
            <a:r>
              <a:rPr b="1" i="0" lang="en-US" sz="24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МЕНОНІТИ В КАТЕРИНОСЛАВІ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411480" y="731520"/>
            <a:ext cx="8321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Промисловці, що перетворили місто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1" name="Google Shape;101;p5"/>
          <p:cNvCxnSpPr/>
          <p:nvPr/>
        </p:nvCxnSpPr>
        <p:spPr>
          <a:xfrm>
            <a:off x="411480" y="1069848"/>
            <a:ext cx="8321040" cy="0"/>
          </a:xfrm>
          <a:prstGeom prst="straightConnector1">
            <a:avLst/>
          </a:prstGeom>
          <a:noFill/>
          <a:ln cap="flat" cmpd="sng" w="9525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" name="Google Shape;102;p5"/>
          <p:cNvSpPr/>
          <p:nvPr/>
        </p:nvSpPr>
        <p:spPr>
          <a:xfrm>
            <a:off x="411480" y="1207008"/>
            <a:ext cx="2834640" cy="2103120"/>
          </a:xfrm>
          <a:prstGeom prst="rect">
            <a:avLst/>
          </a:prstGeom>
          <a:solidFill>
            <a:srgbClr val="0D0D0D"/>
          </a:solidFill>
          <a:ln cap="flat" cmpd="sng" w="12700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"/>
          <p:cNvSpPr/>
          <p:nvPr/>
        </p:nvSpPr>
        <p:spPr>
          <a:xfrm>
            <a:off x="411480" y="1325880"/>
            <a:ext cx="283464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Georgia"/>
              <a:buNone/>
            </a:pPr>
            <a:r>
              <a:rPr b="1" i="0" lang="en-US" sz="5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~90%</a:t>
            </a:r>
            <a:endParaRPr b="0" i="0" sz="5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411480" y="2304288"/>
            <a:ext cx="2834640" cy="804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борошна міста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виробляли меноніти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станом на 1900 рік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3493008" y="1207008"/>
            <a:ext cx="2670048" cy="987552"/>
          </a:xfrm>
          <a:prstGeom prst="rect">
            <a:avLst/>
          </a:prstGeom>
          <a:solidFill>
            <a:srgbClr val="F5F5F5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"/>
          <p:cNvSpPr/>
          <p:nvPr/>
        </p:nvSpPr>
        <p:spPr>
          <a:xfrm>
            <a:off x="3657600" y="1298448"/>
            <a:ext cx="2331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500"/>
              <a:buFont typeface="Georgia"/>
              <a:buNone/>
            </a:pPr>
            <a:r>
              <a:rPr b="1" i="0" lang="en-US" sz="15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Тіссени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3657600" y="1609344"/>
            <a:ext cx="233172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Млини та будівництво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Архітектор Дітріх Тіссен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6345936" y="1207008"/>
            <a:ext cx="2670048" cy="987552"/>
          </a:xfrm>
          <a:prstGeom prst="rect">
            <a:avLst/>
          </a:prstGeom>
          <a:solidFill>
            <a:srgbClr val="F5F5F5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"/>
          <p:cNvSpPr/>
          <p:nvPr/>
        </p:nvSpPr>
        <p:spPr>
          <a:xfrm>
            <a:off x="6510528" y="1298448"/>
            <a:ext cx="2331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500"/>
              <a:buFont typeface="Georgia"/>
              <a:buNone/>
            </a:pPr>
            <a:r>
              <a:rPr b="1" i="0" lang="en-US" sz="15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Тевси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6510528" y="1609344"/>
            <a:ext cx="233172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Млини, торгівля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Будинок на пр. Яворницького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3493008" y="2286000"/>
            <a:ext cx="2670048" cy="987552"/>
          </a:xfrm>
          <a:prstGeom prst="rect">
            <a:avLst/>
          </a:prstGeom>
          <a:solidFill>
            <a:srgbClr val="F5F5F5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"/>
          <p:cNvSpPr/>
          <p:nvPr/>
        </p:nvSpPr>
        <p:spPr>
          <a:xfrm>
            <a:off x="3657600" y="2377440"/>
            <a:ext cx="2331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500"/>
              <a:buFont typeface="Georgia"/>
              <a:buNone/>
            </a:pPr>
            <a:r>
              <a:rPr b="1" i="0" lang="en-US" sz="15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Фасти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3657600" y="2688336"/>
            <a:ext cx="233172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Млин 1897 р.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Працює досі, має музей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6345936" y="2286000"/>
            <a:ext cx="2670048" cy="987552"/>
          </a:xfrm>
          <a:prstGeom prst="rect">
            <a:avLst/>
          </a:prstGeom>
          <a:solidFill>
            <a:srgbClr val="F5F5F5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"/>
          <p:cNvSpPr/>
          <p:nvPr/>
        </p:nvSpPr>
        <p:spPr>
          <a:xfrm>
            <a:off x="6510528" y="2377440"/>
            <a:ext cx="2331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500"/>
              <a:buFont typeface="Georgia"/>
              <a:buNone/>
            </a:pPr>
            <a:r>
              <a:rPr b="1" i="0" lang="en-US" sz="15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Гезе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6510528" y="2688336"/>
            <a:ext cx="233172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Промисловість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та заводське виробництво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" name="Google Shape;117;p5"/>
          <p:cNvCxnSpPr/>
          <p:nvPr/>
        </p:nvCxnSpPr>
        <p:spPr>
          <a:xfrm>
            <a:off x="411480" y="3520440"/>
            <a:ext cx="83210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" name="Google Shape;118;p5"/>
          <p:cNvSpPr/>
          <p:nvPr/>
        </p:nvSpPr>
        <p:spPr>
          <a:xfrm>
            <a:off x="411480" y="3657600"/>
            <a:ext cx="8321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Меноніти прийшли до Катеринослава як промисловці. Тіссени, Тевси, Фасти, Гезе тримали млини та заводи і до 1900 р. виробляли ~90% борошна міста. Паралельно зводились капітальні будівлі.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0" y="4978908"/>
            <a:ext cx="9144000" cy="164592"/>
          </a:xfrm>
          <a:prstGeom prst="rect">
            <a:avLst/>
          </a:prstGeom>
          <a:solidFill>
            <a:srgbClr val="F5F5F5"/>
          </a:solidFill>
          <a:ln cap="flat" cmpd="sng" w="12700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"/>
          <p:cNvSpPr/>
          <p:nvPr/>
        </p:nvSpPr>
        <p:spPr>
          <a:xfrm>
            <a:off x="365760" y="4983480"/>
            <a:ext cx="84124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Роль менонітів у розвитку архітектури Дніпра  ·  МАН </a:t>
            </a:r>
            <a:r>
              <a:rPr lang="en-US" sz="800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D0D0D"/>
          </a:solidFill>
          <a:ln cap="flat" cmpd="sng" w="12700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"/>
          <p:cNvSpPr/>
          <p:nvPr/>
        </p:nvSpPr>
        <p:spPr>
          <a:xfrm>
            <a:off x="411480" y="228600"/>
            <a:ext cx="83210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700"/>
              <a:buFont typeface="Georgia"/>
              <a:buNone/>
            </a:pPr>
            <a:r>
              <a:rPr b="1" i="0" lang="en-US" sz="27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АРХІТЕКТУРНІ ОБ'ЄКТИ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411480" y="758952"/>
            <a:ext cx="8321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6 виявлених об'єктів  ·  4 збереглися до наших днів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9" name="Google Shape;129;p6"/>
          <p:cNvCxnSpPr/>
          <p:nvPr/>
        </p:nvCxnSpPr>
        <p:spPr>
          <a:xfrm>
            <a:off x="411480" y="1078992"/>
            <a:ext cx="8321040" cy="0"/>
          </a:xfrm>
          <a:prstGeom prst="straightConnector1">
            <a:avLst/>
          </a:prstGeom>
          <a:noFill/>
          <a:ln cap="flat" cmpd="sng" w="9525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0" name="Google Shape;130;p6"/>
          <p:cNvSpPr/>
          <p:nvPr/>
        </p:nvSpPr>
        <p:spPr>
          <a:xfrm>
            <a:off x="411480" y="1234440"/>
            <a:ext cx="2697480" cy="1600200"/>
          </a:xfrm>
          <a:prstGeom prst="rect">
            <a:avLst/>
          </a:prstGeom>
          <a:solidFill>
            <a:srgbClr val="F5F5F5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"/>
          <p:cNvSpPr/>
          <p:nvPr/>
        </p:nvSpPr>
        <p:spPr>
          <a:xfrm>
            <a:off x="411480" y="1234440"/>
            <a:ext cx="54864" cy="1600200"/>
          </a:xfrm>
          <a:prstGeom prst="rect">
            <a:avLst/>
          </a:prstGeom>
          <a:solidFill>
            <a:srgbClr val="0D0D0D"/>
          </a:solidFill>
          <a:ln cap="flat" cmpd="sng" w="12700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6"/>
          <p:cNvSpPr/>
          <p:nvPr/>
        </p:nvSpPr>
        <p:spPr>
          <a:xfrm>
            <a:off x="576072" y="1325880"/>
            <a:ext cx="2377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Font typeface="Georgia"/>
              <a:buNone/>
            </a:pPr>
            <a:r>
              <a:rPr b="1" lang="en-US" sz="1300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Будинок Тевса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76072" y="163677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XIX ст.  ·  пр. Яворницького / вул. Кн. Ольги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4" name="Google Shape;134;p6"/>
          <p:cNvCxnSpPr/>
          <p:nvPr/>
        </p:nvCxnSpPr>
        <p:spPr>
          <a:xfrm>
            <a:off x="576072" y="1892808"/>
            <a:ext cx="23774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5" name="Google Shape;135;p6"/>
          <p:cNvSpPr/>
          <p:nvPr/>
        </p:nvSpPr>
        <p:spPr>
          <a:xfrm>
            <a:off x="576072" y="1984248"/>
            <a:ext cx="2377440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Триповерховий, кутовий купол,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псевдокласичний стиль.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Нині — консульство Ізраїлю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3291840" y="1234440"/>
            <a:ext cx="2697480" cy="1600200"/>
          </a:xfrm>
          <a:prstGeom prst="rect">
            <a:avLst/>
          </a:prstGeom>
          <a:solidFill>
            <a:srgbClr val="F5F5F5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"/>
          <p:cNvSpPr/>
          <p:nvPr/>
        </p:nvSpPr>
        <p:spPr>
          <a:xfrm>
            <a:off x="3291840" y="1234440"/>
            <a:ext cx="54864" cy="1600200"/>
          </a:xfrm>
          <a:prstGeom prst="rect">
            <a:avLst/>
          </a:prstGeom>
          <a:solidFill>
            <a:srgbClr val="0D0D0D"/>
          </a:solidFill>
          <a:ln cap="flat" cmpd="sng" w="12700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"/>
          <p:cNvSpPr/>
          <p:nvPr/>
        </p:nvSpPr>
        <p:spPr>
          <a:xfrm>
            <a:off x="3456432" y="1325880"/>
            <a:ext cx="2377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Млин Фаста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3456432" y="163677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1897  ·  вул. Набережна Перемоги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0" name="Google Shape;140;p6"/>
          <p:cNvCxnSpPr/>
          <p:nvPr/>
        </p:nvCxnSpPr>
        <p:spPr>
          <a:xfrm>
            <a:off x="3456432" y="1892808"/>
            <a:ext cx="23774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1" name="Google Shape;141;p6"/>
          <p:cNvSpPr/>
          <p:nvPr/>
        </p:nvSpPr>
        <p:spPr>
          <a:xfrm>
            <a:off x="3456432" y="1984248"/>
            <a:ext cx="2377440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Цегляна багатоповерхівка,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працює досі, власний музей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6172200" y="1234440"/>
            <a:ext cx="2697480" cy="1600200"/>
          </a:xfrm>
          <a:prstGeom prst="rect">
            <a:avLst/>
          </a:prstGeom>
          <a:solidFill>
            <a:srgbClr val="F5F5F5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6"/>
          <p:cNvSpPr/>
          <p:nvPr/>
        </p:nvSpPr>
        <p:spPr>
          <a:xfrm>
            <a:off x="6172200" y="1234440"/>
            <a:ext cx="54864" cy="1600200"/>
          </a:xfrm>
          <a:prstGeom prst="rect">
            <a:avLst/>
          </a:prstGeom>
          <a:solidFill>
            <a:srgbClr val="0D0D0D"/>
          </a:solidFill>
          <a:ln cap="flat" cmpd="sng" w="12700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"/>
          <p:cNvSpPr/>
          <p:nvPr/>
        </p:nvSpPr>
        <p:spPr>
          <a:xfrm>
            <a:off x="6336792" y="1325880"/>
            <a:ext cx="2377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Будинок Езау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6336792" y="163677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1900  ·  вул. Старокозацька, 66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6" name="Google Shape;146;p6"/>
          <p:cNvCxnSpPr/>
          <p:nvPr/>
        </p:nvCxnSpPr>
        <p:spPr>
          <a:xfrm>
            <a:off x="6336792" y="1892808"/>
            <a:ext cx="23774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7" name="Google Shape;147;p6"/>
          <p:cNvSpPr/>
          <p:nvPr/>
        </p:nvSpPr>
        <p:spPr>
          <a:xfrm>
            <a:off x="6336792" y="1984248"/>
            <a:ext cx="2377440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Особняк із фасадним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орнаментом у стилі шато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411480" y="3017520"/>
            <a:ext cx="2697480" cy="1600200"/>
          </a:xfrm>
          <a:prstGeom prst="rect">
            <a:avLst/>
          </a:prstGeom>
          <a:solidFill>
            <a:srgbClr val="F5F5F5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"/>
          <p:cNvSpPr/>
          <p:nvPr/>
        </p:nvSpPr>
        <p:spPr>
          <a:xfrm>
            <a:off x="411480" y="3017520"/>
            <a:ext cx="54864" cy="1600200"/>
          </a:xfrm>
          <a:prstGeom prst="rect">
            <a:avLst/>
          </a:prstGeom>
          <a:solidFill>
            <a:srgbClr val="0D0D0D"/>
          </a:solidFill>
          <a:ln cap="flat" cmpd="sng" w="12700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"/>
          <p:cNvSpPr/>
          <p:nvPr/>
        </p:nvSpPr>
        <p:spPr>
          <a:xfrm>
            <a:off x="576072" y="3108960"/>
            <a:ext cx="2377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Особняк Тіссена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576072" y="341985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1904  ·  вул. Фабра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2" name="Google Shape;152;p6"/>
          <p:cNvCxnSpPr/>
          <p:nvPr/>
        </p:nvCxnSpPr>
        <p:spPr>
          <a:xfrm>
            <a:off x="576072" y="3675888"/>
            <a:ext cx="23774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3" name="Google Shape;153;p6"/>
          <p:cNvSpPr/>
          <p:nvPr/>
        </p:nvSpPr>
        <p:spPr>
          <a:xfrm>
            <a:off x="576072" y="3767328"/>
            <a:ext cx="2377440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Скандинавський модерн,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гранітний цоколь.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Нині — школа для нечуючих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/>
          <p:nvPr/>
        </p:nvSpPr>
        <p:spPr>
          <a:xfrm>
            <a:off x="3291840" y="3017520"/>
            <a:ext cx="2697480" cy="1600200"/>
          </a:xfrm>
          <a:prstGeom prst="rect">
            <a:avLst/>
          </a:prstGeom>
          <a:solidFill>
            <a:srgbClr val="F5F5F5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"/>
          <p:cNvSpPr/>
          <p:nvPr/>
        </p:nvSpPr>
        <p:spPr>
          <a:xfrm>
            <a:off x="3291840" y="3017520"/>
            <a:ext cx="54864" cy="1600200"/>
          </a:xfrm>
          <a:prstGeom prst="rect">
            <a:avLst/>
          </a:prstGeom>
          <a:solidFill>
            <a:srgbClr val="0D0D0D"/>
          </a:solidFill>
          <a:ln cap="flat" cmpd="sng" w="12700">
            <a:solidFill>
              <a:srgbClr val="0D0D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6"/>
          <p:cNvSpPr/>
          <p:nvPr/>
        </p:nvSpPr>
        <p:spPr>
          <a:xfrm>
            <a:off x="3456432" y="3108960"/>
            <a:ext cx="2377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Будинок Бокка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3456432" y="3419856"/>
            <a:ext cx="2377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1910–13  ·  пр. О. Поля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8" name="Google Shape;158;p6"/>
          <p:cNvCxnSpPr/>
          <p:nvPr/>
        </p:nvCxnSpPr>
        <p:spPr>
          <a:xfrm>
            <a:off x="3456432" y="3675888"/>
            <a:ext cx="23774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9" name="Google Shape;159;p6"/>
          <p:cNvSpPr/>
          <p:nvPr/>
        </p:nvSpPr>
        <p:spPr>
          <a:xfrm>
            <a:off x="3456432" y="3767328"/>
            <a:ext cx="2377440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Перші залізобетонні балкони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в місті. Частина фасаду — ТЦ «Міріада»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0" y="4978908"/>
            <a:ext cx="9144000" cy="164592"/>
          </a:xfrm>
          <a:prstGeom prst="rect">
            <a:avLst/>
          </a:prstGeom>
          <a:solidFill>
            <a:srgbClr val="F5F5F5"/>
          </a:solidFill>
          <a:ln cap="flat" cmpd="sng" w="12700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6"/>
          <p:cNvSpPr/>
          <p:nvPr/>
        </p:nvSpPr>
        <p:spPr>
          <a:xfrm>
            <a:off x="365760" y="4983480"/>
            <a:ext cx="84124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Роль менонітів у розвитку архітектури Дніпра  ·  МАН </a:t>
            </a:r>
            <a:r>
              <a:rPr lang="en-US" sz="800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2225" y="2852913"/>
            <a:ext cx="2697474" cy="165672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6"/>
          <p:cNvSpPr txBox="1"/>
          <p:nvPr/>
        </p:nvSpPr>
        <p:spPr>
          <a:xfrm>
            <a:off x="7154700" y="4509625"/>
            <a:ext cx="2778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latin typeface="Georgia"/>
                <a:ea typeface="Georgia"/>
                <a:cs typeface="Georgia"/>
                <a:sym typeface="Georgia"/>
              </a:rPr>
              <a:t>Будинок Тевса</a:t>
            </a:r>
            <a:endParaRPr sz="6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0D0D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/>
          <p:nvPr/>
        </p:nvSpPr>
        <p:spPr>
          <a:xfrm>
            <a:off x="411480" y="292608"/>
            <a:ext cx="8321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eorgia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ДІТРІХ ТІССЕН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411480" y="859536"/>
            <a:ext cx="8321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1870 — 1937  ·  Архітектор катеринославського модерну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1" name="Google Shape;171;p7"/>
          <p:cNvCxnSpPr/>
          <p:nvPr/>
        </p:nvCxnSpPr>
        <p:spPr>
          <a:xfrm>
            <a:off x="411480" y="1188720"/>
            <a:ext cx="83210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172" name="Google Shape;17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8080" y="1325887"/>
            <a:ext cx="2011677" cy="248716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7"/>
          <p:cNvSpPr/>
          <p:nvPr/>
        </p:nvSpPr>
        <p:spPr>
          <a:xfrm>
            <a:off x="2697480" y="1353312"/>
            <a:ext cx="3383280" cy="548640"/>
          </a:xfrm>
          <a:prstGeom prst="rect">
            <a:avLst/>
          </a:prstGeom>
          <a:solidFill>
            <a:srgbClr val="131313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"/>
          <p:cNvSpPr/>
          <p:nvPr/>
        </p:nvSpPr>
        <p:spPr>
          <a:xfrm>
            <a:off x="2852928" y="1408176"/>
            <a:ext cx="30632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850"/>
              <a:buFont typeface="Calibri"/>
              <a:buNone/>
            </a:pPr>
            <a:r>
              <a:rPr b="0" i="0" lang="en-US" sz="8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Походження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2852928" y="1600200"/>
            <a:ext cx="30632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Georgia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Меноніт із Хортиці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2697480" y="1975104"/>
            <a:ext cx="3383280" cy="548640"/>
          </a:xfrm>
          <a:prstGeom prst="rect">
            <a:avLst/>
          </a:prstGeom>
          <a:solidFill>
            <a:srgbClr val="131313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"/>
          <p:cNvSpPr/>
          <p:nvPr/>
        </p:nvSpPr>
        <p:spPr>
          <a:xfrm>
            <a:off x="2852928" y="2029968"/>
            <a:ext cx="30632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850"/>
              <a:buFont typeface="Calibri"/>
              <a:buNone/>
            </a:pPr>
            <a:r>
              <a:rPr b="0" i="0" lang="en-US" sz="8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Освіта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2852928" y="2221992"/>
            <a:ext cx="30632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Georgia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Архітектурна школа у Дрездені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2697480" y="2596896"/>
            <a:ext cx="3383280" cy="548640"/>
          </a:xfrm>
          <a:prstGeom prst="rect">
            <a:avLst/>
          </a:prstGeom>
          <a:solidFill>
            <a:srgbClr val="131313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7"/>
          <p:cNvSpPr/>
          <p:nvPr/>
        </p:nvSpPr>
        <p:spPr>
          <a:xfrm>
            <a:off x="2852928" y="2651760"/>
            <a:ext cx="30632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850"/>
              <a:buFont typeface="Calibri"/>
              <a:buNone/>
            </a:pPr>
            <a:r>
              <a:rPr b="0" i="0" lang="en-US" sz="8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Стиль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/>
          <p:nvPr/>
        </p:nvSpPr>
        <p:spPr>
          <a:xfrm>
            <a:off x="2852928" y="2843784"/>
            <a:ext cx="30632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Georgia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Скандинавський модерн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/>
          <p:nvPr/>
        </p:nvSpPr>
        <p:spPr>
          <a:xfrm>
            <a:off x="2697480" y="3218688"/>
            <a:ext cx="3383280" cy="548640"/>
          </a:xfrm>
          <a:prstGeom prst="rect">
            <a:avLst/>
          </a:prstGeom>
          <a:solidFill>
            <a:srgbClr val="131313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"/>
          <p:cNvSpPr/>
          <p:nvPr/>
        </p:nvSpPr>
        <p:spPr>
          <a:xfrm>
            <a:off x="2852928" y="3273552"/>
            <a:ext cx="30632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850"/>
              <a:buFont typeface="Calibri"/>
              <a:buNone/>
            </a:pPr>
            <a:r>
              <a:rPr b="0" i="0" lang="en-US" sz="85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Підпис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2852928" y="3465576"/>
            <a:ext cx="30632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Georgia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Гранітний цоколь + вежа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/>
          <p:nvPr/>
        </p:nvSpPr>
        <p:spPr>
          <a:xfrm>
            <a:off x="6309360" y="1353312"/>
            <a:ext cx="24688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КЛЮЧОВІ РОБОТИ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7"/>
          <p:cNvSpPr/>
          <p:nvPr/>
        </p:nvSpPr>
        <p:spPr>
          <a:xfrm>
            <a:off x="6309360" y="1828800"/>
            <a:ext cx="91440" cy="914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7"/>
          <p:cNvSpPr/>
          <p:nvPr/>
        </p:nvSpPr>
        <p:spPr>
          <a:xfrm>
            <a:off x="6492240" y="1737360"/>
            <a:ext cx="2286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Особняк на вул. Фабра (1904)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6309360" y="2304288"/>
            <a:ext cx="91440" cy="914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7"/>
          <p:cNvSpPr/>
          <p:nvPr/>
        </p:nvSpPr>
        <p:spPr>
          <a:xfrm>
            <a:off x="6492240" y="2212848"/>
            <a:ext cx="2286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Будинок Бокка, пр. О. Поля (1910–13)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6309360" y="2779776"/>
            <a:ext cx="91440" cy="914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7"/>
          <p:cNvSpPr/>
          <p:nvPr/>
        </p:nvSpPr>
        <p:spPr>
          <a:xfrm>
            <a:off x="6492240" y="2688336"/>
            <a:ext cx="2286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Перші залізобетонні балкони в місті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2" name="Google Shape;192;p7"/>
          <p:cNvCxnSpPr/>
          <p:nvPr/>
        </p:nvCxnSpPr>
        <p:spPr>
          <a:xfrm>
            <a:off x="411480" y="3950208"/>
            <a:ext cx="83210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3" name="Google Shape;193;p7"/>
          <p:cNvSpPr/>
          <p:nvPr/>
        </p:nvSpPr>
        <p:spPr>
          <a:xfrm>
            <a:off x="411480" y="4069080"/>
            <a:ext cx="83210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Тіссен — меноніт за походженням — став творцем катеринославського модерну у кількох його варіантах. Його споруди вирізняються гранітними цоколями, вежами та виразними фасадами.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0" y="4978908"/>
            <a:ext cx="9144000" cy="164592"/>
          </a:xfrm>
          <a:prstGeom prst="rect">
            <a:avLst/>
          </a:prstGeom>
          <a:solidFill>
            <a:srgbClr val="111111"/>
          </a:solidFill>
          <a:ln cap="flat" cmpd="sng" w="12700">
            <a:solidFill>
              <a:srgbClr val="11111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7"/>
          <p:cNvSpPr/>
          <p:nvPr/>
        </p:nvSpPr>
        <p:spPr>
          <a:xfrm>
            <a:off x="365760" y="4983480"/>
            <a:ext cx="84124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Роль менонітів у розвитку архітектури Дніпра  ·  МАН </a:t>
            </a:r>
            <a:r>
              <a:rPr lang="en-US" sz="800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p7" title="cb4523c9-8dff-445d-b3c0-c2b86ffd40f9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400" y="1325875"/>
            <a:ext cx="2286001" cy="252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0D0D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"/>
          <p:cNvSpPr/>
          <p:nvPr/>
        </p:nvSpPr>
        <p:spPr>
          <a:xfrm>
            <a:off x="411480" y="292608"/>
            <a:ext cx="8321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eorgia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ВИСНОВКИ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3" name="Google Shape;203;p8"/>
          <p:cNvCxnSpPr/>
          <p:nvPr/>
        </p:nvCxnSpPr>
        <p:spPr>
          <a:xfrm>
            <a:off x="411480" y="932688"/>
            <a:ext cx="83210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4" name="Google Shape;204;p8"/>
          <p:cNvSpPr/>
          <p:nvPr/>
        </p:nvSpPr>
        <p:spPr>
          <a:xfrm>
            <a:off x="411480" y="1115568"/>
            <a:ext cx="8321040" cy="960120"/>
          </a:xfrm>
          <a:prstGeom prst="rect">
            <a:avLst/>
          </a:prstGeom>
          <a:solidFill>
            <a:srgbClr val="131313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8"/>
          <p:cNvSpPr/>
          <p:nvPr/>
        </p:nvSpPr>
        <p:spPr>
          <a:xfrm>
            <a:off x="411480" y="1115568"/>
            <a:ext cx="658368" cy="9601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8"/>
          <p:cNvSpPr/>
          <p:nvPr/>
        </p:nvSpPr>
        <p:spPr>
          <a:xfrm>
            <a:off x="411480" y="1298448"/>
            <a:ext cx="658368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000"/>
              <a:buFont typeface="Georgia"/>
              <a:buNone/>
            </a:pPr>
            <a:r>
              <a:rPr b="1" i="0" lang="en-US" sz="30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1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1207008" y="1280160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Georgia"/>
              <a:buNone/>
            </a:pPr>
            <a:r>
              <a:rPr b="0" i="0" lang="en-US" sz="135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Меноніти оселились у Катеринославі з 1805 р.; пік забудови — 1890–1914 рр.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411480" y="2212848"/>
            <a:ext cx="8321040" cy="960120"/>
          </a:xfrm>
          <a:prstGeom prst="rect">
            <a:avLst/>
          </a:prstGeom>
          <a:solidFill>
            <a:srgbClr val="131313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"/>
          <p:cNvSpPr/>
          <p:nvPr/>
        </p:nvSpPr>
        <p:spPr>
          <a:xfrm>
            <a:off x="411480" y="2212848"/>
            <a:ext cx="658368" cy="9601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8"/>
          <p:cNvSpPr/>
          <p:nvPr/>
        </p:nvSpPr>
        <p:spPr>
          <a:xfrm>
            <a:off x="411480" y="2395728"/>
            <a:ext cx="658368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000"/>
              <a:buFont typeface="Georgia"/>
              <a:buNone/>
            </a:pPr>
            <a:r>
              <a:rPr b="1" i="0" lang="en-US" sz="30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1207008" y="2377440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Georgia"/>
              <a:buNone/>
            </a:pPr>
            <a:r>
              <a:rPr b="0" i="0" lang="en-US" sz="135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Виявлено 6 архітектурних об'єктів менонітського походження, 4 збереглися.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411480" y="3310128"/>
            <a:ext cx="8321040" cy="960120"/>
          </a:xfrm>
          <a:prstGeom prst="rect">
            <a:avLst/>
          </a:prstGeom>
          <a:solidFill>
            <a:srgbClr val="131313"/>
          </a:solidFill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8"/>
          <p:cNvSpPr/>
          <p:nvPr/>
        </p:nvSpPr>
        <p:spPr>
          <a:xfrm>
            <a:off x="411480" y="3310128"/>
            <a:ext cx="658368" cy="9601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8"/>
          <p:cNvSpPr/>
          <p:nvPr/>
        </p:nvSpPr>
        <p:spPr>
          <a:xfrm>
            <a:off x="411480" y="3493008"/>
            <a:ext cx="658368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000"/>
              <a:buFont typeface="Georgia"/>
              <a:buNone/>
            </a:pPr>
            <a:r>
              <a:rPr b="1" i="0" lang="en-US" sz="3000" u="none" cap="none" strike="noStrike">
                <a:solidFill>
                  <a:srgbClr val="0D0D0D"/>
                </a:solidFill>
                <a:latin typeface="Georgia"/>
                <a:ea typeface="Georgia"/>
                <a:cs typeface="Georgia"/>
                <a:sym typeface="Georgia"/>
              </a:rPr>
              <a:t>3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1207008" y="3474720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Georgia"/>
              <a:buNone/>
            </a:pPr>
            <a:r>
              <a:rPr b="0" i="0" lang="en-US" sz="135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Архітектор Дітріх Тіссен — меноніт за походженням — став творцем катеринославського модерну.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6" name="Google Shape;216;p8"/>
          <p:cNvCxnSpPr/>
          <p:nvPr/>
        </p:nvCxnSpPr>
        <p:spPr>
          <a:xfrm>
            <a:off x="411480" y="4407408"/>
            <a:ext cx="83210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7" name="Google Shape;217;p8"/>
          <p:cNvSpPr/>
          <p:nvPr/>
        </p:nvSpPr>
        <p:spPr>
          <a:xfrm>
            <a:off x="411480" y="4526280"/>
            <a:ext cx="8321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Особистий внесок: систематизовано об'єкти шляхом порівняння плану міста 1853 р. із сучасними картами; складено первинний реєстр менонітських споруд Дніпра.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0" y="4978908"/>
            <a:ext cx="9144000" cy="164592"/>
          </a:xfrm>
          <a:prstGeom prst="rect">
            <a:avLst/>
          </a:prstGeom>
          <a:solidFill>
            <a:srgbClr val="111111"/>
          </a:solidFill>
          <a:ln cap="flat" cmpd="sng" w="12700">
            <a:solidFill>
              <a:srgbClr val="11111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8"/>
          <p:cNvSpPr/>
          <p:nvPr/>
        </p:nvSpPr>
        <p:spPr>
          <a:xfrm>
            <a:off x="365760" y="4983480"/>
            <a:ext cx="84124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Роль менонітів у розвитку архітектури Дніпра  ·  МАН </a:t>
            </a:r>
            <a:r>
              <a:rPr lang="en-US" sz="800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sz="800">
              <a:solidFill>
                <a:srgbClr val="9E9E9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0D0D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"/>
          <p:cNvSpPr/>
          <p:nvPr/>
        </p:nvSpPr>
        <p:spPr>
          <a:xfrm>
            <a:off x="411480" y="292608"/>
            <a:ext cx="8321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eorgia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ДЖЕРЕЛА</a:t>
            </a:r>
            <a:endParaRPr/>
          </a:p>
        </p:txBody>
      </p:sp>
      <p:cxnSp>
        <p:nvCxnSpPr>
          <p:cNvPr id="225" name="Google Shape;225;p9"/>
          <p:cNvCxnSpPr/>
          <p:nvPr/>
        </p:nvCxnSpPr>
        <p:spPr>
          <a:xfrm>
            <a:off x="411480" y="932688"/>
            <a:ext cx="8321040" cy="0"/>
          </a:xfrm>
          <a:prstGeom prst="straightConnector1">
            <a:avLst/>
          </a:prstGeom>
          <a:noFill/>
          <a:ln cap="flat" cmpd="sng" w="9525">
            <a:solidFill>
              <a:srgbClr val="C8C8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" name="Google Shape;226;p9"/>
          <p:cNvSpPr/>
          <p:nvPr/>
        </p:nvSpPr>
        <p:spPr>
          <a:xfrm>
            <a:off x="411480" y="1020960"/>
            <a:ext cx="3840480" cy="2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НАУКОВІ ПРАЦІ ТА СТАТТІ</a:t>
            </a:r>
            <a:endParaRPr/>
          </a:p>
        </p:txBody>
      </p:sp>
      <p:sp>
        <p:nvSpPr>
          <p:cNvPr id="227" name="Google Shape;227;p9"/>
          <p:cNvSpPr/>
          <p:nvPr/>
        </p:nvSpPr>
        <p:spPr>
          <a:xfrm>
            <a:off x="411480" y="1340640"/>
            <a:ext cx="3840480" cy="271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850"/>
              <a:buFont typeface="Calibri"/>
              <a:buNone/>
            </a:pPr>
            <a:r>
              <a:rPr b="1" i="0" lang="en-US" sz="85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rPr>
              <a:t>Google Scholar (меноніти, Катеринослав):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EB8D4"/>
              </a:buClr>
              <a:buSzPts val="750"/>
              <a:buFont typeface="Calibri"/>
              <a:buNone/>
            </a:pPr>
            <a:r>
              <a:rPr b="0" i="0" lang="en-US" sz="750" u="none" cap="none" strike="noStrike">
                <a:solidFill>
                  <a:srgbClr val="7EB8D4"/>
                </a:solidFill>
                <a:latin typeface="Calibri"/>
                <a:ea typeface="Calibri"/>
                <a:cs typeface="Calibri"/>
                <a:sym typeface="Calibri"/>
              </a:rPr>
              <a:t>scholar.google.com — меноніти катеринослав</a:t>
            </a:r>
            <a:endParaRPr/>
          </a:p>
          <a:p>
            <a:pPr indent="0" lvl="0" marL="0" marR="0" rtl="0" algn="l">
              <a:spcBef>
                <a:spcPts val="700"/>
              </a:spcBef>
              <a:spcAft>
                <a:spcPts val="0"/>
              </a:spcAft>
              <a:buClr>
                <a:srgbClr val="AAAAAA"/>
              </a:buClr>
              <a:buSzPts val="850"/>
              <a:buFont typeface="Calibri"/>
              <a:buNone/>
            </a:pPr>
            <a:r>
              <a:rPr b="1" i="0" lang="en-US" sz="85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rPr>
              <a:t>Neufeld D. Mennonitentum in der Ukraine: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EB8D4"/>
              </a:buClr>
              <a:buSzPts val="750"/>
              <a:buFont typeface="Calibri"/>
              <a:buNone/>
            </a:pPr>
            <a:r>
              <a:rPr b="0" i="0" lang="en-US" sz="750" u="none" cap="none" strike="noStrike">
                <a:solidFill>
                  <a:srgbClr val="7EB8D4"/>
                </a:solidFill>
                <a:latin typeface="Calibri"/>
                <a:ea typeface="Calibri"/>
                <a:cs typeface="Calibri"/>
                <a:sym typeface="Calibri"/>
              </a:rPr>
              <a:t>diasporiana.org.ua/ukrainica/neufeld-d-mennonitentum</a:t>
            </a:r>
            <a:endParaRPr/>
          </a:p>
          <a:p>
            <a:pPr indent="0" lvl="0" marL="0" marR="0" rtl="0" algn="l">
              <a:spcBef>
                <a:spcPts val="700"/>
              </a:spcBef>
              <a:spcAft>
                <a:spcPts val="0"/>
              </a:spcAft>
              <a:buClr>
                <a:srgbClr val="AAAAAA"/>
              </a:buClr>
              <a:buSzPts val="850"/>
              <a:buFont typeface="Calibri"/>
              <a:buNone/>
            </a:pPr>
            <a:r>
              <a:rPr b="1" i="0" lang="en-US" sz="85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rPr>
              <a:t>Journal of Mennonite Studies, vol. 755: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EB8D4"/>
              </a:buClr>
              <a:buSzPts val="750"/>
              <a:buFont typeface="Calibri"/>
              <a:buNone/>
            </a:pPr>
            <a:r>
              <a:rPr b="0" i="0" lang="en-US" sz="750" u="none" cap="none" strike="noStrike">
                <a:solidFill>
                  <a:srgbClr val="7EB8D4"/>
                </a:solidFill>
                <a:latin typeface="Calibri"/>
                <a:ea typeface="Calibri"/>
                <a:cs typeface="Calibri"/>
                <a:sym typeface="Calibri"/>
              </a:rPr>
              <a:t>jms.uwinnipeg.ca/index.php/jms/article/view/755/754</a:t>
            </a:r>
            <a:endParaRPr/>
          </a:p>
          <a:p>
            <a:pPr indent="0" lvl="0" marL="0" marR="0" rtl="0" algn="l">
              <a:spcBef>
                <a:spcPts val="700"/>
              </a:spcBef>
              <a:spcAft>
                <a:spcPts val="0"/>
              </a:spcAft>
              <a:buClr>
                <a:srgbClr val="AAAAAA"/>
              </a:buClr>
              <a:buSzPts val="850"/>
              <a:buFont typeface="Calibri"/>
              <a:buNone/>
            </a:pPr>
            <a:r>
              <a:rPr b="1" i="0" lang="en-US" sz="85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rPr>
              <a:t>Архівна PDF-монографія (Diasporiana):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EB8D4"/>
              </a:buClr>
              <a:buSzPts val="750"/>
              <a:buFont typeface="Calibri"/>
              <a:buNone/>
            </a:pPr>
            <a:r>
              <a:rPr b="0" i="0" lang="en-US" sz="750" u="none" cap="none" strike="noStrike">
                <a:solidFill>
                  <a:srgbClr val="7EB8D4"/>
                </a:solidFill>
                <a:latin typeface="Calibri"/>
                <a:ea typeface="Calibri"/>
                <a:cs typeface="Calibri"/>
                <a:sym typeface="Calibri"/>
              </a:rPr>
              <a:t>diasporiana.org.ua/.../books/16796/file.pdf</a:t>
            </a:r>
            <a:endParaRPr/>
          </a:p>
        </p:txBody>
      </p:sp>
      <p:cxnSp>
        <p:nvCxnSpPr>
          <p:cNvPr id="228" name="Google Shape;228;p9"/>
          <p:cNvCxnSpPr/>
          <p:nvPr/>
        </p:nvCxnSpPr>
        <p:spPr>
          <a:xfrm>
            <a:off x="4343040" y="1020960"/>
            <a:ext cx="0" cy="3032640"/>
          </a:xfrm>
          <a:prstGeom prst="straightConnector1">
            <a:avLst/>
          </a:prstGeom>
          <a:noFill/>
          <a:ln cap="flat" cmpd="sng" w="9525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9" name="Google Shape;229;p9"/>
          <p:cNvSpPr/>
          <p:nvPr/>
        </p:nvSpPr>
        <p:spPr>
          <a:xfrm>
            <a:off x="4572000" y="1020960"/>
            <a:ext cx="4160520" cy="2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C8C8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C8C8C8"/>
                </a:solidFill>
                <a:latin typeface="Calibri"/>
                <a:ea typeface="Calibri"/>
                <a:cs typeface="Calibri"/>
                <a:sym typeface="Calibri"/>
              </a:rPr>
              <a:t>ЛОКАЛЬНІ РЕСУРСИ ТА КАРТИ</a:t>
            </a:r>
            <a:endParaRPr/>
          </a:p>
        </p:txBody>
      </p:sp>
      <p:sp>
        <p:nvSpPr>
          <p:cNvPr id="230" name="Google Shape;230;p9"/>
          <p:cNvSpPr/>
          <p:nvPr/>
        </p:nvSpPr>
        <p:spPr>
          <a:xfrm>
            <a:off x="4572000" y="1340640"/>
            <a:ext cx="4160520" cy="271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850"/>
              <a:buFont typeface="Calibri"/>
              <a:buNone/>
            </a:pPr>
            <a:r>
              <a:rPr b="1" i="0" lang="en-US" sz="85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rPr>
              <a:t>Менонітська школа в Дніпрі (dnepr.info):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EB8D4"/>
              </a:buClr>
              <a:buSzPts val="750"/>
              <a:buFont typeface="Calibri"/>
              <a:buNone/>
            </a:pPr>
            <a:r>
              <a:rPr b="0" i="0" lang="en-US" sz="750" u="none" cap="none" strike="noStrike">
                <a:solidFill>
                  <a:srgbClr val="7EB8D4"/>
                </a:solidFill>
                <a:latin typeface="Calibri"/>
                <a:ea typeface="Calibri"/>
                <a:cs typeface="Calibri"/>
                <a:sym typeface="Calibri"/>
              </a:rPr>
              <a:t>dnepr.info/uk/news/de-u-dnipri-bula-menonitska-shkola</a:t>
            </a:r>
            <a:endParaRPr/>
          </a:p>
          <a:p>
            <a:pPr indent="0" lvl="0" marL="0" marR="0" rtl="0" algn="l">
              <a:spcBef>
                <a:spcPts val="700"/>
              </a:spcBef>
              <a:spcAft>
                <a:spcPts val="0"/>
              </a:spcAft>
              <a:buClr>
                <a:srgbClr val="AAAAAA"/>
              </a:buClr>
              <a:buSzPts val="850"/>
              <a:buFont typeface="Calibri"/>
              <a:buNone/>
            </a:pPr>
            <a:r>
              <a:rPr b="1" i="0" lang="en-US" sz="85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rPr>
              <a:t>Городський портал Дніпра (gorod.dp.ua):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EB8D4"/>
              </a:buClr>
              <a:buSzPts val="750"/>
              <a:buFont typeface="Calibri"/>
              <a:buNone/>
            </a:pPr>
            <a:r>
              <a:rPr b="0" i="0" lang="en-US" sz="750" u="none" cap="none" strike="noStrike">
                <a:solidFill>
                  <a:srgbClr val="7EB8D4"/>
                </a:solidFill>
                <a:latin typeface="Calibri"/>
                <a:ea typeface="Calibri"/>
                <a:cs typeface="Calibri"/>
                <a:sym typeface="Calibri"/>
              </a:rPr>
              <a:t>gorod.dp.ua/news/223571</a:t>
            </a:r>
            <a:endParaRPr/>
          </a:p>
          <a:p>
            <a:pPr indent="0" lvl="0" marL="0" marR="0" rtl="0" algn="l">
              <a:spcBef>
                <a:spcPts val="700"/>
              </a:spcBef>
              <a:spcAft>
                <a:spcPts val="0"/>
              </a:spcAft>
              <a:buClr>
                <a:srgbClr val="AAAAAA"/>
              </a:buClr>
              <a:buSzPts val="850"/>
              <a:buFont typeface="Calibri"/>
              <a:buNone/>
            </a:pPr>
            <a:r>
              <a:rPr b="1" i="0" lang="en-US" sz="85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rPr>
              <a:t>Маршрут слідами менонітів Придніпров'я: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EB8D4"/>
              </a:buClr>
              <a:buSzPts val="750"/>
              <a:buFont typeface="Calibri"/>
              <a:buNone/>
            </a:pPr>
            <a:r>
              <a:rPr b="0" i="0" lang="en-US" sz="750" u="none" cap="none" strike="noStrike">
                <a:solidFill>
                  <a:srgbClr val="7EB8D4"/>
                </a:solidFill>
                <a:latin typeface="Calibri"/>
                <a:ea typeface="Calibri"/>
                <a:cs typeface="Calibri"/>
                <a:sym typeface="Calibri"/>
              </a:rPr>
              <a:t>ua-travels.in.ua — маршрут поблизу Запоріжжя</a:t>
            </a:r>
            <a:endParaRPr/>
          </a:p>
          <a:p>
            <a:pPr indent="0" lvl="0" marL="0" marR="0" rtl="0" algn="l">
              <a:spcBef>
                <a:spcPts val="700"/>
              </a:spcBef>
              <a:spcAft>
                <a:spcPts val="0"/>
              </a:spcAft>
              <a:buClr>
                <a:srgbClr val="AAAAAA"/>
              </a:buClr>
              <a:buSzPts val="850"/>
              <a:buFont typeface="Calibri"/>
              <a:buNone/>
            </a:pPr>
            <a:r>
              <a:rPr b="1" i="0" lang="en-US" sz="85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rPr>
              <a:t>Старі мапи Дніпра 1853 р. (oldmaps.com.ua):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EB8D4"/>
              </a:buClr>
              <a:buSzPts val="750"/>
              <a:buFont typeface="Calibri"/>
              <a:buNone/>
            </a:pPr>
            <a:r>
              <a:rPr b="0" i="0" lang="en-US" sz="750" u="none" cap="none" strike="noStrike">
                <a:solidFill>
                  <a:srgbClr val="7EB8D4"/>
                </a:solidFill>
                <a:latin typeface="Calibri"/>
                <a:ea typeface="Calibri"/>
                <a:cs typeface="Calibri"/>
                <a:sym typeface="Calibri"/>
              </a:rPr>
              <a:t>oldmaps.com.ua/dnipro/?leftmap=1853</a:t>
            </a:r>
            <a:endParaRPr/>
          </a:p>
        </p:txBody>
      </p:sp>
      <p:cxnSp>
        <p:nvCxnSpPr>
          <p:cNvPr id="231" name="Google Shape;231;p9"/>
          <p:cNvCxnSpPr/>
          <p:nvPr/>
        </p:nvCxnSpPr>
        <p:spPr>
          <a:xfrm>
            <a:off x="411480" y="4133520"/>
            <a:ext cx="8321040" cy="0"/>
          </a:xfrm>
          <a:prstGeom prst="straightConnector1">
            <a:avLst/>
          </a:prstGeom>
          <a:noFill/>
          <a:ln cap="flat" cmpd="sng" w="9525">
            <a:solidFill>
              <a:srgbClr val="44444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2" name="Google Shape;232;p9"/>
          <p:cNvSpPr/>
          <p:nvPr/>
        </p:nvSpPr>
        <p:spPr>
          <a:xfrm>
            <a:off x="411480" y="4193640"/>
            <a:ext cx="83210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843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D4A843"/>
                </a:solidFill>
                <a:latin typeface="Calibri"/>
                <a:ea typeface="Calibri"/>
                <a:cs typeface="Calibri"/>
                <a:sym typeface="Calibri"/>
              </a:rPr>
              <a:t>Використання ШІ: </a:t>
            </a:r>
            <a:r>
              <a:rPr b="0" i="0" lang="en-US" sz="950" u="none" cap="none" strike="noStrike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rPr>
              <a:t>ілюстративні зображення у презентації згенеровані за допомогою штучного інтелекту (AI-generated images). Іноземна literatura перекладалася за допомогою Google Translate та ШІ-інструментів.</a:t>
            </a:r>
            <a:endParaRPr/>
          </a:p>
        </p:txBody>
      </p:sp>
      <p:sp>
        <p:nvSpPr>
          <p:cNvPr id="233" name="Google Shape;233;p9"/>
          <p:cNvSpPr/>
          <p:nvPr/>
        </p:nvSpPr>
        <p:spPr>
          <a:xfrm>
            <a:off x="0" y="4978908"/>
            <a:ext cx="9144000" cy="164592"/>
          </a:xfrm>
          <a:prstGeom prst="rect">
            <a:avLst/>
          </a:prstGeom>
          <a:solidFill>
            <a:srgbClr val="111111"/>
          </a:solidFill>
          <a:ln cap="flat" cmpd="sng" w="12700">
            <a:solidFill>
              <a:srgbClr val="11111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9"/>
          <p:cNvSpPr/>
          <p:nvPr/>
        </p:nvSpPr>
        <p:spPr>
          <a:xfrm>
            <a:off x="365760" y="4983480"/>
            <a:ext cx="84124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Роль менонітів у розвитку архітектури Дніпра  ·  МАН 2025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2026-03-28T12:14:13Z</dcterms:created>
  <dc:creator>PptxGenJS</dc:creator>
</cp:coreProperties>
</file>