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75" r:id="rId4"/>
    <p:sldId id="258" r:id="rId5"/>
    <p:sldId id="259" r:id="rId6"/>
    <p:sldId id="260" r:id="rId7"/>
    <p:sldId id="261" r:id="rId8"/>
    <p:sldId id="263" r:id="rId9"/>
    <p:sldId id="262" r:id="rId10"/>
    <p:sldId id="266" r:id="rId11"/>
    <p:sldId id="265" r:id="rId12"/>
    <p:sldId id="264" r:id="rId13"/>
    <p:sldId id="267" r:id="rId14"/>
    <p:sldId id="268" r:id="rId15"/>
    <p:sldId id="269" r:id="rId16"/>
    <p:sldId id="270" r:id="rId17"/>
    <p:sldId id="271" r:id="rId18"/>
    <p:sldId id="272" r:id="rId19"/>
    <p:sldId id="273" r:id="rId20"/>
    <p:sldId id="274" r:id="rId21"/>
  </p:sldIdLst>
  <p:sldSz cx="18288000" cy="10287000"/>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5" d="100"/>
          <a:sy n="55" d="100"/>
        </p:scale>
        <p:origin x="-65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grpSp>
        <p:nvGrpSpPr>
          <p:cNvPr id="2" name="Group 2"/>
          <p:cNvGrpSpPr/>
          <p:nvPr/>
        </p:nvGrpSpPr>
        <p:grpSpPr>
          <a:xfrm>
            <a:off x="1800235" y="3091277"/>
            <a:ext cx="5545741" cy="6996183"/>
            <a:chOff x="0" y="0"/>
            <a:chExt cx="1136984" cy="1434353"/>
          </a:xfrm>
        </p:grpSpPr>
        <p:sp>
          <p:nvSpPr>
            <p:cNvPr id="3" name="Freeform 3"/>
            <p:cNvSpPr/>
            <p:nvPr/>
          </p:nvSpPr>
          <p:spPr>
            <a:xfrm>
              <a:off x="0" y="0"/>
              <a:ext cx="1136984" cy="1434353"/>
            </a:xfrm>
            <a:custGeom>
              <a:avLst/>
              <a:gdLst/>
              <a:ahLst/>
              <a:cxnLst/>
              <a:rect l="l" t="t" r="r" b="b"/>
              <a:pathLst>
                <a:path w="1136984" h="1434353">
                  <a:moveTo>
                    <a:pt x="0" y="0"/>
                  </a:moveTo>
                  <a:lnTo>
                    <a:pt x="1136984" y="0"/>
                  </a:lnTo>
                  <a:lnTo>
                    <a:pt x="1136984" y="1434353"/>
                  </a:lnTo>
                  <a:lnTo>
                    <a:pt x="0" y="1434353"/>
                  </a:lnTo>
                  <a:close/>
                </a:path>
              </a:pathLst>
            </a:custGeom>
            <a:blipFill>
              <a:blip r:embed="rId2"/>
              <a:stretch>
                <a:fillRect t="-2845" b="-2845"/>
              </a:stretch>
            </a:blipFill>
          </p:spPr>
        </p:sp>
      </p:grpSp>
      <p:sp>
        <p:nvSpPr>
          <p:cNvPr id="4" name="Freeform 4"/>
          <p:cNvSpPr/>
          <p:nvPr/>
        </p:nvSpPr>
        <p:spPr>
          <a:xfrm rot="-5400000">
            <a:off x="192559" y="8422159"/>
            <a:ext cx="1337826" cy="334456"/>
          </a:xfrm>
          <a:custGeom>
            <a:avLst/>
            <a:gdLst/>
            <a:ahLst/>
            <a:cxnLst/>
            <a:rect l="l" t="t" r="r" b="b"/>
            <a:pathLst>
              <a:path w="1337826" h="334456">
                <a:moveTo>
                  <a:pt x="0" y="0"/>
                </a:moveTo>
                <a:lnTo>
                  <a:pt x="1337826" y="0"/>
                </a:lnTo>
                <a:lnTo>
                  <a:pt x="1337826" y="334456"/>
                </a:lnTo>
                <a:lnTo>
                  <a:pt x="0" y="334456"/>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AutoShape 5"/>
          <p:cNvSpPr/>
          <p:nvPr/>
        </p:nvSpPr>
        <p:spPr>
          <a:xfrm flipH="1">
            <a:off x="832897" y="1028700"/>
            <a:ext cx="0" cy="5747707"/>
          </a:xfrm>
          <a:prstGeom prst="line">
            <a:avLst/>
          </a:prstGeom>
          <a:ln w="114300" cap="flat">
            <a:solidFill>
              <a:srgbClr val="344E41"/>
            </a:solidFill>
            <a:prstDash val="solid"/>
            <a:headEnd type="none" w="sm" len="sm"/>
            <a:tailEnd type="none" w="sm" len="sm"/>
          </a:ln>
        </p:spPr>
      </p:sp>
      <p:sp>
        <p:nvSpPr>
          <p:cNvPr id="6" name="Freeform 6"/>
          <p:cNvSpPr/>
          <p:nvPr/>
        </p:nvSpPr>
        <p:spPr>
          <a:xfrm>
            <a:off x="11266715" y="261945"/>
            <a:ext cx="6522763" cy="9825515"/>
          </a:xfrm>
          <a:custGeom>
            <a:avLst/>
            <a:gdLst/>
            <a:ahLst/>
            <a:cxnLst/>
            <a:rect l="l" t="t" r="r" b="b"/>
            <a:pathLst>
              <a:path w="6522763" h="9825515">
                <a:moveTo>
                  <a:pt x="0" y="0"/>
                </a:moveTo>
                <a:lnTo>
                  <a:pt x="6522763" y="0"/>
                </a:lnTo>
                <a:lnTo>
                  <a:pt x="6522763" y="9825515"/>
                </a:lnTo>
                <a:lnTo>
                  <a:pt x="0" y="9825515"/>
                </a:lnTo>
                <a:lnTo>
                  <a:pt x="0" y="0"/>
                </a:lnTo>
                <a:close/>
              </a:path>
            </a:pathLst>
          </a:custGeom>
          <a:blipFill>
            <a:blip r:embed="rId5"/>
            <a:stretch>
              <a:fillRect t="-21404" b="-24498"/>
            </a:stretch>
          </a:blipFill>
        </p:spPr>
      </p:sp>
      <p:sp>
        <p:nvSpPr>
          <p:cNvPr id="10" name="TextBox 10"/>
          <p:cNvSpPr txBox="1"/>
          <p:nvPr/>
        </p:nvSpPr>
        <p:spPr>
          <a:xfrm>
            <a:off x="694244" y="441403"/>
            <a:ext cx="10823435" cy="2373510"/>
          </a:xfrm>
          <a:prstGeom prst="rect">
            <a:avLst/>
          </a:prstGeom>
        </p:spPr>
        <p:txBody>
          <a:bodyPr lIns="0" tIns="0" rIns="0" bIns="0" rtlCol="0" anchor="t">
            <a:spAutoFit/>
          </a:bodyPr>
          <a:lstStyle/>
          <a:p>
            <a:pPr algn="ctr">
              <a:lnSpc>
                <a:spcPts val="5966"/>
              </a:lnSpc>
            </a:pPr>
            <a:r>
              <a:rPr lang="en-US" sz="5234" b="1" spc="-167" dirty="0">
                <a:solidFill>
                  <a:srgbClr val="FF751F"/>
                </a:solidFill>
                <a:latin typeface="ITC Franklin Gothic LT Semi-Bold"/>
                <a:ea typeface="ITC Franklin Gothic LT Semi-Bold"/>
                <a:cs typeface="ITC Franklin Gothic LT Semi-Bold"/>
                <a:sym typeface="ITC Franklin Gothic LT Semi-Bold"/>
              </a:rPr>
              <a:t>«</a:t>
            </a:r>
            <a:r>
              <a:rPr lang="en-US" sz="5234" b="1" spc="-167" dirty="0" err="1">
                <a:solidFill>
                  <a:srgbClr val="FF751F"/>
                </a:solidFill>
                <a:latin typeface="ITC Franklin Gothic LT Semi-Bold"/>
                <a:ea typeface="ITC Franklin Gothic LT Semi-Bold"/>
                <a:cs typeface="ITC Franklin Gothic LT Semi-Bold"/>
                <a:sym typeface="ITC Franklin Gothic LT Semi-Bold"/>
              </a:rPr>
              <a:t>Дослідження</a:t>
            </a:r>
            <a:r>
              <a:rPr lang="en-US" sz="5234" b="1" spc="-167" dirty="0">
                <a:solidFill>
                  <a:srgbClr val="FF751F"/>
                </a:solidFill>
                <a:latin typeface="ITC Franklin Gothic LT Semi-Bold"/>
                <a:ea typeface="ITC Franklin Gothic LT Semi-Bold"/>
                <a:cs typeface="ITC Franklin Gothic LT Semi-Bold"/>
                <a:sym typeface="ITC Franklin Gothic LT Semi-Bold"/>
              </a:rPr>
              <a:t> </a:t>
            </a:r>
            <a:r>
              <a:rPr lang="en-US" sz="5234" b="1" spc="-167" dirty="0" err="1">
                <a:solidFill>
                  <a:srgbClr val="FF751F"/>
                </a:solidFill>
                <a:latin typeface="ITC Franklin Gothic LT Semi-Bold"/>
                <a:ea typeface="ITC Franklin Gothic LT Semi-Bold"/>
                <a:cs typeface="ITC Franklin Gothic LT Semi-Bold"/>
                <a:sym typeface="ITC Franklin Gothic LT Semi-Bold"/>
              </a:rPr>
              <a:t>наявності</a:t>
            </a:r>
            <a:r>
              <a:rPr lang="en-US" sz="5234" b="1" spc="-167" dirty="0">
                <a:solidFill>
                  <a:srgbClr val="FF751F"/>
                </a:solidFill>
                <a:latin typeface="ITC Franklin Gothic LT Semi-Bold"/>
                <a:ea typeface="ITC Franklin Gothic LT Semi-Bold"/>
                <a:cs typeface="ITC Franklin Gothic LT Semi-Bold"/>
                <a:sym typeface="ITC Franklin Gothic LT Semi-Bold"/>
              </a:rPr>
              <a:t> </a:t>
            </a:r>
            <a:r>
              <a:rPr lang="en-US" sz="5234" b="1" spc="-167" dirty="0" err="1">
                <a:solidFill>
                  <a:srgbClr val="FF751F"/>
                </a:solidFill>
                <a:latin typeface="ITC Franklin Gothic LT Semi-Bold"/>
                <a:ea typeface="ITC Franklin Gothic LT Semi-Bold"/>
                <a:cs typeface="ITC Franklin Gothic LT Semi-Bold"/>
                <a:sym typeface="ITC Franklin Gothic LT Semi-Bold"/>
              </a:rPr>
              <a:t>та</a:t>
            </a:r>
            <a:r>
              <a:rPr lang="en-US" sz="5234" b="1" spc="-167" dirty="0">
                <a:solidFill>
                  <a:srgbClr val="FF751F"/>
                </a:solidFill>
                <a:latin typeface="ITC Franklin Gothic LT Semi-Bold"/>
                <a:ea typeface="ITC Franklin Gothic LT Semi-Bold"/>
                <a:cs typeface="ITC Franklin Gothic LT Semi-Bold"/>
                <a:sym typeface="ITC Franklin Gothic LT Semi-Bold"/>
              </a:rPr>
              <a:t> </a:t>
            </a:r>
            <a:r>
              <a:rPr lang="en-US" sz="5234" b="1" spc="-167" dirty="0" err="1">
                <a:solidFill>
                  <a:srgbClr val="FF751F"/>
                </a:solidFill>
                <a:latin typeface="ITC Franklin Gothic LT Semi-Bold"/>
                <a:ea typeface="ITC Franklin Gothic LT Semi-Bold"/>
                <a:cs typeface="ITC Franklin Gothic LT Semi-Bold"/>
                <a:sym typeface="ITC Franklin Gothic LT Semi-Bold"/>
              </a:rPr>
              <a:t>поширення</a:t>
            </a:r>
            <a:r>
              <a:rPr lang="en-US" sz="5234" b="1" spc="-167" dirty="0">
                <a:solidFill>
                  <a:srgbClr val="FF751F"/>
                </a:solidFill>
                <a:latin typeface="ITC Franklin Gothic LT Semi-Bold"/>
                <a:ea typeface="ITC Franklin Gothic LT Semi-Bold"/>
                <a:cs typeface="ITC Franklin Gothic LT Semi-Bold"/>
                <a:sym typeface="ITC Franklin Gothic LT Semi-Bold"/>
              </a:rPr>
              <a:t> </a:t>
            </a:r>
            <a:r>
              <a:rPr lang="en-US" sz="5234" b="1" spc="-167" dirty="0" err="1">
                <a:solidFill>
                  <a:srgbClr val="FF751F"/>
                </a:solidFill>
                <a:latin typeface="ITC Franklin Gothic LT Semi-Bold"/>
                <a:ea typeface="ITC Franklin Gothic LT Semi-Bold"/>
                <a:cs typeface="ITC Franklin Gothic LT Semi-Bold"/>
                <a:sym typeface="ITC Franklin Gothic LT Semi-Bold"/>
              </a:rPr>
              <a:t>цвілевих</a:t>
            </a:r>
            <a:r>
              <a:rPr lang="en-US" sz="5234" b="1" spc="-167" dirty="0">
                <a:solidFill>
                  <a:srgbClr val="FF751F"/>
                </a:solidFill>
                <a:latin typeface="ITC Franklin Gothic LT Semi-Bold"/>
                <a:ea typeface="ITC Franklin Gothic LT Semi-Bold"/>
                <a:cs typeface="ITC Franklin Gothic LT Semi-Bold"/>
                <a:sym typeface="ITC Franklin Gothic LT Semi-Bold"/>
              </a:rPr>
              <a:t> </a:t>
            </a:r>
            <a:r>
              <a:rPr lang="en-US" sz="5234" b="1" spc="-167" dirty="0" err="1">
                <a:solidFill>
                  <a:srgbClr val="FF751F"/>
                </a:solidFill>
                <a:latin typeface="ITC Franklin Gothic LT Semi-Bold"/>
                <a:ea typeface="ITC Franklin Gothic LT Semi-Bold"/>
                <a:cs typeface="ITC Franklin Gothic LT Semi-Bold"/>
                <a:sym typeface="ITC Franklin Gothic LT Semi-Bold"/>
              </a:rPr>
              <a:t>грибів</a:t>
            </a:r>
            <a:r>
              <a:rPr lang="en-US" sz="5234" b="1" spc="-167" dirty="0">
                <a:solidFill>
                  <a:srgbClr val="FF751F"/>
                </a:solidFill>
                <a:latin typeface="ITC Franklin Gothic LT Semi-Bold"/>
                <a:ea typeface="ITC Franklin Gothic LT Semi-Bold"/>
                <a:cs typeface="ITC Franklin Gothic LT Semi-Bold"/>
                <a:sym typeface="ITC Franklin Gothic LT Semi-Bold"/>
              </a:rPr>
              <a:t> </a:t>
            </a:r>
            <a:r>
              <a:rPr lang="en-US" sz="5234" b="1" spc="-167" dirty="0" err="1">
                <a:solidFill>
                  <a:srgbClr val="FF751F"/>
                </a:solidFill>
                <a:latin typeface="ITC Franklin Gothic LT Semi-Bold"/>
                <a:ea typeface="ITC Franklin Gothic LT Semi-Bold"/>
                <a:cs typeface="ITC Franklin Gothic LT Semi-Bold"/>
                <a:sym typeface="ITC Franklin Gothic LT Semi-Bold"/>
              </a:rPr>
              <a:t>на</a:t>
            </a:r>
            <a:r>
              <a:rPr lang="en-US" sz="5234" b="1" spc="-167" dirty="0">
                <a:solidFill>
                  <a:srgbClr val="FF751F"/>
                </a:solidFill>
                <a:latin typeface="ITC Franklin Gothic LT Semi-Bold"/>
                <a:ea typeface="ITC Franklin Gothic LT Semi-Bold"/>
                <a:cs typeface="ITC Franklin Gothic LT Semi-Bold"/>
                <a:sym typeface="ITC Franklin Gothic LT Semi-Bold"/>
              </a:rPr>
              <a:t> </a:t>
            </a:r>
            <a:r>
              <a:rPr lang="en-US" sz="5234" b="1" spc="-167" dirty="0" err="1">
                <a:solidFill>
                  <a:srgbClr val="FF751F"/>
                </a:solidFill>
                <a:latin typeface="ITC Franklin Gothic LT Semi-Bold"/>
                <a:ea typeface="ITC Franklin Gothic LT Semi-Bold"/>
                <a:cs typeface="ITC Franklin Gothic LT Semi-Bold"/>
                <a:sym typeface="ITC Franklin Gothic LT Semi-Bold"/>
              </a:rPr>
              <a:t>продуктах</a:t>
            </a:r>
            <a:r>
              <a:rPr lang="en-US" sz="5234" b="1" spc="-167" dirty="0">
                <a:solidFill>
                  <a:srgbClr val="FF751F"/>
                </a:solidFill>
                <a:latin typeface="ITC Franklin Gothic LT Semi-Bold"/>
                <a:ea typeface="ITC Franklin Gothic LT Semi-Bold"/>
                <a:cs typeface="ITC Franklin Gothic LT Semi-Bold"/>
                <a:sym typeface="ITC Franklin Gothic LT Semi-Bold"/>
              </a:rPr>
              <a:t> </a:t>
            </a:r>
            <a:r>
              <a:rPr lang="en-US" sz="5234" b="1" spc="-167" dirty="0" err="1">
                <a:solidFill>
                  <a:srgbClr val="FF751F"/>
                </a:solidFill>
                <a:latin typeface="ITC Franklin Gothic LT Semi-Bold"/>
                <a:ea typeface="ITC Franklin Gothic LT Semi-Bold"/>
                <a:cs typeface="ITC Franklin Gothic LT Semi-Bold"/>
                <a:sym typeface="ITC Franklin Gothic LT Semi-Bold"/>
              </a:rPr>
              <a:t>харчування</a:t>
            </a:r>
            <a:r>
              <a:rPr lang="en-US" sz="5234" b="1" spc="-167" dirty="0">
                <a:solidFill>
                  <a:srgbClr val="FF751F"/>
                </a:solidFill>
                <a:latin typeface="ITC Franklin Gothic LT Semi-Bold"/>
                <a:ea typeface="ITC Franklin Gothic LT Semi-Bold"/>
                <a:cs typeface="ITC Franklin Gothic LT Semi-Bold"/>
                <a:sym typeface="ITC Franklin Gothic LT Semi-Bold"/>
              </a:rPr>
              <a:t>»</a:t>
            </a:r>
          </a:p>
        </p:txBody>
      </p:sp>
      <p:sp>
        <p:nvSpPr>
          <p:cNvPr id="11" name="TextBox 10"/>
          <p:cNvSpPr txBox="1"/>
          <p:nvPr/>
        </p:nvSpPr>
        <p:spPr>
          <a:xfrm>
            <a:off x="11517679" y="5856488"/>
            <a:ext cx="6271799" cy="4524315"/>
          </a:xfrm>
          <a:prstGeom prst="rect">
            <a:avLst/>
          </a:prstGeom>
          <a:noFill/>
        </p:spPr>
        <p:txBody>
          <a:bodyPr wrap="square" rtlCol="0">
            <a:spAutoFit/>
          </a:bodyPr>
          <a:lstStyle/>
          <a:p>
            <a:r>
              <a:rPr lang="uk-UA" sz="3200" b="1" dirty="0" smtClean="0">
                <a:latin typeface="Times New Roman" panose="02020603050405020304" pitchFamily="18" charset="0"/>
                <a:cs typeface="Times New Roman" panose="02020603050405020304" pitchFamily="18" charset="0"/>
              </a:rPr>
              <a:t>Керівник</a:t>
            </a:r>
            <a:r>
              <a:rPr lang="uk-UA" sz="3200" b="1" dirty="0" smtClean="0">
                <a:latin typeface="Times New Roman" panose="02020603050405020304" pitchFamily="18" charset="0"/>
                <a:cs typeface="Times New Roman" panose="02020603050405020304" pitchFamily="18" charset="0"/>
              </a:rPr>
              <a:t>:</a:t>
            </a:r>
          </a:p>
          <a:p>
            <a:r>
              <a:rPr lang="uk-UA" sz="3200" i="1" dirty="0" err="1" smtClean="0">
                <a:latin typeface="Times New Roman" panose="02020603050405020304" pitchFamily="18" charset="0"/>
                <a:cs typeface="Times New Roman" panose="02020603050405020304" pitchFamily="18" charset="0"/>
              </a:rPr>
              <a:t>Магаляс</a:t>
            </a:r>
            <a:r>
              <a:rPr lang="uk-UA" sz="3200" i="1" dirty="0" smtClean="0">
                <a:latin typeface="Times New Roman" panose="02020603050405020304" pitchFamily="18" charset="0"/>
                <a:cs typeface="Times New Roman" panose="02020603050405020304" pitchFamily="18" charset="0"/>
              </a:rPr>
              <a:t> Леся Сергіївна,</a:t>
            </a:r>
          </a:p>
          <a:p>
            <a:r>
              <a:rPr lang="uk-UA" sz="3200" i="1" dirty="0" smtClean="0">
                <a:latin typeface="Times New Roman" panose="02020603050405020304" pitchFamily="18" charset="0"/>
                <a:cs typeface="Times New Roman" panose="02020603050405020304" pitchFamily="18" charset="0"/>
              </a:rPr>
              <a:t>вчитель біології та хімії</a:t>
            </a:r>
          </a:p>
          <a:p>
            <a:r>
              <a:rPr lang="uk-UA" sz="3200" i="1" dirty="0" err="1" smtClean="0">
                <a:latin typeface="Times New Roman" panose="02020603050405020304" pitchFamily="18" charset="0"/>
                <a:cs typeface="Times New Roman" panose="02020603050405020304" pitchFamily="18" charset="0"/>
              </a:rPr>
              <a:t>Міцівецької</a:t>
            </a:r>
            <a:r>
              <a:rPr lang="uk-UA" sz="3200" i="1" dirty="0" smtClean="0">
                <a:latin typeface="Times New Roman" panose="02020603050405020304" pitchFamily="18" charset="0"/>
                <a:cs typeface="Times New Roman" panose="02020603050405020304" pitchFamily="18" charset="0"/>
              </a:rPr>
              <a:t> гімназії </a:t>
            </a:r>
          </a:p>
          <a:p>
            <a:r>
              <a:rPr lang="uk-UA" sz="3200" i="1" dirty="0" err="1" smtClean="0">
                <a:latin typeface="Times New Roman" panose="02020603050405020304" pitchFamily="18" charset="0"/>
                <a:cs typeface="Times New Roman" panose="02020603050405020304" pitchFamily="18" charset="0"/>
              </a:rPr>
              <a:t>Новодунаєвецької</a:t>
            </a:r>
            <a:r>
              <a:rPr lang="uk-UA" sz="3200" i="1" dirty="0" smtClean="0">
                <a:latin typeface="Times New Roman" panose="02020603050405020304" pitchFamily="18" charset="0"/>
                <a:cs typeface="Times New Roman" panose="02020603050405020304" pitchFamily="18" charset="0"/>
              </a:rPr>
              <a:t> селищної ради</a:t>
            </a:r>
          </a:p>
          <a:p>
            <a:r>
              <a:rPr lang="uk-UA" sz="3200" i="1" dirty="0" smtClean="0">
                <a:latin typeface="Times New Roman" panose="02020603050405020304" pitchFamily="18" charset="0"/>
                <a:cs typeface="Times New Roman" panose="02020603050405020304" pitchFamily="18" charset="0"/>
              </a:rPr>
              <a:t>Хмельницької області </a:t>
            </a:r>
          </a:p>
          <a:p>
            <a:endParaRPr lang="uk-UA" sz="3200" i="1" dirty="0" smtClean="0">
              <a:latin typeface="Times New Roman" panose="02020603050405020304" pitchFamily="18" charset="0"/>
              <a:cs typeface="Times New Roman" panose="02020603050405020304" pitchFamily="18" charset="0"/>
            </a:endParaRPr>
          </a:p>
          <a:p>
            <a:endParaRPr lang="uk-UA" sz="3200" b="1" dirty="0" smtClean="0">
              <a:latin typeface="Times New Roman" panose="02020603050405020304" pitchFamily="18" charset="0"/>
              <a:cs typeface="Times New Roman" panose="02020603050405020304" pitchFamily="18" charset="0"/>
            </a:endParaRPr>
          </a:p>
          <a:p>
            <a:endParaRPr lang="ru-RU" sz="3200" b="1"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11517679" y="1485900"/>
            <a:ext cx="6481096" cy="3046988"/>
          </a:xfrm>
          <a:prstGeom prst="rect">
            <a:avLst/>
          </a:prstGeom>
          <a:noFill/>
        </p:spPr>
        <p:txBody>
          <a:bodyPr wrap="square" rtlCol="0">
            <a:spAutoFit/>
          </a:bodyPr>
          <a:lstStyle/>
          <a:p>
            <a:pPr algn="just"/>
            <a:r>
              <a:rPr lang="uk-UA" sz="3200" b="1" dirty="0" smtClean="0">
                <a:latin typeface="Times New Roman" panose="02020603050405020304" pitchFamily="18" charset="0"/>
                <a:cs typeface="Times New Roman" panose="02020603050405020304" pitchFamily="18" charset="0"/>
              </a:rPr>
              <a:t>Роботу виконала: </a:t>
            </a:r>
          </a:p>
          <a:p>
            <a:pPr algn="just"/>
            <a:r>
              <a:rPr lang="uk-UA" sz="3200" i="1" dirty="0" smtClean="0">
                <a:latin typeface="Times New Roman" panose="02020603050405020304" pitchFamily="18" charset="0"/>
                <a:cs typeface="Times New Roman" panose="02020603050405020304" pitchFamily="18" charset="0"/>
              </a:rPr>
              <a:t>Щеглова Вікторія Олександрівна,</a:t>
            </a:r>
          </a:p>
          <a:p>
            <a:pPr algn="just"/>
            <a:r>
              <a:rPr lang="uk-UA" sz="3200" i="1" dirty="0">
                <a:latin typeface="Times New Roman" panose="02020603050405020304" pitchFamily="18" charset="0"/>
                <a:cs typeface="Times New Roman" panose="02020603050405020304" pitchFamily="18" charset="0"/>
              </a:rPr>
              <a:t>у</a:t>
            </a:r>
            <a:r>
              <a:rPr lang="uk-UA" sz="3200" i="1" dirty="0" smtClean="0">
                <a:latin typeface="Times New Roman" panose="02020603050405020304" pitchFamily="18" charset="0"/>
                <a:cs typeface="Times New Roman" panose="02020603050405020304" pitchFamily="18" charset="0"/>
              </a:rPr>
              <a:t>чениця 7 класу</a:t>
            </a:r>
          </a:p>
          <a:p>
            <a:pPr algn="just"/>
            <a:r>
              <a:rPr lang="uk-UA" sz="3200" i="1" dirty="0" err="1" smtClean="0">
                <a:latin typeface="Times New Roman" panose="02020603050405020304" pitchFamily="18" charset="0"/>
                <a:cs typeface="Times New Roman" panose="02020603050405020304" pitchFamily="18" charset="0"/>
              </a:rPr>
              <a:t>Міцівецької</a:t>
            </a:r>
            <a:r>
              <a:rPr lang="uk-UA" sz="3200" i="1" dirty="0" smtClean="0">
                <a:latin typeface="Times New Roman" panose="02020603050405020304" pitchFamily="18" charset="0"/>
                <a:cs typeface="Times New Roman" panose="02020603050405020304" pitchFamily="18" charset="0"/>
              </a:rPr>
              <a:t> гімназії </a:t>
            </a:r>
          </a:p>
          <a:p>
            <a:pPr algn="just"/>
            <a:r>
              <a:rPr lang="uk-UA" sz="3200" i="1" dirty="0" err="1" smtClean="0">
                <a:latin typeface="Times New Roman" panose="02020603050405020304" pitchFamily="18" charset="0"/>
                <a:cs typeface="Times New Roman" panose="02020603050405020304" pitchFamily="18" charset="0"/>
              </a:rPr>
              <a:t>Новодунаєвецької</a:t>
            </a:r>
            <a:r>
              <a:rPr lang="uk-UA" sz="3200" i="1" dirty="0" smtClean="0">
                <a:latin typeface="Times New Roman" panose="02020603050405020304" pitchFamily="18" charset="0"/>
                <a:cs typeface="Times New Roman" panose="02020603050405020304" pitchFamily="18" charset="0"/>
              </a:rPr>
              <a:t> селищної ради</a:t>
            </a:r>
          </a:p>
          <a:p>
            <a:pPr algn="just"/>
            <a:r>
              <a:rPr lang="uk-UA" sz="3200" i="1" dirty="0" smtClean="0">
                <a:latin typeface="Times New Roman" panose="02020603050405020304" pitchFamily="18" charset="0"/>
                <a:cs typeface="Times New Roman" panose="02020603050405020304" pitchFamily="18" charset="0"/>
              </a:rPr>
              <a:t>Хмельницької області</a:t>
            </a:r>
            <a:endParaRPr lang="ru-RU" sz="3200" i="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2" name="Freeform 2"/>
          <p:cNvSpPr/>
          <p:nvPr/>
        </p:nvSpPr>
        <p:spPr>
          <a:xfrm>
            <a:off x="12403406" y="353025"/>
            <a:ext cx="5437620" cy="9580950"/>
          </a:xfrm>
          <a:custGeom>
            <a:avLst/>
            <a:gdLst/>
            <a:ahLst/>
            <a:cxnLst/>
            <a:rect l="l" t="t" r="r" b="b"/>
            <a:pathLst>
              <a:path w="5437620" h="9580950">
                <a:moveTo>
                  <a:pt x="0" y="0"/>
                </a:moveTo>
                <a:lnTo>
                  <a:pt x="5437620" y="0"/>
                </a:lnTo>
                <a:lnTo>
                  <a:pt x="5437620" y="9580950"/>
                </a:lnTo>
                <a:lnTo>
                  <a:pt x="0" y="9580950"/>
                </a:lnTo>
                <a:lnTo>
                  <a:pt x="0" y="0"/>
                </a:lnTo>
                <a:close/>
              </a:path>
            </a:pathLst>
          </a:custGeom>
          <a:blipFill>
            <a:blip r:embed="rId2"/>
            <a:stretch>
              <a:fillRect t="-18173" b="-18173"/>
            </a:stretch>
          </a:blipFill>
        </p:spPr>
      </p:sp>
      <p:sp>
        <p:nvSpPr>
          <p:cNvPr id="3" name="TextBox 3"/>
          <p:cNvSpPr txBox="1"/>
          <p:nvPr/>
        </p:nvSpPr>
        <p:spPr>
          <a:xfrm>
            <a:off x="584483" y="756802"/>
            <a:ext cx="11227302" cy="8666475"/>
          </a:xfrm>
          <a:prstGeom prst="rect">
            <a:avLst/>
          </a:prstGeom>
        </p:spPr>
        <p:txBody>
          <a:bodyPr lIns="0" tIns="0" rIns="0" bIns="0" rtlCol="0" anchor="t">
            <a:spAutoFit/>
          </a:bodyPr>
          <a:lstStyle/>
          <a:p>
            <a:pPr algn="just">
              <a:lnSpc>
                <a:spcPts val="3687"/>
              </a:lnSpc>
              <a:spcBef>
                <a:spcPct val="0"/>
              </a:spcBef>
            </a:pPr>
            <a:r>
              <a:rPr lang="uk-UA" sz="3200" b="1" spc="-103" dirty="0" smtClean="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b="1" spc="-103" dirty="0" err="1" smtClean="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Актуальність</a:t>
            </a:r>
            <a:r>
              <a:rPr lang="en-US" sz="3200" spc="-103" dirty="0" smtClean="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проблеми</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безпеки</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продуктів</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харчування</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з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кожним</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роком</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зростає</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оскільки</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саме</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забезпечення</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безпеки</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продуктів</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харчування</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є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одним</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з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основних</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факторів</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що</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визначають</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здоров'я</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людей</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і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збереження</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генофонду</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Плісняві</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гриби</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яким</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характерні</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ознаки</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як</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рослин</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так</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і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тварин</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ростуть</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всюди</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але</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віддають</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перевагу</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теплому</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середовищу</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з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підвищеною</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en-US" sz="3200" spc="-103" dirty="0" err="1">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вологістю</a:t>
            </a:r>
            <a:r>
              <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endParaRPr lang="uk-UA" sz="3200" spc="-103" dirty="0" smtClean="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endParaRPr>
          </a:p>
          <a:p>
            <a:pPr algn="just">
              <a:lnSpc>
                <a:spcPts val="3687"/>
              </a:lnSpc>
              <a:spcBef>
                <a:spcPct val="0"/>
              </a:spcBef>
            </a:pPr>
            <a:endParaRPr lang="uk-UA"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endParaRPr>
          </a:p>
          <a:p>
            <a:pPr algn="just">
              <a:lnSpc>
                <a:spcPts val="3687"/>
              </a:lnSpc>
              <a:spcBef>
                <a:spcPct val="0"/>
              </a:spcBef>
            </a:pPr>
            <a:r>
              <a:rPr lang="ru-RU" sz="3200" b="1" i="1" dirty="0" smtClean="0">
                <a:latin typeface="Times New Roman"/>
                <a:cs typeface="Times New Roman"/>
              </a:rPr>
              <a:t>     </a:t>
            </a:r>
            <a:r>
              <a:rPr lang="uk-UA" sz="3200" b="1" i="1" dirty="0">
                <a:latin typeface="Times New Roman" panose="02020603050405020304" pitchFamily="18" charset="0"/>
                <a:cs typeface="Times New Roman" panose="02020603050405020304" pitchFamily="18" charset="0"/>
              </a:rPr>
              <a:t>Мета: </a:t>
            </a:r>
            <a:r>
              <a:rPr lang="uk-UA" sz="3200" dirty="0">
                <a:latin typeface="Times New Roman" panose="02020603050405020304" pitchFamily="18" charset="0"/>
                <a:cs typeface="Times New Roman" panose="02020603050405020304" pitchFamily="18" charset="0"/>
              </a:rPr>
              <a:t>Дослідити види пліснявих грибів, спори яких  можуть   бути виявлені в продуктах харчування</a:t>
            </a:r>
            <a:r>
              <a:rPr lang="uk-UA" sz="3200" dirty="0" smtClean="0">
                <a:latin typeface="Times New Roman" panose="02020603050405020304" pitchFamily="18" charset="0"/>
                <a:cs typeface="Times New Roman" panose="02020603050405020304" pitchFamily="18" charset="0"/>
              </a:rPr>
              <a:t>.</a:t>
            </a:r>
          </a:p>
          <a:p>
            <a:r>
              <a:rPr lang="uk-UA" sz="3200" b="1" i="1" dirty="0" smtClean="0">
                <a:latin typeface="Times New Roman" panose="02020603050405020304" pitchFamily="18" charset="0"/>
                <a:cs typeface="Times New Roman" panose="02020603050405020304" pitchFamily="18" charset="0"/>
              </a:rPr>
              <a:t>    Об’єкт </a:t>
            </a:r>
            <a:r>
              <a:rPr lang="uk-UA" sz="3200" b="1" i="1" dirty="0">
                <a:latin typeface="Times New Roman" panose="02020603050405020304" pitchFamily="18" charset="0"/>
                <a:cs typeface="Times New Roman" panose="02020603050405020304" pitchFamily="18" charset="0"/>
              </a:rPr>
              <a:t>дослідження: </a:t>
            </a:r>
            <a:r>
              <a:rPr lang="uk-UA" sz="3200" dirty="0">
                <a:latin typeface="Times New Roman" panose="02020603050405020304" pitchFamily="18" charset="0"/>
                <a:cs typeface="Times New Roman" panose="02020603050405020304" pitchFamily="18" charset="0"/>
              </a:rPr>
              <a:t>види цвілевих грибів та вплив на безпеку харчування в домашніх умовах.</a:t>
            </a:r>
            <a:endParaRPr lang="ru-RU" sz="3200" dirty="0">
              <a:latin typeface="Times New Roman" panose="02020603050405020304" pitchFamily="18" charset="0"/>
              <a:cs typeface="Times New Roman" panose="02020603050405020304" pitchFamily="18" charset="0"/>
            </a:endParaRPr>
          </a:p>
          <a:p>
            <a:r>
              <a:rPr lang="uk-UA" sz="3200" b="1" i="1" dirty="0" smtClean="0">
                <a:latin typeface="Times New Roman" panose="02020603050405020304" pitchFamily="18" charset="0"/>
                <a:cs typeface="Times New Roman" panose="02020603050405020304" pitchFamily="18" charset="0"/>
              </a:rPr>
              <a:t>   Предмет </a:t>
            </a:r>
            <a:r>
              <a:rPr lang="uk-UA" sz="3200" b="1" i="1" dirty="0">
                <a:latin typeface="Times New Roman" panose="02020603050405020304" pitchFamily="18" charset="0"/>
                <a:cs typeface="Times New Roman" panose="02020603050405020304" pitchFamily="18" charset="0"/>
              </a:rPr>
              <a:t>дослідження: </a:t>
            </a:r>
            <a:r>
              <a:rPr lang="uk-UA" sz="3200" dirty="0">
                <a:latin typeface="Times New Roman" panose="02020603050405020304" pitchFamily="18" charset="0"/>
                <a:cs typeface="Times New Roman" panose="02020603050405020304" pitchFamily="18" charset="0"/>
              </a:rPr>
              <a:t>методики виявлення небезпечних для здоров’я людини видів пліснявих грибів.</a:t>
            </a:r>
            <a:endParaRPr lang="ru-RU" sz="3200" dirty="0">
              <a:latin typeface="Times New Roman" panose="02020603050405020304" pitchFamily="18" charset="0"/>
              <a:cs typeface="Times New Roman" panose="02020603050405020304" pitchFamily="18" charset="0"/>
            </a:endParaRPr>
          </a:p>
          <a:p>
            <a:r>
              <a:rPr lang="uk-UA" sz="3200" b="1" i="1" dirty="0" smtClean="0">
                <a:latin typeface="Times New Roman" panose="02020603050405020304" pitchFamily="18" charset="0"/>
                <a:cs typeface="Times New Roman" panose="02020603050405020304" pitchFamily="18" charset="0"/>
              </a:rPr>
              <a:t>    Методи </a:t>
            </a:r>
            <a:r>
              <a:rPr lang="uk-UA" sz="3200" b="1" i="1" dirty="0">
                <a:latin typeface="Times New Roman" panose="02020603050405020304" pitchFamily="18" charset="0"/>
                <a:cs typeface="Times New Roman" panose="02020603050405020304" pitchFamily="18" charset="0"/>
              </a:rPr>
              <a:t>дослідження: </a:t>
            </a:r>
            <a:r>
              <a:rPr lang="uk-UA" sz="3200" dirty="0">
                <a:latin typeface="Times New Roman" panose="02020603050405020304" pitchFamily="18" charset="0"/>
                <a:cs typeface="Times New Roman" panose="02020603050405020304" pitchFamily="18" charset="0"/>
              </a:rPr>
              <a:t>експериментальне дослідження, мікроскопія, макрофотографування, статистичний метод, синтез.</a:t>
            </a:r>
            <a:endParaRPr lang="ru-RU" sz="3200" dirty="0">
              <a:latin typeface="Times New Roman" panose="02020603050405020304" pitchFamily="18" charset="0"/>
              <a:cs typeface="Times New Roman" panose="02020603050405020304" pitchFamily="18" charset="0"/>
            </a:endParaRPr>
          </a:p>
          <a:p>
            <a:pPr algn="just">
              <a:lnSpc>
                <a:spcPts val="3687"/>
              </a:lnSpc>
              <a:spcBef>
                <a:spcPct val="0"/>
              </a:spcBef>
            </a:pPr>
            <a:endParaRPr lang="ru-RU" sz="3200" dirty="0"/>
          </a:p>
          <a:p>
            <a:pPr algn="just">
              <a:lnSpc>
                <a:spcPts val="3687"/>
              </a:lnSpc>
              <a:spcBef>
                <a:spcPct val="0"/>
              </a:spcBef>
            </a:pPr>
            <a:endParaRPr lang="en-US" sz="3200" spc="-103" dirty="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endParaRPr>
          </a:p>
        </p:txBody>
      </p:sp>
      <p:sp>
        <p:nvSpPr>
          <p:cNvPr id="5" name="object 7"/>
          <p:cNvSpPr txBox="1"/>
          <p:nvPr/>
        </p:nvSpPr>
        <p:spPr>
          <a:xfrm>
            <a:off x="12900184" y="5462406"/>
            <a:ext cx="4359116" cy="1120820"/>
          </a:xfrm>
          <a:prstGeom prst="rect">
            <a:avLst/>
          </a:prstGeom>
        </p:spPr>
        <p:txBody>
          <a:bodyPr vert="horz" wrap="square" lIns="0" tIns="12700" rIns="0" bIns="0" rtlCol="0">
            <a:spAutoFit/>
          </a:bodyPr>
          <a:lstStyle/>
          <a:p>
            <a:pPr marL="12065" marR="5080" indent="635" algn="ctr">
              <a:lnSpc>
                <a:spcPct val="100000"/>
              </a:lnSpc>
              <a:spcBef>
                <a:spcPts val="100"/>
              </a:spcBef>
            </a:pPr>
            <a:r>
              <a:rPr sz="3600" b="1" i="1" u="sng" spc="-10" dirty="0">
                <a:solidFill>
                  <a:srgbClr val="C00000"/>
                </a:solidFill>
                <a:uFill>
                  <a:solidFill>
                    <a:srgbClr val="C00000"/>
                  </a:solidFill>
                </a:uFill>
                <a:latin typeface="Times New Roman"/>
                <a:cs typeface="Times New Roman"/>
              </a:rPr>
              <a:t>Здорове</a:t>
            </a:r>
            <a:r>
              <a:rPr sz="3600" b="1" i="1" spc="-10" dirty="0">
                <a:solidFill>
                  <a:srgbClr val="C00000"/>
                </a:solidFill>
                <a:latin typeface="Times New Roman"/>
                <a:cs typeface="Times New Roman"/>
              </a:rPr>
              <a:t> </a:t>
            </a:r>
            <a:r>
              <a:rPr sz="3600" b="1" i="1" u="sng" spc="-10" dirty="0">
                <a:solidFill>
                  <a:srgbClr val="C00000"/>
                </a:solidFill>
                <a:uFill>
                  <a:solidFill>
                    <a:srgbClr val="C00000"/>
                  </a:solidFill>
                </a:uFill>
                <a:latin typeface="Times New Roman"/>
                <a:cs typeface="Times New Roman"/>
              </a:rPr>
              <a:t>середовище</a:t>
            </a:r>
            <a:r>
              <a:rPr sz="3600" b="1" i="1" u="sng" spc="-120" dirty="0">
                <a:solidFill>
                  <a:srgbClr val="C00000"/>
                </a:solidFill>
                <a:uFill>
                  <a:solidFill>
                    <a:srgbClr val="C00000"/>
                  </a:solidFill>
                </a:uFill>
                <a:latin typeface="Times New Roman"/>
                <a:cs typeface="Times New Roman"/>
              </a:rPr>
              <a:t> </a:t>
            </a:r>
            <a:r>
              <a:rPr sz="3600" b="1" i="1" u="sng" spc="-50" dirty="0">
                <a:solidFill>
                  <a:srgbClr val="C00000"/>
                </a:solidFill>
                <a:uFill>
                  <a:solidFill>
                    <a:srgbClr val="C00000"/>
                  </a:solidFill>
                </a:uFill>
                <a:latin typeface="Times New Roman"/>
                <a:cs typeface="Times New Roman"/>
              </a:rPr>
              <a:t>–</a:t>
            </a:r>
            <a:r>
              <a:rPr sz="3600" b="1" i="1" spc="-50" dirty="0">
                <a:solidFill>
                  <a:srgbClr val="C00000"/>
                </a:solidFill>
                <a:latin typeface="Times New Roman"/>
                <a:cs typeface="Times New Roman"/>
              </a:rPr>
              <a:t> </a:t>
            </a:r>
            <a:r>
              <a:rPr sz="3600" b="1" i="1" u="sng" spc="-10" dirty="0">
                <a:solidFill>
                  <a:srgbClr val="C00000"/>
                </a:solidFill>
                <a:uFill>
                  <a:solidFill>
                    <a:srgbClr val="C00000"/>
                  </a:solidFill>
                </a:uFill>
                <a:latin typeface="Times New Roman"/>
                <a:cs typeface="Times New Roman"/>
              </a:rPr>
              <a:t>здорова</a:t>
            </a:r>
            <a:r>
              <a:rPr sz="3600" b="1" i="1" spc="-10" dirty="0">
                <a:solidFill>
                  <a:srgbClr val="C00000"/>
                </a:solidFill>
                <a:latin typeface="Times New Roman"/>
                <a:cs typeface="Times New Roman"/>
              </a:rPr>
              <a:t> </a:t>
            </a:r>
            <a:r>
              <a:rPr sz="3600" b="1" i="1" u="sng" spc="-10" dirty="0">
                <a:solidFill>
                  <a:srgbClr val="C00000"/>
                </a:solidFill>
                <a:uFill>
                  <a:solidFill>
                    <a:srgbClr val="C00000"/>
                  </a:solidFill>
                </a:uFill>
                <a:latin typeface="Times New Roman"/>
                <a:cs typeface="Times New Roman"/>
              </a:rPr>
              <a:t>нація!</a:t>
            </a:r>
            <a:endParaRPr sz="3600" dirty="0">
              <a:latin typeface="Times New Roman"/>
              <a:cs typeface="Times New Roman"/>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3" name="TextBox 3"/>
          <p:cNvSpPr txBox="1"/>
          <p:nvPr/>
        </p:nvSpPr>
        <p:spPr>
          <a:xfrm>
            <a:off x="914400" y="732033"/>
            <a:ext cx="16611600" cy="3447098"/>
          </a:xfrm>
          <a:prstGeom prst="rect">
            <a:avLst/>
          </a:prstGeom>
        </p:spPr>
        <p:txBody>
          <a:bodyPr wrap="square" lIns="0" tIns="0" rIns="0" bIns="0" rtlCol="0" anchor="t">
            <a:spAutoFit/>
          </a:bodyPr>
          <a:lstStyle/>
          <a:p>
            <a:pPr algn="just"/>
            <a:r>
              <a:rPr lang="uk-UA" sz="3200" b="1" spc="-103" dirty="0" smtClean="0">
                <a:solidFill>
                  <a:srgbClr val="000000"/>
                </a:solidFill>
                <a:latin typeface="Times New Roman" panose="02020603050405020304" pitchFamily="18" charset="0"/>
                <a:ea typeface="ITC Franklin Gothic LT Semi-Bold"/>
                <a:cs typeface="Times New Roman" panose="02020603050405020304" pitchFamily="18" charset="0"/>
                <a:sym typeface="ITC Franklin Gothic LT Semi-Bold"/>
              </a:rPr>
              <a:t>     </a:t>
            </a:r>
            <a:r>
              <a:rPr lang="uk-UA" sz="3200" b="1" i="1" dirty="0">
                <a:latin typeface="Times New Roman" panose="02020603050405020304" pitchFamily="18" charset="0"/>
                <a:cs typeface="Times New Roman" panose="02020603050405020304" pitchFamily="18" charset="0"/>
              </a:rPr>
              <a:t>Для її досягнення були поставлені наступні завдання: </a:t>
            </a:r>
            <a:endParaRPr lang="ru-RU" sz="3200" dirty="0">
              <a:latin typeface="Times New Roman" panose="02020603050405020304" pitchFamily="18" charset="0"/>
              <a:cs typeface="Times New Roman" panose="02020603050405020304" pitchFamily="18" charset="0"/>
            </a:endParaRPr>
          </a:p>
          <a:p>
            <a:pPr algn="just"/>
            <a:r>
              <a:rPr lang="uk-UA" sz="3200" dirty="0" err="1">
                <a:latin typeface="Times New Roman" panose="02020603050405020304" pitchFamily="18" charset="0"/>
                <a:cs typeface="Times New Roman" panose="02020603050405020304" pitchFamily="18" charset="0"/>
              </a:rPr>
              <a:t>1.Проаналізувати</a:t>
            </a:r>
            <a:r>
              <a:rPr lang="uk-UA" sz="3200" dirty="0">
                <a:latin typeface="Times New Roman" panose="02020603050405020304" pitchFamily="18" charset="0"/>
                <a:cs typeface="Times New Roman" panose="02020603050405020304" pitchFamily="18" charset="0"/>
              </a:rPr>
              <a:t> наукові джерела з теми дослідження.</a:t>
            </a:r>
            <a:endParaRPr lang="ru-RU" sz="3200" dirty="0">
              <a:latin typeface="Times New Roman" panose="02020603050405020304" pitchFamily="18" charset="0"/>
              <a:cs typeface="Times New Roman" panose="02020603050405020304" pitchFamily="18" charset="0"/>
            </a:endParaRPr>
          </a:p>
          <a:p>
            <a:pPr algn="just"/>
            <a:r>
              <a:rPr lang="uk-UA" sz="3200" dirty="0" err="1">
                <a:latin typeface="Times New Roman" panose="02020603050405020304" pitchFamily="18" charset="0"/>
                <a:cs typeface="Times New Roman" panose="02020603050405020304" pitchFamily="18" charset="0"/>
              </a:rPr>
              <a:t>2.Провести</a:t>
            </a:r>
            <a:r>
              <a:rPr lang="uk-UA" sz="3200" dirty="0">
                <a:latin typeface="Times New Roman" panose="02020603050405020304" pitchFamily="18" charset="0"/>
                <a:cs typeface="Times New Roman" panose="02020603050405020304" pitchFamily="18" charset="0"/>
              </a:rPr>
              <a:t> експериментальні дослідження по вирощуванні пліснявих грибів на різних продуктах харчуваннях та стерилізованих поживних середовищах. </a:t>
            </a:r>
            <a:endParaRPr lang="ru-RU" sz="3200" dirty="0">
              <a:latin typeface="Times New Roman" panose="02020603050405020304" pitchFamily="18" charset="0"/>
              <a:cs typeface="Times New Roman" panose="02020603050405020304" pitchFamily="18" charset="0"/>
            </a:endParaRPr>
          </a:p>
          <a:p>
            <a:pPr algn="just"/>
            <a:r>
              <a:rPr lang="uk-UA" sz="3200" dirty="0" err="1">
                <a:latin typeface="Times New Roman" panose="02020603050405020304" pitchFamily="18" charset="0"/>
                <a:cs typeface="Times New Roman" panose="02020603050405020304" pitchFamily="18" charset="0"/>
              </a:rPr>
              <a:t>3.Визначити</a:t>
            </a:r>
            <a:r>
              <a:rPr lang="uk-UA" sz="3200" dirty="0">
                <a:latin typeface="Times New Roman" panose="02020603050405020304" pitchFamily="18" charset="0"/>
                <a:cs typeface="Times New Roman" panose="02020603050405020304" pitchFamily="18" charset="0"/>
              </a:rPr>
              <a:t> види цвілевих грибів та їх вплив на організм людини.</a:t>
            </a:r>
            <a:endParaRPr lang="ru-RU" sz="3200" dirty="0">
              <a:latin typeface="Times New Roman" panose="02020603050405020304" pitchFamily="18" charset="0"/>
              <a:cs typeface="Times New Roman" panose="02020603050405020304" pitchFamily="18" charset="0"/>
            </a:endParaRPr>
          </a:p>
          <a:p>
            <a:pPr algn="just"/>
            <a:r>
              <a:rPr lang="uk-UA" sz="3200" dirty="0" err="1">
                <a:latin typeface="Times New Roman" panose="02020603050405020304" pitchFamily="18" charset="0"/>
                <a:cs typeface="Times New Roman" panose="02020603050405020304" pitchFamily="18" charset="0"/>
              </a:rPr>
              <a:t>4.Розробити</a:t>
            </a:r>
            <a:r>
              <a:rPr lang="uk-UA" sz="3200" dirty="0">
                <a:latin typeface="Times New Roman" panose="02020603050405020304" pitchFamily="18" charset="0"/>
                <a:cs typeface="Times New Roman" panose="02020603050405020304" pitchFamily="18" charset="0"/>
              </a:rPr>
              <a:t> рекомендації щодо запобігання чи зменшення потрапляння цвілевих грибів в організм людини</a:t>
            </a:r>
            <a:r>
              <a:rPr lang="uk-UA" sz="3200" dirty="0" smtClean="0">
                <a:latin typeface="Times New Roman" panose="02020603050405020304" pitchFamily="18" charset="0"/>
                <a:cs typeface="Times New Roman" panose="02020603050405020304" pitchFamily="18" charset="0"/>
              </a:rPr>
              <a:t>.</a:t>
            </a:r>
            <a:endParaRPr lang="ru-RU" sz="32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3848100"/>
            <a:ext cx="8128000"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152900"/>
            <a:ext cx="43434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261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3" name="TextBox 3"/>
          <p:cNvSpPr txBox="1"/>
          <p:nvPr/>
        </p:nvSpPr>
        <p:spPr>
          <a:xfrm>
            <a:off x="533400" y="751602"/>
            <a:ext cx="9448800" cy="9848850"/>
          </a:xfrm>
          <a:prstGeom prst="rect">
            <a:avLst/>
          </a:prstGeom>
        </p:spPr>
        <p:txBody>
          <a:bodyPr wrap="square" lIns="0" tIns="0" rIns="0" bIns="0" rtlCol="0" anchor="t">
            <a:spAutoFit/>
          </a:bodyPr>
          <a:lstStyle/>
          <a:p>
            <a:pPr algn="just"/>
            <a:r>
              <a:rPr lang="uk-UA" sz="3200" b="1" dirty="0" smtClean="0"/>
              <a:t>    </a:t>
            </a:r>
            <a:r>
              <a:rPr lang="uk-UA" sz="3200" b="1" dirty="0" smtClean="0">
                <a:latin typeface="Times New Roman" panose="02020603050405020304" pitchFamily="18" charset="0"/>
                <a:cs typeface="Times New Roman" panose="02020603050405020304" pitchFamily="18" charset="0"/>
              </a:rPr>
              <a:t>Новизна </a:t>
            </a:r>
            <a:r>
              <a:rPr lang="uk-UA" sz="3200" b="1" dirty="0">
                <a:latin typeface="Times New Roman" panose="02020603050405020304" pitchFamily="18" charset="0"/>
                <a:cs typeface="Times New Roman" panose="02020603050405020304" pitchFamily="18" charset="0"/>
              </a:rPr>
              <a:t>роботи полягає у:</a:t>
            </a:r>
            <a:r>
              <a:rPr lang="uk-UA" sz="3200" dirty="0">
                <a:latin typeface="Times New Roman" panose="02020603050405020304" pitchFamily="18" charset="0"/>
                <a:cs typeface="Times New Roman" panose="02020603050405020304" pitchFamily="18" charset="0"/>
              </a:rPr>
              <a:t> встановленні порівняльної стійкості різних груп продуктів (органічних проти продуктів з консервантами) до ураження грибами роду </a:t>
            </a:r>
            <a:r>
              <a:rPr lang="ru-RU" sz="3200" i="1" dirty="0" err="1">
                <a:latin typeface="Times New Roman" panose="02020603050405020304" pitchFamily="18" charset="0"/>
                <a:cs typeface="Times New Roman" panose="02020603050405020304" pitchFamily="18" charset="0"/>
              </a:rPr>
              <a:t>Aspergillus</a:t>
            </a:r>
            <a:r>
              <a:rPr lang="uk-UA" sz="3200" dirty="0">
                <a:latin typeface="Times New Roman" panose="02020603050405020304" pitchFamily="18" charset="0"/>
                <a:cs typeface="Times New Roman" panose="02020603050405020304" pitchFamily="18" charset="0"/>
              </a:rPr>
              <a:t>, </a:t>
            </a:r>
            <a:r>
              <a:rPr lang="ru-RU" sz="3200" i="1" dirty="0" err="1">
                <a:latin typeface="Times New Roman" panose="02020603050405020304" pitchFamily="18" charset="0"/>
                <a:cs typeface="Times New Roman" panose="02020603050405020304" pitchFamily="18" charset="0"/>
              </a:rPr>
              <a:t>Penicillium</a:t>
            </a:r>
            <a:r>
              <a:rPr lang="uk-UA" sz="3200" i="1" dirty="0">
                <a:latin typeface="Times New Roman" panose="02020603050405020304" pitchFamily="18" charset="0"/>
                <a:cs typeface="Times New Roman" panose="02020603050405020304" pitchFamily="18" charset="0"/>
              </a:rPr>
              <a:t> ,</a:t>
            </a:r>
            <a:r>
              <a:rPr lang="uk-UA" sz="3200" i="1" dirty="0" smtClean="0">
                <a:latin typeface="Times New Roman" panose="02020603050405020304" pitchFamily="18" charset="0"/>
                <a:cs typeface="Times New Roman" panose="02020603050405020304" pitchFamily="18" charset="0"/>
              </a:rPr>
              <a:t> </a:t>
            </a:r>
            <a:r>
              <a:rPr lang="ru-RU" sz="3200" i="1" dirty="0" err="1" smtClean="0">
                <a:latin typeface="Times New Roman" panose="02020603050405020304" pitchFamily="18" charset="0"/>
                <a:cs typeface="Times New Roman" panose="02020603050405020304" pitchFamily="18" charset="0"/>
              </a:rPr>
              <a:t>Mucor</a:t>
            </a:r>
            <a:r>
              <a:rPr lang="ru-RU" sz="3200" i="1" dirty="0" smtClean="0">
                <a:latin typeface="Times New Roman" panose="02020603050405020304" pitchFamily="18" charset="0"/>
                <a:cs typeface="Times New Roman" panose="02020603050405020304" pitchFamily="18" charset="0"/>
              </a:rPr>
              <a:t> та </a:t>
            </a:r>
            <a:r>
              <a:rPr lang="en-US" sz="3200" i="1" dirty="0" err="1">
                <a:latin typeface="Times New Roman" panose="02020603050405020304" pitchFamily="18" charset="0"/>
                <a:cs typeface="Times New Roman" panose="02020603050405020304" pitchFamily="18" charset="0"/>
              </a:rPr>
              <a:t>Geotrichum</a:t>
            </a:r>
            <a:r>
              <a:rPr lang="en-US" sz="3200" i="1" dirty="0">
                <a:latin typeface="Times New Roman" panose="02020603050405020304" pitchFamily="18" charset="0"/>
                <a:cs typeface="Times New Roman" panose="02020603050405020304" pitchFamily="18" charset="0"/>
              </a:rPr>
              <a:t> </a:t>
            </a:r>
            <a:r>
              <a:rPr lang="en-US" sz="3200" i="1" dirty="0" err="1">
                <a:latin typeface="Times New Roman" panose="02020603050405020304" pitchFamily="18" charset="0"/>
                <a:cs typeface="Times New Roman" panose="02020603050405020304" pitchFamily="18" charset="0"/>
              </a:rPr>
              <a:t>candidum</a:t>
            </a:r>
            <a:r>
              <a:rPr lang="uk-UA" sz="3200" dirty="0" smtClean="0">
                <a:latin typeface="Times New Roman" panose="02020603050405020304" pitchFamily="18" charset="0"/>
                <a:cs typeface="Times New Roman" panose="02020603050405020304" pitchFamily="18" charset="0"/>
              </a:rPr>
              <a:t> </a:t>
            </a:r>
            <a:r>
              <a:rPr lang="uk-UA" sz="3200" dirty="0">
                <a:latin typeface="Times New Roman" panose="02020603050405020304" pitchFamily="18" charset="0"/>
                <a:cs typeface="Times New Roman" panose="02020603050405020304" pitchFamily="18" charset="0"/>
              </a:rPr>
              <a:t>в умовах підвищеної вологості</a:t>
            </a:r>
            <a:r>
              <a:rPr lang="uk-UA" sz="3200" dirty="0" smtClean="0">
                <a:latin typeface="Times New Roman" panose="02020603050405020304" pitchFamily="18" charset="0"/>
                <a:cs typeface="Times New Roman" panose="02020603050405020304" pitchFamily="18" charset="0"/>
              </a:rPr>
              <a:t>.</a:t>
            </a:r>
          </a:p>
          <a:p>
            <a:pPr algn="just"/>
            <a:endParaRPr lang="uk-UA" sz="3200" dirty="0"/>
          </a:p>
          <a:p>
            <a:pPr algn="just"/>
            <a:r>
              <a:rPr lang="ru-RU" sz="3200" b="1" i="1" dirty="0" smtClean="0">
                <a:latin typeface="Times New Roman"/>
                <a:cs typeface="Times New Roman"/>
              </a:rPr>
              <a:t>     </a:t>
            </a:r>
            <a:r>
              <a:rPr lang="ru-RU" sz="3200" b="1" i="1" dirty="0" err="1" smtClean="0">
                <a:latin typeface="Times New Roman"/>
                <a:cs typeface="Times New Roman"/>
              </a:rPr>
              <a:t>Практичне</a:t>
            </a:r>
            <a:r>
              <a:rPr lang="ru-RU" sz="3200" b="1" i="1" spc="305" dirty="0" smtClean="0">
                <a:latin typeface="Times New Roman"/>
                <a:cs typeface="Times New Roman"/>
              </a:rPr>
              <a:t> </a:t>
            </a:r>
            <a:r>
              <a:rPr lang="ru-RU" sz="3200" b="1" i="1" dirty="0" err="1">
                <a:latin typeface="Times New Roman"/>
                <a:cs typeface="Times New Roman"/>
              </a:rPr>
              <a:t>значення</a:t>
            </a:r>
            <a:r>
              <a:rPr lang="ru-RU" sz="3200" b="1" i="1" spc="300" dirty="0">
                <a:latin typeface="Times New Roman"/>
                <a:cs typeface="Times New Roman"/>
              </a:rPr>
              <a:t> </a:t>
            </a:r>
            <a:r>
              <a:rPr lang="ru-RU" sz="3200" b="1" i="1" dirty="0" err="1">
                <a:latin typeface="Times New Roman"/>
                <a:cs typeface="Times New Roman"/>
              </a:rPr>
              <a:t>роботи</a:t>
            </a:r>
            <a:r>
              <a:rPr lang="ru-RU" sz="3200" dirty="0">
                <a:latin typeface="Times New Roman"/>
                <a:cs typeface="Times New Roman"/>
              </a:rPr>
              <a:t>:</a:t>
            </a:r>
            <a:r>
              <a:rPr lang="ru-RU" sz="3200" spc="300" dirty="0">
                <a:latin typeface="Times New Roman"/>
                <a:cs typeface="Times New Roman"/>
              </a:rPr>
              <a:t> </a:t>
            </a:r>
            <a:r>
              <a:rPr lang="ru-RU" sz="3200" dirty="0" err="1">
                <a:latin typeface="Times New Roman"/>
                <a:cs typeface="Times New Roman"/>
              </a:rPr>
              <a:t>Результати</a:t>
            </a:r>
            <a:r>
              <a:rPr lang="ru-RU" sz="3200" spc="305" dirty="0">
                <a:latin typeface="Times New Roman"/>
                <a:cs typeface="Times New Roman"/>
              </a:rPr>
              <a:t> </a:t>
            </a:r>
            <a:r>
              <a:rPr lang="ru-RU" sz="3200" spc="-10" dirty="0" err="1" smtClean="0">
                <a:latin typeface="Times New Roman"/>
                <a:cs typeface="Times New Roman"/>
              </a:rPr>
              <a:t>дослідження</a:t>
            </a:r>
            <a:r>
              <a:rPr lang="ru-RU" sz="3200" spc="-10" dirty="0" smtClean="0">
                <a:latin typeface="Times New Roman"/>
                <a:cs typeface="Times New Roman"/>
              </a:rPr>
              <a:t> </a:t>
            </a:r>
            <a:r>
              <a:rPr lang="ru-RU" sz="3200" spc="-10" dirty="0" err="1" smtClean="0">
                <a:latin typeface="Times New Roman"/>
                <a:cs typeface="Times New Roman"/>
              </a:rPr>
              <a:t>можуть</a:t>
            </a:r>
            <a:r>
              <a:rPr lang="ru-RU" sz="3200" spc="-10" dirty="0" smtClean="0">
                <a:latin typeface="Times New Roman"/>
                <a:cs typeface="Times New Roman"/>
              </a:rPr>
              <a:t> </a:t>
            </a:r>
            <a:r>
              <a:rPr lang="ru-RU" sz="3200" spc="-20" dirty="0" smtClean="0">
                <a:latin typeface="Times New Roman"/>
                <a:cs typeface="Times New Roman"/>
              </a:rPr>
              <a:t>бути</a:t>
            </a:r>
            <a:r>
              <a:rPr lang="ru-RU" sz="3200" dirty="0">
                <a:latin typeface="Times New Roman"/>
                <a:cs typeface="Times New Roman"/>
              </a:rPr>
              <a:t>	</a:t>
            </a:r>
            <a:r>
              <a:rPr lang="ru-RU" sz="3200" spc="-10" dirty="0" err="1">
                <a:latin typeface="Times New Roman"/>
                <a:cs typeface="Times New Roman"/>
              </a:rPr>
              <a:t>використані</a:t>
            </a:r>
            <a:r>
              <a:rPr lang="ru-RU" sz="3200" dirty="0">
                <a:latin typeface="Times New Roman"/>
                <a:cs typeface="Times New Roman"/>
              </a:rPr>
              <a:t>	</a:t>
            </a:r>
            <a:r>
              <a:rPr lang="ru-RU" sz="3200" spc="-25" dirty="0" smtClean="0">
                <a:latin typeface="Times New Roman"/>
                <a:cs typeface="Times New Roman"/>
              </a:rPr>
              <a:t>для</a:t>
            </a:r>
            <a:r>
              <a:rPr lang="ru-RU" sz="3200" dirty="0">
                <a:latin typeface="Times New Roman"/>
                <a:cs typeface="Times New Roman"/>
              </a:rPr>
              <a:t> </a:t>
            </a:r>
            <a:r>
              <a:rPr lang="ru-RU" sz="3200" spc="-10" dirty="0" smtClean="0">
                <a:latin typeface="Times New Roman"/>
                <a:cs typeface="Times New Roman"/>
              </a:rPr>
              <a:t>контролю</a:t>
            </a:r>
            <a:r>
              <a:rPr lang="ru-RU" sz="3200" dirty="0">
                <a:latin typeface="Times New Roman"/>
                <a:cs typeface="Times New Roman"/>
              </a:rPr>
              <a:t>	</a:t>
            </a:r>
            <a:r>
              <a:rPr lang="ru-RU" sz="3200" spc="-25" dirty="0">
                <a:latin typeface="Times New Roman"/>
                <a:cs typeface="Times New Roman"/>
              </a:rPr>
              <a:t>за</a:t>
            </a:r>
            <a:r>
              <a:rPr lang="ru-RU" sz="3200" dirty="0">
                <a:latin typeface="Times New Roman"/>
                <a:cs typeface="Times New Roman"/>
              </a:rPr>
              <a:t>	</a:t>
            </a:r>
            <a:r>
              <a:rPr lang="ru-RU" sz="3200" spc="-10" dirty="0" err="1" smtClean="0">
                <a:latin typeface="Times New Roman"/>
                <a:cs typeface="Times New Roman"/>
              </a:rPr>
              <a:t>якістю</a:t>
            </a:r>
            <a:r>
              <a:rPr lang="ru-RU" sz="3200" spc="-10" dirty="0" smtClean="0">
                <a:latin typeface="Times New Roman"/>
                <a:cs typeface="Times New Roman"/>
              </a:rPr>
              <a:t> </a:t>
            </a:r>
            <a:r>
              <a:rPr lang="ru-RU" sz="3200" spc="-10" dirty="0" err="1">
                <a:latin typeface="Times New Roman"/>
                <a:cs typeface="Times New Roman"/>
              </a:rPr>
              <a:t>хлібобулочних</a:t>
            </a:r>
            <a:r>
              <a:rPr lang="ru-RU" sz="3200" spc="-45" dirty="0">
                <a:latin typeface="Times New Roman"/>
                <a:cs typeface="Times New Roman"/>
              </a:rPr>
              <a:t> </a:t>
            </a:r>
            <a:r>
              <a:rPr lang="ru-RU" sz="3200" dirty="0" err="1">
                <a:latin typeface="Times New Roman"/>
                <a:cs typeface="Times New Roman"/>
              </a:rPr>
              <a:t>виробів</a:t>
            </a:r>
            <a:r>
              <a:rPr lang="ru-RU" sz="3200" dirty="0">
                <a:latin typeface="Times New Roman"/>
                <a:cs typeface="Times New Roman"/>
              </a:rPr>
              <a:t>.</a:t>
            </a:r>
            <a:r>
              <a:rPr lang="ru-RU" sz="3200" spc="-30" dirty="0">
                <a:latin typeface="Times New Roman"/>
                <a:cs typeface="Times New Roman"/>
              </a:rPr>
              <a:t> </a:t>
            </a:r>
            <a:r>
              <a:rPr lang="ru-RU" sz="3200" dirty="0" err="1">
                <a:latin typeface="Times New Roman"/>
                <a:cs typeface="Times New Roman"/>
              </a:rPr>
              <a:t>Розроблені</a:t>
            </a:r>
            <a:r>
              <a:rPr lang="ru-RU" sz="3200" spc="-35" dirty="0">
                <a:latin typeface="Times New Roman"/>
                <a:cs typeface="Times New Roman"/>
              </a:rPr>
              <a:t> </a:t>
            </a:r>
            <a:r>
              <a:rPr lang="ru-RU" sz="3200" spc="-10" dirty="0" err="1">
                <a:latin typeface="Times New Roman"/>
                <a:cs typeface="Times New Roman"/>
              </a:rPr>
              <a:t>рекомендації</a:t>
            </a:r>
            <a:r>
              <a:rPr lang="ru-RU" sz="3200" spc="-35" dirty="0">
                <a:latin typeface="Times New Roman"/>
                <a:cs typeface="Times New Roman"/>
              </a:rPr>
              <a:t> </a:t>
            </a:r>
            <a:r>
              <a:rPr lang="ru-RU" sz="3200" dirty="0" err="1">
                <a:latin typeface="Times New Roman"/>
                <a:cs typeface="Times New Roman"/>
              </a:rPr>
              <a:t>щодо</a:t>
            </a:r>
            <a:r>
              <a:rPr lang="ru-RU" sz="3200" spc="-30" dirty="0">
                <a:latin typeface="Times New Roman"/>
                <a:cs typeface="Times New Roman"/>
              </a:rPr>
              <a:t> </a:t>
            </a:r>
            <a:r>
              <a:rPr lang="ru-RU" sz="3200" spc="-10" dirty="0" err="1">
                <a:latin typeface="Times New Roman"/>
                <a:cs typeface="Times New Roman"/>
              </a:rPr>
              <a:t>заходів</a:t>
            </a:r>
            <a:r>
              <a:rPr lang="ru-RU" sz="3200" spc="-10" dirty="0">
                <a:latin typeface="Times New Roman"/>
                <a:cs typeface="Times New Roman"/>
              </a:rPr>
              <a:t>, </a:t>
            </a:r>
            <a:r>
              <a:rPr lang="ru-RU" sz="3200" dirty="0" err="1">
                <a:latin typeface="Times New Roman"/>
                <a:cs typeface="Times New Roman"/>
              </a:rPr>
              <a:t>які</a:t>
            </a:r>
            <a:r>
              <a:rPr lang="ru-RU" sz="3200" spc="370" dirty="0">
                <a:latin typeface="Times New Roman"/>
                <a:cs typeface="Times New Roman"/>
              </a:rPr>
              <a:t> </a:t>
            </a:r>
            <a:r>
              <a:rPr lang="ru-RU" sz="3200" dirty="0" err="1">
                <a:latin typeface="Times New Roman"/>
                <a:cs typeface="Times New Roman"/>
              </a:rPr>
              <a:t>зменшують</a:t>
            </a:r>
            <a:r>
              <a:rPr lang="ru-RU" sz="3200" spc="390" dirty="0">
                <a:latin typeface="Times New Roman"/>
                <a:cs typeface="Times New Roman"/>
              </a:rPr>
              <a:t> </a:t>
            </a:r>
            <a:r>
              <a:rPr lang="ru-RU" sz="3200" dirty="0" err="1">
                <a:latin typeface="Times New Roman"/>
                <a:cs typeface="Times New Roman"/>
              </a:rPr>
              <a:t>рівень</a:t>
            </a:r>
            <a:r>
              <a:rPr lang="ru-RU" sz="3200" spc="385" dirty="0">
                <a:latin typeface="Times New Roman"/>
                <a:cs typeface="Times New Roman"/>
              </a:rPr>
              <a:t> </a:t>
            </a:r>
            <a:r>
              <a:rPr lang="ru-RU" sz="3200" dirty="0" err="1">
                <a:latin typeface="Times New Roman"/>
                <a:cs typeface="Times New Roman"/>
              </a:rPr>
              <a:t>небезпеки</a:t>
            </a:r>
            <a:r>
              <a:rPr lang="ru-RU" sz="3200" spc="385" dirty="0">
                <a:latin typeface="Times New Roman"/>
                <a:cs typeface="Times New Roman"/>
              </a:rPr>
              <a:t> </a:t>
            </a:r>
            <a:r>
              <a:rPr lang="ru-RU" sz="3200" dirty="0">
                <a:latin typeface="Times New Roman"/>
                <a:cs typeface="Times New Roman"/>
              </a:rPr>
              <a:t>контакту</a:t>
            </a:r>
            <a:r>
              <a:rPr lang="ru-RU" sz="3200" spc="385" dirty="0">
                <a:latin typeface="Times New Roman"/>
                <a:cs typeface="Times New Roman"/>
              </a:rPr>
              <a:t> </a:t>
            </a:r>
            <a:r>
              <a:rPr lang="ru-RU" sz="3200" dirty="0">
                <a:latin typeface="Times New Roman"/>
                <a:cs typeface="Times New Roman"/>
              </a:rPr>
              <a:t>і</a:t>
            </a:r>
            <a:r>
              <a:rPr lang="ru-RU" sz="3200" spc="380" dirty="0">
                <a:latin typeface="Times New Roman"/>
                <a:cs typeface="Times New Roman"/>
              </a:rPr>
              <a:t> </a:t>
            </a:r>
            <a:r>
              <a:rPr lang="ru-RU" sz="3200" dirty="0" err="1">
                <a:latin typeface="Times New Roman"/>
                <a:cs typeface="Times New Roman"/>
              </a:rPr>
              <a:t>вживання</a:t>
            </a:r>
            <a:r>
              <a:rPr lang="ru-RU" sz="3200" spc="380" dirty="0">
                <a:latin typeface="Times New Roman"/>
                <a:cs typeface="Times New Roman"/>
              </a:rPr>
              <a:t> </a:t>
            </a:r>
            <a:r>
              <a:rPr lang="ru-RU" sz="3200" spc="-20" dirty="0">
                <a:latin typeface="Times New Roman"/>
                <a:cs typeface="Times New Roman"/>
              </a:rPr>
              <a:t>спор </a:t>
            </a:r>
            <a:r>
              <a:rPr lang="ru-RU" sz="3200" dirty="0" err="1">
                <a:latin typeface="Times New Roman"/>
                <a:cs typeface="Times New Roman"/>
              </a:rPr>
              <a:t>цвілевих</a:t>
            </a:r>
            <a:r>
              <a:rPr lang="ru-RU" sz="3200" spc="310" dirty="0">
                <a:latin typeface="Times New Roman"/>
                <a:cs typeface="Times New Roman"/>
              </a:rPr>
              <a:t>   </a:t>
            </a:r>
            <a:r>
              <a:rPr lang="ru-RU" sz="3200" dirty="0" err="1">
                <a:latin typeface="Times New Roman"/>
                <a:cs typeface="Times New Roman"/>
              </a:rPr>
              <a:t>грибів</a:t>
            </a:r>
            <a:r>
              <a:rPr lang="ru-RU" sz="3200" dirty="0">
                <a:latin typeface="Times New Roman"/>
                <a:cs typeface="Times New Roman"/>
              </a:rPr>
              <a:t>.</a:t>
            </a:r>
            <a:r>
              <a:rPr lang="ru-RU" sz="3200" spc="310" dirty="0">
                <a:latin typeface="Times New Roman"/>
                <a:cs typeface="Times New Roman"/>
              </a:rPr>
              <a:t>   </a:t>
            </a:r>
            <a:r>
              <a:rPr lang="ru-RU" sz="3200" dirty="0" err="1">
                <a:latin typeface="Times New Roman"/>
                <a:cs typeface="Times New Roman"/>
              </a:rPr>
              <a:t>Основні</a:t>
            </a:r>
            <a:r>
              <a:rPr lang="ru-RU" sz="3200" spc="305" dirty="0">
                <a:latin typeface="Times New Roman"/>
                <a:cs typeface="Times New Roman"/>
              </a:rPr>
              <a:t>   </a:t>
            </a:r>
            <a:r>
              <a:rPr lang="ru-RU" sz="3200" dirty="0" err="1">
                <a:latin typeface="Times New Roman"/>
                <a:cs typeface="Times New Roman"/>
              </a:rPr>
              <a:t>положення</a:t>
            </a:r>
            <a:r>
              <a:rPr lang="ru-RU" sz="3200" spc="310" dirty="0">
                <a:latin typeface="Times New Roman"/>
                <a:cs typeface="Times New Roman"/>
              </a:rPr>
              <a:t>   </a:t>
            </a:r>
            <a:r>
              <a:rPr lang="ru-RU" sz="3200" dirty="0">
                <a:latin typeface="Times New Roman"/>
                <a:cs typeface="Times New Roman"/>
              </a:rPr>
              <a:t>та</a:t>
            </a:r>
            <a:r>
              <a:rPr lang="ru-RU" sz="3200" spc="310" dirty="0">
                <a:latin typeface="Times New Roman"/>
                <a:cs typeface="Times New Roman"/>
              </a:rPr>
              <a:t>   </a:t>
            </a:r>
            <a:r>
              <a:rPr lang="ru-RU" sz="3200" spc="-10" dirty="0" err="1">
                <a:latin typeface="Times New Roman"/>
                <a:cs typeface="Times New Roman"/>
              </a:rPr>
              <a:t>результати</a:t>
            </a:r>
            <a:r>
              <a:rPr lang="ru-RU" sz="3200" spc="-10" dirty="0">
                <a:latin typeface="Times New Roman"/>
                <a:cs typeface="Times New Roman"/>
              </a:rPr>
              <a:t> </a:t>
            </a:r>
            <a:r>
              <a:rPr lang="ru-RU" sz="3200" dirty="0" err="1">
                <a:latin typeface="Times New Roman"/>
                <a:cs typeface="Times New Roman"/>
              </a:rPr>
              <a:t>дослідницької</a:t>
            </a:r>
            <a:r>
              <a:rPr lang="ru-RU" sz="3200" spc="215" dirty="0">
                <a:latin typeface="Times New Roman"/>
                <a:cs typeface="Times New Roman"/>
              </a:rPr>
              <a:t> </a:t>
            </a:r>
            <a:r>
              <a:rPr lang="ru-RU" sz="3200" dirty="0" err="1">
                <a:latin typeface="Times New Roman"/>
                <a:cs typeface="Times New Roman"/>
              </a:rPr>
              <a:t>роботи</a:t>
            </a:r>
            <a:r>
              <a:rPr lang="ru-RU" sz="3200" spc="210" dirty="0">
                <a:latin typeface="Times New Roman"/>
                <a:cs typeface="Times New Roman"/>
              </a:rPr>
              <a:t> </a:t>
            </a:r>
            <a:r>
              <a:rPr lang="ru-RU" sz="3200" dirty="0" err="1">
                <a:latin typeface="Times New Roman"/>
                <a:cs typeface="Times New Roman"/>
              </a:rPr>
              <a:t>були</a:t>
            </a:r>
            <a:r>
              <a:rPr lang="ru-RU" sz="3200" spc="210" dirty="0">
                <a:latin typeface="Times New Roman"/>
                <a:cs typeface="Times New Roman"/>
              </a:rPr>
              <a:t> </a:t>
            </a:r>
            <a:r>
              <a:rPr lang="ru-RU" sz="3200" dirty="0" err="1">
                <a:latin typeface="Times New Roman"/>
                <a:cs typeface="Times New Roman"/>
              </a:rPr>
              <a:t>викладені</a:t>
            </a:r>
            <a:r>
              <a:rPr lang="ru-RU" sz="3200" spc="215" dirty="0">
                <a:latin typeface="Times New Roman"/>
                <a:cs typeface="Times New Roman"/>
              </a:rPr>
              <a:t> </a:t>
            </a:r>
            <a:r>
              <a:rPr lang="ru-RU" sz="3200" dirty="0" err="1">
                <a:latin typeface="Times New Roman"/>
                <a:cs typeface="Times New Roman"/>
              </a:rPr>
              <a:t>під</a:t>
            </a:r>
            <a:r>
              <a:rPr lang="ru-RU" sz="3200" spc="215" dirty="0">
                <a:latin typeface="Times New Roman"/>
                <a:cs typeface="Times New Roman"/>
              </a:rPr>
              <a:t> </a:t>
            </a:r>
            <a:r>
              <a:rPr lang="ru-RU" sz="3200" dirty="0">
                <a:latin typeface="Times New Roman"/>
                <a:cs typeface="Times New Roman"/>
              </a:rPr>
              <a:t>час</a:t>
            </a:r>
            <a:r>
              <a:rPr lang="ru-RU" sz="3200" spc="210" dirty="0">
                <a:latin typeface="Times New Roman"/>
                <a:cs typeface="Times New Roman"/>
              </a:rPr>
              <a:t> </a:t>
            </a:r>
            <a:r>
              <a:rPr lang="ru-RU" sz="3200" dirty="0" err="1">
                <a:latin typeface="Times New Roman"/>
                <a:cs typeface="Times New Roman"/>
              </a:rPr>
              <a:t>виступів</a:t>
            </a:r>
            <a:r>
              <a:rPr lang="ru-RU" sz="3200" spc="220" dirty="0">
                <a:latin typeface="Times New Roman"/>
                <a:cs typeface="Times New Roman"/>
              </a:rPr>
              <a:t> </a:t>
            </a:r>
            <a:r>
              <a:rPr lang="ru-RU" sz="3200" spc="-10" dirty="0">
                <a:latin typeface="Times New Roman"/>
                <a:cs typeface="Times New Roman"/>
              </a:rPr>
              <a:t>перед </a:t>
            </a:r>
            <a:r>
              <a:rPr lang="ru-RU" sz="3200" dirty="0" err="1">
                <a:latin typeface="Times New Roman"/>
                <a:cs typeface="Times New Roman"/>
              </a:rPr>
              <a:t>учнями</a:t>
            </a:r>
            <a:r>
              <a:rPr lang="ru-RU" sz="3200" spc="455" dirty="0">
                <a:latin typeface="Times New Roman"/>
                <a:cs typeface="Times New Roman"/>
              </a:rPr>
              <a:t>   </a:t>
            </a:r>
            <a:r>
              <a:rPr lang="ru-RU" sz="3200" dirty="0" err="1" smtClean="0">
                <a:latin typeface="Times New Roman"/>
                <a:cs typeface="Times New Roman"/>
              </a:rPr>
              <a:t>Міцівецької</a:t>
            </a:r>
            <a:r>
              <a:rPr lang="ru-RU" sz="3200" dirty="0" smtClean="0">
                <a:latin typeface="Times New Roman"/>
                <a:cs typeface="Times New Roman"/>
              </a:rPr>
              <a:t> </a:t>
            </a:r>
            <a:r>
              <a:rPr lang="ru-RU" sz="3200" dirty="0" err="1" smtClean="0">
                <a:latin typeface="Times New Roman"/>
                <a:cs typeface="Times New Roman"/>
              </a:rPr>
              <a:t>гімназії</a:t>
            </a:r>
            <a:r>
              <a:rPr lang="ru-RU" sz="3200" dirty="0" smtClean="0">
                <a:latin typeface="Times New Roman"/>
                <a:cs typeface="Times New Roman"/>
              </a:rPr>
              <a:t> </a:t>
            </a:r>
            <a:r>
              <a:rPr lang="ru-RU" sz="3200" dirty="0" err="1" smtClean="0">
                <a:latin typeface="Times New Roman"/>
                <a:cs typeface="Times New Roman"/>
              </a:rPr>
              <a:t>Новодунаєвецької</a:t>
            </a:r>
            <a:r>
              <a:rPr lang="ru-RU" sz="3200" dirty="0" smtClean="0">
                <a:latin typeface="Times New Roman"/>
                <a:cs typeface="Times New Roman"/>
              </a:rPr>
              <a:t> </a:t>
            </a:r>
            <a:r>
              <a:rPr lang="ru-RU" sz="3200" dirty="0" err="1" smtClean="0">
                <a:latin typeface="Times New Roman"/>
                <a:cs typeface="Times New Roman"/>
              </a:rPr>
              <a:t>селищної</a:t>
            </a:r>
            <a:r>
              <a:rPr lang="ru-RU" sz="3200" dirty="0" smtClean="0">
                <a:latin typeface="Times New Roman"/>
                <a:cs typeface="Times New Roman"/>
              </a:rPr>
              <a:t> ради</a:t>
            </a:r>
            <a:endParaRPr lang="ru-RU" sz="3200" dirty="0">
              <a:latin typeface="Times New Roman"/>
              <a:cs typeface="Times New Roman"/>
            </a:endParaRPr>
          </a:p>
          <a:p>
            <a:pPr algn="just"/>
            <a:endParaRPr lang="ru-RU" sz="3200" dirty="0">
              <a:latin typeface="Times New Roman"/>
              <a:cs typeface="Times New Roman"/>
            </a:endParaRPr>
          </a:p>
          <a:p>
            <a:endParaRPr lang="ru-RU" sz="3200" dirty="0">
              <a:latin typeface="Times New Roman"/>
              <a:cs typeface="Times New Roman"/>
            </a:endParaRPr>
          </a:p>
          <a:p>
            <a:endParaRPr lang="uk-UA" sz="3200" dirty="0"/>
          </a:p>
          <a:p>
            <a:endParaRPr lang="ru-RU" sz="3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15600" y="5295900"/>
            <a:ext cx="73914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1" y="495300"/>
            <a:ext cx="7550726" cy="438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57580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2" name="Freeform 2"/>
          <p:cNvSpPr/>
          <p:nvPr/>
        </p:nvSpPr>
        <p:spPr>
          <a:xfrm>
            <a:off x="12403406" y="353025"/>
            <a:ext cx="5437620" cy="9580950"/>
          </a:xfrm>
          <a:custGeom>
            <a:avLst/>
            <a:gdLst/>
            <a:ahLst/>
            <a:cxnLst/>
            <a:rect l="l" t="t" r="r" b="b"/>
            <a:pathLst>
              <a:path w="5437620" h="9580950">
                <a:moveTo>
                  <a:pt x="0" y="0"/>
                </a:moveTo>
                <a:lnTo>
                  <a:pt x="5437620" y="0"/>
                </a:lnTo>
                <a:lnTo>
                  <a:pt x="5437620" y="9580950"/>
                </a:lnTo>
                <a:lnTo>
                  <a:pt x="0" y="9580950"/>
                </a:lnTo>
                <a:lnTo>
                  <a:pt x="0" y="0"/>
                </a:lnTo>
                <a:close/>
              </a:path>
            </a:pathLst>
          </a:custGeom>
          <a:blipFill>
            <a:blip r:embed="rId2"/>
            <a:stretch>
              <a:fillRect t="-18173" b="-18173"/>
            </a:stretch>
          </a:blipFill>
        </p:spPr>
      </p:sp>
      <p:sp>
        <p:nvSpPr>
          <p:cNvPr id="5" name="object 6"/>
          <p:cNvSpPr txBox="1"/>
          <p:nvPr/>
        </p:nvSpPr>
        <p:spPr>
          <a:xfrm>
            <a:off x="14157968" y="4134433"/>
            <a:ext cx="1928495" cy="1232535"/>
          </a:xfrm>
          <a:prstGeom prst="rect">
            <a:avLst/>
          </a:prstGeom>
        </p:spPr>
        <p:txBody>
          <a:bodyPr vert="horz" wrap="square" lIns="0" tIns="35560" rIns="0" bIns="0" rtlCol="0">
            <a:spAutoFit/>
          </a:bodyPr>
          <a:lstStyle/>
          <a:p>
            <a:pPr marL="497205" marR="5080" indent="-485140">
              <a:lnSpc>
                <a:spcPts val="4710"/>
              </a:lnSpc>
              <a:spcBef>
                <a:spcPts val="280"/>
              </a:spcBef>
            </a:pPr>
            <a:r>
              <a:rPr sz="4000" b="1" spc="-10" dirty="0">
                <a:latin typeface="Times New Roman"/>
                <a:cs typeface="Times New Roman"/>
              </a:rPr>
              <a:t>Якісний </a:t>
            </a:r>
            <a:r>
              <a:rPr sz="4000" b="1" spc="-20" dirty="0">
                <a:latin typeface="Times New Roman"/>
                <a:cs typeface="Times New Roman"/>
              </a:rPr>
              <a:t>хліб</a:t>
            </a:r>
            <a:endParaRPr sz="4000" dirty="0">
              <a:latin typeface="Times New Roman"/>
              <a:cs typeface="Times New Roman"/>
            </a:endParaRPr>
          </a:p>
        </p:txBody>
      </p:sp>
      <p:sp>
        <p:nvSpPr>
          <p:cNvPr id="7" name="object 7"/>
          <p:cNvSpPr txBox="1"/>
          <p:nvPr/>
        </p:nvSpPr>
        <p:spPr>
          <a:xfrm>
            <a:off x="474370" y="478282"/>
            <a:ext cx="11260430" cy="3991477"/>
          </a:xfrm>
          <a:prstGeom prst="rect">
            <a:avLst/>
          </a:prstGeom>
        </p:spPr>
        <p:txBody>
          <a:bodyPr vert="horz" wrap="square" lIns="0" tIns="13335" rIns="0" bIns="0" rtlCol="0">
            <a:spAutoFit/>
          </a:bodyPr>
          <a:lstStyle/>
          <a:p>
            <a:pPr marL="12700" marR="5080" indent="457200" algn="just">
              <a:spcBef>
                <a:spcPts val="105"/>
              </a:spcBef>
            </a:pPr>
            <a:r>
              <a:rPr sz="3200" dirty="0">
                <a:latin typeface="Times New Roman"/>
                <a:cs typeface="Times New Roman"/>
              </a:rPr>
              <a:t>Хліб</a:t>
            </a:r>
            <a:r>
              <a:rPr sz="3200" spc="185" dirty="0">
                <a:latin typeface="Times New Roman"/>
                <a:cs typeface="Times New Roman"/>
              </a:rPr>
              <a:t> </a:t>
            </a:r>
            <a:r>
              <a:rPr sz="3200" dirty="0">
                <a:latin typeface="Times New Roman"/>
                <a:cs typeface="Times New Roman"/>
              </a:rPr>
              <a:t>має</a:t>
            </a:r>
            <a:r>
              <a:rPr sz="3200" spc="175" dirty="0">
                <a:latin typeface="Times New Roman"/>
                <a:cs typeface="Times New Roman"/>
              </a:rPr>
              <a:t> </a:t>
            </a:r>
            <a:r>
              <a:rPr sz="3200" dirty="0">
                <a:latin typeface="Times New Roman"/>
                <a:cs typeface="Times New Roman"/>
              </a:rPr>
              <a:t>бути</a:t>
            </a:r>
            <a:r>
              <a:rPr sz="3200" spc="175" dirty="0">
                <a:latin typeface="Times New Roman"/>
                <a:cs typeface="Times New Roman"/>
              </a:rPr>
              <a:t> </a:t>
            </a:r>
            <a:r>
              <a:rPr sz="3200" dirty="0">
                <a:latin typeface="Times New Roman"/>
                <a:cs typeface="Times New Roman"/>
              </a:rPr>
              <a:t>рівним,</a:t>
            </a:r>
            <a:r>
              <a:rPr sz="3200" spc="190" dirty="0">
                <a:latin typeface="Times New Roman"/>
                <a:cs typeface="Times New Roman"/>
              </a:rPr>
              <a:t> </a:t>
            </a:r>
            <a:r>
              <a:rPr sz="3200" dirty="0">
                <a:latin typeface="Times New Roman"/>
                <a:cs typeface="Times New Roman"/>
              </a:rPr>
              <a:t>без</a:t>
            </a:r>
            <a:r>
              <a:rPr sz="3200" spc="175" dirty="0">
                <a:latin typeface="Times New Roman"/>
                <a:cs typeface="Times New Roman"/>
              </a:rPr>
              <a:t> </a:t>
            </a:r>
            <a:r>
              <a:rPr sz="3200" dirty="0">
                <a:latin typeface="Times New Roman"/>
                <a:cs typeface="Times New Roman"/>
              </a:rPr>
              <a:t>тріщин</a:t>
            </a:r>
            <a:r>
              <a:rPr sz="3200" spc="185" dirty="0">
                <a:latin typeface="Times New Roman"/>
                <a:cs typeface="Times New Roman"/>
              </a:rPr>
              <a:t> </a:t>
            </a:r>
            <a:r>
              <a:rPr sz="3200" dirty="0">
                <a:latin typeface="Times New Roman"/>
                <a:cs typeface="Times New Roman"/>
              </a:rPr>
              <a:t>і</a:t>
            </a:r>
            <a:r>
              <a:rPr sz="3200" spc="180" dirty="0">
                <a:latin typeface="Times New Roman"/>
                <a:cs typeface="Times New Roman"/>
              </a:rPr>
              <a:t> </a:t>
            </a:r>
            <a:r>
              <a:rPr sz="3200" spc="-10" dirty="0">
                <a:latin typeface="Times New Roman"/>
                <a:cs typeface="Times New Roman"/>
              </a:rPr>
              <a:t>вм’ятин. </a:t>
            </a:r>
            <a:r>
              <a:rPr sz="3200" spc="-35" dirty="0">
                <a:latin typeface="Times New Roman"/>
                <a:cs typeface="Times New Roman"/>
              </a:rPr>
              <a:t>Уже</a:t>
            </a:r>
            <a:r>
              <a:rPr sz="3200" spc="-30" dirty="0">
                <a:latin typeface="Times New Roman"/>
                <a:cs typeface="Times New Roman"/>
              </a:rPr>
              <a:t> </a:t>
            </a:r>
            <a:r>
              <a:rPr sz="3200" dirty="0">
                <a:latin typeface="Times New Roman"/>
                <a:cs typeface="Times New Roman"/>
              </a:rPr>
              <a:t>навіть</a:t>
            </a:r>
            <a:r>
              <a:rPr sz="3200" spc="-30" dirty="0">
                <a:latin typeface="Times New Roman"/>
                <a:cs typeface="Times New Roman"/>
              </a:rPr>
              <a:t> </a:t>
            </a:r>
            <a:r>
              <a:rPr sz="3200" dirty="0">
                <a:latin typeface="Times New Roman"/>
                <a:cs typeface="Times New Roman"/>
              </a:rPr>
              <a:t>ці</a:t>
            </a:r>
            <a:r>
              <a:rPr sz="3200" spc="-20" dirty="0">
                <a:latin typeface="Times New Roman"/>
                <a:cs typeface="Times New Roman"/>
              </a:rPr>
              <a:t> </a:t>
            </a:r>
            <a:r>
              <a:rPr sz="3200" dirty="0">
                <a:latin typeface="Times New Roman"/>
                <a:cs typeface="Times New Roman"/>
              </a:rPr>
              <a:t>характеристики</a:t>
            </a:r>
            <a:r>
              <a:rPr sz="3200" spc="-30" dirty="0">
                <a:latin typeface="Times New Roman"/>
                <a:cs typeface="Times New Roman"/>
              </a:rPr>
              <a:t> </a:t>
            </a:r>
            <a:r>
              <a:rPr sz="3200" dirty="0">
                <a:latin typeface="Times New Roman"/>
                <a:cs typeface="Times New Roman"/>
              </a:rPr>
              <a:t>ми</a:t>
            </a:r>
            <a:r>
              <a:rPr sz="3200" spc="-30" dirty="0">
                <a:latin typeface="Times New Roman"/>
                <a:cs typeface="Times New Roman"/>
              </a:rPr>
              <a:t> </a:t>
            </a:r>
            <a:r>
              <a:rPr sz="3200" dirty="0">
                <a:latin typeface="Times New Roman"/>
                <a:cs typeface="Times New Roman"/>
              </a:rPr>
              <a:t>рідко</a:t>
            </a:r>
            <a:r>
              <a:rPr sz="3200" spc="-20" dirty="0">
                <a:latin typeface="Times New Roman"/>
                <a:cs typeface="Times New Roman"/>
              </a:rPr>
              <a:t> </a:t>
            </a:r>
            <a:r>
              <a:rPr sz="3200" dirty="0">
                <a:latin typeface="Times New Roman"/>
                <a:cs typeface="Times New Roman"/>
              </a:rPr>
              <a:t>бачимо</a:t>
            </a:r>
            <a:r>
              <a:rPr sz="3200" spc="-15" dirty="0">
                <a:latin typeface="Times New Roman"/>
                <a:cs typeface="Times New Roman"/>
              </a:rPr>
              <a:t> </a:t>
            </a:r>
            <a:r>
              <a:rPr sz="3200" spc="-25" dirty="0">
                <a:latin typeface="Times New Roman"/>
                <a:cs typeface="Times New Roman"/>
              </a:rPr>
              <a:t>на </a:t>
            </a:r>
            <a:r>
              <a:rPr sz="3200" dirty="0">
                <a:latin typeface="Times New Roman"/>
                <a:cs typeface="Times New Roman"/>
              </a:rPr>
              <a:t>продукції,</a:t>
            </a:r>
            <a:r>
              <a:rPr sz="3200" spc="-60" dirty="0">
                <a:latin typeface="Times New Roman"/>
                <a:cs typeface="Times New Roman"/>
              </a:rPr>
              <a:t> </a:t>
            </a:r>
            <a:r>
              <a:rPr sz="3200" dirty="0">
                <a:latin typeface="Times New Roman"/>
                <a:cs typeface="Times New Roman"/>
              </a:rPr>
              <a:t>яка</a:t>
            </a:r>
            <a:r>
              <a:rPr sz="3200" spc="-65" dirty="0">
                <a:latin typeface="Times New Roman"/>
                <a:cs typeface="Times New Roman"/>
              </a:rPr>
              <a:t> </a:t>
            </a:r>
            <a:r>
              <a:rPr sz="3200" spc="-10" dirty="0">
                <a:latin typeface="Times New Roman"/>
                <a:cs typeface="Times New Roman"/>
              </a:rPr>
              <a:t>надходить</a:t>
            </a:r>
            <a:r>
              <a:rPr sz="3200" spc="-70" dirty="0">
                <a:latin typeface="Times New Roman"/>
                <a:cs typeface="Times New Roman"/>
              </a:rPr>
              <a:t> </a:t>
            </a:r>
            <a:r>
              <a:rPr sz="3200" dirty="0">
                <a:latin typeface="Times New Roman"/>
                <a:cs typeface="Times New Roman"/>
              </a:rPr>
              <a:t>у</a:t>
            </a:r>
            <a:r>
              <a:rPr sz="3200" spc="-75" dirty="0">
                <a:latin typeface="Times New Roman"/>
                <a:cs typeface="Times New Roman"/>
              </a:rPr>
              <a:t> </a:t>
            </a:r>
            <a:r>
              <a:rPr sz="3200" dirty="0">
                <a:latin typeface="Times New Roman"/>
                <a:cs typeface="Times New Roman"/>
              </a:rPr>
              <a:t>продаж.</a:t>
            </a:r>
            <a:r>
              <a:rPr sz="3200" spc="-60" dirty="0">
                <a:latin typeface="Times New Roman"/>
                <a:cs typeface="Times New Roman"/>
              </a:rPr>
              <a:t> </a:t>
            </a:r>
            <a:r>
              <a:rPr sz="3200" dirty="0" err="1">
                <a:latin typeface="Times New Roman"/>
                <a:cs typeface="Times New Roman"/>
              </a:rPr>
              <a:t>Якісний</a:t>
            </a:r>
            <a:r>
              <a:rPr sz="3200" spc="-65" dirty="0">
                <a:latin typeface="Times New Roman"/>
                <a:cs typeface="Times New Roman"/>
              </a:rPr>
              <a:t> </a:t>
            </a:r>
            <a:r>
              <a:rPr sz="3200" spc="-10" dirty="0" err="1" smtClean="0">
                <a:latin typeface="Times New Roman"/>
                <a:cs typeface="Times New Roman"/>
              </a:rPr>
              <a:t>виріб</a:t>
            </a:r>
            <a:r>
              <a:rPr lang="uk-UA" sz="3200" spc="-10" dirty="0" smtClean="0">
                <a:latin typeface="Times New Roman"/>
                <a:cs typeface="Times New Roman"/>
              </a:rPr>
              <a:t> </a:t>
            </a:r>
            <a:r>
              <a:rPr lang="ru-RU" sz="3200" spc="-20" dirty="0">
                <a:latin typeface="Times New Roman"/>
                <a:cs typeface="Times New Roman"/>
              </a:rPr>
              <a:t>буде</a:t>
            </a:r>
            <a:r>
              <a:rPr lang="ru-RU" sz="3200" dirty="0">
                <a:latin typeface="Times New Roman"/>
                <a:cs typeface="Times New Roman"/>
              </a:rPr>
              <a:t>	</a:t>
            </a:r>
            <a:r>
              <a:rPr lang="ru-RU" sz="3200" spc="-10" dirty="0" err="1">
                <a:latin typeface="Times New Roman"/>
                <a:cs typeface="Times New Roman"/>
              </a:rPr>
              <a:t>однорідного</a:t>
            </a:r>
            <a:r>
              <a:rPr lang="ru-RU" sz="3200" dirty="0">
                <a:latin typeface="Times New Roman"/>
                <a:cs typeface="Times New Roman"/>
              </a:rPr>
              <a:t>	</a:t>
            </a:r>
            <a:r>
              <a:rPr lang="ru-RU" sz="3200" spc="-10" dirty="0" err="1">
                <a:latin typeface="Times New Roman"/>
                <a:cs typeface="Times New Roman"/>
              </a:rPr>
              <a:t>кольору</a:t>
            </a:r>
            <a:r>
              <a:rPr lang="ru-RU" sz="3200" spc="-10" dirty="0">
                <a:latin typeface="Times New Roman"/>
                <a:cs typeface="Times New Roman"/>
              </a:rPr>
              <a:t>,</a:t>
            </a:r>
            <a:r>
              <a:rPr lang="ru-RU" sz="3200" dirty="0">
                <a:latin typeface="Times New Roman"/>
                <a:cs typeface="Times New Roman"/>
              </a:rPr>
              <a:t>	</a:t>
            </a:r>
            <a:r>
              <a:rPr lang="ru-RU" sz="3200" spc="-25" dirty="0">
                <a:latin typeface="Times New Roman"/>
                <a:cs typeface="Times New Roman"/>
              </a:rPr>
              <a:t>без</a:t>
            </a:r>
            <a:r>
              <a:rPr lang="ru-RU" sz="3200" dirty="0">
                <a:latin typeface="Times New Roman"/>
                <a:cs typeface="Times New Roman"/>
              </a:rPr>
              <a:t>	</a:t>
            </a:r>
            <a:r>
              <a:rPr lang="ru-RU" sz="3200" spc="-10" dirty="0" err="1">
                <a:latin typeface="Times New Roman"/>
                <a:cs typeface="Times New Roman"/>
              </a:rPr>
              <a:t>чорного</a:t>
            </a:r>
            <a:r>
              <a:rPr lang="ru-RU" sz="3200" dirty="0">
                <a:latin typeface="Times New Roman"/>
                <a:cs typeface="Times New Roman"/>
              </a:rPr>
              <a:t>	</a:t>
            </a:r>
            <a:r>
              <a:rPr lang="ru-RU" sz="3200" spc="-25" dirty="0" err="1" smtClean="0">
                <a:latin typeface="Times New Roman"/>
                <a:cs typeface="Times New Roman"/>
              </a:rPr>
              <a:t>чи</a:t>
            </a:r>
            <a:r>
              <a:rPr lang="ru-RU" sz="3200" spc="-25" dirty="0" smtClean="0">
                <a:latin typeface="Times New Roman"/>
                <a:cs typeface="Times New Roman"/>
              </a:rPr>
              <a:t> зеленого </a:t>
            </a:r>
            <a:r>
              <a:rPr lang="ru-RU" sz="3200" spc="-25" dirty="0" err="1" smtClean="0">
                <a:latin typeface="Times New Roman"/>
                <a:cs typeface="Times New Roman"/>
              </a:rPr>
              <a:t>нальоту</a:t>
            </a:r>
            <a:r>
              <a:rPr lang="ru-RU" sz="3200" spc="-25" dirty="0" smtClean="0">
                <a:latin typeface="Times New Roman"/>
                <a:cs typeface="Times New Roman"/>
              </a:rPr>
              <a:t>.</a:t>
            </a:r>
          </a:p>
          <a:p>
            <a:pPr marL="12700" marR="5080" indent="457200" algn="just">
              <a:spcBef>
                <a:spcPts val="105"/>
              </a:spcBef>
            </a:pPr>
            <a:r>
              <a:rPr lang="ru-RU" sz="3200" dirty="0" err="1">
                <a:latin typeface="Times New Roman"/>
                <a:cs typeface="Times New Roman"/>
              </a:rPr>
              <a:t>Якщо</a:t>
            </a:r>
            <a:r>
              <a:rPr lang="ru-RU" sz="3200" spc="190" dirty="0">
                <a:latin typeface="Times New Roman"/>
                <a:cs typeface="Times New Roman"/>
              </a:rPr>
              <a:t> </a:t>
            </a:r>
            <a:r>
              <a:rPr lang="ru-RU" sz="3200" dirty="0">
                <a:latin typeface="Times New Roman"/>
                <a:cs typeface="Times New Roman"/>
              </a:rPr>
              <a:t>на</a:t>
            </a:r>
            <a:r>
              <a:rPr lang="ru-RU" sz="3200" spc="190" dirty="0">
                <a:latin typeface="Times New Roman"/>
                <a:cs typeface="Times New Roman"/>
              </a:rPr>
              <a:t> </a:t>
            </a:r>
            <a:r>
              <a:rPr lang="ru-RU" sz="3200" dirty="0" err="1">
                <a:latin typeface="Times New Roman"/>
                <a:cs typeface="Times New Roman"/>
              </a:rPr>
              <a:t>нього</a:t>
            </a:r>
            <a:r>
              <a:rPr lang="ru-RU" sz="3200" spc="200" dirty="0">
                <a:latin typeface="Times New Roman"/>
                <a:cs typeface="Times New Roman"/>
              </a:rPr>
              <a:t> </a:t>
            </a:r>
            <a:r>
              <a:rPr lang="ru-RU" sz="3200" dirty="0" err="1">
                <a:latin typeface="Times New Roman"/>
                <a:cs typeface="Times New Roman"/>
              </a:rPr>
              <a:t>натиснути</a:t>
            </a:r>
            <a:r>
              <a:rPr lang="ru-RU" sz="3200" spc="190" dirty="0">
                <a:latin typeface="Times New Roman"/>
                <a:cs typeface="Times New Roman"/>
              </a:rPr>
              <a:t> </a:t>
            </a:r>
            <a:r>
              <a:rPr lang="ru-RU" sz="3200" dirty="0">
                <a:latin typeface="Times New Roman"/>
                <a:cs typeface="Times New Roman"/>
              </a:rPr>
              <a:t>і</a:t>
            </a:r>
            <a:r>
              <a:rPr lang="ru-RU" sz="3200" spc="190" dirty="0">
                <a:latin typeface="Times New Roman"/>
                <a:cs typeface="Times New Roman"/>
              </a:rPr>
              <a:t> </a:t>
            </a:r>
            <a:r>
              <a:rPr lang="ru-RU" sz="3200" dirty="0" err="1">
                <a:latin typeface="Times New Roman"/>
                <a:cs typeface="Times New Roman"/>
              </a:rPr>
              <a:t>він</a:t>
            </a:r>
            <a:r>
              <a:rPr lang="ru-RU" sz="3200" spc="190" dirty="0">
                <a:latin typeface="Times New Roman"/>
                <a:cs typeface="Times New Roman"/>
              </a:rPr>
              <a:t> </a:t>
            </a:r>
            <a:r>
              <a:rPr lang="ru-RU" sz="3200" spc="-10" dirty="0" err="1">
                <a:latin typeface="Times New Roman"/>
                <a:cs typeface="Times New Roman"/>
              </a:rPr>
              <a:t>повертається</a:t>
            </a:r>
            <a:r>
              <a:rPr lang="ru-RU" sz="3200" spc="-10" dirty="0">
                <a:latin typeface="Times New Roman"/>
                <a:cs typeface="Times New Roman"/>
              </a:rPr>
              <a:t> </a:t>
            </a:r>
            <a:r>
              <a:rPr lang="ru-RU" sz="3200" dirty="0">
                <a:latin typeface="Times New Roman"/>
                <a:cs typeface="Times New Roman"/>
              </a:rPr>
              <a:t>до</a:t>
            </a:r>
            <a:r>
              <a:rPr lang="ru-RU" sz="3200" spc="260" dirty="0">
                <a:latin typeface="Times New Roman"/>
                <a:cs typeface="Times New Roman"/>
              </a:rPr>
              <a:t> </a:t>
            </a:r>
            <a:r>
              <a:rPr lang="ru-RU" sz="3200" dirty="0" err="1">
                <a:latin typeface="Times New Roman"/>
                <a:cs typeface="Times New Roman"/>
              </a:rPr>
              <a:t>попередньої</a:t>
            </a:r>
            <a:r>
              <a:rPr lang="ru-RU" sz="3200" spc="260" dirty="0">
                <a:latin typeface="Times New Roman"/>
                <a:cs typeface="Times New Roman"/>
              </a:rPr>
              <a:t> </a:t>
            </a:r>
            <a:r>
              <a:rPr lang="ru-RU" sz="3200" dirty="0" err="1">
                <a:latin typeface="Times New Roman"/>
                <a:cs typeface="Times New Roman"/>
              </a:rPr>
              <a:t>форми</a:t>
            </a:r>
            <a:r>
              <a:rPr lang="ru-RU" sz="3200" dirty="0">
                <a:latin typeface="Times New Roman"/>
                <a:cs typeface="Times New Roman"/>
              </a:rPr>
              <a:t>,</a:t>
            </a:r>
            <a:r>
              <a:rPr lang="ru-RU" sz="3200" spc="260" dirty="0">
                <a:latin typeface="Times New Roman"/>
                <a:cs typeface="Times New Roman"/>
              </a:rPr>
              <a:t> </a:t>
            </a:r>
            <a:r>
              <a:rPr lang="ru-RU" sz="3200" dirty="0">
                <a:latin typeface="Times New Roman"/>
                <a:cs typeface="Times New Roman"/>
              </a:rPr>
              <a:t>то</a:t>
            </a:r>
            <a:r>
              <a:rPr lang="ru-RU" sz="3200" spc="250" dirty="0">
                <a:latin typeface="Times New Roman"/>
                <a:cs typeface="Times New Roman"/>
              </a:rPr>
              <a:t> </a:t>
            </a:r>
            <a:r>
              <a:rPr lang="ru-RU" sz="3200" dirty="0" err="1">
                <a:latin typeface="Times New Roman"/>
                <a:cs typeface="Times New Roman"/>
              </a:rPr>
              <a:t>це</a:t>
            </a:r>
            <a:r>
              <a:rPr lang="ru-RU" sz="3200" spc="250" dirty="0">
                <a:latin typeface="Times New Roman"/>
                <a:cs typeface="Times New Roman"/>
              </a:rPr>
              <a:t> </a:t>
            </a:r>
            <a:r>
              <a:rPr lang="ru-RU" sz="3200" dirty="0">
                <a:latin typeface="Times New Roman"/>
                <a:cs typeface="Times New Roman"/>
              </a:rPr>
              <a:t>є</a:t>
            </a:r>
            <a:r>
              <a:rPr lang="ru-RU" sz="3200" spc="260" dirty="0">
                <a:latin typeface="Times New Roman"/>
                <a:cs typeface="Times New Roman"/>
              </a:rPr>
              <a:t> </a:t>
            </a:r>
            <a:r>
              <a:rPr lang="ru-RU" sz="3200" dirty="0" err="1">
                <a:latin typeface="Times New Roman"/>
                <a:cs typeface="Times New Roman"/>
              </a:rPr>
              <a:t>свідченням</a:t>
            </a:r>
            <a:r>
              <a:rPr lang="ru-RU" sz="3200" spc="265" dirty="0">
                <a:latin typeface="Times New Roman"/>
                <a:cs typeface="Times New Roman"/>
              </a:rPr>
              <a:t> </a:t>
            </a:r>
            <a:r>
              <a:rPr lang="ru-RU" sz="3200" spc="-10" dirty="0">
                <a:latin typeface="Times New Roman"/>
                <a:cs typeface="Times New Roman"/>
              </a:rPr>
              <a:t>того, </a:t>
            </a:r>
            <a:r>
              <a:rPr lang="ru-RU" sz="3200" dirty="0" err="1">
                <a:latin typeface="Times New Roman"/>
                <a:cs typeface="Times New Roman"/>
              </a:rPr>
              <a:t>що</a:t>
            </a:r>
            <a:r>
              <a:rPr lang="ru-RU" sz="3200" spc="-45" dirty="0">
                <a:latin typeface="Times New Roman"/>
                <a:cs typeface="Times New Roman"/>
              </a:rPr>
              <a:t> </a:t>
            </a:r>
            <a:r>
              <a:rPr lang="ru-RU" sz="3200" spc="-10" dirty="0" err="1">
                <a:latin typeface="Times New Roman"/>
                <a:cs typeface="Times New Roman"/>
              </a:rPr>
              <a:t>буханець</a:t>
            </a:r>
            <a:r>
              <a:rPr lang="ru-RU" sz="3200" spc="-40" dirty="0">
                <a:latin typeface="Times New Roman"/>
                <a:cs typeface="Times New Roman"/>
              </a:rPr>
              <a:t> </a:t>
            </a:r>
            <a:r>
              <a:rPr lang="ru-RU" sz="3200" dirty="0" err="1">
                <a:latin typeface="Times New Roman"/>
                <a:cs typeface="Times New Roman"/>
              </a:rPr>
              <a:t>гарно</a:t>
            </a:r>
            <a:r>
              <a:rPr lang="ru-RU" sz="3200" spc="-20" dirty="0">
                <a:latin typeface="Times New Roman"/>
                <a:cs typeface="Times New Roman"/>
              </a:rPr>
              <a:t> </a:t>
            </a:r>
            <a:r>
              <a:rPr lang="ru-RU" sz="3200" spc="-10" dirty="0" err="1">
                <a:latin typeface="Times New Roman"/>
                <a:cs typeface="Times New Roman"/>
              </a:rPr>
              <a:t>пропечений</a:t>
            </a:r>
            <a:r>
              <a:rPr lang="ru-RU" sz="3200" spc="-10" dirty="0">
                <a:latin typeface="Times New Roman"/>
                <a:cs typeface="Times New Roman"/>
              </a:rPr>
              <a:t>.</a:t>
            </a:r>
            <a:endParaRPr lang="ru-RU" sz="3200" dirty="0">
              <a:latin typeface="Times New Roman"/>
              <a:cs typeface="Times New Roman"/>
            </a:endParaRPr>
          </a:p>
          <a:p>
            <a:pPr marL="12700" marR="5080" indent="457200" algn="just">
              <a:spcBef>
                <a:spcPts val="105"/>
              </a:spcBef>
            </a:pPr>
            <a:endParaRPr lang="ru-RU" sz="3200" dirty="0">
              <a:latin typeface="Times New Roman"/>
              <a:cs typeface="Times New Roman"/>
            </a:endParaRPr>
          </a:p>
          <a:p>
            <a:pPr marL="12700" marR="5080" indent="457200" algn="just">
              <a:lnSpc>
                <a:spcPct val="100000"/>
              </a:lnSpc>
              <a:spcBef>
                <a:spcPts val="105"/>
              </a:spcBef>
            </a:pPr>
            <a:endParaRPr sz="3200" dirty="0">
              <a:latin typeface="Times New Roman"/>
              <a:cs typeface="Times New Roman"/>
            </a:endParaRPr>
          </a:p>
        </p:txBody>
      </p:sp>
      <p:pic>
        <p:nvPicPr>
          <p:cNvPr id="8" name="object 11"/>
          <p:cNvPicPr/>
          <p:nvPr/>
        </p:nvPicPr>
        <p:blipFill>
          <a:blip r:embed="rId3" cstate="print"/>
          <a:stretch>
            <a:fillRect/>
          </a:stretch>
        </p:blipFill>
        <p:spPr>
          <a:xfrm>
            <a:off x="2819400" y="4096333"/>
            <a:ext cx="6914389" cy="3916680"/>
          </a:xfrm>
          <a:prstGeom prst="rect">
            <a:avLst/>
          </a:prstGeom>
        </p:spPr>
      </p:pic>
      <p:sp>
        <p:nvSpPr>
          <p:cNvPr id="9" name="object 10"/>
          <p:cNvSpPr txBox="1"/>
          <p:nvPr/>
        </p:nvSpPr>
        <p:spPr>
          <a:xfrm>
            <a:off x="3733800" y="8420100"/>
            <a:ext cx="3244215" cy="443711"/>
          </a:xfrm>
          <a:prstGeom prst="rect">
            <a:avLst/>
          </a:prstGeom>
        </p:spPr>
        <p:txBody>
          <a:bodyPr vert="horz" wrap="square" lIns="0" tIns="12700" rIns="0" bIns="0" rtlCol="0">
            <a:spAutoFit/>
          </a:bodyPr>
          <a:lstStyle/>
          <a:p>
            <a:pPr marL="12700">
              <a:lnSpc>
                <a:spcPct val="100000"/>
              </a:lnSpc>
              <a:spcBef>
                <a:spcPts val="100"/>
              </a:spcBef>
            </a:pPr>
            <a:r>
              <a:rPr sz="2800" i="1" dirty="0">
                <a:latin typeface="Times New Roman"/>
                <a:cs typeface="Times New Roman"/>
              </a:rPr>
              <a:t>Рис.</a:t>
            </a:r>
            <a:r>
              <a:rPr sz="2800" i="1" spc="-25" dirty="0">
                <a:latin typeface="Times New Roman"/>
                <a:cs typeface="Times New Roman"/>
              </a:rPr>
              <a:t> </a:t>
            </a:r>
            <a:r>
              <a:rPr lang="uk-UA" sz="2800" i="1" dirty="0" smtClean="0">
                <a:latin typeface="Times New Roman"/>
                <a:cs typeface="Times New Roman"/>
              </a:rPr>
              <a:t>1  </a:t>
            </a:r>
            <a:r>
              <a:rPr sz="2800" i="1" dirty="0" err="1" smtClean="0">
                <a:latin typeface="Times New Roman"/>
                <a:cs typeface="Times New Roman"/>
              </a:rPr>
              <a:t>Якісний</a:t>
            </a:r>
            <a:r>
              <a:rPr sz="2800" i="1" spc="425" dirty="0" smtClean="0">
                <a:latin typeface="Times New Roman"/>
                <a:cs typeface="Times New Roman"/>
              </a:rPr>
              <a:t> </a:t>
            </a:r>
            <a:r>
              <a:rPr sz="2800" i="1" spc="-20" dirty="0">
                <a:latin typeface="Times New Roman"/>
                <a:cs typeface="Times New Roman"/>
              </a:rPr>
              <a:t>хліб</a:t>
            </a:r>
            <a:endParaRPr sz="2800" dirty="0">
              <a:latin typeface="Times New Roman"/>
              <a:cs typeface="Times New Roman"/>
            </a:endParaRPr>
          </a:p>
        </p:txBody>
      </p:sp>
    </p:spTree>
    <p:extLst>
      <p:ext uri="{BB962C8B-B14F-4D97-AF65-F5344CB8AC3E}">
        <p14:creationId xmlns:p14="http://schemas.microsoft.com/office/powerpoint/2010/main" val="30232128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2" name="Freeform 2"/>
          <p:cNvSpPr/>
          <p:nvPr/>
        </p:nvSpPr>
        <p:spPr>
          <a:xfrm>
            <a:off x="12403406" y="353025"/>
            <a:ext cx="5437620" cy="9580950"/>
          </a:xfrm>
          <a:custGeom>
            <a:avLst/>
            <a:gdLst/>
            <a:ahLst/>
            <a:cxnLst/>
            <a:rect l="l" t="t" r="r" b="b"/>
            <a:pathLst>
              <a:path w="5437620" h="9580950">
                <a:moveTo>
                  <a:pt x="0" y="0"/>
                </a:moveTo>
                <a:lnTo>
                  <a:pt x="5437620" y="0"/>
                </a:lnTo>
                <a:lnTo>
                  <a:pt x="5437620" y="9580950"/>
                </a:lnTo>
                <a:lnTo>
                  <a:pt x="0" y="9580950"/>
                </a:lnTo>
                <a:lnTo>
                  <a:pt x="0" y="0"/>
                </a:lnTo>
                <a:close/>
              </a:path>
            </a:pathLst>
          </a:custGeom>
          <a:blipFill>
            <a:blip r:embed="rId2"/>
            <a:stretch>
              <a:fillRect t="-18173" b="-18173"/>
            </a:stretch>
          </a:blipFill>
        </p:spPr>
      </p:sp>
      <p:sp>
        <p:nvSpPr>
          <p:cNvPr id="5" name="object 3"/>
          <p:cNvSpPr txBox="1"/>
          <p:nvPr/>
        </p:nvSpPr>
        <p:spPr>
          <a:xfrm>
            <a:off x="12602503" y="2808116"/>
            <a:ext cx="5039426" cy="1860125"/>
          </a:xfrm>
          <a:prstGeom prst="rect">
            <a:avLst/>
          </a:prstGeom>
        </p:spPr>
        <p:txBody>
          <a:bodyPr vert="horz" wrap="square" lIns="0" tIns="13335" rIns="0" bIns="0" rtlCol="0">
            <a:spAutoFit/>
          </a:bodyPr>
          <a:lstStyle/>
          <a:p>
            <a:pPr marL="266065" marR="5080" indent="-209550" algn="ctr">
              <a:lnSpc>
                <a:spcPct val="100000"/>
              </a:lnSpc>
              <a:spcBef>
                <a:spcPts val="105"/>
              </a:spcBef>
            </a:pPr>
            <a:r>
              <a:rPr sz="4000" b="1" spc="-10" dirty="0">
                <a:latin typeface="Times New Roman"/>
                <a:cs typeface="Times New Roman"/>
              </a:rPr>
              <a:t>Організація, </a:t>
            </a:r>
            <a:r>
              <a:rPr sz="4000" b="1" dirty="0">
                <a:latin typeface="Times New Roman"/>
                <a:cs typeface="Times New Roman"/>
              </a:rPr>
              <a:t>методи</a:t>
            </a:r>
            <a:r>
              <a:rPr sz="4000" b="1" spc="-170" dirty="0">
                <a:latin typeface="Times New Roman"/>
                <a:cs typeface="Times New Roman"/>
              </a:rPr>
              <a:t> </a:t>
            </a:r>
            <a:r>
              <a:rPr sz="4000" b="1" spc="-25" dirty="0">
                <a:latin typeface="Times New Roman"/>
                <a:cs typeface="Times New Roman"/>
              </a:rPr>
              <a:t>та </a:t>
            </a:r>
            <a:r>
              <a:rPr sz="4000" b="1" spc="-10" dirty="0">
                <a:latin typeface="Times New Roman"/>
                <a:cs typeface="Times New Roman"/>
              </a:rPr>
              <a:t>методика</a:t>
            </a:r>
            <a:endParaRPr sz="4000" dirty="0">
              <a:latin typeface="Times New Roman"/>
              <a:cs typeface="Times New Roman"/>
            </a:endParaRPr>
          </a:p>
          <a:p>
            <a:pPr marL="12700" algn="ctr">
              <a:lnSpc>
                <a:spcPct val="100000"/>
              </a:lnSpc>
              <a:spcBef>
                <a:spcPts val="5"/>
              </a:spcBef>
            </a:pPr>
            <a:r>
              <a:rPr sz="4000" b="1" spc="-10" dirty="0">
                <a:latin typeface="Times New Roman"/>
                <a:cs typeface="Times New Roman"/>
              </a:rPr>
              <a:t>дослідження</a:t>
            </a:r>
            <a:endParaRPr sz="4000" dirty="0">
              <a:latin typeface="Times New Roman"/>
              <a:cs typeface="Times New Roman"/>
            </a:endParaRPr>
          </a:p>
        </p:txBody>
      </p:sp>
      <p:sp>
        <p:nvSpPr>
          <p:cNvPr id="7" name="TextBox 3"/>
          <p:cNvSpPr txBox="1"/>
          <p:nvPr/>
        </p:nvSpPr>
        <p:spPr>
          <a:xfrm>
            <a:off x="584483" y="756802"/>
            <a:ext cx="11227302" cy="5416868"/>
          </a:xfrm>
          <a:prstGeom prst="rect">
            <a:avLst/>
          </a:prstGeom>
        </p:spPr>
        <p:txBody>
          <a:bodyPr lIns="0" tIns="0" rIns="0" bIns="0" rtlCol="0" anchor="t">
            <a:spAutoFit/>
          </a:bodyPr>
          <a:lstStyle/>
          <a:p>
            <a:pPr algn="just"/>
            <a:r>
              <a:rPr lang="uk-UA" sz="3200" b="1" dirty="0" smtClean="0"/>
              <a:t>     </a:t>
            </a:r>
            <a:r>
              <a:rPr lang="uk-UA" sz="3200" dirty="0" smtClean="0">
                <a:latin typeface="Times New Roman" panose="02020603050405020304" pitchFamily="18" charset="0"/>
                <a:cs typeface="Times New Roman" panose="02020603050405020304" pitchFamily="18" charset="0"/>
              </a:rPr>
              <a:t>Дослідження 5 зразків різних видів продуктів харчування</a:t>
            </a:r>
          </a:p>
          <a:p>
            <a:pPr marL="12700" marR="5080" indent="457200" algn="just">
              <a:lnSpc>
                <a:spcPct val="100000"/>
              </a:lnSpc>
            </a:pPr>
            <a:r>
              <a:rPr lang="ru-RU" sz="3200" dirty="0" err="1">
                <a:latin typeface="Times New Roman"/>
                <a:cs typeface="Times New Roman"/>
              </a:rPr>
              <a:t>Мікологічні</a:t>
            </a:r>
            <a:r>
              <a:rPr lang="ru-RU" sz="3200" spc="90" dirty="0">
                <a:latin typeface="Times New Roman"/>
                <a:cs typeface="Times New Roman"/>
              </a:rPr>
              <a:t> </a:t>
            </a:r>
            <a:r>
              <a:rPr lang="ru-RU" sz="3200" dirty="0" err="1">
                <a:latin typeface="Times New Roman"/>
                <a:cs typeface="Times New Roman"/>
              </a:rPr>
              <a:t>дослідження</a:t>
            </a:r>
            <a:r>
              <a:rPr lang="ru-RU" sz="3200" spc="90" dirty="0">
                <a:latin typeface="Times New Roman"/>
                <a:cs typeface="Times New Roman"/>
              </a:rPr>
              <a:t> </a:t>
            </a:r>
            <a:r>
              <a:rPr lang="ru-RU" sz="3200" dirty="0" err="1">
                <a:latin typeface="Times New Roman"/>
                <a:cs typeface="Times New Roman"/>
              </a:rPr>
              <a:t>охоплювали</a:t>
            </a:r>
            <a:r>
              <a:rPr lang="ru-RU" sz="3200" spc="95" dirty="0">
                <a:latin typeface="Times New Roman"/>
                <a:cs typeface="Times New Roman"/>
              </a:rPr>
              <a:t> </a:t>
            </a:r>
            <a:r>
              <a:rPr lang="ru-RU" sz="3200" dirty="0">
                <a:latin typeface="Times New Roman"/>
                <a:cs typeface="Times New Roman"/>
              </a:rPr>
              <a:t>три</a:t>
            </a:r>
            <a:r>
              <a:rPr lang="ru-RU" sz="3200" spc="90" dirty="0">
                <a:latin typeface="Times New Roman"/>
                <a:cs typeface="Times New Roman"/>
              </a:rPr>
              <a:t> </a:t>
            </a:r>
            <a:r>
              <a:rPr lang="ru-RU" sz="3200" dirty="0" err="1">
                <a:latin typeface="Times New Roman"/>
                <a:cs typeface="Times New Roman"/>
              </a:rPr>
              <a:t>досліди</a:t>
            </a:r>
            <a:r>
              <a:rPr lang="ru-RU" sz="3200" dirty="0">
                <a:latin typeface="Times New Roman"/>
                <a:cs typeface="Times New Roman"/>
              </a:rPr>
              <a:t>,</a:t>
            </a:r>
            <a:r>
              <a:rPr lang="ru-RU" sz="3200" spc="85" dirty="0">
                <a:latin typeface="Times New Roman"/>
                <a:cs typeface="Times New Roman"/>
              </a:rPr>
              <a:t> </a:t>
            </a:r>
            <a:r>
              <a:rPr lang="ru-RU" sz="3200" spc="-25" dirty="0">
                <a:latin typeface="Times New Roman"/>
                <a:cs typeface="Times New Roman"/>
              </a:rPr>
              <a:t>для </a:t>
            </a:r>
            <a:r>
              <a:rPr lang="ru-RU" sz="3200" dirty="0" err="1">
                <a:latin typeface="Times New Roman"/>
                <a:cs typeface="Times New Roman"/>
              </a:rPr>
              <a:t>виконання</a:t>
            </a:r>
            <a:r>
              <a:rPr lang="ru-RU" sz="3200" spc="-35" dirty="0">
                <a:latin typeface="Times New Roman"/>
                <a:cs typeface="Times New Roman"/>
              </a:rPr>
              <a:t> </a:t>
            </a:r>
            <a:r>
              <a:rPr lang="ru-RU" sz="3200" dirty="0" err="1">
                <a:latin typeface="Times New Roman"/>
                <a:cs typeface="Times New Roman"/>
              </a:rPr>
              <a:t>яких</a:t>
            </a:r>
            <a:r>
              <a:rPr lang="ru-RU" sz="3200" spc="-45" dirty="0">
                <a:latin typeface="Times New Roman"/>
                <a:cs typeface="Times New Roman"/>
              </a:rPr>
              <a:t> </a:t>
            </a:r>
            <a:r>
              <a:rPr lang="ru-RU" sz="3200" dirty="0" err="1">
                <a:latin typeface="Times New Roman"/>
                <a:cs typeface="Times New Roman"/>
              </a:rPr>
              <a:t>обрані</a:t>
            </a:r>
            <a:r>
              <a:rPr lang="ru-RU" sz="3200" spc="-40" dirty="0">
                <a:latin typeface="Times New Roman"/>
                <a:cs typeface="Times New Roman"/>
              </a:rPr>
              <a:t> </a:t>
            </a:r>
            <a:r>
              <a:rPr lang="ru-RU" sz="3200" spc="-10" dirty="0" err="1">
                <a:latin typeface="Times New Roman"/>
                <a:cs typeface="Times New Roman"/>
              </a:rPr>
              <a:t>зразки</a:t>
            </a:r>
            <a:r>
              <a:rPr lang="ru-RU" sz="3200" spc="-10" dirty="0">
                <a:latin typeface="Times New Roman"/>
                <a:cs typeface="Times New Roman"/>
              </a:rPr>
              <a:t>:</a:t>
            </a:r>
            <a:endParaRPr lang="ru-RU" sz="3200" dirty="0">
              <a:latin typeface="Times New Roman"/>
              <a:cs typeface="Times New Roman"/>
            </a:endParaRPr>
          </a:p>
          <a:p>
            <a:pPr marL="12700" marR="5080" indent="457200" algn="just">
              <a:lnSpc>
                <a:spcPct val="100000"/>
              </a:lnSpc>
            </a:pPr>
            <a:r>
              <a:rPr lang="ru-RU" sz="3200" b="1" dirty="0" err="1">
                <a:latin typeface="Times New Roman"/>
                <a:cs typeface="Times New Roman"/>
              </a:rPr>
              <a:t>Дослід</a:t>
            </a:r>
            <a:r>
              <a:rPr lang="ru-RU" sz="3200" b="1" spc="10" dirty="0">
                <a:latin typeface="Times New Roman"/>
                <a:cs typeface="Times New Roman"/>
              </a:rPr>
              <a:t> </a:t>
            </a:r>
            <a:r>
              <a:rPr lang="ru-RU" sz="3200" b="1" dirty="0">
                <a:latin typeface="Times New Roman"/>
                <a:cs typeface="Times New Roman"/>
              </a:rPr>
              <a:t>1:</a:t>
            </a:r>
            <a:r>
              <a:rPr lang="ru-RU" sz="3200" b="1" spc="5" dirty="0">
                <a:latin typeface="Times New Roman"/>
                <a:cs typeface="Times New Roman"/>
              </a:rPr>
              <a:t> </a:t>
            </a:r>
            <a:r>
              <a:rPr lang="ru-RU" sz="3200" dirty="0">
                <a:latin typeface="Times New Roman"/>
                <a:cs typeface="Times New Roman"/>
              </a:rPr>
              <a:t>№1</a:t>
            </a:r>
            <a:r>
              <a:rPr lang="ru-RU" sz="3200" spc="-5" dirty="0">
                <a:latin typeface="Times New Roman"/>
                <a:cs typeface="Times New Roman"/>
              </a:rPr>
              <a:t> </a:t>
            </a:r>
            <a:r>
              <a:rPr lang="ru-RU" sz="3200" dirty="0">
                <a:latin typeface="Times New Roman"/>
                <a:cs typeface="Times New Roman"/>
              </a:rPr>
              <a:t>–</a:t>
            </a:r>
            <a:r>
              <a:rPr lang="ru-RU" sz="3200" spc="-10" dirty="0">
                <a:latin typeface="Times New Roman"/>
                <a:cs typeface="Times New Roman"/>
              </a:rPr>
              <a:t> </a:t>
            </a:r>
            <a:r>
              <a:rPr lang="ru-RU" sz="3200" dirty="0" err="1">
                <a:latin typeface="Times New Roman"/>
                <a:cs typeface="Times New Roman"/>
              </a:rPr>
              <a:t>висівковий</a:t>
            </a:r>
            <a:r>
              <a:rPr lang="ru-RU" sz="3200" dirty="0">
                <a:latin typeface="Times New Roman"/>
                <a:cs typeface="Times New Roman"/>
              </a:rPr>
              <a:t> </a:t>
            </a:r>
            <a:r>
              <a:rPr lang="ru-RU" sz="3200" dirty="0" err="1">
                <a:latin typeface="Times New Roman"/>
                <a:cs typeface="Times New Roman"/>
              </a:rPr>
              <a:t>хліб</a:t>
            </a:r>
            <a:r>
              <a:rPr lang="ru-RU" sz="3200" dirty="0">
                <a:latin typeface="Times New Roman"/>
                <a:cs typeface="Times New Roman"/>
              </a:rPr>
              <a:t>;</a:t>
            </a:r>
            <a:r>
              <a:rPr lang="ru-RU" sz="3200" spc="10" dirty="0">
                <a:latin typeface="Times New Roman"/>
                <a:cs typeface="Times New Roman"/>
              </a:rPr>
              <a:t> </a:t>
            </a:r>
            <a:r>
              <a:rPr lang="ru-RU" sz="3200" dirty="0">
                <a:latin typeface="Times New Roman"/>
                <a:cs typeface="Times New Roman"/>
              </a:rPr>
              <a:t>№</a:t>
            </a:r>
            <a:r>
              <a:rPr lang="ru-RU" sz="3200" spc="-10" dirty="0">
                <a:latin typeface="Times New Roman"/>
                <a:cs typeface="Times New Roman"/>
              </a:rPr>
              <a:t> </a:t>
            </a:r>
            <a:r>
              <a:rPr lang="ru-RU" sz="3200" dirty="0">
                <a:latin typeface="Times New Roman"/>
                <a:cs typeface="Times New Roman"/>
              </a:rPr>
              <a:t>2</a:t>
            </a:r>
            <a:r>
              <a:rPr lang="ru-RU" sz="3200" spc="10" dirty="0">
                <a:latin typeface="Times New Roman"/>
                <a:cs typeface="Times New Roman"/>
              </a:rPr>
              <a:t> </a:t>
            </a:r>
            <a:r>
              <a:rPr lang="ru-RU" sz="3200" dirty="0">
                <a:latin typeface="Times New Roman"/>
                <a:cs typeface="Times New Roman"/>
              </a:rPr>
              <a:t>–</a:t>
            </a:r>
            <a:r>
              <a:rPr lang="ru-RU" sz="3200" spc="-10" dirty="0">
                <a:latin typeface="Times New Roman"/>
                <a:cs typeface="Times New Roman"/>
              </a:rPr>
              <a:t> </a:t>
            </a:r>
            <a:r>
              <a:rPr lang="ru-RU" sz="3200" dirty="0" err="1">
                <a:latin typeface="Times New Roman"/>
                <a:cs typeface="Times New Roman"/>
              </a:rPr>
              <a:t>житній</a:t>
            </a:r>
            <a:r>
              <a:rPr lang="ru-RU" sz="3200" spc="-10" dirty="0">
                <a:latin typeface="Times New Roman"/>
                <a:cs typeface="Times New Roman"/>
              </a:rPr>
              <a:t> (</a:t>
            </a:r>
            <a:r>
              <a:rPr lang="ru-RU" sz="3200" spc="-10" dirty="0" err="1">
                <a:latin typeface="Times New Roman"/>
                <a:cs typeface="Times New Roman"/>
              </a:rPr>
              <a:t>чорний</a:t>
            </a:r>
            <a:r>
              <a:rPr lang="ru-RU" sz="3200" spc="-10" dirty="0">
                <a:latin typeface="Times New Roman"/>
                <a:cs typeface="Times New Roman"/>
              </a:rPr>
              <a:t>) </a:t>
            </a:r>
            <a:r>
              <a:rPr lang="ru-RU" sz="3200" dirty="0" err="1">
                <a:latin typeface="Times New Roman"/>
                <a:cs typeface="Times New Roman"/>
              </a:rPr>
              <a:t>хліб</a:t>
            </a:r>
            <a:r>
              <a:rPr lang="ru-RU" sz="3200" dirty="0">
                <a:latin typeface="Times New Roman"/>
                <a:cs typeface="Times New Roman"/>
              </a:rPr>
              <a:t>;</a:t>
            </a:r>
            <a:r>
              <a:rPr lang="ru-RU" sz="3200" spc="110" dirty="0">
                <a:latin typeface="Times New Roman"/>
                <a:cs typeface="Times New Roman"/>
              </a:rPr>
              <a:t>  </a:t>
            </a:r>
            <a:r>
              <a:rPr lang="ru-RU" sz="3200" dirty="0">
                <a:latin typeface="Times New Roman"/>
                <a:cs typeface="Times New Roman"/>
              </a:rPr>
              <a:t>№3</a:t>
            </a:r>
            <a:r>
              <a:rPr lang="ru-RU" sz="3200" spc="114" dirty="0">
                <a:latin typeface="Times New Roman"/>
                <a:cs typeface="Times New Roman"/>
              </a:rPr>
              <a:t>  </a:t>
            </a:r>
            <a:r>
              <a:rPr lang="ru-RU" sz="3200" dirty="0">
                <a:latin typeface="Times New Roman"/>
                <a:cs typeface="Times New Roman"/>
              </a:rPr>
              <a:t>–</a:t>
            </a:r>
            <a:r>
              <a:rPr lang="ru-RU" sz="3200" spc="110" dirty="0">
                <a:latin typeface="Times New Roman"/>
                <a:cs typeface="Times New Roman"/>
              </a:rPr>
              <a:t>  </a:t>
            </a:r>
            <a:r>
              <a:rPr lang="ru-RU" sz="3200" spc="-10" dirty="0">
                <a:latin typeface="Times New Roman"/>
                <a:cs typeface="Times New Roman"/>
              </a:rPr>
              <a:t>пшенично-</a:t>
            </a:r>
            <a:r>
              <a:rPr lang="ru-RU" sz="3200" dirty="0" err="1">
                <a:latin typeface="Times New Roman"/>
                <a:cs typeface="Times New Roman"/>
              </a:rPr>
              <a:t>житній</a:t>
            </a:r>
            <a:r>
              <a:rPr lang="ru-RU" sz="3200" dirty="0">
                <a:latin typeface="Times New Roman"/>
                <a:cs typeface="Times New Roman"/>
              </a:rPr>
              <a:t>.</a:t>
            </a:r>
            <a:r>
              <a:rPr lang="ru-RU" sz="3200" spc="120" dirty="0">
                <a:latin typeface="Times New Roman"/>
                <a:cs typeface="Times New Roman"/>
              </a:rPr>
              <a:t>  </a:t>
            </a:r>
            <a:r>
              <a:rPr lang="ru-RU" sz="3200" dirty="0" err="1">
                <a:latin typeface="Times New Roman"/>
                <a:cs typeface="Times New Roman"/>
              </a:rPr>
              <a:t>Усі</a:t>
            </a:r>
            <a:r>
              <a:rPr lang="ru-RU" sz="3200" spc="114" dirty="0">
                <a:latin typeface="Times New Roman"/>
                <a:cs typeface="Times New Roman"/>
              </a:rPr>
              <a:t>  </a:t>
            </a:r>
            <a:r>
              <a:rPr lang="ru-RU" sz="3200" dirty="0" err="1">
                <a:latin typeface="Times New Roman"/>
                <a:cs typeface="Times New Roman"/>
              </a:rPr>
              <a:t>хлібобулочні</a:t>
            </a:r>
            <a:r>
              <a:rPr lang="ru-RU" sz="3200" spc="120" dirty="0">
                <a:latin typeface="Times New Roman"/>
                <a:cs typeface="Times New Roman"/>
              </a:rPr>
              <a:t>  </a:t>
            </a:r>
            <a:r>
              <a:rPr lang="ru-RU" sz="3200" spc="-10" dirty="0" err="1">
                <a:latin typeface="Times New Roman"/>
                <a:cs typeface="Times New Roman"/>
              </a:rPr>
              <a:t>вироби</a:t>
            </a:r>
            <a:r>
              <a:rPr lang="ru-RU" sz="3200" spc="-10" dirty="0">
                <a:latin typeface="Times New Roman"/>
                <a:cs typeface="Times New Roman"/>
              </a:rPr>
              <a:t> </a:t>
            </a:r>
            <a:r>
              <a:rPr lang="ru-RU" sz="3200" spc="-10" dirty="0" err="1">
                <a:latin typeface="Times New Roman"/>
                <a:cs typeface="Times New Roman"/>
              </a:rPr>
              <a:t>виготовлялися</a:t>
            </a:r>
            <a:r>
              <a:rPr lang="ru-RU" sz="3200" spc="-45" dirty="0">
                <a:latin typeface="Times New Roman"/>
                <a:cs typeface="Times New Roman"/>
              </a:rPr>
              <a:t> </a:t>
            </a:r>
            <a:r>
              <a:rPr lang="ru-RU" sz="3200" dirty="0" err="1">
                <a:latin typeface="Times New Roman"/>
                <a:cs typeface="Times New Roman"/>
              </a:rPr>
              <a:t>із</a:t>
            </a:r>
            <a:r>
              <a:rPr lang="ru-RU" sz="3200" spc="-25" dirty="0">
                <a:latin typeface="Times New Roman"/>
                <a:cs typeface="Times New Roman"/>
              </a:rPr>
              <a:t> </a:t>
            </a:r>
            <a:r>
              <a:rPr lang="ru-RU" sz="3200" spc="-10" dirty="0" err="1">
                <a:latin typeface="Times New Roman"/>
                <a:cs typeface="Times New Roman"/>
              </a:rPr>
              <a:t>використанням</a:t>
            </a:r>
            <a:r>
              <a:rPr lang="ru-RU" sz="3200" spc="-25" dirty="0">
                <a:latin typeface="Times New Roman"/>
                <a:cs typeface="Times New Roman"/>
              </a:rPr>
              <a:t> </a:t>
            </a:r>
            <a:r>
              <a:rPr lang="ru-RU" sz="3200" spc="-10" dirty="0" err="1">
                <a:latin typeface="Times New Roman"/>
                <a:cs typeface="Times New Roman"/>
              </a:rPr>
              <a:t>дріжджів</a:t>
            </a:r>
            <a:r>
              <a:rPr lang="ru-RU" sz="3200" spc="-10" dirty="0">
                <a:latin typeface="Times New Roman"/>
                <a:cs typeface="Times New Roman"/>
              </a:rPr>
              <a:t>.</a:t>
            </a:r>
            <a:endParaRPr lang="ru-RU" sz="3200" dirty="0">
              <a:latin typeface="Times New Roman"/>
              <a:cs typeface="Times New Roman"/>
            </a:endParaRPr>
          </a:p>
          <a:p>
            <a:pPr algn="just"/>
            <a:endParaRPr lang="ru-RU" sz="3200" dirty="0">
              <a:latin typeface="Times New Roman"/>
              <a:cs typeface="Times New Roman"/>
            </a:endParaRPr>
          </a:p>
          <a:p>
            <a:endParaRPr lang="ru-RU" sz="3200" dirty="0">
              <a:latin typeface="Times New Roman"/>
              <a:cs typeface="Times New Roman"/>
            </a:endParaRPr>
          </a:p>
          <a:p>
            <a:endParaRPr lang="uk-UA" sz="3200" dirty="0" smtClean="0"/>
          </a:p>
          <a:p>
            <a:endParaRPr lang="uk-UA" sz="3200" dirty="0"/>
          </a:p>
          <a:p>
            <a:endParaRPr lang="ru-RU" sz="32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3434" y="4000500"/>
            <a:ext cx="6629400" cy="497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626134" y="9182100"/>
            <a:ext cx="9144000" cy="643574"/>
          </a:xfrm>
          <a:prstGeom prst="rect">
            <a:avLst/>
          </a:prstGeom>
        </p:spPr>
        <p:txBody>
          <a:bodyPr>
            <a:spAutoFit/>
          </a:bodyPr>
          <a:lstStyle/>
          <a:p>
            <a:pPr marL="12065" marR="5080" algn="ctr">
              <a:lnSpc>
                <a:spcPct val="100000"/>
              </a:lnSpc>
              <a:spcBef>
                <a:spcPts val="100"/>
              </a:spcBef>
            </a:pPr>
            <a:r>
              <a:rPr lang="ru-RU" i="1" dirty="0">
                <a:latin typeface="Times New Roman"/>
                <a:cs typeface="Times New Roman"/>
              </a:rPr>
              <a:t>Рис.</a:t>
            </a:r>
            <a:r>
              <a:rPr lang="ru-RU" i="1" spc="-25" dirty="0">
                <a:latin typeface="Times New Roman"/>
                <a:cs typeface="Times New Roman"/>
              </a:rPr>
              <a:t> </a:t>
            </a:r>
            <a:r>
              <a:rPr lang="ru-RU" i="1" dirty="0" smtClean="0">
                <a:latin typeface="Times New Roman"/>
                <a:cs typeface="Times New Roman"/>
              </a:rPr>
              <a:t>2</a:t>
            </a:r>
            <a:r>
              <a:rPr lang="ru-RU" i="1" spc="434" dirty="0" smtClean="0">
                <a:latin typeface="Times New Roman"/>
                <a:cs typeface="Times New Roman"/>
              </a:rPr>
              <a:t> </a:t>
            </a:r>
            <a:r>
              <a:rPr lang="ru-RU" spc="-10" dirty="0" err="1">
                <a:latin typeface="Times New Roman"/>
                <a:cs typeface="Times New Roman"/>
              </a:rPr>
              <a:t>Зразки</a:t>
            </a:r>
            <a:r>
              <a:rPr lang="ru-RU" spc="-10" dirty="0">
                <a:latin typeface="Times New Roman"/>
                <a:cs typeface="Times New Roman"/>
              </a:rPr>
              <a:t> </a:t>
            </a:r>
            <a:r>
              <a:rPr lang="ru-RU" spc="-25" dirty="0" err="1">
                <a:latin typeface="Times New Roman"/>
                <a:cs typeface="Times New Roman"/>
              </a:rPr>
              <a:t>хлібобулочних</a:t>
            </a:r>
            <a:r>
              <a:rPr lang="ru-RU" spc="-25" dirty="0">
                <a:latin typeface="Times New Roman"/>
                <a:cs typeface="Times New Roman"/>
              </a:rPr>
              <a:t> </a:t>
            </a:r>
            <a:r>
              <a:rPr lang="ru-RU" spc="-10" dirty="0" err="1">
                <a:latin typeface="Times New Roman"/>
                <a:cs typeface="Times New Roman"/>
              </a:rPr>
              <a:t>виробів</a:t>
            </a:r>
            <a:r>
              <a:rPr lang="ru-RU" spc="-10" dirty="0">
                <a:latin typeface="Times New Roman"/>
                <a:cs typeface="Times New Roman"/>
              </a:rPr>
              <a:t>, </a:t>
            </a:r>
            <a:r>
              <a:rPr lang="ru-RU" dirty="0" err="1">
                <a:latin typeface="Times New Roman"/>
                <a:cs typeface="Times New Roman"/>
              </a:rPr>
              <a:t>дослід</a:t>
            </a:r>
            <a:r>
              <a:rPr lang="ru-RU" spc="20" dirty="0">
                <a:latin typeface="Times New Roman"/>
                <a:cs typeface="Times New Roman"/>
              </a:rPr>
              <a:t> </a:t>
            </a:r>
            <a:r>
              <a:rPr lang="ru-RU" spc="-50" dirty="0">
                <a:latin typeface="Times New Roman"/>
                <a:cs typeface="Times New Roman"/>
              </a:rPr>
              <a:t>1</a:t>
            </a:r>
            <a:endParaRPr lang="ru-RU" dirty="0">
              <a:latin typeface="Times New Roman"/>
              <a:cs typeface="Times New Roman"/>
            </a:endParaRPr>
          </a:p>
          <a:p>
            <a:pPr marL="80645" marR="74295" algn="ctr">
              <a:lnSpc>
                <a:spcPct val="98900"/>
              </a:lnSpc>
              <a:spcBef>
                <a:spcPts val="25"/>
              </a:spcBef>
            </a:pPr>
            <a:r>
              <a:rPr lang="ru-RU" dirty="0">
                <a:latin typeface="Times New Roman"/>
                <a:cs typeface="Times New Roman"/>
              </a:rPr>
              <a:t>(фото</a:t>
            </a:r>
            <a:r>
              <a:rPr lang="ru-RU" spc="-70" dirty="0">
                <a:latin typeface="Times New Roman"/>
                <a:cs typeface="Times New Roman"/>
              </a:rPr>
              <a:t> </a:t>
            </a:r>
            <a:r>
              <a:rPr lang="ru-RU" spc="-10" dirty="0">
                <a:latin typeface="Times New Roman"/>
                <a:cs typeface="Times New Roman"/>
              </a:rPr>
              <a:t>автора, дата: </a:t>
            </a:r>
            <a:r>
              <a:rPr lang="ru-RU" spc="-10" dirty="0" smtClean="0">
                <a:cs typeface="Calibri"/>
              </a:rPr>
              <a:t>15.04.2025</a:t>
            </a:r>
            <a:r>
              <a:rPr lang="ru-RU" spc="-10" dirty="0" smtClean="0">
                <a:latin typeface="Times New Roman"/>
                <a:cs typeface="Times New Roman"/>
              </a:rPr>
              <a:t>)</a:t>
            </a:r>
            <a:endParaRPr lang="ru-RU" dirty="0">
              <a:latin typeface="Times New Roman"/>
              <a:cs typeface="Times New Roman"/>
            </a:endParaRPr>
          </a:p>
        </p:txBody>
      </p:sp>
    </p:spTree>
    <p:extLst>
      <p:ext uri="{BB962C8B-B14F-4D97-AF65-F5344CB8AC3E}">
        <p14:creationId xmlns:p14="http://schemas.microsoft.com/office/powerpoint/2010/main" val="37512178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2" name="Freeform 2"/>
          <p:cNvSpPr/>
          <p:nvPr/>
        </p:nvSpPr>
        <p:spPr>
          <a:xfrm>
            <a:off x="12403406" y="353025"/>
            <a:ext cx="5437620" cy="9580950"/>
          </a:xfrm>
          <a:custGeom>
            <a:avLst/>
            <a:gdLst/>
            <a:ahLst/>
            <a:cxnLst/>
            <a:rect l="l" t="t" r="r" b="b"/>
            <a:pathLst>
              <a:path w="5437620" h="9580950">
                <a:moveTo>
                  <a:pt x="0" y="0"/>
                </a:moveTo>
                <a:lnTo>
                  <a:pt x="5437620" y="0"/>
                </a:lnTo>
                <a:lnTo>
                  <a:pt x="5437620" y="9580950"/>
                </a:lnTo>
                <a:lnTo>
                  <a:pt x="0" y="9580950"/>
                </a:lnTo>
                <a:lnTo>
                  <a:pt x="0" y="0"/>
                </a:lnTo>
                <a:close/>
              </a:path>
            </a:pathLst>
          </a:custGeom>
          <a:blipFill>
            <a:blip r:embed="rId2"/>
            <a:stretch>
              <a:fillRect t="-18173" b="-18173"/>
            </a:stretch>
          </a:blipFill>
        </p:spPr>
      </p:sp>
      <p:sp>
        <p:nvSpPr>
          <p:cNvPr id="4" name="Прямоугольник 3"/>
          <p:cNvSpPr/>
          <p:nvPr/>
        </p:nvSpPr>
        <p:spPr>
          <a:xfrm>
            <a:off x="457200" y="977793"/>
            <a:ext cx="11506200" cy="1569660"/>
          </a:xfrm>
          <a:prstGeom prst="rect">
            <a:avLst/>
          </a:prstGeom>
        </p:spPr>
        <p:txBody>
          <a:bodyPr wrap="square">
            <a:spAutoFit/>
          </a:bodyPr>
          <a:lstStyle/>
          <a:p>
            <a:pPr marL="65405" algn="just">
              <a:lnSpc>
                <a:spcPct val="100000"/>
              </a:lnSpc>
              <a:spcBef>
                <a:spcPts val="105"/>
              </a:spcBef>
            </a:pPr>
            <a:r>
              <a:rPr lang="ru-RU" sz="3200" b="1" dirty="0" err="1">
                <a:latin typeface="Times New Roman"/>
                <a:cs typeface="Times New Roman"/>
              </a:rPr>
              <a:t>Дослід</a:t>
            </a:r>
            <a:r>
              <a:rPr lang="ru-RU" sz="3200" b="1" spc="-55" dirty="0">
                <a:latin typeface="Times New Roman"/>
                <a:cs typeface="Times New Roman"/>
              </a:rPr>
              <a:t> </a:t>
            </a:r>
            <a:r>
              <a:rPr lang="ru-RU" sz="3200" b="1" dirty="0">
                <a:latin typeface="Times New Roman"/>
                <a:cs typeface="Times New Roman"/>
              </a:rPr>
              <a:t>2:</a:t>
            </a:r>
            <a:r>
              <a:rPr lang="ru-RU" sz="3200" b="1" spc="-35" dirty="0">
                <a:latin typeface="Times New Roman"/>
                <a:cs typeface="Times New Roman"/>
              </a:rPr>
              <a:t> </a:t>
            </a:r>
            <a:r>
              <a:rPr lang="ru-RU" sz="3200" dirty="0">
                <a:latin typeface="Times New Roman"/>
                <a:cs typeface="Times New Roman"/>
              </a:rPr>
              <a:t>№</a:t>
            </a:r>
            <a:r>
              <a:rPr lang="ru-RU" sz="3200" spc="-25" dirty="0">
                <a:latin typeface="Times New Roman"/>
                <a:cs typeface="Times New Roman"/>
              </a:rPr>
              <a:t> </a:t>
            </a:r>
            <a:r>
              <a:rPr lang="ru-RU" sz="3200" dirty="0">
                <a:latin typeface="Times New Roman"/>
                <a:cs typeface="Times New Roman"/>
              </a:rPr>
              <a:t>1</a:t>
            </a:r>
            <a:r>
              <a:rPr lang="ru-RU" sz="3200" spc="-30" dirty="0">
                <a:latin typeface="Times New Roman"/>
                <a:cs typeface="Times New Roman"/>
              </a:rPr>
              <a:t> </a:t>
            </a:r>
            <a:r>
              <a:rPr lang="ru-RU" sz="3200" dirty="0">
                <a:latin typeface="Times New Roman"/>
                <a:cs typeface="Times New Roman"/>
              </a:rPr>
              <a:t>–</a:t>
            </a:r>
            <a:r>
              <a:rPr lang="ru-RU" sz="3200" spc="-30" dirty="0">
                <a:latin typeface="Times New Roman"/>
                <a:cs typeface="Times New Roman"/>
              </a:rPr>
              <a:t> </a:t>
            </a:r>
            <a:r>
              <a:rPr lang="ru-RU" sz="3200" dirty="0" err="1">
                <a:latin typeface="Times New Roman"/>
                <a:cs typeface="Times New Roman"/>
              </a:rPr>
              <a:t>круасан</a:t>
            </a:r>
            <a:r>
              <a:rPr lang="ru-RU" sz="3200" spc="-25" dirty="0">
                <a:latin typeface="Times New Roman"/>
                <a:cs typeface="Times New Roman"/>
              </a:rPr>
              <a:t> </a:t>
            </a:r>
            <a:r>
              <a:rPr lang="ru-RU" sz="3200" dirty="0">
                <a:latin typeface="Times New Roman"/>
                <a:cs typeface="Times New Roman"/>
              </a:rPr>
              <a:t>з</a:t>
            </a:r>
            <a:r>
              <a:rPr lang="ru-RU" sz="3200" spc="-35" dirty="0">
                <a:latin typeface="Times New Roman"/>
                <a:cs typeface="Times New Roman"/>
              </a:rPr>
              <a:t> </a:t>
            </a:r>
            <a:r>
              <a:rPr lang="ru-RU" sz="3200" dirty="0">
                <a:latin typeface="Times New Roman"/>
                <a:cs typeface="Times New Roman"/>
              </a:rPr>
              <a:t>малиновою</a:t>
            </a:r>
            <a:r>
              <a:rPr lang="ru-RU" sz="3200" spc="-20" dirty="0">
                <a:latin typeface="Times New Roman"/>
                <a:cs typeface="Times New Roman"/>
              </a:rPr>
              <a:t> </a:t>
            </a:r>
            <a:r>
              <a:rPr lang="ru-RU" sz="3200" spc="-10" dirty="0" err="1">
                <a:latin typeface="Times New Roman"/>
                <a:cs typeface="Times New Roman"/>
              </a:rPr>
              <a:t>начинкою</a:t>
            </a:r>
            <a:r>
              <a:rPr lang="ru-RU" sz="3200" b="1" spc="-10" dirty="0">
                <a:latin typeface="Times New Roman"/>
                <a:cs typeface="Times New Roman"/>
              </a:rPr>
              <a:t>;</a:t>
            </a:r>
            <a:endParaRPr lang="ru-RU" sz="3200" dirty="0">
              <a:latin typeface="Times New Roman"/>
              <a:cs typeface="Times New Roman"/>
            </a:endParaRPr>
          </a:p>
          <a:p>
            <a:pPr marL="12700" marR="5080" indent="1905" algn="just">
              <a:lnSpc>
                <a:spcPct val="100000"/>
              </a:lnSpc>
            </a:pPr>
            <a:r>
              <a:rPr lang="ru-RU" sz="3200" dirty="0">
                <a:latin typeface="Times New Roman"/>
                <a:cs typeface="Times New Roman"/>
              </a:rPr>
              <a:t>№</a:t>
            </a:r>
            <a:r>
              <a:rPr lang="ru-RU" sz="3200" spc="-20" dirty="0">
                <a:latin typeface="Times New Roman"/>
                <a:cs typeface="Times New Roman"/>
              </a:rPr>
              <a:t> </a:t>
            </a:r>
            <a:r>
              <a:rPr lang="ru-RU" sz="3200" dirty="0">
                <a:latin typeface="Times New Roman"/>
                <a:cs typeface="Times New Roman"/>
              </a:rPr>
              <a:t>2</a:t>
            </a:r>
            <a:r>
              <a:rPr lang="ru-RU" sz="3200" spc="-20" dirty="0">
                <a:latin typeface="Times New Roman"/>
                <a:cs typeface="Times New Roman"/>
              </a:rPr>
              <a:t> </a:t>
            </a:r>
            <a:r>
              <a:rPr lang="ru-RU" sz="3200" dirty="0">
                <a:latin typeface="Times New Roman"/>
                <a:cs typeface="Times New Roman"/>
              </a:rPr>
              <a:t>–</a:t>
            </a:r>
            <a:r>
              <a:rPr lang="ru-RU" sz="3200" spc="-20" dirty="0">
                <a:latin typeface="Times New Roman"/>
                <a:cs typeface="Times New Roman"/>
              </a:rPr>
              <a:t> </a:t>
            </a:r>
            <a:r>
              <a:rPr lang="ru-RU" sz="3200" dirty="0" err="1">
                <a:latin typeface="Times New Roman"/>
                <a:cs typeface="Times New Roman"/>
              </a:rPr>
              <a:t>хліб</a:t>
            </a:r>
            <a:r>
              <a:rPr lang="ru-RU" sz="3200" spc="-25" dirty="0">
                <a:latin typeface="Times New Roman"/>
                <a:cs typeface="Times New Roman"/>
              </a:rPr>
              <a:t> </a:t>
            </a:r>
            <a:r>
              <a:rPr lang="ru-RU" sz="3200" dirty="0" err="1">
                <a:latin typeface="Times New Roman"/>
                <a:cs typeface="Times New Roman"/>
              </a:rPr>
              <a:t>житній</a:t>
            </a:r>
            <a:r>
              <a:rPr lang="ru-RU" sz="3200" spc="-5" dirty="0">
                <a:latin typeface="Times New Roman"/>
                <a:cs typeface="Times New Roman"/>
              </a:rPr>
              <a:t> </a:t>
            </a:r>
            <a:r>
              <a:rPr lang="ru-RU" sz="3200" dirty="0">
                <a:latin typeface="Times New Roman"/>
                <a:cs typeface="Times New Roman"/>
              </a:rPr>
              <a:t>на</a:t>
            </a:r>
            <a:r>
              <a:rPr lang="ru-RU" sz="3200" spc="-5" dirty="0">
                <a:latin typeface="Times New Roman"/>
                <a:cs typeface="Times New Roman"/>
              </a:rPr>
              <a:t> </a:t>
            </a:r>
            <a:r>
              <a:rPr lang="ru-RU" sz="3200" dirty="0" err="1">
                <a:latin typeface="Times New Roman"/>
                <a:cs typeface="Times New Roman"/>
              </a:rPr>
              <a:t>заквасці</a:t>
            </a:r>
            <a:r>
              <a:rPr lang="ru-RU" sz="3200" dirty="0">
                <a:latin typeface="Times New Roman"/>
                <a:cs typeface="Times New Roman"/>
              </a:rPr>
              <a:t>,</a:t>
            </a:r>
            <a:r>
              <a:rPr lang="ru-RU" sz="3200" spc="-20" dirty="0">
                <a:latin typeface="Times New Roman"/>
                <a:cs typeface="Times New Roman"/>
              </a:rPr>
              <a:t> </a:t>
            </a:r>
            <a:r>
              <a:rPr lang="ru-RU" sz="3200" dirty="0" err="1">
                <a:latin typeface="Times New Roman"/>
                <a:cs typeface="Times New Roman"/>
              </a:rPr>
              <a:t>які</a:t>
            </a:r>
            <a:r>
              <a:rPr lang="ru-RU" sz="3200" spc="-25" dirty="0">
                <a:latin typeface="Times New Roman"/>
                <a:cs typeface="Times New Roman"/>
              </a:rPr>
              <a:t> </a:t>
            </a:r>
            <a:r>
              <a:rPr lang="ru-RU" sz="3200" dirty="0" err="1">
                <a:latin typeface="Times New Roman"/>
                <a:cs typeface="Times New Roman"/>
              </a:rPr>
              <a:t>мали</a:t>
            </a:r>
            <a:r>
              <a:rPr lang="ru-RU" sz="3200" spc="-15" dirty="0">
                <a:latin typeface="Times New Roman"/>
                <a:cs typeface="Times New Roman"/>
              </a:rPr>
              <a:t> </a:t>
            </a:r>
            <a:r>
              <a:rPr lang="ru-RU" sz="3200" dirty="0">
                <a:latin typeface="Times New Roman"/>
                <a:cs typeface="Times New Roman"/>
              </a:rPr>
              <a:t>в</a:t>
            </a:r>
            <a:r>
              <a:rPr lang="ru-RU" sz="3200" spc="-15" dirty="0">
                <a:latin typeface="Times New Roman"/>
                <a:cs typeface="Times New Roman"/>
              </a:rPr>
              <a:t> </a:t>
            </a:r>
            <a:r>
              <a:rPr lang="ru-RU" sz="3200" spc="-10" dirty="0" err="1">
                <a:latin typeface="Times New Roman"/>
                <a:cs typeface="Times New Roman"/>
              </a:rPr>
              <a:t>своєму</a:t>
            </a:r>
            <a:r>
              <a:rPr lang="ru-RU" sz="3200" spc="-10" dirty="0">
                <a:latin typeface="Times New Roman"/>
                <a:cs typeface="Times New Roman"/>
              </a:rPr>
              <a:t> </a:t>
            </a:r>
            <a:r>
              <a:rPr lang="ru-RU" sz="3200" dirty="0" err="1">
                <a:latin typeface="Times New Roman"/>
                <a:cs typeface="Times New Roman"/>
              </a:rPr>
              <a:t>складі</a:t>
            </a:r>
            <a:r>
              <a:rPr lang="ru-RU" sz="3200" spc="-40" dirty="0">
                <a:latin typeface="Times New Roman"/>
                <a:cs typeface="Times New Roman"/>
              </a:rPr>
              <a:t> </a:t>
            </a:r>
            <a:r>
              <a:rPr lang="ru-RU" sz="3200" dirty="0" err="1">
                <a:latin typeface="Times New Roman"/>
                <a:cs typeface="Times New Roman"/>
              </a:rPr>
              <a:t>речовини</a:t>
            </a:r>
            <a:r>
              <a:rPr lang="ru-RU" sz="3200" dirty="0">
                <a:latin typeface="Times New Roman"/>
                <a:cs typeface="Times New Roman"/>
              </a:rPr>
              <a:t>,</a:t>
            </a:r>
            <a:r>
              <a:rPr lang="ru-RU" sz="3200" spc="-35" dirty="0">
                <a:latin typeface="Times New Roman"/>
                <a:cs typeface="Times New Roman"/>
              </a:rPr>
              <a:t> </a:t>
            </a:r>
            <a:r>
              <a:rPr lang="ru-RU" sz="3200" dirty="0" err="1">
                <a:latin typeface="Times New Roman"/>
                <a:cs typeface="Times New Roman"/>
              </a:rPr>
              <a:t>що</a:t>
            </a:r>
            <a:r>
              <a:rPr lang="ru-RU" sz="3200" spc="-30" dirty="0">
                <a:latin typeface="Times New Roman"/>
                <a:cs typeface="Times New Roman"/>
              </a:rPr>
              <a:t> </a:t>
            </a:r>
            <a:r>
              <a:rPr lang="ru-RU" sz="3200" spc="-10" dirty="0" err="1">
                <a:latin typeface="Times New Roman"/>
                <a:cs typeface="Times New Roman"/>
              </a:rPr>
              <a:t>впливають</a:t>
            </a:r>
            <a:r>
              <a:rPr lang="ru-RU" sz="3200" spc="-15" dirty="0">
                <a:latin typeface="Times New Roman"/>
                <a:cs typeface="Times New Roman"/>
              </a:rPr>
              <a:t> </a:t>
            </a:r>
            <a:r>
              <a:rPr lang="ru-RU" sz="3200" dirty="0">
                <a:latin typeface="Times New Roman"/>
                <a:cs typeface="Times New Roman"/>
              </a:rPr>
              <a:t>на</a:t>
            </a:r>
            <a:r>
              <a:rPr lang="ru-RU" sz="3200" spc="-25" dirty="0">
                <a:latin typeface="Times New Roman"/>
                <a:cs typeface="Times New Roman"/>
              </a:rPr>
              <a:t> </a:t>
            </a:r>
            <a:r>
              <a:rPr lang="ru-RU" sz="3200" dirty="0" err="1">
                <a:latin typeface="Times New Roman"/>
                <a:cs typeface="Times New Roman"/>
              </a:rPr>
              <a:t>ріст</a:t>
            </a:r>
            <a:r>
              <a:rPr lang="ru-RU" sz="3200" spc="-50" dirty="0">
                <a:latin typeface="Times New Roman"/>
                <a:cs typeface="Times New Roman"/>
              </a:rPr>
              <a:t> </a:t>
            </a:r>
            <a:r>
              <a:rPr lang="ru-RU" sz="3200" dirty="0">
                <a:latin typeface="Times New Roman"/>
                <a:cs typeface="Times New Roman"/>
              </a:rPr>
              <a:t>та</a:t>
            </a:r>
            <a:r>
              <a:rPr lang="ru-RU" sz="3200" spc="-25" dirty="0">
                <a:latin typeface="Times New Roman"/>
                <a:cs typeface="Times New Roman"/>
              </a:rPr>
              <a:t> </a:t>
            </a:r>
            <a:r>
              <a:rPr lang="ru-RU" sz="3200" spc="-10" dirty="0" err="1">
                <a:latin typeface="Times New Roman"/>
                <a:cs typeface="Times New Roman"/>
              </a:rPr>
              <a:t>розвиток</a:t>
            </a:r>
            <a:r>
              <a:rPr lang="ru-RU" sz="3200" spc="-10" dirty="0">
                <a:latin typeface="Times New Roman"/>
                <a:cs typeface="Times New Roman"/>
              </a:rPr>
              <a:t> </a:t>
            </a:r>
            <a:r>
              <a:rPr lang="ru-RU" sz="3200" dirty="0" err="1">
                <a:latin typeface="Times New Roman"/>
                <a:cs typeface="Times New Roman"/>
              </a:rPr>
              <a:t>пліснявих</a:t>
            </a:r>
            <a:r>
              <a:rPr lang="ru-RU" sz="3200" spc="-80" dirty="0">
                <a:latin typeface="Times New Roman"/>
                <a:cs typeface="Times New Roman"/>
              </a:rPr>
              <a:t> </a:t>
            </a:r>
            <a:r>
              <a:rPr lang="ru-RU" sz="3200" spc="-10" dirty="0" err="1">
                <a:latin typeface="Times New Roman"/>
                <a:cs typeface="Times New Roman"/>
              </a:rPr>
              <a:t>грибів</a:t>
            </a:r>
            <a:r>
              <a:rPr lang="ru-RU" sz="3200" spc="-10" dirty="0">
                <a:latin typeface="Times New Roman"/>
                <a:cs typeface="Times New Roman"/>
              </a:rPr>
              <a:t>.</a:t>
            </a:r>
            <a:endParaRPr lang="ru-RU" sz="3200" dirty="0">
              <a:latin typeface="Times New Roman"/>
              <a:cs typeface="Times New Roman"/>
            </a:endParaRPr>
          </a:p>
        </p:txBody>
      </p:sp>
      <p:sp>
        <p:nvSpPr>
          <p:cNvPr id="7" name="object 3"/>
          <p:cNvSpPr txBox="1"/>
          <p:nvPr/>
        </p:nvSpPr>
        <p:spPr>
          <a:xfrm>
            <a:off x="12602503" y="2808116"/>
            <a:ext cx="5039426" cy="1860125"/>
          </a:xfrm>
          <a:prstGeom prst="rect">
            <a:avLst/>
          </a:prstGeom>
        </p:spPr>
        <p:txBody>
          <a:bodyPr vert="horz" wrap="square" lIns="0" tIns="13335" rIns="0" bIns="0" rtlCol="0">
            <a:spAutoFit/>
          </a:bodyPr>
          <a:lstStyle/>
          <a:p>
            <a:pPr marL="266065" marR="5080" indent="-209550" algn="ctr">
              <a:lnSpc>
                <a:spcPct val="100000"/>
              </a:lnSpc>
              <a:spcBef>
                <a:spcPts val="105"/>
              </a:spcBef>
            </a:pPr>
            <a:r>
              <a:rPr sz="4000" b="1" spc="-10" dirty="0">
                <a:latin typeface="Times New Roman"/>
                <a:cs typeface="Times New Roman"/>
              </a:rPr>
              <a:t>Організація, </a:t>
            </a:r>
            <a:r>
              <a:rPr sz="4000" b="1" dirty="0">
                <a:latin typeface="Times New Roman"/>
                <a:cs typeface="Times New Roman"/>
              </a:rPr>
              <a:t>методи</a:t>
            </a:r>
            <a:r>
              <a:rPr sz="4000" b="1" spc="-170" dirty="0">
                <a:latin typeface="Times New Roman"/>
                <a:cs typeface="Times New Roman"/>
              </a:rPr>
              <a:t> </a:t>
            </a:r>
            <a:r>
              <a:rPr sz="4000" b="1" spc="-25" dirty="0">
                <a:latin typeface="Times New Roman"/>
                <a:cs typeface="Times New Roman"/>
              </a:rPr>
              <a:t>та </a:t>
            </a:r>
            <a:r>
              <a:rPr sz="4000" b="1" spc="-10" dirty="0">
                <a:latin typeface="Times New Roman"/>
                <a:cs typeface="Times New Roman"/>
              </a:rPr>
              <a:t>методика</a:t>
            </a:r>
            <a:endParaRPr sz="4000" dirty="0">
              <a:latin typeface="Times New Roman"/>
              <a:cs typeface="Times New Roman"/>
            </a:endParaRPr>
          </a:p>
          <a:p>
            <a:pPr marL="12700" algn="ctr">
              <a:lnSpc>
                <a:spcPct val="100000"/>
              </a:lnSpc>
              <a:spcBef>
                <a:spcPts val="5"/>
              </a:spcBef>
            </a:pPr>
            <a:r>
              <a:rPr sz="4000" b="1" spc="-10" dirty="0">
                <a:latin typeface="Times New Roman"/>
                <a:cs typeface="Times New Roman"/>
              </a:rPr>
              <a:t>дослідження</a:t>
            </a:r>
            <a:endParaRPr sz="4000" dirty="0">
              <a:latin typeface="Times New Roman"/>
              <a:cs typeface="Times New Roman"/>
            </a:endParaRPr>
          </a:p>
        </p:txBody>
      </p:sp>
      <p:pic>
        <p:nvPicPr>
          <p:cNvPr id="8" name="object 5"/>
          <p:cNvPicPr/>
          <p:nvPr/>
        </p:nvPicPr>
        <p:blipFill>
          <a:blip r:embed="rId3" cstate="print"/>
          <a:stretch>
            <a:fillRect/>
          </a:stretch>
        </p:blipFill>
        <p:spPr>
          <a:xfrm>
            <a:off x="1066800" y="3619500"/>
            <a:ext cx="4344924" cy="3281173"/>
          </a:xfrm>
          <a:prstGeom prst="rect">
            <a:avLst/>
          </a:prstGeom>
        </p:spPr>
      </p:pic>
      <p:pic>
        <p:nvPicPr>
          <p:cNvPr id="9" name="object 7"/>
          <p:cNvPicPr/>
          <p:nvPr/>
        </p:nvPicPr>
        <p:blipFill>
          <a:blip r:embed="rId4" cstate="print"/>
          <a:stretch>
            <a:fillRect/>
          </a:stretch>
        </p:blipFill>
        <p:spPr>
          <a:xfrm>
            <a:off x="6210300" y="3544410"/>
            <a:ext cx="4572000" cy="3356263"/>
          </a:xfrm>
          <a:prstGeom prst="rect">
            <a:avLst/>
          </a:prstGeom>
        </p:spPr>
      </p:pic>
      <p:sp>
        <p:nvSpPr>
          <p:cNvPr id="10" name="object 6"/>
          <p:cNvSpPr txBox="1"/>
          <p:nvPr/>
        </p:nvSpPr>
        <p:spPr>
          <a:xfrm>
            <a:off x="3239262" y="7429500"/>
            <a:ext cx="4526915" cy="1120820"/>
          </a:xfrm>
          <a:prstGeom prst="rect">
            <a:avLst/>
          </a:prstGeom>
        </p:spPr>
        <p:txBody>
          <a:bodyPr vert="horz" wrap="square" lIns="0" tIns="12700" rIns="0" bIns="0" rtlCol="0">
            <a:spAutoFit/>
          </a:bodyPr>
          <a:lstStyle/>
          <a:p>
            <a:pPr algn="ctr">
              <a:lnSpc>
                <a:spcPct val="100000"/>
              </a:lnSpc>
              <a:spcBef>
                <a:spcPts val="100"/>
              </a:spcBef>
            </a:pPr>
            <a:r>
              <a:rPr sz="2400" i="1" dirty="0">
                <a:latin typeface="Times New Roman"/>
                <a:cs typeface="Times New Roman"/>
              </a:rPr>
              <a:t>Рис.</a:t>
            </a:r>
            <a:r>
              <a:rPr sz="2400" i="1" spc="-5" dirty="0">
                <a:latin typeface="Times New Roman"/>
                <a:cs typeface="Times New Roman"/>
              </a:rPr>
              <a:t> </a:t>
            </a:r>
            <a:r>
              <a:rPr lang="uk-UA" sz="2400" i="1" dirty="0" smtClean="0">
                <a:latin typeface="Times New Roman"/>
                <a:cs typeface="Times New Roman"/>
              </a:rPr>
              <a:t>3 </a:t>
            </a:r>
            <a:r>
              <a:rPr sz="2400" i="1" spc="10" dirty="0" smtClean="0">
                <a:latin typeface="Times New Roman"/>
                <a:cs typeface="Times New Roman"/>
              </a:rPr>
              <a:t> </a:t>
            </a:r>
            <a:r>
              <a:rPr sz="2400" dirty="0">
                <a:latin typeface="Times New Roman"/>
                <a:cs typeface="Times New Roman"/>
              </a:rPr>
              <a:t>Зразки</a:t>
            </a:r>
            <a:r>
              <a:rPr sz="2400" spc="-10" dirty="0">
                <a:latin typeface="Times New Roman"/>
                <a:cs typeface="Times New Roman"/>
              </a:rPr>
              <a:t> </a:t>
            </a:r>
            <a:r>
              <a:rPr sz="2400" spc="-20" dirty="0">
                <a:latin typeface="Times New Roman"/>
                <a:cs typeface="Times New Roman"/>
              </a:rPr>
              <a:t>хлібобулочних</a:t>
            </a:r>
            <a:r>
              <a:rPr sz="2400" spc="-5" dirty="0">
                <a:latin typeface="Times New Roman"/>
                <a:cs typeface="Times New Roman"/>
              </a:rPr>
              <a:t> </a:t>
            </a:r>
            <a:r>
              <a:rPr sz="2400" dirty="0">
                <a:latin typeface="Times New Roman"/>
                <a:cs typeface="Times New Roman"/>
              </a:rPr>
              <a:t>виробів,</a:t>
            </a:r>
            <a:r>
              <a:rPr sz="2400" spc="5" dirty="0">
                <a:latin typeface="Times New Roman"/>
                <a:cs typeface="Times New Roman"/>
              </a:rPr>
              <a:t> </a:t>
            </a:r>
            <a:r>
              <a:rPr sz="2400" dirty="0">
                <a:latin typeface="Times New Roman"/>
                <a:cs typeface="Times New Roman"/>
              </a:rPr>
              <a:t>дослід</a:t>
            </a:r>
            <a:r>
              <a:rPr sz="2400" spc="-15" dirty="0">
                <a:latin typeface="Times New Roman"/>
                <a:cs typeface="Times New Roman"/>
              </a:rPr>
              <a:t> </a:t>
            </a:r>
            <a:r>
              <a:rPr sz="2400" spc="-50" dirty="0">
                <a:latin typeface="Times New Roman"/>
                <a:cs typeface="Times New Roman"/>
              </a:rPr>
              <a:t>2</a:t>
            </a:r>
            <a:endParaRPr sz="2400" dirty="0">
              <a:latin typeface="Times New Roman"/>
              <a:cs typeface="Times New Roman"/>
            </a:endParaRPr>
          </a:p>
          <a:p>
            <a:pPr marL="635" algn="ctr">
              <a:lnSpc>
                <a:spcPct val="100000"/>
              </a:lnSpc>
              <a:spcBef>
                <a:spcPts val="5"/>
              </a:spcBef>
            </a:pPr>
            <a:r>
              <a:rPr sz="2400" dirty="0">
                <a:latin typeface="Times New Roman"/>
                <a:cs typeface="Times New Roman"/>
              </a:rPr>
              <a:t>(фото</a:t>
            </a:r>
            <a:r>
              <a:rPr sz="2400" spc="-65" dirty="0">
                <a:latin typeface="Times New Roman"/>
                <a:cs typeface="Times New Roman"/>
              </a:rPr>
              <a:t> </a:t>
            </a:r>
            <a:r>
              <a:rPr sz="2400" spc="-10" dirty="0">
                <a:latin typeface="Times New Roman"/>
                <a:cs typeface="Times New Roman"/>
              </a:rPr>
              <a:t>автора,</a:t>
            </a:r>
            <a:r>
              <a:rPr sz="2400" spc="-65" dirty="0">
                <a:latin typeface="Times New Roman"/>
                <a:cs typeface="Times New Roman"/>
              </a:rPr>
              <a:t> </a:t>
            </a:r>
            <a:r>
              <a:rPr sz="2400" dirty="0">
                <a:latin typeface="Times New Roman"/>
                <a:cs typeface="Times New Roman"/>
              </a:rPr>
              <a:t>дата:</a:t>
            </a:r>
            <a:r>
              <a:rPr sz="2400" spc="-65" dirty="0">
                <a:latin typeface="Times New Roman"/>
                <a:cs typeface="Times New Roman"/>
              </a:rPr>
              <a:t> </a:t>
            </a:r>
            <a:r>
              <a:rPr sz="2400" spc="-10" dirty="0" smtClean="0">
                <a:latin typeface="Times New Roman"/>
                <a:cs typeface="Times New Roman"/>
              </a:rPr>
              <a:t>08.</a:t>
            </a:r>
            <a:r>
              <a:rPr lang="uk-UA" sz="2400" spc="-10" dirty="0" smtClean="0">
                <a:latin typeface="Times New Roman"/>
                <a:cs typeface="Times New Roman"/>
              </a:rPr>
              <a:t>05</a:t>
            </a:r>
            <a:r>
              <a:rPr sz="2400" spc="-10" dirty="0" smtClean="0">
                <a:latin typeface="Times New Roman"/>
                <a:cs typeface="Times New Roman"/>
              </a:rPr>
              <a:t>.202</a:t>
            </a:r>
            <a:r>
              <a:rPr lang="uk-UA" sz="2400" spc="-10" dirty="0" smtClean="0">
                <a:latin typeface="Times New Roman"/>
                <a:cs typeface="Times New Roman"/>
              </a:rPr>
              <a:t>5</a:t>
            </a:r>
            <a:r>
              <a:rPr sz="2400" spc="-10" dirty="0" smtClean="0">
                <a:latin typeface="Times New Roman"/>
                <a:cs typeface="Times New Roman"/>
              </a:rPr>
              <a:t>)</a:t>
            </a:r>
            <a:endParaRPr sz="2400" dirty="0">
              <a:latin typeface="Times New Roman"/>
              <a:cs typeface="Times New Roman"/>
            </a:endParaRPr>
          </a:p>
        </p:txBody>
      </p:sp>
    </p:spTree>
    <p:extLst>
      <p:ext uri="{BB962C8B-B14F-4D97-AF65-F5344CB8AC3E}">
        <p14:creationId xmlns:p14="http://schemas.microsoft.com/office/powerpoint/2010/main" val="30320865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2" name="Freeform 2"/>
          <p:cNvSpPr/>
          <p:nvPr/>
        </p:nvSpPr>
        <p:spPr>
          <a:xfrm>
            <a:off x="12403406" y="353025"/>
            <a:ext cx="5437620" cy="9580950"/>
          </a:xfrm>
          <a:custGeom>
            <a:avLst/>
            <a:gdLst/>
            <a:ahLst/>
            <a:cxnLst/>
            <a:rect l="l" t="t" r="r" b="b"/>
            <a:pathLst>
              <a:path w="5437620" h="9580950">
                <a:moveTo>
                  <a:pt x="0" y="0"/>
                </a:moveTo>
                <a:lnTo>
                  <a:pt x="5437620" y="0"/>
                </a:lnTo>
                <a:lnTo>
                  <a:pt x="5437620" y="9580950"/>
                </a:lnTo>
                <a:lnTo>
                  <a:pt x="0" y="9580950"/>
                </a:lnTo>
                <a:lnTo>
                  <a:pt x="0" y="0"/>
                </a:lnTo>
                <a:close/>
              </a:path>
            </a:pathLst>
          </a:custGeom>
          <a:blipFill>
            <a:blip r:embed="rId2"/>
            <a:stretch>
              <a:fillRect t="-18173" b="-18173"/>
            </a:stretch>
          </a:blipFill>
        </p:spPr>
      </p:sp>
      <p:sp>
        <p:nvSpPr>
          <p:cNvPr id="5" name="object 3"/>
          <p:cNvSpPr txBox="1"/>
          <p:nvPr/>
        </p:nvSpPr>
        <p:spPr>
          <a:xfrm>
            <a:off x="12602503" y="2808116"/>
            <a:ext cx="5039426" cy="1860125"/>
          </a:xfrm>
          <a:prstGeom prst="rect">
            <a:avLst/>
          </a:prstGeom>
        </p:spPr>
        <p:txBody>
          <a:bodyPr vert="horz" wrap="square" lIns="0" tIns="13335" rIns="0" bIns="0" rtlCol="0">
            <a:spAutoFit/>
          </a:bodyPr>
          <a:lstStyle/>
          <a:p>
            <a:pPr marL="266065" marR="5080" indent="-209550" algn="ctr">
              <a:lnSpc>
                <a:spcPct val="100000"/>
              </a:lnSpc>
              <a:spcBef>
                <a:spcPts val="105"/>
              </a:spcBef>
            </a:pPr>
            <a:r>
              <a:rPr sz="4000" b="1" spc="-10" dirty="0">
                <a:latin typeface="Times New Roman"/>
                <a:cs typeface="Times New Roman"/>
              </a:rPr>
              <a:t>Організація, </a:t>
            </a:r>
            <a:r>
              <a:rPr sz="4000" b="1" dirty="0">
                <a:latin typeface="Times New Roman"/>
                <a:cs typeface="Times New Roman"/>
              </a:rPr>
              <a:t>методи</a:t>
            </a:r>
            <a:r>
              <a:rPr sz="4000" b="1" spc="-170" dirty="0">
                <a:latin typeface="Times New Roman"/>
                <a:cs typeface="Times New Roman"/>
              </a:rPr>
              <a:t> </a:t>
            </a:r>
            <a:r>
              <a:rPr sz="4000" b="1" spc="-25" dirty="0">
                <a:latin typeface="Times New Roman"/>
                <a:cs typeface="Times New Roman"/>
              </a:rPr>
              <a:t>та </a:t>
            </a:r>
            <a:r>
              <a:rPr sz="4000" b="1" spc="-10" dirty="0">
                <a:latin typeface="Times New Roman"/>
                <a:cs typeface="Times New Roman"/>
              </a:rPr>
              <a:t>методика</a:t>
            </a:r>
            <a:endParaRPr sz="4000" dirty="0">
              <a:latin typeface="Times New Roman"/>
              <a:cs typeface="Times New Roman"/>
            </a:endParaRPr>
          </a:p>
          <a:p>
            <a:pPr marL="12700" algn="ctr">
              <a:lnSpc>
                <a:spcPct val="100000"/>
              </a:lnSpc>
              <a:spcBef>
                <a:spcPts val="5"/>
              </a:spcBef>
            </a:pPr>
            <a:r>
              <a:rPr sz="4000" b="1" spc="-10" dirty="0">
                <a:latin typeface="Times New Roman"/>
                <a:cs typeface="Times New Roman"/>
              </a:rPr>
              <a:t>дослідження</a:t>
            </a:r>
            <a:endParaRPr sz="4000" dirty="0">
              <a:latin typeface="Times New Roman"/>
              <a:cs typeface="Times New Roman"/>
            </a:endParaRPr>
          </a:p>
        </p:txBody>
      </p:sp>
      <p:sp>
        <p:nvSpPr>
          <p:cNvPr id="7" name="Прямоугольник 6"/>
          <p:cNvSpPr/>
          <p:nvPr/>
        </p:nvSpPr>
        <p:spPr>
          <a:xfrm>
            <a:off x="457200" y="977793"/>
            <a:ext cx="11506200" cy="584775"/>
          </a:xfrm>
          <a:prstGeom prst="rect">
            <a:avLst/>
          </a:prstGeom>
        </p:spPr>
        <p:txBody>
          <a:bodyPr wrap="square">
            <a:spAutoFit/>
          </a:bodyPr>
          <a:lstStyle/>
          <a:p>
            <a:pPr marL="65405" algn="just">
              <a:lnSpc>
                <a:spcPct val="100000"/>
              </a:lnSpc>
              <a:spcBef>
                <a:spcPts val="105"/>
              </a:spcBef>
            </a:pPr>
            <a:r>
              <a:rPr lang="ru-RU" sz="3200" b="1" dirty="0" err="1">
                <a:latin typeface="Times New Roman"/>
                <a:cs typeface="Times New Roman"/>
              </a:rPr>
              <a:t>Дослід</a:t>
            </a:r>
            <a:r>
              <a:rPr lang="ru-RU" sz="3200" b="1" spc="-55" dirty="0">
                <a:latin typeface="Times New Roman"/>
                <a:cs typeface="Times New Roman"/>
              </a:rPr>
              <a:t> </a:t>
            </a:r>
            <a:r>
              <a:rPr lang="ru-RU" sz="3200" b="1" dirty="0" smtClean="0">
                <a:latin typeface="Times New Roman"/>
                <a:cs typeface="Times New Roman"/>
              </a:rPr>
              <a:t>3:</a:t>
            </a:r>
            <a:r>
              <a:rPr lang="ru-RU" sz="3200" b="1" spc="-35" dirty="0" smtClean="0">
                <a:latin typeface="Times New Roman"/>
                <a:cs typeface="Times New Roman"/>
              </a:rPr>
              <a:t> </a:t>
            </a:r>
            <a:r>
              <a:rPr lang="ru-RU" sz="3200" dirty="0">
                <a:latin typeface="Times New Roman"/>
                <a:cs typeface="Times New Roman"/>
              </a:rPr>
              <a:t>№</a:t>
            </a:r>
            <a:r>
              <a:rPr lang="ru-RU" sz="3200" spc="-25" dirty="0">
                <a:latin typeface="Times New Roman"/>
                <a:cs typeface="Times New Roman"/>
              </a:rPr>
              <a:t> </a:t>
            </a:r>
            <a:r>
              <a:rPr lang="ru-RU" sz="3200" dirty="0">
                <a:latin typeface="Times New Roman"/>
                <a:cs typeface="Times New Roman"/>
              </a:rPr>
              <a:t>1</a:t>
            </a:r>
            <a:r>
              <a:rPr lang="ru-RU" sz="3200" spc="-30" dirty="0">
                <a:latin typeface="Times New Roman"/>
                <a:cs typeface="Times New Roman"/>
              </a:rPr>
              <a:t> </a:t>
            </a:r>
            <a:r>
              <a:rPr lang="ru-RU" sz="3200" dirty="0">
                <a:latin typeface="Times New Roman"/>
                <a:cs typeface="Times New Roman"/>
              </a:rPr>
              <a:t>–</a:t>
            </a:r>
            <a:r>
              <a:rPr lang="ru-RU" sz="3200" spc="-30" dirty="0">
                <a:latin typeface="Times New Roman"/>
                <a:cs typeface="Times New Roman"/>
              </a:rPr>
              <a:t> </a:t>
            </a:r>
            <a:r>
              <a:rPr lang="ru-RU" sz="3200" dirty="0" smtClean="0">
                <a:latin typeface="Times New Roman"/>
                <a:cs typeface="Times New Roman"/>
              </a:rPr>
              <a:t>апельсин</a:t>
            </a:r>
            <a:r>
              <a:rPr lang="ru-RU" sz="3200" b="1" spc="-10" dirty="0" smtClean="0">
                <a:latin typeface="Times New Roman"/>
                <a:cs typeface="Times New Roman"/>
              </a:rPr>
              <a:t>;</a:t>
            </a:r>
            <a:r>
              <a:rPr lang="ru-RU" sz="3200" dirty="0" smtClean="0">
                <a:latin typeface="Times New Roman"/>
                <a:cs typeface="Times New Roman"/>
              </a:rPr>
              <a:t>  №</a:t>
            </a:r>
            <a:r>
              <a:rPr lang="ru-RU" sz="3200" spc="-20" dirty="0" smtClean="0">
                <a:latin typeface="Times New Roman"/>
                <a:cs typeface="Times New Roman"/>
              </a:rPr>
              <a:t> </a:t>
            </a:r>
            <a:r>
              <a:rPr lang="ru-RU" sz="3200" dirty="0">
                <a:latin typeface="Times New Roman"/>
                <a:cs typeface="Times New Roman"/>
              </a:rPr>
              <a:t>2</a:t>
            </a:r>
            <a:r>
              <a:rPr lang="ru-RU" sz="3200" spc="-20" dirty="0">
                <a:latin typeface="Times New Roman"/>
                <a:cs typeface="Times New Roman"/>
              </a:rPr>
              <a:t> </a:t>
            </a:r>
            <a:r>
              <a:rPr lang="ru-RU" sz="3200" dirty="0">
                <a:latin typeface="Times New Roman"/>
                <a:cs typeface="Times New Roman"/>
              </a:rPr>
              <a:t>–</a:t>
            </a:r>
            <a:r>
              <a:rPr lang="ru-RU" sz="3200" spc="-20" dirty="0">
                <a:latin typeface="Times New Roman"/>
                <a:cs typeface="Times New Roman"/>
              </a:rPr>
              <a:t> </a:t>
            </a:r>
            <a:r>
              <a:rPr lang="ru-RU" sz="3200" dirty="0" err="1" smtClean="0">
                <a:latin typeface="Times New Roman"/>
                <a:cs typeface="Times New Roman"/>
              </a:rPr>
              <a:t>кефір</a:t>
            </a:r>
            <a:r>
              <a:rPr lang="ru-RU" sz="3200" dirty="0" smtClean="0">
                <a:latin typeface="Times New Roman"/>
                <a:cs typeface="Times New Roman"/>
              </a:rPr>
              <a:t> </a:t>
            </a:r>
            <a:r>
              <a:rPr lang="ru-RU" sz="3200" dirty="0" err="1" smtClean="0">
                <a:latin typeface="Times New Roman"/>
                <a:cs typeface="Times New Roman"/>
              </a:rPr>
              <a:t>домашній</a:t>
            </a:r>
            <a:endParaRPr lang="ru-RU" sz="3200" dirty="0">
              <a:latin typeface="Times New Roman"/>
              <a:cs typeface="Times New Roman"/>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808116"/>
            <a:ext cx="6477000" cy="485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bject 6"/>
          <p:cNvSpPr txBox="1"/>
          <p:nvPr/>
        </p:nvSpPr>
        <p:spPr>
          <a:xfrm>
            <a:off x="3124200" y="8191500"/>
            <a:ext cx="4526915" cy="751488"/>
          </a:xfrm>
          <a:prstGeom prst="rect">
            <a:avLst/>
          </a:prstGeom>
        </p:spPr>
        <p:txBody>
          <a:bodyPr vert="horz" wrap="square" lIns="0" tIns="12700" rIns="0" bIns="0" rtlCol="0">
            <a:spAutoFit/>
          </a:bodyPr>
          <a:lstStyle/>
          <a:p>
            <a:pPr algn="ctr">
              <a:lnSpc>
                <a:spcPct val="100000"/>
              </a:lnSpc>
              <a:spcBef>
                <a:spcPts val="100"/>
              </a:spcBef>
            </a:pPr>
            <a:r>
              <a:rPr sz="2400" i="1" dirty="0">
                <a:latin typeface="Times New Roman"/>
                <a:cs typeface="Times New Roman"/>
              </a:rPr>
              <a:t>Рис.</a:t>
            </a:r>
            <a:r>
              <a:rPr sz="2400" i="1" spc="-5" dirty="0">
                <a:latin typeface="Times New Roman"/>
                <a:cs typeface="Times New Roman"/>
              </a:rPr>
              <a:t> </a:t>
            </a:r>
            <a:r>
              <a:rPr lang="uk-UA" sz="2400" i="1" dirty="0">
                <a:latin typeface="Times New Roman"/>
                <a:cs typeface="Times New Roman"/>
              </a:rPr>
              <a:t>4</a:t>
            </a:r>
            <a:r>
              <a:rPr lang="uk-UA" sz="2400" i="1" dirty="0" smtClean="0">
                <a:latin typeface="Times New Roman"/>
                <a:cs typeface="Times New Roman"/>
              </a:rPr>
              <a:t> </a:t>
            </a:r>
            <a:r>
              <a:rPr sz="2400" i="1" spc="10" dirty="0" smtClean="0">
                <a:latin typeface="Times New Roman"/>
                <a:cs typeface="Times New Roman"/>
              </a:rPr>
              <a:t> </a:t>
            </a:r>
            <a:r>
              <a:rPr sz="2400" dirty="0" err="1">
                <a:latin typeface="Times New Roman"/>
                <a:cs typeface="Times New Roman"/>
              </a:rPr>
              <a:t>Зразки</a:t>
            </a:r>
            <a:r>
              <a:rPr sz="2400" spc="-10" dirty="0">
                <a:latin typeface="Times New Roman"/>
                <a:cs typeface="Times New Roman"/>
              </a:rPr>
              <a:t> </a:t>
            </a:r>
            <a:r>
              <a:rPr sz="2400" dirty="0" err="1" smtClean="0">
                <a:latin typeface="Times New Roman"/>
                <a:cs typeface="Times New Roman"/>
              </a:rPr>
              <a:t>виробів</a:t>
            </a:r>
            <a:r>
              <a:rPr sz="2400" dirty="0">
                <a:latin typeface="Times New Roman"/>
                <a:cs typeface="Times New Roman"/>
              </a:rPr>
              <a:t>,</a:t>
            </a:r>
            <a:r>
              <a:rPr sz="2400" spc="5" dirty="0">
                <a:latin typeface="Times New Roman"/>
                <a:cs typeface="Times New Roman"/>
              </a:rPr>
              <a:t> </a:t>
            </a:r>
            <a:r>
              <a:rPr sz="2400" dirty="0" err="1">
                <a:latin typeface="Times New Roman"/>
                <a:cs typeface="Times New Roman"/>
              </a:rPr>
              <a:t>дослід</a:t>
            </a:r>
            <a:r>
              <a:rPr sz="2400" spc="-15" dirty="0">
                <a:latin typeface="Times New Roman"/>
                <a:cs typeface="Times New Roman"/>
              </a:rPr>
              <a:t> </a:t>
            </a:r>
            <a:r>
              <a:rPr lang="uk-UA" sz="2400" spc="-50" dirty="0" smtClean="0">
                <a:latin typeface="Times New Roman"/>
                <a:cs typeface="Times New Roman"/>
              </a:rPr>
              <a:t>3</a:t>
            </a:r>
            <a:endParaRPr sz="2400" dirty="0">
              <a:latin typeface="Times New Roman"/>
              <a:cs typeface="Times New Roman"/>
            </a:endParaRPr>
          </a:p>
          <a:p>
            <a:pPr marL="635" algn="ctr">
              <a:lnSpc>
                <a:spcPct val="100000"/>
              </a:lnSpc>
              <a:spcBef>
                <a:spcPts val="5"/>
              </a:spcBef>
            </a:pPr>
            <a:r>
              <a:rPr sz="2400" dirty="0">
                <a:latin typeface="Times New Roman"/>
                <a:cs typeface="Times New Roman"/>
              </a:rPr>
              <a:t>(фото</a:t>
            </a:r>
            <a:r>
              <a:rPr sz="2400" spc="-65" dirty="0">
                <a:latin typeface="Times New Roman"/>
                <a:cs typeface="Times New Roman"/>
              </a:rPr>
              <a:t> </a:t>
            </a:r>
            <a:r>
              <a:rPr sz="2400" spc="-10" dirty="0">
                <a:latin typeface="Times New Roman"/>
                <a:cs typeface="Times New Roman"/>
              </a:rPr>
              <a:t>автора,</a:t>
            </a:r>
            <a:r>
              <a:rPr sz="2400" spc="-65" dirty="0">
                <a:latin typeface="Times New Roman"/>
                <a:cs typeface="Times New Roman"/>
              </a:rPr>
              <a:t> </a:t>
            </a:r>
            <a:r>
              <a:rPr sz="2400" dirty="0">
                <a:latin typeface="Times New Roman"/>
                <a:cs typeface="Times New Roman"/>
              </a:rPr>
              <a:t>дата:</a:t>
            </a:r>
            <a:r>
              <a:rPr sz="2400" spc="-65" dirty="0">
                <a:latin typeface="Times New Roman"/>
                <a:cs typeface="Times New Roman"/>
              </a:rPr>
              <a:t> </a:t>
            </a:r>
            <a:r>
              <a:rPr lang="uk-UA" sz="2400" spc="-10" dirty="0" smtClean="0">
                <a:latin typeface="Times New Roman"/>
                <a:cs typeface="Times New Roman"/>
              </a:rPr>
              <a:t>15</a:t>
            </a:r>
            <a:r>
              <a:rPr sz="2400" spc="-10" dirty="0" smtClean="0">
                <a:latin typeface="Times New Roman"/>
                <a:cs typeface="Times New Roman"/>
              </a:rPr>
              <a:t>.</a:t>
            </a:r>
            <a:r>
              <a:rPr lang="uk-UA" sz="2400" spc="-10" dirty="0" smtClean="0">
                <a:latin typeface="Times New Roman"/>
                <a:cs typeface="Times New Roman"/>
              </a:rPr>
              <a:t>05</a:t>
            </a:r>
            <a:r>
              <a:rPr sz="2400" spc="-10" dirty="0" smtClean="0">
                <a:latin typeface="Times New Roman"/>
                <a:cs typeface="Times New Roman"/>
              </a:rPr>
              <a:t>.202</a:t>
            </a:r>
            <a:r>
              <a:rPr lang="uk-UA" sz="2400" spc="-10" dirty="0" smtClean="0">
                <a:latin typeface="Times New Roman"/>
                <a:cs typeface="Times New Roman"/>
              </a:rPr>
              <a:t>5</a:t>
            </a:r>
            <a:r>
              <a:rPr sz="2400" spc="-10" dirty="0" smtClean="0">
                <a:latin typeface="Times New Roman"/>
                <a:cs typeface="Times New Roman"/>
              </a:rPr>
              <a:t>)</a:t>
            </a:r>
            <a:endParaRPr sz="2400" dirty="0">
              <a:latin typeface="Times New Roman"/>
              <a:cs typeface="Times New Roman"/>
            </a:endParaRPr>
          </a:p>
        </p:txBody>
      </p:sp>
    </p:spTree>
    <p:extLst>
      <p:ext uri="{BB962C8B-B14F-4D97-AF65-F5344CB8AC3E}">
        <p14:creationId xmlns:p14="http://schemas.microsoft.com/office/powerpoint/2010/main" val="28540894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2" name="Freeform 2"/>
          <p:cNvSpPr/>
          <p:nvPr/>
        </p:nvSpPr>
        <p:spPr>
          <a:xfrm>
            <a:off x="12403406" y="353025"/>
            <a:ext cx="5437620" cy="9580950"/>
          </a:xfrm>
          <a:custGeom>
            <a:avLst/>
            <a:gdLst/>
            <a:ahLst/>
            <a:cxnLst/>
            <a:rect l="l" t="t" r="r" b="b"/>
            <a:pathLst>
              <a:path w="5437620" h="9580950">
                <a:moveTo>
                  <a:pt x="0" y="0"/>
                </a:moveTo>
                <a:lnTo>
                  <a:pt x="5437620" y="0"/>
                </a:lnTo>
                <a:lnTo>
                  <a:pt x="5437620" y="9580950"/>
                </a:lnTo>
                <a:lnTo>
                  <a:pt x="0" y="9580950"/>
                </a:lnTo>
                <a:lnTo>
                  <a:pt x="0" y="0"/>
                </a:lnTo>
                <a:close/>
              </a:path>
            </a:pathLst>
          </a:custGeom>
          <a:blipFill>
            <a:blip r:embed="rId2"/>
            <a:stretch>
              <a:fillRect t="-18173" b="-18173"/>
            </a:stretch>
          </a:blipFill>
        </p:spPr>
      </p:sp>
      <p:sp>
        <p:nvSpPr>
          <p:cNvPr id="3" name="TextBox 3"/>
          <p:cNvSpPr txBox="1"/>
          <p:nvPr/>
        </p:nvSpPr>
        <p:spPr>
          <a:xfrm>
            <a:off x="584482" y="756802"/>
            <a:ext cx="11378917" cy="4470455"/>
          </a:xfrm>
          <a:prstGeom prst="rect">
            <a:avLst/>
          </a:prstGeom>
        </p:spPr>
        <p:txBody>
          <a:bodyPr wrap="square" lIns="0" tIns="0" rIns="0" bIns="0" rtlCol="0" anchor="t">
            <a:spAutoFit/>
          </a:bodyPr>
          <a:lstStyle/>
          <a:p>
            <a:pPr marR="5080" algn="just">
              <a:spcBef>
                <a:spcPts val="105"/>
              </a:spcBef>
              <a:tabLst>
                <a:tab pos="1444625" algn="l"/>
                <a:tab pos="2974975" algn="l"/>
                <a:tab pos="3886200" algn="l"/>
              </a:tabLst>
            </a:pPr>
            <a:r>
              <a:rPr lang="ru-RU" sz="3200" spc="-10" dirty="0" err="1" smtClean="0">
                <a:latin typeface="Times New Roman"/>
                <a:cs typeface="Times New Roman"/>
              </a:rPr>
              <a:t>Мікологічні</a:t>
            </a:r>
            <a:r>
              <a:rPr lang="ru-RU" sz="3200" dirty="0" smtClean="0">
                <a:latin typeface="Times New Roman"/>
                <a:cs typeface="Times New Roman"/>
              </a:rPr>
              <a:t> </a:t>
            </a:r>
            <a:r>
              <a:rPr lang="ru-RU" sz="3200" spc="-10" dirty="0" err="1" smtClean="0">
                <a:latin typeface="Times New Roman"/>
                <a:cs typeface="Times New Roman"/>
              </a:rPr>
              <a:t>дослідження</a:t>
            </a:r>
            <a:r>
              <a:rPr lang="ru-RU" sz="3200" dirty="0">
                <a:latin typeface="Times New Roman"/>
                <a:cs typeface="Times New Roman"/>
              </a:rPr>
              <a:t>	</a:t>
            </a:r>
            <a:r>
              <a:rPr lang="ru-RU" sz="3200" spc="-10" dirty="0" err="1" smtClean="0">
                <a:latin typeface="Times New Roman"/>
                <a:cs typeface="Times New Roman"/>
              </a:rPr>
              <a:t>зразків</a:t>
            </a:r>
            <a:r>
              <a:rPr lang="ru-RU" sz="3200" dirty="0" smtClean="0">
                <a:latin typeface="Times New Roman"/>
                <a:cs typeface="Times New Roman"/>
              </a:rPr>
              <a:t> </a:t>
            </a:r>
            <a:r>
              <a:rPr lang="ru-RU" sz="3200" spc="-10" dirty="0" smtClean="0">
                <a:latin typeface="Times New Roman"/>
                <a:cs typeface="Times New Roman"/>
              </a:rPr>
              <a:t>проводили</a:t>
            </a:r>
            <a:r>
              <a:rPr lang="ru-RU" sz="3200" dirty="0" smtClean="0">
                <a:latin typeface="Times New Roman"/>
                <a:cs typeface="Times New Roman"/>
              </a:rPr>
              <a:t> </a:t>
            </a:r>
            <a:r>
              <a:rPr lang="ru-RU" sz="3200" spc="-10" dirty="0" err="1" smtClean="0">
                <a:latin typeface="Times New Roman"/>
                <a:cs typeface="Times New Roman"/>
              </a:rPr>
              <a:t>згідно</a:t>
            </a:r>
            <a:r>
              <a:rPr lang="ru-RU" sz="3200" dirty="0">
                <a:latin typeface="Times New Roman"/>
                <a:cs typeface="Times New Roman"/>
              </a:rPr>
              <a:t>	</a:t>
            </a:r>
            <a:r>
              <a:rPr lang="ru-RU" sz="3200" spc="-50" dirty="0" smtClean="0">
                <a:latin typeface="Times New Roman"/>
                <a:cs typeface="Times New Roman"/>
              </a:rPr>
              <a:t>з</a:t>
            </a:r>
            <a:r>
              <a:rPr lang="ru-RU" sz="3200" dirty="0">
                <a:latin typeface="Times New Roman"/>
                <a:cs typeface="Times New Roman"/>
              </a:rPr>
              <a:t> </a:t>
            </a:r>
            <a:r>
              <a:rPr lang="ru-RU" sz="3200" spc="-10" dirty="0" err="1" smtClean="0">
                <a:latin typeface="Times New Roman"/>
                <a:cs typeface="Times New Roman"/>
              </a:rPr>
              <a:t>методичними</a:t>
            </a:r>
            <a:r>
              <a:rPr lang="ru-RU" sz="3200" dirty="0">
                <a:latin typeface="Times New Roman"/>
                <a:cs typeface="Times New Roman"/>
              </a:rPr>
              <a:t>	</a:t>
            </a:r>
            <a:r>
              <a:rPr lang="ru-RU" sz="3200" spc="-10" dirty="0" err="1">
                <a:latin typeface="Times New Roman"/>
                <a:cs typeface="Times New Roman"/>
              </a:rPr>
              <a:t>вказівками</a:t>
            </a:r>
            <a:r>
              <a:rPr lang="ru-RU" sz="3200" dirty="0">
                <a:latin typeface="Times New Roman"/>
                <a:cs typeface="Times New Roman"/>
              </a:rPr>
              <a:t>	</a:t>
            </a:r>
            <a:r>
              <a:rPr lang="ru-RU" sz="3200" spc="-20" dirty="0" err="1" smtClean="0">
                <a:latin typeface="Times New Roman"/>
                <a:cs typeface="Times New Roman"/>
              </a:rPr>
              <a:t>щодо</a:t>
            </a:r>
            <a:r>
              <a:rPr lang="ru-RU" sz="3200" spc="-20" dirty="0" smtClean="0">
                <a:latin typeface="Times New Roman"/>
                <a:cs typeface="Times New Roman"/>
              </a:rPr>
              <a:t> </a:t>
            </a:r>
            <a:r>
              <a:rPr lang="ru-RU" sz="3200" dirty="0" err="1" smtClean="0">
                <a:latin typeface="Times New Roman"/>
                <a:cs typeface="Times New Roman"/>
              </a:rPr>
              <a:t>санітарно-</a:t>
            </a:r>
            <a:r>
              <a:rPr lang="ru-RU" sz="3200" spc="-10" dirty="0" err="1" smtClean="0">
                <a:latin typeface="Times New Roman"/>
                <a:cs typeface="Times New Roman"/>
              </a:rPr>
              <a:t>мікологічної</a:t>
            </a:r>
            <a:r>
              <a:rPr lang="ru-RU" sz="3200" spc="-10" dirty="0" smtClean="0">
                <a:latin typeface="Times New Roman"/>
                <a:cs typeface="Times New Roman"/>
              </a:rPr>
              <a:t>  </a:t>
            </a:r>
            <a:r>
              <a:rPr lang="ru-RU" sz="3200" spc="-10" dirty="0" err="1" smtClean="0">
                <a:latin typeface="Times New Roman"/>
                <a:cs typeface="Times New Roman"/>
              </a:rPr>
              <a:t>оцінки</a:t>
            </a:r>
            <a:r>
              <a:rPr lang="ru-RU" sz="3200" dirty="0">
                <a:latin typeface="Times New Roman"/>
                <a:cs typeface="Times New Roman"/>
              </a:rPr>
              <a:t>	</a:t>
            </a:r>
            <a:r>
              <a:rPr lang="ru-RU" sz="3200" spc="-25" dirty="0" smtClean="0">
                <a:latin typeface="Times New Roman"/>
                <a:cs typeface="Times New Roman"/>
              </a:rPr>
              <a:t>та </a:t>
            </a:r>
            <a:r>
              <a:rPr lang="ru-RU" sz="3200" spc="-25" dirty="0" err="1" smtClean="0">
                <a:latin typeface="Times New Roman"/>
                <a:cs typeface="Times New Roman"/>
              </a:rPr>
              <a:t>поліпшення</a:t>
            </a:r>
            <a:r>
              <a:rPr lang="ru-RU" sz="3200" spc="-25" dirty="0" smtClean="0">
                <a:latin typeface="Times New Roman"/>
                <a:cs typeface="Times New Roman"/>
              </a:rPr>
              <a:t> </a:t>
            </a:r>
            <a:r>
              <a:rPr lang="ru-RU" sz="3200" spc="-25" dirty="0" err="1" smtClean="0">
                <a:latin typeface="Times New Roman"/>
                <a:cs typeface="Times New Roman"/>
              </a:rPr>
              <a:t>якості</a:t>
            </a:r>
            <a:r>
              <a:rPr lang="ru-RU" sz="3200" spc="-25" dirty="0" smtClean="0">
                <a:latin typeface="Times New Roman"/>
                <a:cs typeface="Times New Roman"/>
              </a:rPr>
              <a:t> </a:t>
            </a:r>
            <a:r>
              <a:rPr lang="ru-RU" sz="3200" spc="-25" dirty="0" err="1" smtClean="0">
                <a:latin typeface="Times New Roman"/>
                <a:cs typeface="Times New Roman"/>
              </a:rPr>
              <a:t>кормів</a:t>
            </a:r>
            <a:r>
              <a:rPr lang="ru-RU" sz="3200" spc="-25" dirty="0" smtClean="0">
                <a:latin typeface="Times New Roman"/>
                <a:cs typeface="Times New Roman"/>
              </a:rPr>
              <a:t>, </a:t>
            </a:r>
            <a:r>
              <a:rPr lang="ru-RU" sz="3200" spc="-25" dirty="0" err="1" smtClean="0">
                <a:latin typeface="Times New Roman"/>
                <a:cs typeface="Times New Roman"/>
              </a:rPr>
              <a:t>затвердженими</a:t>
            </a:r>
            <a:r>
              <a:rPr lang="ru-RU" sz="3200" spc="-25" dirty="0" smtClean="0">
                <a:latin typeface="Times New Roman"/>
                <a:cs typeface="Times New Roman"/>
              </a:rPr>
              <a:t> </a:t>
            </a:r>
            <a:r>
              <a:rPr lang="ru-RU" sz="3200" spc="-25" dirty="0" err="1" smtClean="0">
                <a:latin typeface="Times New Roman"/>
                <a:cs typeface="Times New Roman"/>
              </a:rPr>
              <a:t>Державним</a:t>
            </a:r>
            <a:r>
              <a:rPr lang="ru-RU" sz="3200" spc="-25" dirty="0" smtClean="0">
                <a:latin typeface="Times New Roman"/>
                <a:cs typeface="Times New Roman"/>
              </a:rPr>
              <a:t> департаментом </a:t>
            </a:r>
            <a:r>
              <a:rPr lang="ru-RU" sz="3200" spc="-25" dirty="0" err="1" smtClean="0">
                <a:latin typeface="Times New Roman"/>
                <a:cs typeface="Times New Roman"/>
              </a:rPr>
              <a:t>ветеринарної</a:t>
            </a:r>
            <a:r>
              <a:rPr lang="ru-RU" sz="3200" spc="-25" dirty="0" smtClean="0">
                <a:latin typeface="Times New Roman"/>
                <a:cs typeface="Times New Roman"/>
              </a:rPr>
              <a:t> </a:t>
            </a:r>
            <a:r>
              <a:rPr lang="ru-RU" sz="3200" spc="-25" dirty="0" err="1" smtClean="0">
                <a:latin typeface="Times New Roman"/>
                <a:cs typeface="Times New Roman"/>
              </a:rPr>
              <a:t>медицини</a:t>
            </a:r>
            <a:r>
              <a:rPr lang="ru-RU" sz="3200" spc="-25" dirty="0" smtClean="0">
                <a:latin typeface="Times New Roman"/>
                <a:cs typeface="Times New Roman"/>
              </a:rPr>
              <a:t> </a:t>
            </a:r>
          </a:p>
          <a:p>
            <a:pPr marR="5080" algn="just">
              <a:spcBef>
                <a:spcPts val="105"/>
              </a:spcBef>
              <a:tabLst>
                <a:tab pos="1444625" algn="l"/>
                <a:tab pos="2974975" algn="l"/>
                <a:tab pos="3886200" algn="l"/>
              </a:tabLst>
            </a:pPr>
            <a:r>
              <a:rPr lang="ru-RU" sz="3200" spc="-10" dirty="0" err="1" smtClean="0">
                <a:latin typeface="Times New Roman"/>
                <a:cs typeface="Times New Roman"/>
              </a:rPr>
              <a:t>Міністерства</a:t>
            </a:r>
            <a:r>
              <a:rPr lang="ru-RU" sz="3200" dirty="0">
                <a:latin typeface="Times New Roman"/>
                <a:cs typeface="Times New Roman"/>
              </a:rPr>
              <a:t>	</a:t>
            </a:r>
            <a:r>
              <a:rPr lang="ru-RU" sz="3200" spc="-25" dirty="0">
                <a:latin typeface="Times New Roman"/>
                <a:cs typeface="Times New Roman"/>
              </a:rPr>
              <a:t>АПК</a:t>
            </a:r>
            <a:r>
              <a:rPr lang="ru-RU" sz="3200" dirty="0">
                <a:latin typeface="Times New Roman"/>
                <a:cs typeface="Times New Roman"/>
              </a:rPr>
              <a:t>	</a:t>
            </a:r>
            <a:r>
              <a:rPr lang="ru-RU" sz="3200" spc="-10" dirty="0" err="1">
                <a:latin typeface="Times New Roman"/>
                <a:cs typeface="Times New Roman"/>
              </a:rPr>
              <a:t>України</a:t>
            </a:r>
            <a:r>
              <a:rPr lang="ru-RU" sz="3200" dirty="0">
                <a:latin typeface="Times New Roman"/>
                <a:cs typeface="Times New Roman"/>
              </a:rPr>
              <a:t>	</a:t>
            </a:r>
            <a:r>
              <a:rPr lang="ru-RU" sz="3200" spc="-50" dirty="0">
                <a:latin typeface="Times New Roman"/>
                <a:cs typeface="Times New Roman"/>
              </a:rPr>
              <a:t>№</a:t>
            </a:r>
            <a:r>
              <a:rPr lang="ru-RU" sz="3200" dirty="0">
                <a:latin typeface="Times New Roman"/>
                <a:cs typeface="Times New Roman"/>
              </a:rPr>
              <a:t>	</a:t>
            </a:r>
            <a:r>
              <a:rPr lang="ru-RU" sz="3200" spc="-10" dirty="0">
                <a:latin typeface="Times New Roman"/>
                <a:cs typeface="Times New Roman"/>
              </a:rPr>
              <a:t>15-14/73</a:t>
            </a:r>
            <a:r>
              <a:rPr lang="ru-RU" sz="3200" dirty="0">
                <a:latin typeface="Times New Roman"/>
                <a:cs typeface="Times New Roman"/>
              </a:rPr>
              <a:t>	</a:t>
            </a:r>
            <a:r>
              <a:rPr lang="ru-RU" sz="3200" spc="-25" dirty="0" err="1">
                <a:latin typeface="Times New Roman"/>
                <a:cs typeface="Times New Roman"/>
              </a:rPr>
              <a:t>від</a:t>
            </a:r>
            <a:r>
              <a:rPr lang="ru-RU" sz="3200" dirty="0">
                <a:latin typeface="Times New Roman"/>
                <a:cs typeface="Times New Roman"/>
              </a:rPr>
              <a:t>	</a:t>
            </a:r>
            <a:r>
              <a:rPr lang="ru-RU" sz="3200" spc="-25" dirty="0">
                <a:latin typeface="Times New Roman"/>
                <a:cs typeface="Times New Roman"/>
              </a:rPr>
              <a:t>06 </a:t>
            </a:r>
            <a:r>
              <a:rPr lang="ru-RU" sz="3200" dirty="0" err="1">
                <a:latin typeface="Times New Roman"/>
                <a:cs typeface="Times New Roman"/>
              </a:rPr>
              <a:t>березня</a:t>
            </a:r>
            <a:r>
              <a:rPr lang="ru-RU" sz="3200" spc="-30" dirty="0">
                <a:latin typeface="Times New Roman"/>
                <a:cs typeface="Times New Roman"/>
              </a:rPr>
              <a:t> </a:t>
            </a:r>
            <a:r>
              <a:rPr lang="ru-RU" sz="3200" dirty="0">
                <a:latin typeface="Times New Roman"/>
                <a:cs typeface="Times New Roman"/>
              </a:rPr>
              <a:t>1998</a:t>
            </a:r>
            <a:r>
              <a:rPr lang="ru-RU" sz="3200" spc="-30" dirty="0">
                <a:latin typeface="Times New Roman"/>
                <a:cs typeface="Times New Roman"/>
              </a:rPr>
              <a:t> </a:t>
            </a:r>
            <a:r>
              <a:rPr lang="ru-RU" sz="3200" dirty="0">
                <a:latin typeface="Times New Roman"/>
                <a:cs typeface="Times New Roman"/>
              </a:rPr>
              <a:t>року;</a:t>
            </a:r>
            <a:r>
              <a:rPr lang="ru-RU" sz="3200" spc="-20" dirty="0">
                <a:latin typeface="Times New Roman"/>
                <a:cs typeface="Times New Roman"/>
              </a:rPr>
              <a:t> </a:t>
            </a:r>
            <a:r>
              <a:rPr lang="ru-RU" sz="3200" dirty="0">
                <a:latin typeface="Times New Roman"/>
                <a:cs typeface="Times New Roman"/>
              </a:rPr>
              <a:t>ДСТУ</a:t>
            </a:r>
            <a:r>
              <a:rPr lang="ru-RU" sz="3200" spc="-20" dirty="0">
                <a:latin typeface="Times New Roman"/>
                <a:cs typeface="Times New Roman"/>
              </a:rPr>
              <a:t> </a:t>
            </a:r>
            <a:r>
              <a:rPr lang="ru-RU" sz="3200" dirty="0">
                <a:latin typeface="Times New Roman"/>
                <a:cs typeface="Times New Roman"/>
              </a:rPr>
              <a:t>8447:2</a:t>
            </a:r>
            <a:r>
              <a:rPr lang="ru-RU" sz="3200" spc="-45" dirty="0">
                <a:latin typeface="Times New Roman"/>
                <a:cs typeface="Times New Roman"/>
              </a:rPr>
              <a:t> </a:t>
            </a:r>
            <a:r>
              <a:rPr lang="ru-RU" sz="3200" spc="-20" dirty="0">
                <a:latin typeface="Times New Roman"/>
                <a:cs typeface="Times New Roman"/>
              </a:rPr>
              <a:t>015.</a:t>
            </a:r>
            <a:endParaRPr lang="ru-RU" sz="3200" dirty="0">
              <a:latin typeface="Times New Roman"/>
              <a:cs typeface="Times New Roman"/>
            </a:endParaRPr>
          </a:p>
          <a:p>
            <a:pPr marR="5080" algn="just">
              <a:spcBef>
                <a:spcPts val="105"/>
              </a:spcBef>
              <a:tabLst>
                <a:tab pos="1444625" algn="l"/>
                <a:tab pos="2974975" algn="l"/>
                <a:tab pos="3886200" algn="l"/>
              </a:tabLst>
            </a:pPr>
            <a:endParaRPr lang="ru-RU" sz="3200" dirty="0">
              <a:latin typeface="Times New Roman"/>
              <a:cs typeface="Times New Roman"/>
            </a:endParaRPr>
          </a:p>
          <a:p>
            <a:pPr marR="5080" algn="just">
              <a:lnSpc>
                <a:spcPct val="100000"/>
              </a:lnSpc>
              <a:spcBef>
                <a:spcPts val="105"/>
              </a:spcBef>
              <a:tabLst>
                <a:tab pos="1444625" algn="l"/>
                <a:tab pos="2974975" algn="l"/>
                <a:tab pos="3886200" algn="l"/>
              </a:tabLst>
            </a:pPr>
            <a:endParaRPr lang="ru-RU" sz="3200" dirty="0">
              <a:latin typeface="Times New Roman"/>
              <a:cs typeface="Times New Roman"/>
            </a:endParaRPr>
          </a:p>
          <a:p>
            <a:endParaRPr lang="ru-RU" sz="3200" dirty="0"/>
          </a:p>
        </p:txBody>
      </p:sp>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6283"/>
          <a:stretch/>
        </p:blipFill>
        <p:spPr bwMode="auto">
          <a:xfrm>
            <a:off x="1108364" y="4284126"/>
            <a:ext cx="5130940" cy="3221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descr="C:\Users\user\OneDrive\Рабочий стол\Рисунок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1366" y="4284126"/>
            <a:ext cx="5134384" cy="3221574"/>
          </a:xfrm>
          <a:prstGeom prst="rect">
            <a:avLst/>
          </a:prstGeom>
          <a:noFill/>
          <a:extLst>
            <a:ext uri="{909E8E84-426E-40DD-AFC4-6F175D3DCCD1}">
              <a14:hiddenFill xmlns:a14="http://schemas.microsoft.com/office/drawing/2010/main">
                <a:solidFill>
                  <a:srgbClr val="FFFFFF"/>
                </a:solidFill>
              </a14:hiddenFill>
            </a:ext>
          </a:extLst>
        </p:spPr>
      </p:pic>
      <p:sp>
        <p:nvSpPr>
          <p:cNvPr id="8" name="object 11"/>
          <p:cNvSpPr txBox="1"/>
          <p:nvPr/>
        </p:nvSpPr>
        <p:spPr>
          <a:xfrm>
            <a:off x="2057400" y="7962900"/>
            <a:ext cx="7924800" cy="874598"/>
          </a:xfrm>
          <a:prstGeom prst="rect">
            <a:avLst/>
          </a:prstGeom>
        </p:spPr>
        <p:txBody>
          <a:bodyPr vert="horz" wrap="square" lIns="0" tIns="12700" rIns="0" bIns="0" rtlCol="0">
            <a:spAutoFit/>
          </a:bodyPr>
          <a:lstStyle/>
          <a:p>
            <a:pPr marL="12700">
              <a:lnSpc>
                <a:spcPct val="100000"/>
              </a:lnSpc>
              <a:spcBef>
                <a:spcPts val="100"/>
              </a:spcBef>
            </a:pPr>
            <a:r>
              <a:rPr sz="2800" i="1" dirty="0" err="1" smtClean="0">
                <a:latin typeface="Times New Roman"/>
                <a:cs typeface="Times New Roman"/>
              </a:rPr>
              <a:t>Рис</a:t>
            </a:r>
            <a:r>
              <a:rPr sz="2800" i="1" dirty="0" smtClean="0">
                <a:latin typeface="Times New Roman"/>
                <a:cs typeface="Times New Roman"/>
              </a:rPr>
              <a:t>.</a:t>
            </a:r>
            <a:r>
              <a:rPr lang="uk-UA" sz="2800" i="1" dirty="0" smtClean="0">
                <a:latin typeface="Times New Roman"/>
                <a:cs typeface="Times New Roman"/>
              </a:rPr>
              <a:t>5 </a:t>
            </a:r>
            <a:r>
              <a:rPr sz="2800" spc="-10" dirty="0" err="1" smtClean="0">
                <a:latin typeface="Times New Roman"/>
                <a:cs typeface="Times New Roman"/>
              </a:rPr>
              <a:t>Підготовка</a:t>
            </a:r>
            <a:r>
              <a:rPr sz="2800" spc="-30" dirty="0" smtClean="0">
                <a:latin typeface="Times New Roman"/>
                <a:cs typeface="Times New Roman"/>
              </a:rPr>
              <a:t> </a:t>
            </a:r>
            <a:r>
              <a:rPr sz="2800" dirty="0">
                <a:latin typeface="Times New Roman"/>
                <a:cs typeface="Times New Roman"/>
              </a:rPr>
              <a:t>чашок</a:t>
            </a:r>
            <a:r>
              <a:rPr sz="2800" spc="-10" dirty="0">
                <a:latin typeface="Times New Roman"/>
                <a:cs typeface="Times New Roman"/>
              </a:rPr>
              <a:t> </a:t>
            </a:r>
            <a:r>
              <a:rPr sz="2800" dirty="0">
                <a:latin typeface="Times New Roman"/>
                <a:cs typeface="Times New Roman"/>
              </a:rPr>
              <a:t>Петрі</a:t>
            </a:r>
            <a:r>
              <a:rPr sz="2800" spc="-10" dirty="0">
                <a:latin typeface="Times New Roman"/>
                <a:cs typeface="Times New Roman"/>
              </a:rPr>
              <a:t> </a:t>
            </a:r>
            <a:r>
              <a:rPr sz="2800" dirty="0">
                <a:latin typeface="Times New Roman"/>
                <a:cs typeface="Times New Roman"/>
              </a:rPr>
              <a:t>з </a:t>
            </a:r>
            <a:r>
              <a:rPr sz="2800" spc="-10" dirty="0">
                <a:latin typeface="Times New Roman"/>
                <a:cs typeface="Times New Roman"/>
              </a:rPr>
              <a:t>агарезованим</a:t>
            </a:r>
            <a:endParaRPr sz="2800" dirty="0">
              <a:latin typeface="Times New Roman"/>
              <a:cs typeface="Times New Roman"/>
            </a:endParaRPr>
          </a:p>
          <a:p>
            <a:pPr marL="66040">
              <a:lnSpc>
                <a:spcPct val="100000"/>
              </a:lnSpc>
              <a:spcBef>
                <a:spcPts val="5"/>
              </a:spcBef>
            </a:pPr>
            <a:r>
              <a:rPr sz="2800" dirty="0">
                <a:latin typeface="Times New Roman"/>
                <a:cs typeface="Times New Roman"/>
              </a:rPr>
              <a:t>середовищем</a:t>
            </a:r>
            <a:r>
              <a:rPr sz="2800" spc="-65" dirty="0">
                <a:latin typeface="Times New Roman"/>
                <a:cs typeface="Times New Roman"/>
              </a:rPr>
              <a:t> </a:t>
            </a:r>
            <a:r>
              <a:rPr sz="2800" dirty="0">
                <a:latin typeface="Times New Roman"/>
                <a:cs typeface="Times New Roman"/>
              </a:rPr>
              <a:t>(фото</a:t>
            </a:r>
            <a:r>
              <a:rPr sz="2800" spc="-55" dirty="0">
                <a:latin typeface="Times New Roman"/>
                <a:cs typeface="Times New Roman"/>
              </a:rPr>
              <a:t> </a:t>
            </a:r>
            <a:r>
              <a:rPr sz="2800" spc="-10" dirty="0">
                <a:latin typeface="Times New Roman"/>
                <a:cs typeface="Times New Roman"/>
              </a:rPr>
              <a:t>автора,</a:t>
            </a:r>
            <a:r>
              <a:rPr sz="2800" spc="-55" dirty="0">
                <a:latin typeface="Times New Roman"/>
                <a:cs typeface="Times New Roman"/>
              </a:rPr>
              <a:t> </a:t>
            </a:r>
            <a:r>
              <a:rPr sz="2800" dirty="0">
                <a:latin typeface="Times New Roman"/>
                <a:cs typeface="Times New Roman"/>
              </a:rPr>
              <a:t>дата:</a:t>
            </a:r>
            <a:r>
              <a:rPr sz="2800" spc="-60" dirty="0">
                <a:latin typeface="Times New Roman"/>
                <a:cs typeface="Times New Roman"/>
              </a:rPr>
              <a:t> </a:t>
            </a:r>
            <a:r>
              <a:rPr sz="2800" spc="-10" dirty="0" smtClean="0">
                <a:latin typeface="Times New Roman"/>
                <a:cs typeface="Times New Roman"/>
              </a:rPr>
              <a:t>1</a:t>
            </a:r>
            <a:r>
              <a:rPr lang="uk-UA" sz="2800" spc="-10" dirty="0" smtClean="0">
                <a:latin typeface="Times New Roman"/>
                <a:cs typeface="Times New Roman"/>
              </a:rPr>
              <a:t>5</a:t>
            </a:r>
            <a:r>
              <a:rPr sz="2800" spc="-10" dirty="0" smtClean="0">
                <a:latin typeface="Times New Roman"/>
                <a:cs typeface="Times New Roman"/>
              </a:rPr>
              <a:t>.</a:t>
            </a:r>
            <a:r>
              <a:rPr lang="uk-UA" sz="2800" spc="-10" dirty="0" smtClean="0">
                <a:latin typeface="Times New Roman"/>
                <a:cs typeface="Times New Roman"/>
              </a:rPr>
              <a:t>04</a:t>
            </a:r>
            <a:r>
              <a:rPr sz="2800" spc="-10" dirty="0" smtClean="0">
                <a:latin typeface="Times New Roman"/>
                <a:cs typeface="Times New Roman"/>
              </a:rPr>
              <a:t>.202</a:t>
            </a:r>
            <a:r>
              <a:rPr lang="uk-UA" sz="2800" spc="-10" dirty="0" smtClean="0">
                <a:latin typeface="Times New Roman"/>
                <a:cs typeface="Times New Roman"/>
              </a:rPr>
              <a:t>5</a:t>
            </a:r>
            <a:r>
              <a:rPr sz="2800" spc="-10" dirty="0" smtClean="0">
                <a:latin typeface="Times New Roman"/>
                <a:cs typeface="Times New Roman"/>
              </a:rPr>
              <a:t>)</a:t>
            </a:r>
            <a:endParaRPr sz="2800" dirty="0">
              <a:latin typeface="Times New Roman"/>
              <a:cs typeface="Times New Roman"/>
            </a:endParaRPr>
          </a:p>
        </p:txBody>
      </p:sp>
      <p:sp>
        <p:nvSpPr>
          <p:cNvPr id="9" name="object 3"/>
          <p:cNvSpPr txBox="1"/>
          <p:nvPr/>
        </p:nvSpPr>
        <p:spPr>
          <a:xfrm>
            <a:off x="12602503" y="2808116"/>
            <a:ext cx="5039426" cy="1860125"/>
          </a:xfrm>
          <a:prstGeom prst="rect">
            <a:avLst/>
          </a:prstGeom>
        </p:spPr>
        <p:txBody>
          <a:bodyPr vert="horz" wrap="square" lIns="0" tIns="13335" rIns="0" bIns="0" rtlCol="0">
            <a:spAutoFit/>
          </a:bodyPr>
          <a:lstStyle/>
          <a:p>
            <a:pPr marL="266065" marR="5080" indent="-209550" algn="ctr">
              <a:lnSpc>
                <a:spcPct val="100000"/>
              </a:lnSpc>
              <a:spcBef>
                <a:spcPts val="105"/>
              </a:spcBef>
            </a:pPr>
            <a:r>
              <a:rPr sz="4000" b="1" spc="-10" dirty="0">
                <a:latin typeface="Times New Roman"/>
                <a:cs typeface="Times New Roman"/>
              </a:rPr>
              <a:t>Організація, </a:t>
            </a:r>
            <a:r>
              <a:rPr sz="4000" b="1" dirty="0">
                <a:latin typeface="Times New Roman"/>
                <a:cs typeface="Times New Roman"/>
              </a:rPr>
              <a:t>методи</a:t>
            </a:r>
            <a:r>
              <a:rPr sz="4000" b="1" spc="-170" dirty="0">
                <a:latin typeface="Times New Roman"/>
                <a:cs typeface="Times New Roman"/>
              </a:rPr>
              <a:t> </a:t>
            </a:r>
            <a:r>
              <a:rPr sz="4000" b="1" spc="-25" dirty="0">
                <a:latin typeface="Times New Roman"/>
                <a:cs typeface="Times New Roman"/>
              </a:rPr>
              <a:t>та </a:t>
            </a:r>
            <a:r>
              <a:rPr sz="4000" b="1" spc="-10" dirty="0">
                <a:latin typeface="Times New Roman"/>
                <a:cs typeface="Times New Roman"/>
              </a:rPr>
              <a:t>методика</a:t>
            </a:r>
            <a:endParaRPr sz="4000" dirty="0">
              <a:latin typeface="Times New Roman"/>
              <a:cs typeface="Times New Roman"/>
            </a:endParaRPr>
          </a:p>
          <a:p>
            <a:pPr marL="12700" algn="ctr">
              <a:lnSpc>
                <a:spcPct val="100000"/>
              </a:lnSpc>
              <a:spcBef>
                <a:spcPts val="5"/>
              </a:spcBef>
            </a:pPr>
            <a:r>
              <a:rPr sz="4000" b="1" spc="-10" dirty="0">
                <a:latin typeface="Times New Roman"/>
                <a:cs typeface="Times New Roman"/>
              </a:rPr>
              <a:t>дослідження</a:t>
            </a:r>
            <a:endParaRPr sz="4000" dirty="0">
              <a:latin typeface="Times New Roman"/>
              <a:cs typeface="Times New Roman"/>
            </a:endParaRPr>
          </a:p>
        </p:txBody>
      </p:sp>
    </p:spTree>
    <p:extLst>
      <p:ext uri="{BB962C8B-B14F-4D97-AF65-F5344CB8AC3E}">
        <p14:creationId xmlns:p14="http://schemas.microsoft.com/office/powerpoint/2010/main" val="9227693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2" name="Freeform 2"/>
          <p:cNvSpPr/>
          <p:nvPr/>
        </p:nvSpPr>
        <p:spPr>
          <a:xfrm>
            <a:off x="12403406" y="353025"/>
            <a:ext cx="5437620" cy="9580950"/>
          </a:xfrm>
          <a:custGeom>
            <a:avLst/>
            <a:gdLst/>
            <a:ahLst/>
            <a:cxnLst/>
            <a:rect l="l" t="t" r="r" b="b"/>
            <a:pathLst>
              <a:path w="5437620" h="9580950">
                <a:moveTo>
                  <a:pt x="0" y="0"/>
                </a:moveTo>
                <a:lnTo>
                  <a:pt x="5437620" y="0"/>
                </a:lnTo>
                <a:lnTo>
                  <a:pt x="5437620" y="9580950"/>
                </a:lnTo>
                <a:lnTo>
                  <a:pt x="0" y="9580950"/>
                </a:lnTo>
                <a:lnTo>
                  <a:pt x="0" y="0"/>
                </a:lnTo>
                <a:close/>
              </a:path>
            </a:pathLst>
          </a:custGeom>
          <a:blipFill>
            <a:blip r:embed="rId2"/>
            <a:stretch>
              <a:fillRect t="-18173" b="-18173"/>
            </a:stretch>
          </a:blipFill>
        </p:spPr>
      </p:sp>
      <p:pic>
        <p:nvPicPr>
          <p:cNvPr id="5" name="object 10"/>
          <p:cNvPicPr/>
          <p:nvPr/>
        </p:nvPicPr>
        <p:blipFill rotWithShape="1">
          <a:blip r:embed="rId3" cstate="print"/>
          <a:srcRect l="-3658" r="48490"/>
          <a:stretch/>
        </p:blipFill>
        <p:spPr>
          <a:xfrm>
            <a:off x="4040288" y="2811580"/>
            <a:ext cx="4315691" cy="4039203"/>
          </a:xfrm>
          <a:prstGeom prst="rect">
            <a:avLst/>
          </a:prstGeom>
        </p:spPr>
      </p:pic>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2618" y="2804652"/>
            <a:ext cx="3505200" cy="467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86800" y="2811580"/>
            <a:ext cx="3505200" cy="467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bject 7"/>
          <p:cNvSpPr txBox="1"/>
          <p:nvPr/>
        </p:nvSpPr>
        <p:spPr>
          <a:xfrm>
            <a:off x="893618" y="7581900"/>
            <a:ext cx="2743200" cy="1120820"/>
          </a:xfrm>
          <a:prstGeom prst="rect">
            <a:avLst/>
          </a:prstGeom>
        </p:spPr>
        <p:txBody>
          <a:bodyPr vert="horz" wrap="square" lIns="0" tIns="12700" rIns="0" bIns="0" rtlCol="0">
            <a:spAutoFit/>
          </a:bodyPr>
          <a:lstStyle/>
          <a:p>
            <a:pPr marL="12700" marR="5080" indent="1905" algn="ctr">
              <a:lnSpc>
                <a:spcPct val="100000"/>
              </a:lnSpc>
              <a:spcBef>
                <a:spcPts val="100"/>
              </a:spcBef>
            </a:pPr>
            <a:r>
              <a:rPr sz="1800" i="1" dirty="0" err="1" smtClean="0">
                <a:latin typeface="Times New Roman"/>
                <a:cs typeface="Times New Roman"/>
              </a:rPr>
              <a:t>Рис</a:t>
            </a:r>
            <a:r>
              <a:rPr sz="1800" i="1" dirty="0" smtClean="0">
                <a:latin typeface="Times New Roman"/>
                <a:cs typeface="Times New Roman"/>
              </a:rPr>
              <a:t>.</a:t>
            </a:r>
            <a:r>
              <a:rPr lang="uk-UA" sz="1800" i="1" dirty="0" smtClean="0">
                <a:latin typeface="Times New Roman"/>
                <a:cs typeface="Times New Roman"/>
              </a:rPr>
              <a:t>6</a:t>
            </a:r>
            <a:r>
              <a:rPr sz="1800" i="1" spc="415" dirty="0" smtClean="0">
                <a:latin typeface="Times New Roman"/>
                <a:cs typeface="Times New Roman"/>
              </a:rPr>
              <a:t> </a:t>
            </a:r>
            <a:r>
              <a:rPr sz="1800" spc="-10" dirty="0">
                <a:latin typeface="Times New Roman"/>
                <a:cs typeface="Times New Roman"/>
              </a:rPr>
              <a:t>Розкладання </a:t>
            </a:r>
            <a:r>
              <a:rPr sz="1800" dirty="0">
                <a:latin typeface="Times New Roman"/>
                <a:cs typeface="Times New Roman"/>
              </a:rPr>
              <a:t>зразків</a:t>
            </a:r>
            <a:r>
              <a:rPr sz="1800" spc="-40" dirty="0">
                <a:latin typeface="Times New Roman"/>
                <a:cs typeface="Times New Roman"/>
              </a:rPr>
              <a:t> </a:t>
            </a:r>
            <a:r>
              <a:rPr sz="1800" dirty="0">
                <a:latin typeface="Times New Roman"/>
                <a:cs typeface="Times New Roman"/>
              </a:rPr>
              <a:t>у</a:t>
            </a:r>
            <a:r>
              <a:rPr sz="1800" spc="-40" dirty="0">
                <a:latin typeface="Times New Roman"/>
                <a:cs typeface="Times New Roman"/>
              </a:rPr>
              <a:t> </a:t>
            </a:r>
            <a:r>
              <a:rPr sz="1800" dirty="0">
                <a:latin typeface="Times New Roman"/>
                <a:cs typeface="Times New Roman"/>
              </a:rPr>
              <a:t>чашки</a:t>
            </a:r>
            <a:r>
              <a:rPr sz="1800" spc="-45" dirty="0">
                <a:latin typeface="Times New Roman"/>
                <a:cs typeface="Times New Roman"/>
              </a:rPr>
              <a:t> </a:t>
            </a:r>
            <a:r>
              <a:rPr sz="1800" spc="-10" dirty="0">
                <a:latin typeface="Times New Roman"/>
                <a:cs typeface="Times New Roman"/>
              </a:rPr>
              <a:t>Петрі. </a:t>
            </a:r>
            <a:r>
              <a:rPr sz="1800" dirty="0">
                <a:latin typeface="Times New Roman"/>
                <a:cs typeface="Times New Roman"/>
              </a:rPr>
              <a:t>дослід</a:t>
            </a:r>
            <a:r>
              <a:rPr sz="1800" spc="20" dirty="0">
                <a:latin typeface="Times New Roman"/>
                <a:cs typeface="Times New Roman"/>
              </a:rPr>
              <a:t> </a:t>
            </a:r>
            <a:r>
              <a:rPr sz="1800" spc="-50" dirty="0">
                <a:latin typeface="Times New Roman"/>
                <a:cs typeface="Times New Roman"/>
              </a:rPr>
              <a:t>1</a:t>
            </a:r>
            <a:endParaRPr sz="1800" dirty="0">
              <a:latin typeface="Times New Roman"/>
              <a:cs typeface="Times New Roman"/>
            </a:endParaRPr>
          </a:p>
          <a:p>
            <a:pPr marL="289560" marR="282575" indent="1270" algn="ctr">
              <a:lnSpc>
                <a:spcPct val="100000"/>
              </a:lnSpc>
            </a:pPr>
            <a:r>
              <a:rPr sz="1800" dirty="0">
                <a:latin typeface="Times New Roman"/>
                <a:cs typeface="Times New Roman"/>
              </a:rPr>
              <a:t>(фото</a:t>
            </a:r>
            <a:r>
              <a:rPr sz="1800" spc="-70" dirty="0">
                <a:latin typeface="Times New Roman"/>
                <a:cs typeface="Times New Roman"/>
              </a:rPr>
              <a:t> </a:t>
            </a:r>
            <a:r>
              <a:rPr sz="1800" spc="-10" dirty="0">
                <a:latin typeface="Times New Roman"/>
                <a:cs typeface="Times New Roman"/>
              </a:rPr>
              <a:t>автора, </a:t>
            </a:r>
            <a:r>
              <a:rPr sz="1800" dirty="0">
                <a:latin typeface="Times New Roman"/>
                <a:cs typeface="Times New Roman"/>
              </a:rPr>
              <a:t>дата:</a:t>
            </a:r>
            <a:r>
              <a:rPr sz="1800" spc="-65" dirty="0">
                <a:latin typeface="Times New Roman"/>
                <a:cs typeface="Times New Roman"/>
              </a:rPr>
              <a:t> </a:t>
            </a:r>
            <a:r>
              <a:rPr sz="1800" spc="-10" dirty="0" smtClean="0">
                <a:latin typeface="Times New Roman"/>
                <a:cs typeface="Times New Roman"/>
              </a:rPr>
              <a:t>1</a:t>
            </a:r>
            <a:r>
              <a:rPr lang="uk-UA" sz="1800" spc="-10" dirty="0" smtClean="0">
                <a:latin typeface="Times New Roman"/>
                <a:cs typeface="Times New Roman"/>
              </a:rPr>
              <a:t>5</a:t>
            </a:r>
            <a:r>
              <a:rPr sz="1800" spc="-10" dirty="0" smtClean="0">
                <a:latin typeface="Times New Roman"/>
                <a:cs typeface="Times New Roman"/>
              </a:rPr>
              <a:t>.</a:t>
            </a:r>
            <a:r>
              <a:rPr lang="uk-UA" sz="1800" spc="-10" dirty="0" smtClean="0">
                <a:latin typeface="Times New Roman"/>
                <a:cs typeface="Times New Roman"/>
              </a:rPr>
              <a:t>04.</a:t>
            </a:r>
            <a:r>
              <a:rPr sz="1800" spc="-10" dirty="0" smtClean="0">
                <a:latin typeface="Times New Roman"/>
                <a:cs typeface="Times New Roman"/>
              </a:rPr>
              <a:t>202</a:t>
            </a:r>
            <a:r>
              <a:rPr lang="uk-UA" sz="1800" spc="-10" dirty="0" smtClean="0">
                <a:latin typeface="Times New Roman"/>
                <a:cs typeface="Times New Roman"/>
              </a:rPr>
              <a:t>5)</a:t>
            </a:r>
            <a:endParaRPr sz="1800" dirty="0">
              <a:latin typeface="Times New Roman"/>
              <a:cs typeface="Times New Roman"/>
            </a:endParaRPr>
          </a:p>
        </p:txBody>
      </p:sp>
      <p:sp>
        <p:nvSpPr>
          <p:cNvPr id="9" name="object 11"/>
          <p:cNvSpPr txBox="1"/>
          <p:nvPr/>
        </p:nvSpPr>
        <p:spPr>
          <a:xfrm>
            <a:off x="4878343" y="7054072"/>
            <a:ext cx="3006725" cy="848360"/>
          </a:xfrm>
          <a:prstGeom prst="rect">
            <a:avLst/>
          </a:prstGeom>
        </p:spPr>
        <p:txBody>
          <a:bodyPr vert="horz" wrap="square" lIns="0" tIns="12700" rIns="0" bIns="0" rtlCol="0">
            <a:spAutoFit/>
          </a:bodyPr>
          <a:lstStyle/>
          <a:p>
            <a:pPr marL="478790" marR="470534" algn="ctr">
              <a:lnSpc>
                <a:spcPct val="100000"/>
              </a:lnSpc>
              <a:spcBef>
                <a:spcPts val="100"/>
              </a:spcBef>
            </a:pPr>
            <a:r>
              <a:rPr sz="1800" i="1" dirty="0" err="1" smtClean="0">
                <a:latin typeface="Times New Roman"/>
                <a:cs typeface="Times New Roman"/>
              </a:rPr>
              <a:t>Рис</a:t>
            </a:r>
            <a:r>
              <a:rPr sz="1800" dirty="0" smtClean="0">
                <a:latin typeface="Times New Roman"/>
                <a:cs typeface="Times New Roman"/>
              </a:rPr>
              <a:t>.</a:t>
            </a:r>
            <a:r>
              <a:rPr lang="uk-UA" i="1" dirty="0">
                <a:latin typeface="Times New Roman"/>
                <a:cs typeface="Times New Roman"/>
              </a:rPr>
              <a:t>7</a:t>
            </a:r>
            <a:r>
              <a:rPr sz="1800" i="1" spc="360" dirty="0" smtClean="0">
                <a:latin typeface="Times New Roman"/>
                <a:cs typeface="Times New Roman"/>
              </a:rPr>
              <a:t> </a:t>
            </a:r>
            <a:r>
              <a:rPr sz="1800" spc="-25" dirty="0">
                <a:latin typeface="Times New Roman"/>
                <a:cs typeface="Times New Roman"/>
              </a:rPr>
              <a:t>Готові</a:t>
            </a:r>
            <a:r>
              <a:rPr sz="1800" spc="-50" dirty="0">
                <a:latin typeface="Times New Roman"/>
                <a:cs typeface="Times New Roman"/>
              </a:rPr>
              <a:t> </a:t>
            </a:r>
            <a:r>
              <a:rPr sz="1800" dirty="0">
                <a:latin typeface="Times New Roman"/>
                <a:cs typeface="Times New Roman"/>
              </a:rPr>
              <a:t>зразки</a:t>
            </a:r>
            <a:r>
              <a:rPr sz="1800" spc="-40" dirty="0">
                <a:latin typeface="Times New Roman"/>
                <a:cs typeface="Times New Roman"/>
              </a:rPr>
              <a:t> </a:t>
            </a:r>
            <a:r>
              <a:rPr sz="1800" spc="-50" dirty="0">
                <a:latin typeface="Times New Roman"/>
                <a:cs typeface="Times New Roman"/>
              </a:rPr>
              <a:t>, </a:t>
            </a:r>
            <a:r>
              <a:rPr sz="1800" dirty="0">
                <a:latin typeface="Times New Roman"/>
                <a:cs typeface="Times New Roman"/>
              </a:rPr>
              <a:t>дослід</a:t>
            </a:r>
            <a:r>
              <a:rPr sz="1800" spc="20" dirty="0">
                <a:latin typeface="Times New Roman"/>
                <a:cs typeface="Times New Roman"/>
              </a:rPr>
              <a:t> </a:t>
            </a:r>
            <a:r>
              <a:rPr sz="1800" spc="-50" dirty="0">
                <a:latin typeface="Times New Roman"/>
                <a:cs typeface="Times New Roman"/>
              </a:rPr>
              <a:t>2</a:t>
            </a:r>
            <a:endParaRPr sz="1800" dirty="0">
              <a:latin typeface="Times New Roman"/>
              <a:cs typeface="Times New Roman"/>
            </a:endParaRPr>
          </a:p>
          <a:p>
            <a:pPr algn="ctr">
              <a:lnSpc>
                <a:spcPct val="100000"/>
              </a:lnSpc>
            </a:pPr>
            <a:r>
              <a:rPr sz="1800" dirty="0">
                <a:latin typeface="Times New Roman"/>
                <a:cs typeface="Times New Roman"/>
              </a:rPr>
              <a:t>(фото</a:t>
            </a:r>
            <a:r>
              <a:rPr sz="1800" spc="-65" dirty="0">
                <a:latin typeface="Times New Roman"/>
                <a:cs typeface="Times New Roman"/>
              </a:rPr>
              <a:t> </a:t>
            </a:r>
            <a:r>
              <a:rPr sz="1800" spc="-10" dirty="0">
                <a:latin typeface="Times New Roman"/>
                <a:cs typeface="Times New Roman"/>
              </a:rPr>
              <a:t>автора,</a:t>
            </a:r>
            <a:r>
              <a:rPr sz="1800" spc="-65" dirty="0">
                <a:latin typeface="Times New Roman"/>
                <a:cs typeface="Times New Roman"/>
              </a:rPr>
              <a:t> </a:t>
            </a:r>
            <a:r>
              <a:rPr sz="1800" dirty="0">
                <a:latin typeface="Times New Roman"/>
                <a:cs typeface="Times New Roman"/>
              </a:rPr>
              <a:t>дата:</a:t>
            </a:r>
            <a:r>
              <a:rPr sz="1800" spc="-65" dirty="0">
                <a:latin typeface="Times New Roman"/>
                <a:cs typeface="Times New Roman"/>
              </a:rPr>
              <a:t> </a:t>
            </a:r>
            <a:r>
              <a:rPr sz="1800" spc="-10" dirty="0" smtClean="0">
                <a:latin typeface="Times New Roman"/>
                <a:cs typeface="Times New Roman"/>
              </a:rPr>
              <a:t>08.</a:t>
            </a:r>
            <a:r>
              <a:rPr lang="uk-UA" sz="1800" spc="-10" dirty="0" smtClean="0">
                <a:latin typeface="Times New Roman"/>
                <a:cs typeface="Times New Roman"/>
              </a:rPr>
              <a:t>05</a:t>
            </a:r>
            <a:r>
              <a:rPr sz="1800" spc="-10" dirty="0" smtClean="0">
                <a:latin typeface="Times New Roman"/>
                <a:cs typeface="Times New Roman"/>
              </a:rPr>
              <a:t>.202</a:t>
            </a:r>
            <a:r>
              <a:rPr lang="uk-UA" sz="1800" spc="-10" dirty="0" smtClean="0">
                <a:latin typeface="Times New Roman"/>
                <a:cs typeface="Times New Roman"/>
              </a:rPr>
              <a:t>5</a:t>
            </a:r>
            <a:r>
              <a:rPr sz="1800" spc="-10" dirty="0" smtClean="0">
                <a:latin typeface="Times New Roman"/>
                <a:cs typeface="Times New Roman"/>
              </a:rPr>
              <a:t>)</a:t>
            </a:r>
            <a:endParaRPr sz="1800" dirty="0">
              <a:latin typeface="Times New Roman"/>
              <a:cs typeface="Times New Roman"/>
            </a:endParaRPr>
          </a:p>
        </p:txBody>
      </p:sp>
      <p:sp>
        <p:nvSpPr>
          <p:cNvPr id="10" name="object 7"/>
          <p:cNvSpPr txBox="1"/>
          <p:nvPr/>
        </p:nvSpPr>
        <p:spPr>
          <a:xfrm>
            <a:off x="9334759" y="7898968"/>
            <a:ext cx="2223135" cy="1397635"/>
          </a:xfrm>
          <a:prstGeom prst="rect">
            <a:avLst/>
          </a:prstGeom>
        </p:spPr>
        <p:txBody>
          <a:bodyPr vert="horz" wrap="square" lIns="0" tIns="12700" rIns="0" bIns="0" rtlCol="0">
            <a:spAutoFit/>
          </a:bodyPr>
          <a:lstStyle/>
          <a:p>
            <a:pPr marL="12700" marR="5080" indent="1905" algn="ctr">
              <a:lnSpc>
                <a:spcPct val="100000"/>
              </a:lnSpc>
              <a:spcBef>
                <a:spcPts val="100"/>
              </a:spcBef>
            </a:pPr>
            <a:r>
              <a:rPr sz="1800" i="1" dirty="0" err="1" smtClean="0">
                <a:latin typeface="Times New Roman"/>
                <a:cs typeface="Times New Roman"/>
              </a:rPr>
              <a:t>Рис</a:t>
            </a:r>
            <a:r>
              <a:rPr sz="1800" i="1" dirty="0" smtClean="0">
                <a:latin typeface="Times New Roman"/>
                <a:cs typeface="Times New Roman"/>
              </a:rPr>
              <a:t>.</a:t>
            </a:r>
            <a:r>
              <a:rPr lang="uk-UA" i="1" dirty="0" smtClean="0">
                <a:latin typeface="Times New Roman"/>
                <a:cs typeface="Times New Roman"/>
              </a:rPr>
              <a:t>8</a:t>
            </a:r>
            <a:r>
              <a:rPr sz="1800" i="1" spc="415" dirty="0" smtClean="0">
                <a:latin typeface="Times New Roman"/>
                <a:cs typeface="Times New Roman"/>
              </a:rPr>
              <a:t> </a:t>
            </a:r>
            <a:r>
              <a:rPr sz="1800" spc="-10" dirty="0">
                <a:latin typeface="Times New Roman"/>
                <a:cs typeface="Times New Roman"/>
              </a:rPr>
              <a:t>Розкладання </a:t>
            </a:r>
            <a:r>
              <a:rPr sz="1800" dirty="0">
                <a:latin typeface="Times New Roman"/>
                <a:cs typeface="Times New Roman"/>
              </a:rPr>
              <a:t>зразків</a:t>
            </a:r>
            <a:r>
              <a:rPr sz="1800" spc="-40" dirty="0">
                <a:latin typeface="Times New Roman"/>
                <a:cs typeface="Times New Roman"/>
              </a:rPr>
              <a:t> </a:t>
            </a:r>
            <a:r>
              <a:rPr sz="1800" dirty="0">
                <a:latin typeface="Times New Roman"/>
                <a:cs typeface="Times New Roman"/>
              </a:rPr>
              <a:t>у</a:t>
            </a:r>
            <a:r>
              <a:rPr sz="1800" spc="-40" dirty="0">
                <a:latin typeface="Times New Roman"/>
                <a:cs typeface="Times New Roman"/>
              </a:rPr>
              <a:t> </a:t>
            </a:r>
            <a:r>
              <a:rPr sz="1800" dirty="0">
                <a:latin typeface="Times New Roman"/>
                <a:cs typeface="Times New Roman"/>
              </a:rPr>
              <a:t>чашки</a:t>
            </a:r>
            <a:r>
              <a:rPr sz="1800" spc="-45" dirty="0">
                <a:latin typeface="Times New Roman"/>
                <a:cs typeface="Times New Roman"/>
              </a:rPr>
              <a:t> </a:t>
            </a:r>
            <a:r>
              <a:rPr sz="1800" spc="-10" dirty="0">
                <a:latin typeface="Times New Roman"/>
                <a:cs typeface="Times New Roman"/>
              </a:rPr>
              <a:t>Петрі. </a:t>
            </a:r>
            <a:r>
              <a:rPr sz="1800" dirty="0" err="1">
                <a:latin typeface="Times New Roman"/>
                <a:cs typeface="Times New Roman"/>
              </a:rPr>
              <a:t>дослід</a:t>
            </a:r>
            <a:r>
              <a:rPr sz="1800" spc="20" dirty="0">
                <a:latin typeface="Times New Roman"/>
                <a:cs typeface="Times New Roman"/>
              </a:rPr>
              <a:t> </a:t>
            </a:r>
            <a:r>
              <a:rPr lang="uk-UA" spc="-50" dirty="0">
                <a:latin typeface="Times New Roman"/>
                <a:cs typeface="Times New Roman"/>
              </a:rPr>
              <a:t>3</a:t>
            </a:r>
            <a:endParaRPr sz="1800" dirty="0">
              <a:latin typeface="Times New Roman"/>
              <a:cs typeface="Times New Roman"/>
            </a:endParaRPr>
          </a:p>
          <a:p>
            <a:pPr marL="289560" marR="282575" indent="1270" algn="ctr">
              <a:lnSpc>
                <a:spcPct val="100000"/>
              </a:lnSpc>
            </a:pPr>
            <a:r>
              <a:rPr sz="1800" dirty="0">
                <a:latin typeface="Times New Roman"/>
                <a:cs typeface="Times New Roman"/>
              </a:rPr>
              <a:t>(фото</a:t>
            </a:r>
            <a:r>
              <a:rPr sz="1800" spc="-70" dirty="0">
                <a:latin typeface="Times New Roman"/>
                <a:cs typeface="Times New Roman"/>
              </a:rPr>
              <a:t> </a:t>
            </a:r>
            <a:r>
              <a:rPr sz="1800" spc="-10" dirty="0">
                <a:latin typeface="Times New Roman"/>
                <a:cs typeface="Times New Roman"/>
              </a:rPr>
              <a:t>автора, </a:t>
            </a:r>
            <a:r>
              <a:rPr sz="1800" dirty="0">
                <a:latin typeface="Times New Roman"/>
                <a:cs typeface="Times New Roman"/>
              </a:rPr>
              <a:t>дата:</a:t>
            </a:r>
            <a:r>
              <a:rPr sz="1800" spc="-65" dirty="0">
                <a:latin typeface="Times New Roman"/>
                <a:cs typeface="Times New Roman"/>
              </a:rPr>
              <a:t> </a:t>
            </a:r>
            <a:r>
              <a:rPr sz="1800" spc="-10" dirty="0" smtClean="0">
                <a:latin typeface="Times New Roman"/>
                <a:cs typeface="Times New Roman"/>
              </a:rPr>
              <a:t>1</a:t>
            </a:r>
            <a:r>
              <a:rPr lang="uk-UA" sz="1800" spc="-10" dirty="0" smtClean="0">
                <a:latin typeface="Times New Roman"/>
                <a:cs typeface="Times New Roman"/>
              </a:rPr>
              <a:t>5</a:t>
            </a:r>
            <a:r>
              <a:rPr sz="1800" spc="-10" dirty="0" smtClean="0">
                <a:latin typeface="Times New Roman"/>
                <a:cs typeface="Times New Roman"/>
              </a:rPr>
              <a:t>.</a:t>
            </a:r>
            <a:r>
              <a:rPr lang="uk-UA" sz="1800" spc="-10" dirty="0" smtClean="0">
                <a:latin typeface="Times New Roman"/>
                <a:cs typeface="Times New Roman"/>
              </a:rPr>
              <a:t>04.</a:t>
            </a:r>
            <a:r>
              <a:rPr sz="1800" spc="-10" dirty="0" smtClean="0">
                <a:latin typeface="Times New Roman"/>
                <a:cs typeface="Times New Roman"/>
              </a:rPr>
              <a:t>202</a:t>
            </a:r>
            <a:r>
              <a:rPr lang="uk-UA" sz="1800" spc="-10" dirty="0" smtClean="0">
                <a:latin typeface="Times New Roman"/>
                <a:cs typeface="Times New Roman"/>
              </a:rPr>
              <a:t>5)</a:t>
            </a:r>
            <a:endParaRPr sz="1800" dirty="0">
              <a:latin typeface="Times New Roman"/>
              <a:cs typeface="Times New Roman"/>
            </a:endParaRPr>
          </a:p>
        </p:txBody>
      </p:sp>
      <p:sp>
        <p:nvSpPr>
          <p:cNvPr id="12" name="object 3"/>
          <p:cNvSpPr txBox="1"/>
          <p:nvPr/>
        </p:nvSpPr>
        <p:spPr>
          <a:xfrm>
            <a:off x="12602503" y="2808116"/>
            <a:ext cx="5039426" cy="1860125"/>
          </a:xfrm>
          <a:prstGeom prst="rect">
            <a:avLst/>
          </a:prstGeom>
        </p:spPr>
        <p:txBody>
          <a:bodyPr vert="horz" wrap="square" lIns="0" tIns="13335" rIns="0" bIns="0" rtlCol="0">
            <a:spAutoFit/>
          </a:bodyPr>
          <a:lstStyle/>
          <a:p>
            <a:pPr marL="266065" marR="5080" indent="-209550" algn="ctr">
              <a:lnSpc>
                <a:spcPct val="100000"/>
              </a:lnSpc>
              <a:spcBef>
                <a:spcPts val="105"/>
              </a:spcBef>
            </a:pPr>
            <a:r>
              <a:rPr sz="4000" b="1" spc="-10" dirty="0">
                <a:latin typeface="Times New Roman"/>
                <a:cs typeface="Times New Roman"/>
              </a:rPr>
              <a:t>Організація, </a:t>
            </a:r>
            <a:r>
              <a:rPr sz="4000" b="1" dirty="0">
                <a:latin typeface="Times New Roman"/>
                <a:cs typeface="Times New Roman"/>
              </a:rPr>
              <a:t>методи</a:t>
            </a:r>
            <a:r>
              <a:rPr sz="4000" b="1" spc="-170" dirty="0">
                <a:latin typeface="Times New Roman"/>
                <a:cs typeface="Times New Roman"/>
              </a:rPr>
              <a:t> </a:t>
            </a:r>
            <a:r>
              <a:rPr sz="4000" b="1" spc="-25" dirty="0">
                <a:latin typeface="Times New Roman"/>
                <a:cs typeface="Times New Roman"/>
              </a:rPr>
              <a:t>та </a:t>
            </a:r>
            <a:r>
              <a:rPr sz="4000" b="1" spc="-10" dirty="0">
                <a:latin typeface="Times New Roman"/>
                <a:cs typeface="Times New Roman"/>
              </a:rPr>
              <a:t>методика</a:t>
            </a:r>
            <a:endParaRPr sz="4000" dirty="0">
              <a:latin typeface="Times New Roman"/>
              <a:cs typeface="Times New Roman"/>
            </a:endParaRPr>
          </a:p>
          <a:p>
            <a:pPr marL="12700" algn="ctr">
              <a:lnSpc>
                <a:spcPct val="100000"/>
              </a:lnSpc>
              <a:spcBef>
                <a:spcPts val="5"/>
              </a:spcBef>
            </a:pPr>
            <a:r>
              <a:rPr sz="4000" b="1" spc="-10" dirty="0">
                <a:latin typeface="Times New Roman"/>
                <a:cs typeface="Times New Roman"/>
              </a:rPr>
              <a:t>дослідження</a:t>
            </a:r>
            <a:endParaRPr sz="4000" dirty="0">
              <a:latin typeface="Times New Roman"/>
              <a:cs typeface="Times New Roman"/>
            </a:endParaRPr>
          </a:p>
        </p:txBody>
      </p:sp>
      <p:sp>
        <p:nvSpPr>
          <p:cNvPr id="13" name="TextBox 3"/>
          <p:cNvSpPr txBox="1"/>
          <p:nvPr/>
        </p:nvSpPr>
        <p:spPr>
          <a:xfrm>
            <a:off x="584483" y="756802"/>
            <a:ext cx="11227302" cy="984885"/>
          </a:xfrm>
          <a:prstGeom prst="rect">
            <a:avLst/>
          </a:prstGeom>
        </p:spPr>
        <p:txBody>
          <a:bodyPr lIns="0" tIns="0" rIns="0" bIns="0" rtlCol="0" anchor="t">
            <a:spAutoFit/>
          </a:bodyPr>
          <a:lstStyle/>
          <a:p>
            <a:pPr marL="38100" marR="30480" indent="229870">
              <a:lnSpc>
                <a:spcPct val="100000"/>
              </a:lnSpc>
              <a:spcBef>
                <a:spcPts val="100"/>
              </a:spcBef>
            </a:pPr>
            <a:r>
              <a:rPr lang="ru-RU" sz="3200" dirty="0">
                <a:latin typeface="Times New Roman"/>
                <a:cs typeface="Times New Roman"/>
              </a:rPr>
              <a:t>Чашки</a:t>
            </a:r>
            <a:r>
              <a:rPr lang="ru-RU" sz="3200" spc="405" dirty="0">
                <a:latin typeface="Times New Roman"/>
                <a:cs typeface="Times New Roman"/>
              </a:rPr>
              <a:t> </a:t>
            </a:r>
            <a:r>
              <a:rPr lang="ru-RU" sz="3200" dirty="0">
                <a:latin typeface="Times New Roman"/>
                <a:cs typeface="Times New Roman"/>
              </a:rPr>
              <a:t>з</a:t>
            </a:r>
            <a:r>
              <a:rPr lang="ru-RU" sz="3200" spc="400" dirty="0">
                <a:latin typeface="Times New Roman"/>
                <a:cs typeface="Times New Roman"/>
              </a:rPr>
              <a:t> </a:t>
            </a:r>
            <a:r>
              <a:rPr lang="ru-RU" sz="3200" dirty="0" err="1">
                <a:latin typeface="Times New Roman"/>
                <a:cs typeface="Times New Roman"/>
              </a:rPr>
              <a:t>посівами</a:t>
            </a:r>
            <a:r>
              <a:rPr lang="ru-RU" sz="3200" spc="415" dirty="0">
                <a:latin typeface="Times New Roman"/>
                <a:cs typeface="Times New Roman"/>
              </a:rPr>
              <a:t> </a:t>
            </a:r>
            <a:r>
              <a:rPr lang="ru-RU" sz="3200" dirty="0" err="1">
                <a:latin typeface="Times New Roman"/>
                <a:cs typeface="Times New Roman"/>
              </a:rPr>
              <a:t>помістили</a:t>
            </a:r>
            <a:r>
              <a:rPr lang="ru-RU" sz="3200" spc="405" dirty="0">
                <a:latin typeface="Times New Roman"/>
                <a:cs typeface="Times New Roman"/>
              </a:rPr>
              <a:t> </a:t>
            </a:r>
            <a:r>
              <a:rPr lang="ru-RU" sz="3200" dirty="0">
                <a:latin typeface="Times New Roman"/>
                <a:cs typeface="Times New Roman"/>
              </a:rPr>
              <a:t>в</a:t>
            </a:r>
            <a:r>
              <a:rPr lang="ru-RU" sz="3200" spc="405" dirty="0">
                <a:latin typeface="Times New Roman"/>
                <a:cs typeface="Times New Roman"/>
              </a:rPr>
              <a:t> </a:t>
            </a:r>
            <a:r>
              <a:rPr lang="ru-RU" sz="3200" dirty="0">
                <a:latin typeface="Times New Roman"/>
                <a:cs typeface="Times New Roman"/>
              </a:rPr>
              <a:t>термостат</a:t>
            </a:r>
            <a:r>
              <a:rPr lang="ru-RU" sz="3200" spc="395" dirty="0">
                <a:latin typeface="Times New Roman"/>
                <a:cs typeface="Times New Roman"/>
              </a:rPr>
              <a:t> </a:t>
            </a:r>
            <a:r>
              <a:rPr lang="ru-RU" sz="3200" dirty="0">
                <a:latin typeface="Times New Roman"/>
                <a:cs typeface="Times New Roman"/>
              </a:rPr>
              <a:t>на</a:t>
            </a:r>
            <a:r>
              <a:rPr lang="ru-RU" sz="3200" spc="409" dirty="0">
                <a:latin typeface="Times New Roman"/>
                <a:cs typeface="Times New Roman"/>
              </a:rPr>
              <a:t> </a:t>
            </a:r>
            <a:r>
              <a:rPr lang="ru-RU" sz="3200" spc="-25" dirty="0">
                <a:latin typeface="Times New Roman"/>
                <a:cs typeface="Times New Roman"/>
              </a:rPr>
              <a:t>120 </a:t>
            </a:r>
            <a:r>
              <a:rPr lang="ru-RU" sz="3200" spc="-10" dirty="0">
                <a:latin typeface="Times New Roman"/>
                <a:cs typeface="Times New Roman"/>
              </a:rPr>
              <a:t>годин</a:t>
            </a:r>
            <a:r>
              <a:rPr lang="ru-RU" sz="3200" spc="-50" dirty="0">
                <a:latin typeface="Times New Roman"/>
                <a:cs typeface="Times New Roman"/>
              </a:rPr>
              <a:t> </a:t>
            </a:r>
            <a:r>
              <a:rPr lang="ru-RU" sz="3200" dirty="0">
                <a:latin typeface="Times New Roman"/>
                <a:cs typeface="Times New Roman"/>
              </a:rPr>
              <a:t>(температура</a:t>
            </a:r>
            <a:r>
              <a:rPr lang="ru-RU" sz="3200" spc="345" dirty="0">
                <a:latin typeface="Times New Roman"/>
                <a:cs typeface="Times New Roman"/>
              </a:rPr>
              <a:t> </a:t>
            </a:r>
            <a:r>
              <a:rPr lang="ru-RU" sz="3200" dirty="0">
                <a:latin typeface="Times New Roman"/>
                <a:cs typeface="Times New Roman"/>
              </a:rPr>
              <a:t>24</a:t>
            </a:r>
            <a:r>
              <a:rPr lang="ru-RU" sz="3200" baseline="25462" dirty="0">
                <a:latin typeface="Times New Roman"/>
                <a:cs typeface="Times New Roman"/>
              </a:rPr>
              <a:t>0</a:t>
            </a:r>
            <a:r>
              <a:rPr lang="ru-RU" sz="3200" dirty="0">
                <a:latin typeface="Times New Roman"/>
                <a:cs typeface="Times New Roman"/>
              </a:rPr>
              <a:t>С</a:t>
            </a:r>
            <a:r>
              <a:rPr lang="ru-RU" sz="3200" spc="-50" dirty="0">
                <a:latin typeface="Times New Roman"/>
                <a:cs typeface="Times New Roman"/>
              </a:rPr>
              <a:t> )</a:t>
            </a:r>
            <a:endParaRPr lang="ru-RU" sz="3200" dirty="0">
              <a:latin typeface="Times New Roman"/>
              <a:cs typeface="Times New Roman"/>
            </a:endParaRPr>
          </a:p>
        </p:txBody>
      </p:sp>
    </p:spTree>
    <p:extLst>
      <p:ext uri="{BB962C8B-B14F-4D97-AF65-F5344CB8AC3E}">
        <p14:creationId xmlns:p14="http://schemas.microsoft.com/office/powerpoint/2010/main" val="20385618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2" name="Freeform 2"/>
          <p:cNvSpPr/>
          <p:nvPr/>
        </p:nvSpPr>
        <p:spPr>
          <a:xfrm>
            <a:off x="12403406" y="353025"/>
            <a:ext cx="5437620" cy="9580950"/>
          </a:xfrm>
          <a:custGeom>
            <a:avLst/>
            <a:gdLst/>
            <a:ahLst/>
            <a:cxnLst/>
            <a:rect l="l" t="t" r="r" b="b"/>
            <a:pathLst>
              <a:path w="5437620" h="9580950">
                <a:moveTo>
                  <a:pt x="0" y="0"/>
                </a:moveTo>
                <a:lnTo>
                  <a:pt x="5437620" y="0"/>
                </a:lnTo>
                <a:lnTo>
                  <a:pt x="5437620" y="9580950"/>
                </a:lnTo>
                <a:lnTo>
                  <a:pt x="0" y="9580950"/>
                </a:lnTo>
                <a:lnTo>
                  <a:pt x="0" y="0"/>
                </a:lnTo>
                <a:close/>
              </a:path>
            </a:pathLst>
          </a:custGeom>
          <a:blipFill>
            <a:blip r:embed="rId2"/>
            <a:stretch>
              <a:fillRect t="-18173" b="-18173"/>
            </a:stretch>
          </a:blipFill>
        </p:spPr>
      </p:sp>
      <p:sp>
        <p:nvSpPr>
          <p:cNvPr id="7" name="object 6"/>
          <p:cNvSpPr txBox="1"/>
          <p:nvPr/>
        </p:nvSpPr>
        <p:spPr>
          <a:xfrm>
            <a:off x="13639800" y="3461956"/>
            <a:ext cx="3276600" cy="1481111"/>
          </a:xfrm>
          <a:prstGeom prst="rect">
            <a:avLst/>
          </a:prstGeom>
        </p:spPr>
        <p:txBody>
          <a:bodyPr vert="horz" wrap="square" lIns="0" tIns="18415" rIns="0" bIns="0" rtlCol="0">
            <a:spAutoFit/>
          </a:bodyPr>
          <a:lstStyle/>
          <a:p>
            <a:pPr marL="12065" marR="5080" indent="1270" algn="ctr">
              <a:lnSpc>
                <a:spcPct val="98900"/>
              </a:lnSpc>
              <a:spcBef>
                <a:spcPts val="145"/>
              </a:spcBef>
            </a:pPr>
            <a:r>
              <a:rPr sz="3200" b="1" spc="-10" dirty="0">
                <a:latin typeface="Times New Roman"/>
                <a:cs typeface="Times New Roman"/>
              </a:rPr>
              <a:t>Результати дослідження </a:t>
            </a:r>
            <a:r>
              <a:rPr sz="3200" b="1" dirty="0">
                <a:latin typeface="Times New Roman"/>
                <a:cs typeface="Times New Roman"/>
              </a:rPr>
              <a:t>Дослід</a:t>
            </a:r>
            <a:r>
              <a:rPr sz="3200" b="1" spc="-65" dirty="0">
                <a:latin typeface="Times New Roman"/>
                <a:cs typeface="Times New Roman"/>
              </a:rPr>
              <a:t> </a:t>
            </a:r>
            <a:r>
              <a:rPr sz="3200" b="1" spc="-50" dirty="0">
                <a:latin typeface="Times New Roman"/>
                <a:cs typeface="Times New Roman"/>
              </a:rPr>
              <a:t>1</a:t>
            </a:r>
            <a:endParaRPr sz="3200" dirty="0">
              <a:latin typeface="Times New Roman"/>
              <a:cs typeface="Times New Roman"/>
            </a:endParaRPr>
          </a:p>
        </p:txBody>
      </p:sp>
      <p:sp>
        <p:nvSpPr>
          <p:cNvPr id="8" name="object 9"/>
          <p:cNvSpPr txBox="1"/>
          <p:nvPr/>
        </p:nvSpPr>
        <p:spPr>
          <a:xfrm>
            <a:off x="1003808" y="908050"/>
            <a:ext cx="8902192" cy="505908"/>
          </a:xfrm>
          <a:prstGeom prst="rect">
            <a:avLst/>
          </a:prstGeom>
        </p:spPr>
        <p:txBody>
          <a:bodyPr vert="horz" wrap="square" lIns="0" tIns="13335" rIns="0" bIns="0" rtlCol="0">
            <a:spAutoFit/>
          </a:bodyPr>
          <a:lstStyle/>
          <a:p>
            <a:pPr marL="12700">
              <a:lnSpc>
                <a:spcPct val="100000"/>
              </a:lnSpc>
              <a:spcBef>
                <a:spcPts val="105"/>
              </a:spcBef>
            </a:pPr>
            <a:r>
              <a:rPr sz="3200" dirty="0">
                <a:latin typeface="Times New Roman"/>
                <a:cs typeface="Times New Roman"/>
              </a:rPr>
              <a:t>У</a:t>
            </a:r>
            <a:r>
              <a:rPr sz="3200" spc="-45" dirty="0">
                <a:latin typeface="Times New Roman"/>
                <a:cs typeface="Times New Roman"/>
              </a:rPr>
              <a:t> </a:t>
            </a:r>
            <a:r>
              <a:rPr sz="3200" dirty="0">
                <a:latin typeface="Times New Roman"/>
                <a:cs typeface="Times New Roman"/>
              </a:rPr>
              <a:t>зразку</a:t>
            </a:r>
            <a:r>
              <a:rPr sz="3200" spc="-45" dirty="0">
                <a:latin typeface="Times New Roman"/>
                <a:cs typeface="Times New Roman"/>
              </a:rPr>
              <a:t> </a:t>
            </a:r>
            <a:r>
              <a:rPr sz="3200" dirty="0">
                <a:latin typeface="Times New Roman"/>
                <a:cs typeface="Times New Roman"/>
              </a:rPr>
              <a:t>№1</a:t>
            </a:r>
            <a:r>
              <a:rPr sz="3200" spc="-35" dirty="0">
                <a:latin typeface="Times New Roman"/>
                <a:cs typeface="Times New Roman"/>
              </a:rPr>
              <a:t> </a:t>
            </a:r>
            <a:r>
              <a:rPr sz="3200" dirty="0">
                <a:latin typeface="Times New Roman"/>
                <a:cs typeface="Times New Roman"/>
              </a:rPr>
              <a:t>плісняві</a:t>
            </a:r>
            <a:r>
              <a:rPr sz="3200" spc="-20" dirty="0">
                <a:latin typeface="Times New Roman"/>
                <a:cs typeface="Times New Roman"/>
              </a:rPr>
              <a:t> </a:t>
            </a:r>
            <a:r>
              <a:rPr sz="3200" dirty="0" err="1">
                <a:latin typeface="Times New Roman"/>
                <a:cs typeface="Times New Roman"/>
              </a:rPr>
              <a:t>гриби</a:t>
            </a:r>
            <a:r>
              <a:rPr sz="3200" spc="-25" dirty="0">
                <a:latin typeface="Times New Roman"/>
                <a:cs typeface="Times New Roman"/>
              </a:rPr>
              <a:t> </a:t>
            </a:r>
            <a:r>
              <a:rPr sz="3200" spc="-10" dirty="0" err="1" smtClean="0">
                <a:latin typeface="Times New Roman"/>
                <a:cs typeface="Times New Roman"/>
              </a:rPr>
              <a:t>проросли</a:t>
            </a:r>
            <a:r>
              <a:rPr sz="2000" spc="-10" dirty="0">
                <a:latin typeface="Times New Roman"/>
                <a:cs typeface="Times New Roman"/>
              </a:rPr>
              <a:t>.</a:t>
            </a:r>
            <a:endParaRPr sz="2000" dirty="0">
              <a:latin typeface="Times New Roman"/>
              <a:cs typeface="Times New Roman"/>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207" y="1790700"/>
            <a:ext cx="5026552" cy="3769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object 8"/>
          <p:cNvSpPr txBox="1"/>
          <p:nvPr/>
        </p:nvSpPr>
        <p:spPr>
          <a:xfrm>
            <a:off x="435279" y="6286500"/>
            <a:ext cx="5019625" cy="1736373"/>
          </a:xfrm>
          <a:prstGeom prst="rect">
            <a:avLst/>
          </a:prstGeom>
        </p:spPr>
        <p:txBody>
          <a:bodyPr vert="horz" wrap="square" lIns="0" tIns="12700" rIns="0" bIns="0" rtlCol="0">
            <a:spAutoFit/>
          </a:bodyPr>
          <a:lstStyle/>
          <a:p>
            <a:pPr marL="12700" marR="5080" algn="ctr">
              <a:lnSpc>
                <a:spcPct val="100000"/>
              </a:lnSpc>
              <a:spcBef>
                <a:spcPts val="100"/>
              </a:spcBef>
            </a:pPr>
            <a:r>
              <a:rPr sz="2800" i="1" dirty="0" err="1">
                <a:latin typeface="Times New Roman"/>
                <a:cs typeface="Times New Roman"/>
              </a:rPr>
              <a:t>Рис</a:t>
            </a:r>
            <a:r>
              <a:rPr sz="2800" i="1" spc="-15" dirty="0">
                <a:latin typeface="Times New Roman"/>
                <a:cs typeface="Times New Roman"/>
              </a:rPr>
              <a:t> </a:t>
            </a:r>
            <a:r>
              <a:rPr sz="2800" i="1" dirty="0" smtClean="0">
                <a:latin typeface="Times New Roman"/>
                <a:cs typeface="Times New Roman"/>
              </a:rPr>
              <a:t>.</a:t>
            </a:r>
            <a:r>
              <a:rPr lang="uk-UA" sz="2800" i="1" dirty="0" smtClean="0">
                <a:latin typeface="Times New Roman"/>
                <a:cs typeface="Times New Roman"/>
              </a:rPr>
              <a:t>9</a:t>
            </a:r>
            <a:r>
              <a:rPr sz="2800" i="1" spc="420" dirty="0" smtClean="0">
                <a:latin typeface="Times New Roman"/>
                <a:cs typeface="Times New Roman"/>
              </a:rPr>
              <a:t> </a:t>
            </a:r>
            <a:r>
              <a:rPr sz="2800" i="1" dirty="0" smtClean="0">
                <a:latin typeface="Times New Roman"/>
                <a:cs typeface="Times New Roman"/>
              </a:rPr>
              <a:t>16.</a:t>
            </a:r>
            <a:r>
              <a:rPr lang="uk-UA" sz="2800" i="1" dirty="0" smtClean="0">
                <a:latin typeface="Times New Roman"/>
                <a:cs typeface="Times New Roman"/>
              </a:rPr>
              <a:t>04</a:t>
            </a:r>
            <a:r>
              <a:rPr sz="2800" i="1" dirty="0" smtClean="0">
                <a:latin typeface="Times New Roman"/>
                <a:cs typeface="Times New Roman"/>
              </a:rPr>
              <a:t>.2</a:t>
            </a:r>
            <a:r>
              <a:rPr lang="uk-UA" sz="2800" i="1" dirty="0" smtClean="0">
                <a:latin typeface="Times New Roman"/>
                <a:cs typeface="Times New Roman"/>
              </a:rPr>
              <a:t>5</a:t>
            </a:r>
            <a:r>
              <a:rPr sz="2800" dirty="0" smtClean="0">
                <a:latin typeface="Times New Roman"/>
                <a:cs typeface="Times New Roman"/>
              </a:rPr>
              <a:t>.</a:t>
            </a:r>
            <a:r>
              <a:rPr sz="2800" spc="-30" dirty="0" smtClean="0">
                <a:latin typeface="Times New Roman"/>
                <a:cs typeface="Times New Roman"/>
              </a:rPr>
              <a:t> </a:t>
            </a:r>
            <a:r>
              <a:rPr sz="2800" spc="-10" dirty="0">
                <a:latin typeface="Times New Roman"/>
                <a:cs typeface="Times New Roman"/>
              </a:rPr>
              <a:t>Висівковий </a:t>
            </a:r>
            <a:r>
              <a:rPr sz="2800" dirty="0">
                <a:latin typeface="Times New Roman"/>
                <a:cs typeface="Times New Roman"/>
              </a:rPr>
              <a:t>хліб</a:t>
            </a:r>
            <a:r>
              <a:rPr sz="2800" spc="-20" dirty="0">
                <a:latin typeface="Times New Roman"/>
                <a:cs typeface="Times New Roman"/>
              </a:rPr>
              <a:t> </a:t>
            </a:r>
            <a:r>
              <a:rPr sz="2800" dirty="0">
                <a:latin typeface="Times New Roman"/>
                <a:cs typeface="Times New Roman"/>
              </a:rPr>
              <a:t>в</a:t>
            </a:r>
            <a:r>
              <a:rPr sz="2800" spc="-20" dirty="0">
                <a:latin typeface="Times New Roman"/>
                <a:cs typeface="Times New Roman"/>
              </a:rPr>
              <a:t> </a:t>
            </a:r>
            <a:r>
              <a:rPr sz="2800" spc="-10" dirty="0">
                <a:latin typeface="Times New Roman"/>
                <a:cs typeface="Times New Roman"/>
              </a:rPr>
              <a:t>поживному </a:t>
            </a:r>
            <a:r>
              <a:rPr sz="2800" dirty="0">
                <a:latin typeface="Times New Roman"/>
                <a:cs typeface="Times New Roman"/>
              </a:rPr>
              <a:t>середовищі</a:t>
            </a:r>
            <a:r>
              <a:rPr sz="2800" spc="-45" dirty="0">
                <a:latin typeface="Times New Roman"/>
                <a:cs typeface="Times New Roman"/>
              </a:rPr>
              <a:t> </a:t>
            </a:r>
            <a:r>
              <a:rPr sz="2800" dirty="0">
                <a:latin typeface="Times New Roman"/>
                <a:cs typeface="Times New Roman"/>
              </a:rPr>
              <a:t>через</a:t>
            </a:r>
            <a:r>
              <a:rPr sz="2800" spc="-35" dirty="0">
                <a:latin typeface="Times New Roman"/>
                <a:cs typeface="Times New Roman"/>
              </a:rPr>
              <a:t> </a:t>
            </a:r>
            <a:r>
              <a:rPr sz="2800" dirty="0">
                <a:latin typeface="Times New Roman"/>
                <a:cs typeface="Times New Roman"/>
              </a:rPr>
              <a:t>72</a:t>
            </a:r>
            <a:r>
              <a:rPr sz="2800" spc="-30" dirty="0">
                <a:latin typeface="Times New Roman"/>
                <a:cs typeface="Times New Roman"/>
              </a:rPr>
              <a:t> </a:t>
            </a:r>
            <a:r>
              <a:rPr sz="2800" spc="-10" dirty="0">
                <a:latin typeface="Times New Roman"/>
                <a:cs typeface="Times New Roman"/>
              </a:rPr>
              <a:t>години</a:t>
            </a:r>
            <a:r>
              <a:rPr sz="2800" spc="-30" dirty="0">
                <a:latin typeface="Times New Roman"/>
                <a:cs typeface="Times New Roman"/>
              </a:rPr>
              <a:t> </a:t>
            </a:r>
            <a:r>
              <a:rPr sz="2800" dirty="0">
                <a:latin typeface="Times New Roman"/>
                <a:cs typeface="Times New Roman"/>
              </a:rPr>
              <a:t>(чашка</a:t>
            </a:r>
            <a:r>
              <a:rPr sz="2800" spc="-40" dirty="0">
                <a:latin typeface="Times New Roman"/>
                <a:cs typeface="Times New Roman"/>
              </a:rPr>
              <a:t> </a:t>
            </a:r>
            <a:r>
              <a:rPr sz="2800" spc="-25" dirty="0">
                <a:latin typeface="Times New Roman"/>
                <a:cs typeface="Times New Roman"/>
              </a:rPr>
              <a:t>№1)</a:t>
            </a:r>
            <a:endParaRPr sz="2800" dirty="0">
              <a:latin typeface="Times New Roman"/>
              <a:cs typeface="Times New Roman"/>
            </a:endParaRPr>
          </a:p>
          <a:p>
            <a:pPr marL="1905" algn="ctr">
              <a:lnSpc>
                <a:spcPct val="100000"/>
              </a:lnSpc>
            </a:pPr>
            <a:r>
              <a:rPr sz="2800" dirty="0">
                <a:latin typeface="Times New Roman"/>
                <a:cs typeface="Times New Roman"/>
              </a:rPr>
              <a:t>(фото</a:t>
            </a:r>
            <a:r>
              <a:rPr sz="2800" spc="-70" dirty="0">
                <a:latin typeface="Times New Roman"/>
                <a:cs typeface="Times New Roman"/>
              </a:rPr>
              <a:t> </a:t>
            </a:r>
            <a:r>
              <a:rPr sz="2800" spc="-10" dirty="0">
                <a:latin typeface="Times New Roman"/>
                <a:cs typeface="Times New Roman"/>
              </a:rPr>
              <a:t>автора)</a:t>
            </a:r>
            <a:endParaRPr sz="2800" dirty="0">
              <a:latin typeface="Times New Roman"/>
              <a:cs typeface="Times New Roman"/>
            </a:endParaRPr>
          </a:p>
        </p:txBody>
      </p:sp>
      <p:pic>
        <p:nvPicPr>
          <p:cNvPr id="10" name="object 8"/>
          <p:cNvPicPr/>
          <p:nvPr/>
        </p:nvPicPr>
        <p:blipFill>
          <a:blip r:embed="rId4" cstate="print"/>
          <a:stretch>
            <a:fillRect/>
          </a:stretch>
        </p:blipFill>
        <p:spPr>
          <a:xfrm>
            <a:off x="6705600" y="1909701"/>
            <a:ext cx="4876800" cy="3531911"/>
          </a:xfrm>
          <a:prstGeom prst="rect">
            <a:avLst/>
          </a:prstGeom>
        </p:spPr>
      </p:pic>
      <p:sp>
        <p:nvSpPr>
          <p:cNvPr id="11" name="Прямоугольник 10"/>
          <p:cNvSpPr/>
          <p:nvPr/>
        </p:nvSpPr>
        <p:spPr>
          <a:xfrm>
            <a:off x="6821929" y="6286500"/>
            <a:ext cx="7579871" cy="1815882"/>
          </a:xfrm>
          <a:prstGeom prst="rect">
            <a:avLst/>
          </a:prstGeom>
        </p:spPr>
        <p:txBody>
          <a:bodyPr wrap="square">
            <a:spAutoFit/>
          </a:bodyPr>
          <a:lstStyle/>
          <a:p>
            <a:pPr marR="3293745" algn="ctr">
              <a:lnSpc>
                <a:spcPct val="100000"/>
              </a:lnSpc>
              <a:spcBef>
                <a:spcPts val="100"/>
              </a:spcBef>
            </a:pPr>
            <a:r>
              <a:rPr lang="ru-RU" sz="2800" i="1" dirty="0">
                <a:latin typeface="Times New Roman"/>
                <a:cs typeface="Times New Roman"/>
              </a:rPr>
              <a:t>Рис</a:t>
            </a:r>
            <a:r>
              <a:rPr lang="ru-RU" sz="2800" i="1" spc="-10" dirty="0">
                <a:latin typeface="Times New Roman"/>
                <a:cs typeface="Times New Roman"/>
              </a:rPr>
              <a:t> </a:t>
            </a:r>
            <a:r>
              <a:rPr lang="ru-RU" sz="2800" i="1" dirty="0">
                <a:latin typeface="Times New Roman"/>
                <a:cs typeface="Times New Roman"/>
              </a:rPr>
              <a:t>.</a:t>
            </a:r>
            <a:r>
              <a:rPr lang="ru-RU" sz="2800" i="1" dirty="0" smtClean="0">
                <a:latin typeface="Times New Roman"/>
                <a:cs typeface="Times New Roman"/>
              </a:rPr>
              <a:t>10 </a:t>
            </a:r>
            <a:r>
              <a:rPr lang="ru-RU" sz="2800" dirty="0" smtClean="0">
                <a:latin typeface="Times New Roman"/>
                <a:cs typeface="Times New Roman"/>
              </a:rPr>
              <a:t>16.04.25.</a:t>
            </a:r>
            <a:r>
              <a:rPr lang="ru-RU" sz="2800" b="1" spc="-25" dirty="0" smtClean="0">
                <a:latin typeface="Times New Roman"/>
                <a:cs typeface="Times New Roman"/>
              </a:rPr>
              <a:t> </a:t>
            </a:r>
            <a:r>
              <a:rPr lang="ru-RU" sz="2800" dirty="0" err="1">
                <a:latin typeface="Times New Roman"/>
                <a:cs typeface="Times New Roman"/>
              </a:rPr>
              <a:t>Житній</a:t>
            </a:r>
            <a:r>
              <a:rPr lang="ru-RU" sz="2800" spc="-5" dirty="0">
                <a:latin typeface="Times New Roman"/>
                <a:cs typeface="Times New Roman"/>
              </a:rPr>
              <a:t> </a:t>
            </a:r>
            <a:r>
              <a:rPr lang="ru-RU" sz="2800" dirty="0" err="1">
                <a:latin typeface="Times New Roman"/>
                <a:cs typeface="Times New Roman"/>
              </a:rPr>
              <a:t>хліб</a:t>
            </a:r>
            <a:r>
              <a:rPr lang="ru-RU" sz="2800" spc="-25" dirty="0">
                <a:latin typeface="Times New Roman"/>
                <a:cs typeface="Times New Roman"/>
              </a:rPr>
              <a:t> </a:t>
            </a:r>
            <a:r>
              <a:rPr lang="ru-RU" sz="2800" dirty="0">
                <a:latin typeface="Times New Roman"/>
                <a:cs typeface="Times New Roman"/>
              </a:rPr>
              <a:t>в</a:t>
            </a:r>
            <a:r>
              <a:rPr lang="ru-RU" sz="2800" spc="-5" dirty="0">
                <a:latin typeface="Times New Roman"/>
                <a:cs typeface="Times New Roman"/>
              </a:rPr>
              <a:t> </a:t>
            </a:r>
            <a:r>
              <a:rPr lang="ru-RU" sz="2800" spc="-10" dirty="0" err="1">
                <a:latin typeface="Times New Roman"/>
                <a:cs typeface="Times New Roman"/>
              </a:rPr>
              <a:t>поживному</a:t>
            </a:r>
            <a:endParaRPr lang="ru-RU" sz="2800" dirty="0">
              <a:latin typeface="Times New Roman"/>
              <a:cs typeface="Times New Roman"/>
            </a:endParaRPr>
          </a:p>
          <a:p>
            <a:pPr marR="3289300" algn="ctr">
              <a:lnSpc>
                <a:spcPct val="100000"/>
              </a:lnSpc>
            </a:pPr>
            <a:r>
              <a:rPr lang="ru-RU" sz="2800" dirty="0" err="1">
                <a:latin typeface="Times New Roman"/>
                <a:cs typeface="Times New Roman"/>
              </a:rPr>
              <a:t>середовищі</a:t>
            </a:r>
            <a:r>
              <a:rPr lang="ru-RU" sz="2800" spc="-40" dirty="0">
                <a:latin typeface="Times New Roman"/>
                <a:cs typeface="Times New Roman"/>
              </a:rPr>
              <a:t> </a:t>
            </a:r>
            <a:r>
              <a:rPr lang="ru-RU" sz="2800" dirty="0">
                <a:latin typeface="Times New Roman"/>
                <a:cs typeface="Times New Roman"/>
              </a:rPr>
              <a:t>через</a:t>
            </a:r>
            <a:r>
              <a:rPr lang="ru-RU" sz="2800" spc="-35" dirty="0">
                <a:latin typeface="Times New Roman"/>
                <a:cs typeface="Times New Roman"/>
              </a:rPr>
              <a:t> </a:t>
            </a:r>
            <a:r>
              <a:rPr lang="ru-RU" sz="2800" dirty="0">
                <a:latin typeface="Times New Roman"/>
                <a:cs typeface="Times New Roman"/>
              </a:rPr>
              <a:t>72</a:t>
            </a:r>
            <a:r>
              <a:rPr lang="ru-RU" sz="2800" spc="-35" dirty="0">
                <a:latin typeface="Times New Roman"/>
                <a:cs typeface="Times New Roman"/>
              </a:rPr>
              <a:t> </a:t>
            </a:r>
            <a:r>
              <a:rPr lang="ru-RU" sz="2800" spc="-10" dirty="0" err="1">
                <a:latin typeface="Times New Roman"/>
                <a:cs typeface="Times New Roman"/>
              </a:rPr>
              <a:t>години</a:t>
            </a:r>
            <a:r>
              <a:rPr lang="ru-RU" sz="2800" spc="-20" dirty="0">
                <a:latin typeface="Times New Roman"/>
                <a:cs typeface="Times New Roman"/>
              </a:rPr>
              <a:t> </a:t>
            </a:r>
            <a:r>
              <a:rPr lang="ru-RU" sz="2800" dirty="0">
                <a:latin typeface="Times New Roman"/>
                <a:cs typeface="Times New Roman"/>
              </a:rPr>
              <a:t>(чашка</a:t>
            </a:r>
            <a:r>
              <a:rPr lang="ru-RU" sz="2800" spc="-40" dirty="0">
                <a:latin typeface="Times New Roman"/>
                <a:cs typeface="Times New Roman"/>
              </a:rPr>
              <a:t> </a:t>
            </a:r>
            <a:r>
              <a:rPr lang="ru-RU" sz="2800" dirty="0">
                <a:latin typeface="Times New Roman"/>
                <a:cs typeface="Times New Roman"/>
              </a:rPr>
              <a:t>№2)</a:t>
            </a:r>
            <a:r>
              <a:rPr lang="ru-RU" sz="2800" spc="-35" dirty="0">
                <a:latin typeface="Times New Roman"/>
                <a:cs typeface="Times New Roman"/>
              </a:rPr>
              <a:t> </a:t>
            </a:r>
            <a:endParaRPr lang="ru-RU" sz="2800" dirty="0">
              <a:latin typeface="Times New Roman"/>
              <a:cs typeface="Times New Roman"/>
            </a:endParaRPr>
          </a:p>
        </p:txBody>
      </p:sp>
    </p:spTree>
    <p:extLst>
      <p:ext uri="{BB962C8B-B14F-4D97-AF65-F5344CB8AC3E}">
        <p14:creationId xmlns:p14="http://schemas.microsoft.com/office/powerpoint/2010/main" val="9169672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2" name="Freeform 2"/>
          <p:cNvSpPr/>
          <p:nvPr/>
        </p:nvSpPr>
        <p:spPr>
          <a:xfrm>
            <a:off x="12403406" y="353025"/>
            <a:ext cx="5437620" cy="9580950"/>
          </a:xfrm>
          <a:custGeom>
            <a:avLst/>
            <a:gdLst/>
            <a:ahLst/>
            <a:cxnLst/>
            <a:rect l="l" t="t" r="r" b="b"/>
            <a:pathLst>
              <a:path w="5437620" h="9580950">
                <a:moveTo>
                  <a:pt x="0" y="0"/>
                </a:moveTo>
                <a:lnTo>
                  <a:pt x="5437620" y="0"/>
                </a:lnTo>
                <a:lnTo>
                  <a:pt x="5437620" y="9580950"/>
                </a:lnTo>
                <a:lnTo>
                  <a:pt x="0" y="9580950"/>
                </a:lnTo>
                <a:lnTo>
                  <a:pt x="0" y="0"/>
                </a:lnTo>
                <a:close/>
              </a:path>
            </a:pathLst>
          </a:custGeom>
          <a:blipFill>
            <a:blip r:embed="rId2"/>
            <a:stretch>
              <a:fillRect t="-18173" b="-18173"/>
            </a:stretch>
          </a:blipFill>
        </p:spPr>
      </p:sp>
      <p:sp>
        <p:nvSpPr>
          <p:cNvPr id="7" name="object 6"/>
          <p:cNvSpPr txBox="1">
            <a:spLocks/>
          </p:cNvSpPr>
          <p:nvPr/>
        </p:nvSpPr>
        <p:spPr>
          <a:xfrm>
            <a:off x="13013544" y="1741686"/>
            <a:ext cx="4217344" cy="906017"/>
          </a:xfrm>
          <a:prstGeom prst="rect">
            <a:avLst/>
          </a:prstGeom>
        </p:spPr>
        <p:txBody>
          <a:bodyPr vert="horz" wrap="square" lIns="0" tIns="13335"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065" marR="5080" indent="79375">
              <a:spcBef>
                <a:spcPts val="105"/>
              </a:spcBef>
            </a:pPr>
            <a:r>
              <a:rPr lang="ru-RU" sz="2900" b="1" spc="-10" smtClean="0">
                <a:latin typeface="Times New Roman"/>
                <a:cs typeface="Times New Roman"/>
              </a:rPr>
              <a:t>Результати дослідження </a:t>
            </a:r>
            <a:r>
              <a:rPr lang="ru-RU" sz="2900" b="1" smtClean="0">
                <a:latin typeface="Times New Roman"/>
                <a:cs typeface="Times New Roman"/>
              </a:rPr>
              <a:t>Дослід</a:t>
            </a:r>
            <a:r>
              <a:rPr lang="ru-RU" sz="2900" b="1" spc="-40" smtClean="0">
                <a:latin typeface="Times New Roman"/>
                <a:cs typeface="Times New Roman"/>
              </a:rPr>
              <a:t> </a:t>
            </a:r>
            <a:r>
              <a:rPr lang="ru-RU" sz="2900" b="1" spc="-50" smtClean="0">
                <a:latin typeface="Times New Roman"/>
                <a:cs typeface="Times New Roman"/>
              </a:rPr>
              <a:t>1</a:t>
            </a:r>
            <a:endParaRPr lang="ru-RU" sz="2900" dirty="0">
              <a:latin typeface="Times New Roman"/>
              <a:cs typeface="Times New Roman"/>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724368"/>
            <a:ext cx="8229600" cy="3789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Прямоугольник 9"/>
          <p:cNvSpPr/>
          <p:nvPr/>
        </p:nvSpPr>
        <p:spPr>
          <a:xfrm>
            <a:off x="7031306" y="3848100"/>
            <a:ext cx="10744200" cy="1833066"/>
          </a:xfrm>
          <a:prstGeom prst="rect">
            <a:avLst/>
          </a:prstGeom>
        </p:spPr>
        <p:txBody>
          <a:bodyPr wrap="square">
            <a:spAutoFit/>
          </a:bodyPr>
          <a:lstStyle/>
          <a:p>
            <a:pPr marL="6043930" marR="5080" indent="90805">
              <a:lnSpc>
                <a:spcPct val="100600"/>
              </a:lnSpc>
              <a:spcBef>
                <a:spcPts val="785"/>
              </a:spcBef>
            </a:pPr>
            <a:r>
              <a:rPr lang="ru-RU" sz="2800" dirty="0" err="1">
                <a:latin typeface="Times New Roman"/>
                <a:cs typeface="Times New Roman"/>
              </a:rPr>
              <a:t>Ріст</a:t>
            </a:r>
            <a:r>
              <a:rPr lang="ru-RU" sz="2800" spc="-35" dirty="0">
                <a:latin typeface="Times New Roman"/>
                <a:cs typeface="Times New Roman"/>
              </a:rPr>
              <a:t> </a:t>
            </a:r>
            <a:r>
              <a:rPr lang="ru-RU" sz="2800" spc="-50" dirty="0">
                <a:latin typeface="Times New Roman"/>
                <a:cs typeface="Times New Roman"/>
              </a:rPr>
              <a:t>і </a:t>
            </a:r>
            <a:r>
              <a:rPr lang="ru-RU" sz="2800" spc="-10" dirty="0" err="1">
                <a:latin typeface="Times New Roman"/>
                <a:cs typeface="Times New Roman"/>
              </a:rPr>
              <a:t>спороношення</a:t>
            </a:r>
            <a:r>
              <a:rPr lang="ru-RU" sz="2800" spc="-10" dirty="0">
                <a:latin typeface="Times New Roman"/>
                <a:cs typeface="Times New Roman"/>
              </a:rPr>
              <a:t> </a:t>
            </a:r>
            <a:r>
              <a:rPr lang="ru-RU" sz="2800" spc="-10" dirty="0" err="1">
                <a:latin typeface="Times New Roman"/>
                <a:cs typeface="Times New Roman"/>
              </a:rPr>
              <a:t>грибів</a:t>
            </a:r>
            <a:r>
              <a:rPr lang="ru-RU" sz="2800" spc="-10" dirty="0">
                <a:latin typeface="Times New Roman"/>
                <a:cs typeface="Times New Roman"/>
              </a:rPr>
              <a:t> </a:t>
            </a:r>
            <a:r>
              <a:rPr lang="ru-RU" sz="2800" dirty="0" err="1">
                <a:latin typeface="Times New Roman"/>
                <a:cs typeface="Times New Roman"/>
              </a:rPr>
              <a:t>спостерігали</a:t>
            </a:r>
            <a:r>
              <a:rPr lang="ru-RU" sz="2800" spc="-60" dirty="0">
                <a:latin typeface="Times New Roman"/>
                <a:cs typeface="Times New Roman"/>
              </a:rPr>
              <a:t> </a:t>
            </a:r>
            <a:r>
              <a:rPr lang="ru-RU" sz="2800" spc="-10" dirty="0">
                <a:latin typeface="Times New Roman"/>
                <a:cs typeface="Times New Roman"/>
              </a:rPr>
              <a:t>через </a:t>
            </a:r>
            <a:r>
              <a:rPr lang="ru-RU" sz="2800" dirty="0">
                <a:latin typeface="Times New Roman"/>
                <a:cs typeface="Times New Roman"/>
              </a:rPr>
              <a:t>72</a:t>
            </a:r>
            <a:r>
              <a:rPr lang="ru-RU" sz="2800" spc="-75" dirty="0">
                <a:latin typeface="Times New Roman"/>
                <a:cs typeface="Times New Roman"/>
              </a:rPr>
              <a:t> </a:t>
            </a:r>
            <a:r>
              <a:rPr lang="ru-RU" sz="2800" spc="-20" dirty="0" err="1">
                <a:latin typeface="Times New Roman"/>
                <a:cs typeface="Times New Roman"/>
              </a:rPr>
              <a:t>години</a:t>
            </a:r>
            <a:r>
              <a:rPr lang="ru-RU" sz="2800" spc="-55" dirty="0">
                <a:latin typeface="Times New Roman"/>
                <a:cs typeface="Times New Roman"/>
              </a:rPr>
              <a:t> </a:t>
            </a:r>
            <a:r>
              <a:rPr lang="ru-RU" sz="2800" spc="-25" dirty="0">
                <a:latin typeface="Times New Roman"/>
                <a:cs typeface="Times New Roman"/>
              </a:rPr>
              <a:t>при</a:t>
            </a:r>
            <a:r>
              <a:rPr lang="ru-RU" sz="2800" spc="625" dirty="0">
                <a:latin typeface="Times New Roman"/>
                <a:cs typeface="Times New Roman"/>
              </a:rPr>
              <a:t> </a:t>
            </a:r>
            <a:r>
              <a:rPr lang="ru-RU" sz="2800" dirty="0">
                <a:latin typeface="Times New Roman"/>
                <a:cs typeface="Times New Roman"/>
              </a:rPr>
              <a:t>t=24 С</a:t>
            </a:r>
            <a:r>
              <a:rPr lang="ru-RU" sz="2800" spc="-35" dirty="0">
                <a:latin typeface="Times New Roman"/>
                <a:cs typeface="Times New Roman"/>
              </a:rPr>
              <a:t> </a:t>
            </a:r>
            <a:r>
              <a:rPr lang="ru-RU" sz="2800" dirty="0">
                <a:latin typeface="Times New Roman"/>
                <a:cs typeface="Times New Roman"/>
              </a:rPr>
              <a:t>в</a:t>
            </a:r>
            <a:r>
              <a:rPr lang="ru-RU" sz="2800" spc="-30" dirty="0">
                <a:latin typeface="Times New Roman"/>
                <a:cs typeface="Times New Roman"/>
              </a:rPr>
              <a:t> </a:t>
            </a:r>
            <a:r>
              <a:rPr lang="ru-RU" sz="2800" spc="-20" dirty="0" err="1">
                <a:latin typeface="Times New Roman"/>
                <a:cs typeface="Times New Roman"/>
              </a:rPr>
              <a:t>двох</a:t>
            </a:r>
            <a:r>
              <a:rPr lang="ru-RU" sz="2800" spc="-20" dirty="0">
                <a:latin typeface="Times New Roman"/>
                <a:cs typeface="Times New Roman"/>
              </a:rPr>
              <a:t> </a:t>
            </a:r>
            <a:r>
              <a:rPr lang="ru-RU" sz="2800" dirty="0" err="1">
                <a:latin typeface="Times New Roman"/>
                <a:cs typeface="Times New Roman"/>
              </a:rPr>
              <a:t>зразках</a:t>
            </a:r>
            <a:r>
              <a:rPr lang="ru-RU" sz="2800" dirty="0">
                <a:latin typeface="Times New Roman"/>
                <a:cs typeface="Times New Roman"/>
              </a:rPr>
              <a:t>:</a:t>
            </a:r>
            <a:r>
              <a:rPr lang="ru-RU" sz="2800" spc="-30" dirty="0">
                <a:latin typeface="Times New Roman"/>
                <a:cs typeface="Times New Roman"/>
              </a:rPr>
              <a:t> </a:t>
            </a:r>
            <a:r>
              <a:rPr lang="ru-RU" sz="2800" dirty="0">
                <a:latin typeface="Times New Roman"/>
                <a:cs typeface="Times New Roman"/>
              </a:rPr>
              <a:t>№2</a:t>
            </a:r>
            <a:r>
              <a:rPr lang="ru-RU" sz="2800" spc="-55" dirty="0">
                <a:latin typeface="Times New Roman"/>
                <a:cs typeface="Times New Roman"/>
              </a:rPr>
              <a:t> </a:t>
            </a:r>
            <a:r>
              <a:rPr lang="ru-RU" sz="2800" dirty="0">
                <a:latin typeface="Times New Roman"/>
                <a:cs typeface="Times New Roman"/>
              </a:rPr>
              <a:t>і</a:t>
            </a:r>
            <a:r>
              <a:rPr lang="ru-RU" sz="2800" spc="-55" dirty="0">
                <a:latin typeface="Times New Roman"/>
                <a:cs typeface="Times New Roman"/>
              </a:rPr>
              <a:t> </a:t>
            </a:r>
            <a:r>
              <a:rPr lang="ru-RU" sz="2800" spc="-25" dirty="0">
                <a:latin typeface="Times New Roman"/>
                <a:cs typeface="Times New Roman"/>
              </a:rPr>
              <a:t>№3</a:t>
            </a:r>
            <a:endParaRPr lang="ru-RU" sz="2800" dirty="0">
              <a:latin typeface="Times New Roman"/>
              <a:cs typeface="Times New Roman"/>
            </a:endParaRPr>
          </a:p>
        </p:txBody>
      </p:sp>
      <p:sp>
        <p:nvSpPr>
          <p:cNvPr id="11" name="Прямоугольник 10"/>
          <p:cNvSpPr/>
          <p:nvPr/>
        </p:nvSpPr>
        <p:spPr>
          <a:xfrm>
            <a:off x="1524000" y="5858378"/>
            <a:ext cx="9144000" cy="1384995"/>
          </a:xfrm>
          <a:prstGeom prst="rect">
            <a:avLst/>
          </a:prstGeom>
        </p:spPr>
        <p:txBody>
          <a:bodyPr>
            <a:spAutoFit/>
          </a:bodyPr>
          <a:lstStyle/>
          <a:p>
            <a:pPr marL="85090" marR="3184525" indent="-47625">
              <a:lnSpc>
                <a:spcPct val="100000"/>
              </a:lnSpc>
              <a:spcBef>
                <a:spcPts val="265"/>
              </a:spcBef>
            </a:pPr>
            <a:r>
              <a:rPr lang="ru-RU" sz="2800" i="1" dirty="0">
                <a:latin typeface="Times New Roman"/>
                <a:cs typeface="Times New Roman"/>
              </a:rPr>
              <a:t>Рис.</a:t>
            </a:r>
            <a:r>
              <a:rPr lang="ru-RU" sz="2800" i="1" spc="-20" dirty="0">
                <a:latin typeface="Times New Roman"/>
                <a:cs typeface="Times New Roman"/>
              </a:rPr>
              <a:t> </a:t>
            </a:r>
            <a:r>
              <a:rPr lang="ru-RU" sz="2800" i="1" dirty="0" smtClean="0">
                <a:latin typeface="Times New Roman"/>
                <a:cs typeface="Times New Roman"/>
              </a:rPr>
              <a:t>11.</a:t>
            </a:r>
            <a:r>
              <a:rPr lang="ru-RU" sz="2800" i="1" spc="445" dirty="0" smtClean="0">
                <a:latin typeface="Times New Roman"/>
                <a:cs typeface="Times New Roman"/>
              </a:rPr>
              <a:t> </a:t>
            </a:r>
            <a:r>
              <a:rPr lang="ru-RU" sz="2800" dirty="0" smtClean="0">
                <a:latin typeface="Times New Roman"/>
                <a:cs typeface="Times New Roman"/>
              </a:rPr>
              <a:t>16. 04.25</a:t>
            </a:r>
            <a:r>
              <a:rPr lang="ru-RU" sz="2800" b="1" dirty="0" smtClean="0">
                <a:latin typeface="Times New Roman"/>
                <a:cs typeface="Times New Roman"/>
              </a:rPr>
              <a:t>.</a:t>
            </a:r>
            <a:r>
              <a:rPr lang="ru-RU" sz="2800" b="1" spc="-15" dirty="0" smtClean="0">
                <a:latin typeface="Times New Roman"/>
                <a:cs typeface="Times New Roman"/>
              </a:rPr>
              <a:t> </a:t>
            </a:r>
            <a:r>
              <a:rPr lang="ru-RU" sz="2800" spc="-10" dirty="0">
                <a:latin typeface="Times New Roman"/>
                <a:cs typeface="Times New Roman"/>
              </a:rPr>
              <a:t>Пшенично-</a:t>
            </a:r>
            <a:r>
              <a:rPr lang="ru-RU" sz="2800" dirty="0" err="1">
                <a:latin typeface="Times New Roman"/>
                <a:cs typeface="Times New Roman"/>
              </a:rPr>
              <a:t>житній</a:t>
            </a:r>
            <a:r>
              <a:rPr lang="ru-RU" sz="2800" spc="-15" dirty="0">
                <a:latin typeface="Times New Roman"/>
                <a:cs typeface="Times New Roman"/>
              </a:rPr>
              <a:t> </a:t>
            </a:r>
            <a:r>
              <a:rPr lang="ru-RU" sz="2800" dirty="0" err="1">
                <a:latin typeface="Times New Roman"/>
                <a:cs typeface="Times New Roman"/>
              </a:rPr>
              <a:t>хліб</a:t>
            </a:r>
            <a:r>
              <a:rPr lang="ru-RU" sz="2800" spc="-15" dirty="0">
                <a:latin typeface="Times New Roman"/>
                <a:cs typeface="Times New Roman"/>
              </a:rPr>
              <a:t> </a:t>
            </a:r>
            <a:r>
              <a:rPr lang="ru-RU" sz="2800" dirty="0">
                <a:latin typeface="Times New Roman"/>
                <a:cs typeface="Times New Roman"/>
              </a:rPr>
              <a:t>в</a:t>
            </a:r>
            <a:r>
              <a:rPr lang="ru-RU" sz="2800" spc="-10" dirty="0">
                <a:latin typeface="Times New Roman"/>
                <a:cs typeface="Times New Roman"/>
              </a:rPr>
              <a:t> </a:t>
            </a:r>
            <a:r>
              <a:rPr lang="ru-RU" sz="2800" spc="-10" dirty="0" err="1">
                <a:latin typeface="Times New Roman"/>
                <a:cs typeface="Times New Roman"/>
              </a:rPr>
              <a:t>поживному</a:t>
            </a:r>
            <a:r>
              <a:rPr lang="ru-RU" sz="2800" spc="-10" dirty="0">
                <a:latin typeface="Times New Roman"/>
                <a:cs typeface="Times New Roman"/>
              </a:rPr>
              <a:t> </a:t>
            </a:r>
            <a:r>
              <a:rPr lang="ru-RU" sz="2800" dirty="0" err="1">
                <a:latin typeface="Times New Roman"/>
                <a:cs typeface="Times New Roman"/>
              </a:rPr>
              <a:t>середовищі</a:t>
            </a:r>
            <a:r>
              <a:rPr lang="ru-RU" sz="2800" spc="-45" dirty="0">
                <a:latin typeface="Times New Roman"/>
                <a:cs typeface="Times New Roman"/>
              </a:rPr>
              <a:t> </a:t>
            </a:r>
            <a:r>
              <a:rPr lang="ru-RU" sz="2800" dirty="0">
                <a:latin typeface="Times New Roman"/>
                <a:cs typeface="Times New Roman"/>
              </a:rPr>
              <a:t>через</a:t>
            </a:r>
            <a:r>
              <a:rPr lang="ru-RU" sz="2800" spc="-40" dirty="0">
                <a:latin typeface="Times New Roman"/>
                <a:cs typeface="Times New Roman"/>
              </a:rPr>
              <a:t> </a:t>
            </a:r>
            <a:r>
              <a:rPr lang="ru-RU" sz="2800" dirty="0">
                <a:latin typeface="Times New Roman"/>
                <a:cs typeface="Times New Roman"/>
              </a:rPr>
              <a:t>72</a:t>
            </a:r>
            <a:r>
              <a:rPr lang="ru-RU" sz="2800" spc="-40" dirty="0">
                <a:latin typeface="Times New Roman"/>
                <a:cs typeface="Times New Roman"/>
              </a:rPr>
              <a:t> </a:t>
            </a:r>
            <a:r>
              <a:rPr lang="ru-RU" sz="2800" spc="-10" dirty="0" err="1">
                <a:latin typeface="Times New Roman"/>
                <a:cs typeface="Times New Roman"/>
              </a:rPr>
              <a:t>години</a:t>
            </a:r>
            <a:r>
              <a:rPr lang="ru-RU" sz="2800" spc="-25" dirty="0">
                <a:latin typeface="Times New Roman"/>
                <a:cs typeface="Times New Roman"/>
              </a:rPr>
              <a:t> </a:t>
            </a:r>
            <a:r>
              <a:rPr lang="ru-RU" sz="2800" dirty="0">
                <a:latin typeface="Times New Roman"/>
                <a:cs typeface="Times New Roman"/>
              </a:rPr>
              <a:t>(чашка</a:t>
            </a:r>
            <a:r>
              <a:rPr lang="ru-RU" sz="2800" spc="-45" dirty="0">
                <a:latin typeface="Times New Roman"/>
                <a:cs typeface="Times New Roman"/>
              </a:rPr>
              <a:t> </a:t>
            </a:r>
            <a:r>
              <a:rPr lang="ru-RU" sz="2800" dirty="0">
                <a:latin typeface="Times New Roman"/>
                <a:cs typeface="Times New Roman"/>
              </a:rPr>
              <a:t>№3)</a:t>
            </a:r>
            <a:r>
              <a:rPr lang="ru-RU" sz="2800" spc="-30" dirty="0">
                <a:latin typeface="Times New Roman"/>
                <a:cs typeface="Times New Roman"/>
              </a:rPr>
              <a:t> </a:t>
            </a:r>
            <a:endParaRPr lang="ru-RU" sz="2800" dirty="0">
              <a:latin typeface="Times New Roman"/>
              <a:cs typeface="Times New Roman"/>
            </a:endParaRPr>
          </a:p>
        </p:txBody>
      </p:sp>
    </p:spTree>
    <p:extLst>
      <p:ext uri="{BB962C8B-B14F-4D97-AF65-F5344CB8AC3E}">
        <p14:creationId xmlns:p14="http://schemas.microsoft.com/office/powerpoint/2010/main" val="2826393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2" name="Freeform 2"/>
          <p:cNvSpPr/>
          <p:nvPr/>
        </p:nvSpPr>
        <p:spPr>
          <a:xfrm>
            <a:off x="12403406" y="353025"/>
            <a:ext cx="5437620" cy="9580950"/>
          </a:xfrm>
          <a:custGeom>
            <a:avLst/>
            <a:gdLst/>
            <a:ahLst/>
            <a:cxnLst/>
            <a:rect l="l" t="t" r="r" b="b"/>
            <a:pathLst>
              <a:path w="5437620" h="9580950">
                <a:moveTo>
                  <a:pt x="0" y="0"/>
                </a:moveTo>
                <a:lnTo>
                  <a:pt x="5437620" y="0"/>
                </a:lnTo>
                <a:lnTo>
                  <a:pt x="5437620" y="9580950"/>
                </a:lnTo>
                <a:lnTo>
                  <a:pt x="0" y="9580950"/>
                </a:lnTo>
                <a:lnTo>
                  <a:pt x="0" y="0"/>
                </a:lnTo>
                <a:close/>
              </a:path>
            </a:pathLst>
          </a:custGeom>
          <a:blipFill>
            <a:blip r:embed="rId2"/>
            <a:stretch>
              <a:fillRect t="-18173" b="-18173"/>
            </a:stretch>
          </a:blipFill>
        </p:spPr>
      </p:sp>
      <p:sp>
        <p:nvSpPr>
          <p:cNvPr id="7" name="object 6"/>
          <p:cNvSpPr txBox="1">
            <a:spLocks/>
          </p:cNvSpPr>
          <p:nvPr/>
        </p:nvSpPr>
        <p:spPr>
          <a:xfrm>
            <a:off x="13013544" y="1741686"/>
            <a:ext cx="4217344" cy="906017"/>
          </a:xfrm>
          <a:prstGeom prst="rect">
            <a:avLst/>
          </a:prstGeom>
        </p:spPr>
        <p:txBody>
          <a:bodyPr vert="horz" wrap="square" lIns="0" tIns="13335"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065" marR="5080" indent="79375">
              <a:spcBef>
                <a:spcPts val="105"/>
              </a:spcBef>
            </a:pPr>
            <a:r>
              <a:rPr lang="ru-RU" sz="2900" b="1" spc="-10" dirty="0" err="1" smtClean="0">
                <a:latin typeface="Times New Roman"/>
                <a:cs typeface="Times New Roman"/>
              </a:rPr>
              <a:t>Результати</a:t>
            </a:r>
            <a:r>
              <a:rPr lang="ru-RU" sz="2900" b="1" spc="-10" dirty="0" smtClean="0">
                <a:latin typeface="Times New Roman"/>
                <a:cs typeface="Times New Roman"/>
              </a:rPr>
              <a:t> </a:t>
            </a:r>
            <a:r>
              <a:rPr lang="ru-RU" sz="2900" b="1" spc="-10" dirty="0" err="1" smtClean="0">
                <a:latin typeface="Times New Roman"/>
                <a:cs typeface="Times New Roman"/>
              </a:rPr>
              <a:t>дослідження</a:t>
            </a:r>
            <a:r>
              <a:rPr lang="ru-RU" sz="2900" b="1" spc="-10" dirty="0" smtClean="0">
                <a:latin typeface="Times New Roman"/>
                <a:cs typeface="Times New Roman"/>
              </a:rPr>
              <a:t> </a:t>
            </a:r>
            <a:r>
              <a:rPr lang="ru-RU" sz="2900" b="1" dirty="0" err="1" smtClean="0">
                <a:latin typeface="Times New Roman"/>
                <a:cs typeface="Times New Roman"/>
              </a:rPr>
              <a:t>Дослід</a:t>
            </a:r>
            <a:r>
              <a:rPr lang="ru-RU" sz="2900" b="1" spc="-40" dirty="0" smtClean="0">
                <a:latin typeface="Times New Roman"/>
                <a:cs typeface="Times New Roman"/>
              </a:rPr>
              <a:t> </a:t>
            </a:r>
            <a:r>
              <a:rPr lang="ru-RU" sz="2900" b="1" spc="-50" dirty="0" smtClean="0">
                <a:latin typeface="Times New Roman"/>
                <a:cs typeface="Times New Roman"/>
              </a:rPr>
              <a:t>2</a:t>
            </a:r>
            <a:endParaRPr lang="ru-RU" sz="2900" dirty="0">
              <a:latin typeface="Times New Roman"/>
              <a:cs typeface="Times New Roman"/>
            </a:endParaRPr>
          </a:p>
        </p:txBody>
      </p:sp>
      <p:pic>
        <p:nvPicPr>
          <p:cNvPr id="4" name="object 8"/>
          <p:cNvPicPr/>
          <p:nvPr/>
        </p:nvPicPr>
        <p:blipFill rotWithShape="1">
          <a:blip r:embed="rId3" cstate="print"/>
          <a:srcRect r="2070" b="28407"/>
          <a:stretch/>
        </p:blipFill>
        <p:spPr>
          <a:xfrm>
            <a:off x="533400" y="1173477"/>
            <a:ext cx="5791200" cy="3970022"/>
          </a:xfrm>
          <a:prstGeom prst="rect">
            <a:avLst/>
          </a:prstGeom>
        </p:spPr>
      </p:pic>
      <p:pic>
        <p:nvPicPr>
          <p:cNvPr id="5" name="object 9"/>
          <p:cNvPicPr/>
          <p:nvPr/>
        </p:nvPicPr>
        <p:blipFill rotWithShape="1">
          <a:blip r:embed="rId4" cstate="print"/>
          <a:srcRect r="25329"/>
          <a:stretch/>
        </p:blipFill>
        <p:spPr>
          <a:xfrm>
            <a:off x="6629400" y="1866900"/>
            <a:ext cx="5093209" cy="4372357"/>
          </a:xfrm>
          <a:prstGeom prst="rect">
            <a:avLst/>
          </a:prstGeom>
        </p:spPr>
      </p:pic>
      <p:sp>
        <p:nvSpPr>
          <p:cNvPr id="3" name="Прямоугольник 2"/>
          <p:cNvSpPr/>
          <p:nvPr/>
        </p:nvSpPr>
        <p:spPr>
          <a:xfrm>
            <a:off x="3890326" y="6645716"/>
            <a:ext cx="9144000" cy="1384995"/>
          </a:xfrm>
          <a:prstGeom prst="rect">
            <a:avLst/>
          </a:prstGeom>
        </p:spPr>
        <p:txBody>
          <a:bodyPr>
            <a:spAutoFit/>
          </a:bodyPr>
          <a:lstStyle/>
          <a:p>
            <a:pPr marL="1270" algn="ctr">
              <a:lnSpc>
                <a:spcPct val="100000"/>
              </a:lnSpc>
              <a:spcBef>
                <a:spcPts val="100"/>
              </a:spcBef>
            </a:pPr>
            <a:r>
              <a:rPr lang="ru-RU" sz="2800" i="1" dirty="0" smtClean="0">
                <a:latin typeface="Times New Roman"/>
                <a:cs typeface="Times New Roman"/>
              </a:rPr>
              <a:t>Рис.11</a:t>
            </a:r>
            <a:r>
              <a:rPr lang="ru-RU" sz="2800" i="1" spc="-40" dirty="0" smtClean="0">
                <a:latin typeface="Times New Roman"/>
                <a:cs typeface="Times New Roman"/>
              </a:rPr>
              <a:t> </a:t>
            </a:r>
            <a:r>
              <a:rPr lang="ru-RU" sz="2800" b="1" spc="-10" dirty="0" smtClean="0">
                <a:latin typeface="Times New Roman"/>
                <a:cs typeface="Times New Roman"/>
              </a:rPr>
              <a:t>10.05.25.</a:t>
            </a:r>
            <a:endParaRPr lang="ru-RU" sz="2800" dirty="0">
              <a:latin typeface="Times New Roman"/>
              <a:cs typeface="Times New Roman"/>
            </a:endParaRPr>
          </a:p>
          <a:p>
            <a:pPr marL="12700" marR="5080" algn="ctr">
              <a:lnSpc>
                <a:spcPct val="100000"/>
              </a:lnSpc>
            </a:pPr>
            <a:r>
              <a:rPr lang="ru-RU" sz="2800" spc="-10" dirty="0" err="1">
                <a:latin typeface="Times New Roman"/>
                <a:cs typeface="Times New Roman"/>
              </a:rPr>
              <a:t>Продукти</a:t>
            </a:r>
            <a:r>
              <a:rPr lang="ru-RU" sz="2800" spc="-60" dirty="0">
                <a:latin typeface="Times New Roman"/>
                <a:cs typeface="Times New Roman"/>
              </a:rPr>
              <a:t> </a:t>
            </a:r>
            <a:r>
              <a:rPr lang="ru-RU" sz="2800" dirty="0">
                <a:latin typeface="Times New Roman"/>
                <a:cs typeface="Times New Roman"/>
              </a:rPr>
              <a:t>в</a:t>
            </a:r>
            <a:r>
              <a:rPr lang="ru-RU" sz="2800" spc="-25" dirty="0">
                <a:latin typeface="Times New Roman"/>
                <a:cs typeface="Times New Roman"/>
              </a:rPr>
              <a:t> </a:t>
            </a:r>
            <a:r>
              <a:rPr lang="ru-RU" sz="2800" spc="-10" dirty="0" err="1">
                <a:latin typeface="Times New Roman"/>
                <a:cs typeface="Times New Roman"/>
              </a:rPr>
              <a:t>поживному</a:t>
            </a:r>
            <a:r>
              <a:rPr lang="ru-RU" sz="2800" spc="-10" dirty="0">
                <a:latin typeface="Times New Roman"/>
                <a:cs typeface="Times New Roman"/>
              </a:rPr>
              <a:t> </a:t>
            </a:r>
            <a:r>
              <a:rPr lang="ru-RU" sz="2800" spc="-10" dirty="0" err="1">
                <a:latin typeface="Times New Roman"/>
                <a:cs typeface="Times New Roman"/>
              </a:rPr>
              <a:t>середовищі</a:t>
            </a:r>
            <a:endParaRPr lang="ru-RU" sz="2800" dirty="0">
              <a:latin typeface="Times New Roman"/>
              <a:cs typeface="Times New Roman"/>
            </a:endParaRPr>
          </a:p>
          <a:p>
            <a:pPr marL="379730" marR="369570" algn="ctr">
              <a:lnSpc>
                <a:spcPct val="100000"/>
              </a:lnSpc>
            </a:pPr>
            <a:r>
              <a:rPr lang="ru-RU" sz="2800" dirty="0">
                <a:latin typeface="Times New Roman"/>
                <a:cs typeface="Times New Roman"/>
              </a:rPr>
              <a:t>через</a:t>
            </a:r>
            <a:r>
              <a:rPr lang="ru-RU" sz="2800" spc="-20" dirty="0">
                <a:latin typeface="Times New Roman"/>
                <a:cs typeface="Times New Roman"/>
              </a:rPr>
              <a:t> </a:t>
            </a:r>
            <a:r>
              <a:rPr lang="ru-RU" sz="2800" dirty="0">
                <a:latin typeface="Times New Roman"/>
                <a:cs typeface="Times New Roman"/>
              </a:rPr>
              <a:t>72 </a:t>
            </a:r>
            <a:r>
              <a:rPr lang="ru-RU" sz="2800" spc="-20" dirty="0" err="1">
                <a:latin typeface="Times New Roman"/>
                <a:cs typeface="Times New Roman"/>
              </a:rPr>
              <a:t>години</a:t>
            </a:r>
            <a:r>
              <a:rPr lang="ru-RU" sz="2800" spc="-20" dirty="0">
                <a:latin typeface="Times New Roman"/>
                <a:cs typeface="Times New Roman"/>
              </a:rPr>
              <a:t> </a:t>
            </a:r>
            <a:r>
              <a:rPr lang="ru-RU" sz="2800" dirty="0">
                <a:latin typeface="Times New Roman"/>
                <a:cs typeface="Times New Roman"/>
              </a:rPr>
              <a:t>(фото</a:t>
            </a:r>
            <a:r>
              <a:rPr lang="ru-RU" sz="2800" spc="-70" dirty="0">
                <a:latin typeface="Times New Roman"/>
                <a:cs typeface="Times New Roman"/>
              </a:rPr>
              <a:t> </a:t>
            </a:r>
            <a:r>
              <a:rPr lang="ru-RU" sz="2800" spc="-10" dirty="0">
                <a:latin typeface="Times New Roman"/>
                <a:cs typeface="Times New Roman"/>
              </a:rPr>
              <a:t>автора)</a:t>
            </a:r>
            <a:endParaRPr lang="ru-RU" sz="2800" dirty="0">
              <a:latin typeface="Times New Roman"/>
              <a:cs typeface="Times New Roman"/>
            </a:endParaRPr>
          </a:p>
        </p:txBody>
      </p:sp>
    </p:spTree>
    <p:extLst>
      <p:ext uri="{BB962C8B-B14F-4D97-AF65-F5344CB8AC3E}">
        <p14:creationId xmlns:p14="http://schemas.microsoft.com/office/powerpoint/2010/main" val="1567833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2" name="Freeform 2"/>
          <p:cNvSpPr/>
          <p:nvPr/>
        </p:nvSpPr>
        <p:spPr>
          <a:xfrm>
            <a:off x="12403406" y="353025"/>
            <a:ext cx="5437620" cy="9580950"/>
          </a:xfrm>
          <a:custGeom>
            <a:avLst/>
            <a:gdLst/>
            <a:ahLst/>
            <a:cxnLst/>
            <a:rect l="l" t="t" r="r" b="b"/>
            <a:pathLst>
              <a:path w="5437620" h="9580950">
                <a:moveTo>
                  <a:pt x="0" y="0"/>
                </a:moveTo>
                <a:lnTo>
                  <a:pt x="5437620" y="0"/>
                </a:lnTo>
                <a:lnTo>
                  <a:pt x="5437620" y="9580950"/>
                </a:lnTo>
                <a:lnTo>
                  <a:pt x="0" y="9580950"/>
                </a:lnTo>
                <a:lnTo>
                  <a:pt x="0" y="0"/>
                </a:lnTo>
                <a:close/>
              </a:path>
            </a:pathLst>
          </a:custGeom>
          <a:blipFill>
            <a:blip r:embed="rId2"/>
            <a:stretch>
              <a:fillRect t="-18173" b="-18173"/>
            </a:stretch>
          </a:blipFill>
        </p:spPr>
      </p:sp>
      <p:sp>
        <p:nvSpPr>
          <p:cNvPr id="7" name="object 6"/>
          <p:cNvSpPr txBox="1">
            <a:spLocks/>
          </p:cNvSpPr>
          <p:nvPr/>
        </p:nvSpPr>
        <p:spPr>
          <a:xfrm>
            <a:off x="13013544" y="1741686"/>
            <a:ext cx="4217344" cy="1675459"/>
          </a:xfrm>
          <a:prstGeom prst="rect">
            <a:avLst/>
          </a:prstGeom>
        </p:spPr>
        <p:txBody>
          <a:bodyPr vert="horz" wrap="square" lIns="0" tIns="13335"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065" marR="5080" indent="79375">
              <a:spcBef>
                <a:spcPts val="105"/>
              </a:spcBef>
            </a:pPr>
            <a:r>
              <a:rPr lang="ru-RU" sz="3600" b="1" spc="-10" dirty="0" err="1" smtClean="0">
                <a:latin typeface="Times New Roman"/>
                <a:cs typeface="Times New Roman"/>
              </a:rPr>
              <a:t>Результати</a:t>
            </a:r>
            <a:r>
              <a:rPr lang="ru-RU" sz="3600" b="1" spc="-10" dirty="0" smtClean="0">
                <a:latin typeface="Times New Roman"/>
                <a:cs typeface="Times New Roman"/>
              </a:rPr>
              <a:t> </a:t>
            </a:r>
            <a:r>
              <a:rPr lang="ru-RU" sz="3600" b="1" spc="-10" dirty="0" err="1" smtClean="0">
                <a:latin typeface="Times New Roman"/>
                <a:cs typeface="Times New Roman"/>
              </a:rPr>
              <a:t>дослідження</a:t>
            </a:r>
            <a:r>
              <a:rPr lang="ru-RU" sz="3600" b="1" spc="-10" dirty="0" smtClean="0">
                <a:latin typeface="Times New Roman"/>
                <a:cs typeface="Times New Roman"/>
              </a:rPr>
              <a:t> </a:t>
            </a:r>
          </a:p>
          <a:p>
            <a:pPr marL="12065" marR="5080" indent="79375">
              <a:spcBef>
                <a:spcPts val="105"/>
              </a:spcBef>
            </a:pPr>
            <a:r>
              <a:rPr lang="ru-RU" sz="3600" b="1" dirty="0" err="1" smtClean="0">
                <a:latin typeface="Times New Roman"/>
                <a:cs typeface="Times New Roman"/>
              </a:rPr>
              <a:t>Дослід</a:t>
            </a:r>
            <a:r>
              <a:rPr lang="ru-RU" sz="3600" b="1" spc="-40" dirty="0" smtClean="0">
                <a:latin typeface="Times New Roman"/>
                <a:cs typeface="Times New Roman"/>
              </a:rPr>
              <a:t> </a:t>
            </a:r>
            <a:r>
              <a:rPr lang="ru-RU" sz="3600" b="1" spc="-50" dirty="0">
                <a:latin typeface="Times New Roman"/>
                <a:cs typeface="Times New Roman"/>
              </a:rPr>
              <a:t>2</a:t>
            </a:r>
            <a:endParaRPr lang="ru-RU" sz="3600" dirty="0">
              <a:latin typeface="Times New Roman"/>
              <a:cs typeface="Times New Roman"/>
            </a:endParaRPr>
          </a:p>
        </p:txBody>
      </p:sp>
      <p:pic>
        <p:nvPicPr>
          <p:cNvPr id="7170" name="Picture 2" descr="C:\Users\user\OneDrive\Рабочий стол\Рисунок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647700"/>
            <a:ext cx="5964237" cy="47244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user\OneDrive\Рабочий стол\Рисунок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4000500"/>
            <a:ext cx="5505450" cy="459105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447800" y="6438900"/>
            <a:ext cx="4973637" cy="1815882"/>
          </a:xfrm>
          <a:prstGeom prst="rect">
            <a:avLst/>
          </a:prstGeom>
        </p:spPr>
        <p:txBody>
          <a:bodyPr wrap="square">
            <a:spAutoFit/>
          </a:bodyPr>
          <a:lstStyle/>
          <a:p>
            <a:pPr algn="ctr">
              <a:lnSpc>
                <a:spcPct val="100000"/>
              </a:lnSpc>
              <a:spcBef>
                <a:spcPts val="100"/>
              </a:spcBef>
            </a:pPr>
            <a:r>
              <a:rPr lang="ru-RU" sz="2800" i="1" dirty="0">
                <a:latin typeface="Times New Roman"/>
                <a:cs typeface="Times New Roman"/>
              </a:rPr>
              <a:t>Рис.</a:t>
            </a:r>
            <a:r>
              <a:rPr lang="ru-RU" sz="2800" i="1" spc="-20" dirty="0">
                <a:latin typeface="Times New Roman"/>
                <a:cs typeface="Times New Roman"/>
              </a:rPr>
              <a:t> </a:t>
            </a:r>
            <a:r>
              <a:rPr lang="ru-RU" sz="2800" i="1" dirty="0" smtClean="0">
                <a:latin typeface="Times New Roman"/>
                <a:cs typeface="Times New Roman"/>
              </a:rPr>
              <a:t>12</a:t>
            </a:r>
            <a:r>
              <a:rPr lang="ru-RU" sz="2800" i="1" spc="434" dirty="0" smtClean="0">
                <a:latin typeface="Times New Roman"/>
                <a:cs typeface="Times New Roman"/>
              </a:rPr>
              <a:t> </a:t>
            </a:r>
            <a:r>
              <a:rPr lang="ru-RU" sz="2800" spc="-10" dirty="0" smtClean="0">
                <a:latin typeface="Times New Roman"/>
                <a:cs typeface="Times New Roman"/>
              </a:rPr>
              <a:t>31.05.25.</a:t>
            </a:r>
            <a:endParaRPr lang="ru-RU" sz="2800" dirty="0">
              <a:latin typeface="Times New Roman"/>
              <a:cs typeface="Times New Roman"/>
            </a:endParaRPr>
          </a:p>
          <a:p>
            <a:pPr marL="160020" marR="148590" indent="-1270" algn="ctr">
              <a:lnSpc>
                <a:spcPct val="100000"/>
              </a:lnSpc>
            </a:pPr>
            <a:r>
              <a:rPr lang="ru-RU" sz="2800" spc="-10" dirty="0" err="1">
                <a:latin typeface="Times New Roman"/>
                <a:cs typeface="Times New Roman"/>
              </a:rPr>
              <a:t>Продукти</a:t>
            </a:r>
            <a:r>
              <a:rPr lang="ru-RU" sz="2800" spc="-80" dirty="0">
                <a:latin typeface="Times New Roman"/>
                <a:cs typeface="Times New Roman"/>
              </a:rPr>
              <a:t> </a:t>
            </a:r>
            <a:r>
              <a:rPr lang="ru-RU" sz="2800" spc="-50" dirty="0">
                <a:latin typeface="Times New Roman"/>
                <a:cs typeface="Times New Roman"/>
              </a:rPr>
              <a:t>в </a:t>
            </a:r>
            <a:r>
              <a:rPr lang="ru-RU" sz="2800" spc="-10" dirty="0" err="1">
                <a:latin typeface="Times New Roman"/>
                <a:cs typeface="Times New Roman"/>
              </a:rPr>
              <a:t>поживному</a:t>
            </a:r>
            <a:r>
              <a:rPr lang="ru-RU" sz="2800" spc="-10" dirty="0">
                <a:latin typeface="Times New Roman"/>
                <a:cs typeface="Times New Roman"/>
              </a:rPr>
              <a:t> </a:t>
            </a:r>
            <a:r>
              <a:rPr lang="ru-RU" sz="2800" spc="-10" dirty="0" err="1">
                <a:latin typeface="Times New Roman"/>
                <a:cs typeface="Times New Roman"/>
              </a:rPr>
              <a:t>середовищі</a:t>
            </a:r>
            <a:r>
              <a:rPr lang="ru-RU" sz="2800" spc="-10" dirty="0">
                <a:latin typeface="Times New Roman"/>
                <a:cs typeface="Times New Roman"/>
              </a:rPr>
              <a:t> </a:t>
            </a:r>
            <a:r>
              <a:rPr lang="ru-RU" sz="2800" dirty="0">
                <a:latin typeface="Times New Roman"/>
                <a:cs typeface="Times New Roman"/>
              </a:rPr>
              <a:t>через</a:t>
            </a:r>
            <a:r>
              <a:rPr lang="ru-RU" sz="2800" spc="440" dirty="0">
                <a:latin typeface="Times New Roman"/>
                <a:cs typeface="Times New Roman"/>
              </a:rPr>
              <a:t> </a:t>
            </a:r>
            <a:r>
              <a:rPr lang="ru-RU" sz="2800" dirty="0">
                <a:latin typeface="Times New Roman"/>
                <a:cs typeface="Times New Roman"/>
              </a:rPr>
              <a:t>21</a:t>
            </a:r>
            <a:r>
              <a:rPr lang="ru-RU" sz="2800" spc="-15" dirty="0">
                <a:latin typeface="Times New Roman"/>
                <a:cs typeface="Times New Roman"/>
              </a:rPr>
              <a:t> </a:t>
            </a:r>
            <a:r>
              <a:rPr lang="ru-RU" sz="2800" spc="-20" dirty="0">
                <a:latin typeface="Times New Roman"/>
                <a:cs typeface="Times New Roman"/>
              </a:rPr>
              <a:t>день </a:t>
            </a:r>
            <a:r>
              <a:rPr lang="ru-RU" sz="2800" dirty="0">
                <a:latin typeface="Times New Roman"/>
                <a:cs typeface="Times New Roman"/>
              </a:rPr>
              <a:t>(фото</a:t>
            </a:r>
            <a:r>
              <a:rPr lang="ru-RU" sz="2800" spc="-70" dirty="0">
                <a:latin typeface="Times New Roman"/>
                <a:cs typeface="Times New Roman"/>
              </a:rPr>
              <a:t> </a:t>
            </a:r>
            <a:r>
              <a:rPr lang="ru-RU" sz="2800" spc="-10" dirty="0">
                <a:latin typeface="Times New Roman"/>
                <a:cs typeface="Times New Roman"/>
              </a:rPr>
              <a:t>автора)</a:t>
            </a:r>
            <a:endParaRPr lang="ru-RU" sz="2800" dirty="0">
              <a:latin typeface="Times New Roman"/>
              <a:cs typeface="Times New Roman"/>
            </a:endParaRPr>
          </a:p>
        </p:txBody>
      </p:sp>
    </p:spTree>
    <p:extLst>
      <p:ext uri="{BB962C8B-B14F-4D97-AF65-F5344CB8AC3E}">
        <p14:creationId xmlns:p14="http://schemas.microsoft.com/office/powerpoint/2010/main" val="1135931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2" name="Freeform 2"/>
          <p:cNvSpPr/>
          <p:nvPr/>
        </p:nvSpPr>
        <p:spPr>
          <a:xfrm>
            <a:off x="12403406" y="353025"/>
            <a:ext cx="5437620" cy="9580950"/>
          </a:xfrm>
          <a:custGeom>
            <a:avLst/>
            <a:gdLst/>
            <a:ahLst/>
            <a:cxnLst/>
            <a:rect l="l" t="t" r="r" b="b"/>
            <a:pathLst>
              <a:path w="5437620" h="9580950">
                <a:moveTo>
                  <a:pt x="0" y="0"/>
                </a:moveTo>
                <a:lnTo>
                  <a:pt x="5437620" y="0"/>
                </a:lnTo>
                <a:lnTo>
                  <a:pt x="5437620" y="9580950"/>
                </a:lnTo>
                <a:lnTo>
                  <a:pt x="0" y="9580950"/>
                </a:lnTo>
                <a:lnTo>
                  <a:pt x="0" y="0"/>
                </a:lnTo>
                <a:close/>
              </a:path>
            </a:pathLst>
          </a:custGeom>
          <a:blipFill>
            <a:blip r:embed="rId2"/>
            <a:stretch>
              <a:fillRect t="-18173" b="-18173"/>
            </a:stretch>
          </a:blipFill>
        </p:spPr>
      </p:sp>
      <p:sp>
        <p:nvSpPr>
          <p:cNvPr id="7" name="object 6"/>
          <p:cNvSpPr txBox="1">
            <a:spLocks/>
          </p:cNvSpPr>
          <p:nvPr/>
        </p:nvSpPr>
        <p:spPr>
          <a:xfrm>
            <a:off x="13013544" y="1741686"/>
            <a:ext cx="4217344" cy="1860125"/>
          </a:xfrm>
          <a:prstGeom prst="rect">
            <a:avLst/>
          </a:prstGeom>
        </p:spPr>
        <p:txBody>
          <a:bodyPr vert="horz" wrap="square" lIns="0" tIns="13335"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065" marR="5080" indent="79375">
              <a:spcBef>
                <a:spcPts val="105"/>
              </a:spcBef>
            </a:pPr>
            <a:r>
              <a:rPr lang="ru-RU" sz="4000" b="1" spc="-10" dirty="0" err="1" smtClean="0">
                <a:latin typeface="Times New Roman"/>
                <a:cs typeface="Times New Roman"/>
              </a:rPr>
              <a:t>Результати</a:t>
            </a:r>
            <a:r>
              <a:rPr lang="ru-RU" sz="4000" b="1" spc="-10" dirty="0" smtClean="0">
                <a:latin typeface="Times New Roman"/>
                <a:cs typeface="Times New Roman"/>
              </a:rPr>
              <a:t> </a:t>
            </a:r>
            <a:r>
              <a:rPr lang="ru-RU" sz="4000" b="1" spc="-10" dirty="0" err="1" smtClean="0">
                <a:latin typeface="Times New Roman"/>
                <a:cs typeface="Times New Roman"/>
              </a:rPr>
              <a:t>дослідження</a:t>
            </a:r>
            <a:r>
              <a:rPr lang="ru-RU" sz="4000" b="1" spc="-10" dirty="0" smtClean="0">
                <a:latin typeface="Times New Roman"/>
                <a:cs typeface="Times New Roman"/>
              </a:rPr>
              <a:t> </a:t>
            </a:r>
            <a:r>
              <a:rPr lang="ru-RU" sz="4000" b="1" dirty="0" err="1" smtClean="0">
                <a:latin typeface="Times New Roman"/>
                <a:cs typeface="Times New Roman"/>
              </a:rPr>
              <a:t>Дослід</a:t>
            </a:r>
            <a:r>
              <a:rPr lang="ru-RU" sz="4000" b="1" spc="-40" dirty="0" smtClean="0">
                <a:latin typeface="Times New Roman"/>
                <a:cs typeface="Times New Roman"/>
              </a:rPr>
              <a:t> </a:t>
            </a:r>
            <a:r>
              <a:rPr lang="ru-RU" sz="4000" b="1" spc="-50" dirty="0">
                <a:latin typeface="Times New Roman"/>
                <a:cs typeface="Times New Roman"/>
              </a:rPr>
              <a:t>3</a:t>
            </a:r>
            <a:endParaRPr lang="ru-RU" sz="4000" dirty="0">
              <a:latin typeface="Times New Roman"/>
              <a:cs typeface="Times New Roman"/>
            </a:endParaRP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3463636"/>
            <a:ext cx="6180293"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Прямоугольник 5"/>
          <p:cNvSpPr/>
          <p:nvPr/>
        </p:nvSpPr>
        <p:spPr>
          <a:xfrm>
            <a:off x="2324100" y="8039100"/>
            <a:ext cx="7239000" cy="1384995"/>
          </a:xfrm>
          <a:prstGeom prst="rect">
            <a:avLst/>
          </a:prstGeom>
        </p:spPr>
        <p:txBody>
          <a:bodyPr wrap="square">
            <a:spAutoFit/>
          </a:bodyPr>
          <a:lstStyle/>
          <a:p>
            <a:pPr algn="ctr">
              <a:lnSpc>
                <a:spcPct val="100000"/>
              </a:lnSpc>
              <a:spcBef>
                <a:spcPts val="100"/>
              </a:spcBef>
            </a:pPr>
            <a:r>
              <a:rPr lang="ru-RU" sz="2800" i="1" dirty="0">
                <a:latin typeface="Times New Roman"/>
                <a:cs typeface="Times New Roman"/>
              </a:rPr>
              <a:t>Рис.</a:t>
            </a:r>
            <a:r>
              <a:rPr lang="ru-RU" sz="2800" i="1" spc="-20" dirty="0">
                <a:latin typeface="Times New Roman"/>
                <a:cs typeface="Times New Roman"/>
              </a:rPr>
              <a:t> </a:t>
            </a:r>
            <a:r>
              <a:rPr lang="ru-RU" sz="2800" i="1" dirty="0" smtClean="0">
                <a:latin typeface="Times New Roman"/>
                <a:cs typeface="Times New Roman"/>
              </a:rPr>
              <a:t>13</a:t>
            </a:r>
            <a:r>
              <a:rPr lang="ru-RU" sz="2800" i="1" spc="434" dirty="0" smtClean="0">
                <a:latin typeface="Times New Roman"/>
                <a:cs typeface="Times New Roman"/>
              </a:rPr>
              <a:t> </a:t>
            </a:r>
            <a:r>
              <a:rPr lang="ru-RU" sz="2800" spc="-10" dirty="0" smtClean="0">
                <a:latin typeface="Times New Roman"/>
                <a:cs typeface="Times New Roman"/>
              </a:rPr>
              <a:t>31.05.25.</a:t>
            </a:r>
            <a:endParaRPr lang="ru-RU" sz="2800" dirty="0">
              <a:latin typeface="Times New Roman"/>
              <a:cs typeface="Times New Roman"/>
            </a:endParaRPr>
          </a:p>
          <a:p>
            <a:pPr marL="160020" marR="148590" indent="-1270" algn="ctr">
              <a:lnSpc>
                <a:spcPct val="100000"/>
              </a:lnSpc>
            </a:pPr>
            <a:r>
              <a:rPr lang="ru-RU" sz="2800" spc="-10" dirty="0" err="1">
                <a:latin typeface="Times New Roman"/>
                <a:cs typeface="Times New Roman"/>
              </a:rPr>
              <a:t>Продукти</a:t>
            </a:r>
            <a:r>
              <a:rPr lang="ru-RU" sz="2800" spc="-80" dirty="0">
                <a:latin typeface="Times New Roman"/>
                <a:cs typeface="Times New Roman"/>
              </a:rPr>
              <a:t> </a:t>
            </a:r>
            <a:r>
              <a:rPr lang="ru-RU" sz="2800" spc="-50" dirty="0">
                <a:latin typeface="Times New Roman"/>
                <a:cs typeface="Times New Roman"/>
              </a:rPr>
              <a:t>в </a:t>
            </a:r>
            <a:r>
              <a:rPr lang="ru-RU" sz="2800" spc="-10" dirty="0" err="1">
                <a:latin typeface="Times New Roman"/>
                <a:cs typeface="Times New Roman"/>
              </a:rPr>
              <a:t>поживному</a:t>
            </a:r>
            <a:r>
              <a:rPr lang="ru-RU" sz="2800" spc="-10" dirty="0">
                <a:latin typeface="Times New Roman"/>
                <a:cs typeface="Times New Roman"/>
              </a:rPr>
              <a:t> </a:t>
            </a:r>
            <a:r>
              <a:rPr lang="ru-RU" sz="2800" spc="-10" dirty="0" err="1">
                <a:latin typeface="Times New Roman"/>
                <a:cs typeface="Times New Roman"/>
              </a:rPr>
              <a:t>середовищі</a:t>
            </a:r>
            <a:r>
              <a:rPr lang="ru-RU" sz="2800" spc="-10" dirty="0">
                <a:latin typeface="Times New Roman"/>
                <a:cs typeface="Times New Roman"/>
              </a:rPr>
              <a:t> </a:t>
            </a:r>
            <a:r>
              <a:rPr lang="ru-RU" sz="2800" dirty="0">
                <a:latin typeface="Times New Roman"/>
                <a:cs typeface="Times New Roman"/>
              </a:rPr>
              <a:t>через</a:t>
            </a:r>
            <a:r>
              <a:rPr lang="ru-RU" sz="2800" spc="440" dirty="0">
                <a:latin typeface="Times New Roman"/>
                <a:cs typeface="Times New Roman"/>
              </a:rPr>
              <a:t> </a:t>
            </a:r>
            <a:r>
              <a:rPr lang="ru-RU" sz="2800" dirty="0">
                <a:latin typeface="Times New Roman"/>
                <a:cs typeface="Times New Roman"/>
              </a:rPr>
              <a:t>21</a:t>
            </a:r>
            <a:r>
              <a:rPr lang="ru-RU" sz="2800" spc="-15" dirty="0">
                <a:latin typeface="Times New Roman"/>
                <a:cs typeface="Times New Roman"/>
              </a:rPr>
              <a:t> </a:t>
            </a:r>
            <a:r>
              <a:rPr lang="ru-RU" sz="2800" spc="-20" dirty="0">
                <a:latin typeface="Times New Roman"/>
                <a:cs typeface="Times New Roman"/>
              </a:rPr>
              <a:t>день </a:t>
            </a:r>
            <a:r>
              <a:rPr lang="ru-RU" sz="2800" dirty="0">
                <a:latin typeface="Times New Roman"/>
                <a:cs typeface="Times New Roman"/>
              </a:rPr>
              <a:t>(фото</a:t>
            </a:r>
            <a:r>
              <a:rPr lang="ru-RU" sz="2800" spc="-70" dirty="0">
                <a:latin typeface="Times New Roman"/>
                <a:cs typeface="Times New Roman"/>
              </a:rPr>
              <a:t> </a:t>
            </a:r>
            <a:r>
              <a:rPr lang="ru-RU" sz="2800" spc="-10" dirty="0">
                <a:latin typeface="Times New Roman"/>
                <a:cs typeface="Times New Roman"/>
              </a:rPr>
              <a:t>автора)</a:t>
            </a:r>
            <a:endParaRPr lang="ru-RU" sz="2800" dirty="0">
              <a:latin typeface="Times New Roman"/>
              <a:cs typeface="Times New Roman"/>
            </a:endParaRPr>
          </a:p>
        </p:txBody>
      </p:sp>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731" y="3370118"/>
            <a:ext cx="5008989" cy="4028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838200" y="392124"/>
            <a:ext cx="11125200" cy="2585323"/>
          </a:xfrm>
          <a:prstGeom prst="rect">
            <a:avLst/>
          </a:prstGeom>
        </p:spPr>
        <p:txBody>
          <a:bodyPr wrap="square">
            <a:spAutoFit/>
          </a:bodyPr>
          <a:lstStyle/>
          <a:p>
            <a:pPr algn="just"/>
            <a:r>
              <a:rPr lang="ru-RU" sz="2400" dirty="0" smtClean="0">
                <a:latin typeface="Times New Roman" panose="02020603050405020304" pitchFamily="18" charset="0"/>
                <a:cs typeface="Times New Roman" panose="02020603050405020304" pitchFamily="18" charset="0"/>
              </a:rPr>
              <a:t>У </a:t>
            </a:r>
            <a:r>
              <a:rPr lang="ru-RU" sz="2400" dirty="0" err="1" smtClean="0">
                <a:latin typeface="Times New Roman" panose="02020603050405020304" pitchFamily="18" charset="0"/>
                <a:cs typeface="Times New Roman" panose="02020603050405020304" pitchFamily="18" charset="0"/>
              </a:rPr>
              <a:t>домашньому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кефірі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спостерігаємо</a:t>
            </a:r>
            <a:r>
              <a:rPr lang="ru-RU" sz="2400"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молочну</a:t>
            </a:r>
            <a:r>
              <a:rPr lang="ru-RU" sz="2400" b="1" dirty="0" smtClean="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цвіль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зазвичай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мається</a:t>
            </a:r>
            <a:r>
              <a:rPr lang="ru-RU" sz="2400" dirty="0">
                <a:latin typeface="Times New Roman" panose="02020603050405020304" pitchFamily="18" charset="0"/>
                <a:cs typeface="Times New Roman" panose="02020603050405020304" pitchFamily="18" charset="0"/>
              </a:rPr>
              <a:t> на </a:t>
            </a:r>
            <a:r>
              <a:rPr lang="ru-RU" sz="2400" dirty="0" err="1">
                <a:latin typeface="Times New Roman" panose="02020603050405020304" pitchFamily="18" charset="0"/>
                <a:cs typeface="Times New Roman" panose="02020603050405020304" pitchFamily="18" charset="0"/>
              </a:rPr>
              <a:t>увазі</a:t>
            </a:r>
            <a:r>
              <a:rPr lang="ru-RU" sz="2400" dirty="0">
                <a:latin typeface="Times New Roman" panose="02020603050405020304" pitchFamily="18" charset="0"/>
                <a:cs typeface="Times New Roman" panose="02020603050405020304" pitchFamily="18" charset="0"/>
              </a:rPr>
              <a:t> гриб </a:t>
            </a:r>
            <a:r>
              <a:rPr lang="en-US" sz="2400" b="1" dirty="0" err="1">
                <a:latin typeface="Times New Roman" panose="02020603050405020304" pitchFamily="18" charset="0"/>
                <a:cs typeface="Times New Roman" panose="02020603050405020304" pitchFamily="18" charset="0"/>
              </a:rPr>
              <a:t>Geotrichum</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candidum</a:t>
            </a:r>
            <a:r>
              <a:rPr lang="en-US"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Це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унікальний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організм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який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поєднує</a:t>
            </a:r>
            <a:r>
              <a:rPr lang="ru-RU" sz="2400" dirty="0">
                <a:latin typeface="Times New Roman" panose="02020603050405020304" pitchFamily="18" charset="0"/>
                <a:cs typeface="Times New Roman" panose="02020603050405020304" pitchFamily="18" charset="0"/>
              </a:rPr>
              <a:t> в </a:t>
            </a:r>
            <a:r>
              <a:rPr lang="ru-RU" sz="2400" dirty="0" err="1">
                <a:latin typeface="Times New Roman" panose="02020603050405020304" pitchFamily="18" charset="0"/>
                <a:cs typeface="Times New Roman" panose="02020603050405020304" pitchFamily="18" charset="0"/>
              </a:rPr>
              <a:t>собі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властивості</a:t>
            </a:r>
            <a:r>
              <a:rPr lang="ru-RU" sz="2400" dirty="0">
                <a:latin typeface="Times New Roman" panose="02020603050405020304" pitchFamily="18" charset="0"/>
                <a:cs typeface="Times New Roman" panose="02020603050405020304" pitchFamily="18" charset="0"/>
              </a:rPr>
              <a:t> як </a:t>
            </a:r>
            <a:r>
              <a:rPr lang="ru-RU" sz="2400" dirty="0" err="1">
                <a:latin typeface="Times New Roman" panose="02020603050405020304" pitchFamily="18" charset="0"/>
                <a:cs typeface="Times New Roman" panose="02020603050405020304" pitchFamily="18" charset="0"/>
              </a:rPr>
              <a:t>пліснявих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грибів</a:t>
            </a:r>
            <a:r>
              <a:rPr lang="ru-RU" sz="2400" dirty="0">
                <a:latin typeface="Times New Roman" panose="02020603050405020304" pitchFamily="18" charset="0"/>
                <a:cs typeface="Times New Roman" panose="02020603050405020304" pitchFamily="18" charset="0"/>
              </a:rPr>
              <a:t>, так і </a:t>
            </a:r>
            <a:r>
              <a:rPr lang="ru-RU" sz="2400" dirty="0" err="1">
                <a:latin typeface="Times New Roman" panose="02020603050405020304" pitchFamily="18" charset="0"/>
                <a:cs typeface="Times New Roman" panose="02020603050405020304" pitchFamily="18" charset="0"/>
              </a:rPr>
              <a:t>дріжджів</a:t>
            </a:r>
            <a:r>
              <a:rPr lang="ru-RU" dirty="0" smtClean="0"/>
              <a:t>.  </a:t>
            </a:r>
          </a:p>
          <a:p>
            <a:pPr algn="just"/>
            <a:endParaRPr lang="uk-UA" dirty="0"/>
          </a:p>
          <a:p>
            <a:pPr algn="just"/>
            <a:r>
              <a:rPr lang="uk-UA" sz="2400" dirty="0" smtClean="0">
                <a:latin typeface="Times New Roman" panose="02020603050405020304" pitchFamily="18" charset="0"/>
                <a:cs typeface="Times New Roman" panose="02020603050405020304" pitchFamily="18" charset="0"/>
              </a:rPr>
              <a:t>На апельсині виявили </a:t>
            </a:r>
            <a:r>
              <a:rPr lang="ru-RU" sz="2400" dirty="0" smtClean="0">
                <a:latin typeface="Times New Roman" panose="02020603050405020304" pitchFamily="18" charset="0"/>
                <a:cs typeface="Times New Roman" panose="02020603050405020304" pitchFamily="18" charset="0"/>
              </a:rPr>
              <a:t>два </a:t>
            </a:r>
            <a:r>
              <a:rPr lang="ru-RU" sz="2400" dirty="0" err="1">
                <a:latin typeface="Times New Roman" panose="02020603050405020304" pitchFamily="18" charset="0"/>
                <a:cs typeface="Times New Roman" panose="02020603050405020304" pitchFamily="18" charset="0"/>
              </a:rPr>
              <a:t>специфічних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види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грибів</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які</a:t>
            </a:r>
            <a:r>
              <a:rPr lang="ru-RU" sz="2400" dirty="0">
                <a:latin typeface="Times New Roman" panose="02020603050405020304" pitchFamily="18" charset="0"/>
                <a:cs typeface="Times New Roman" panose="02020603050405020304" pitchFamily="18" charset="0"/>
              </a:rPr>
              <a:t> легко </a:t>
            </a:r>
            <a:r>
              <a:rPr lang="ru-RU" sz="2400" dirty="0" err="1">
                <a:latin typeface="Times New Roman" panose="02020603050405020304" pitchFamily="18" charset="0"/>
                <a:cs typeface="Times New Roman" panose="02020603050405020304" pitchFamily="18" charset="0"/>
              </a:rPr>
              <a:t>впізнати</a:t>
            </a:r>
            <a:r>
              <a:rPr lang="ru-RU" sz="2400" dirty="0">
                <a:latin typeface="Times New Roman" panose="02020603050405020304" pitchFamily="18" charset="0"/>
                <a:cs typeface="Times New Roman" panose="02020603050405020304" pitchFamily="18" charset="0"/>
              </a:rPr>
              <a:t> за </a:t>
            </a:r>
            <a:r>
              <a:rPr lang="ru-RU" sz="2400" dirty="0" err="1">
                <a:latin typeface="Times New Roman" panose="02020603050405020304" pitchFamily="18" charset="0"/>
                <a:cs typeface="Times New Roman" panose="02020603050405020304" pitchFamily="18" charset="0"/>
              </a:rPr>
              <a:t>кольором</a:t>
            </a:r>
            <a:r>
              <a:rPr lang="ru-RU" sz="2400" dirty="0">
                <a:latin typeface="Times New Roman" panose="02020603050405020304" pitchFamily="18" charset="0"/>
                <a:cs typeface="Times New Roman" panose="02020603050405020304" pitchFamily="18" charset="0"/>
              </a:rPr>
              <a:t>. Вони належать до роду </a:t>
            </a:r>
            <a:r>
              <a:rPr lang="ru-RU" sz="2400" b="1" dirty="0" err="1">
                <a:latin typeface="Times New Roman" panose="02020603050405020304" pitchFamily="18" charset="0"/>
                <a:cs typeface="Times New Roman" panose="02020603050405020304" pitchFamily="18" charset="0"/>
              </a:rPr>
              <a:t>Penicillium</a:t>
            </a:r>
            <a:r>
              <a:rPr lang="ru-RU" sz="2400" dirty="0">
                <a:latin typeface="Times New Roman" panose="02020603050405020304" pitchFamily="18" charset="0"/>
                <a:cs typeface="Times New Roman" panose="02020603050405020304" pitchFamily="18" charset="0"/>
              </a:rPr>
              <a:t> — того самого, з </a:t>
            </a:r>
            <a:r>
              <a:rPr lang="ru-RU" sz="2400" dirty="0" err="1">
                <a:latin typeface="Times New Roman" panose="02020603050405020304" pitchFamily="18" charset="0"/>
                <a:cs typeface="Times New Roman" panose="02020603050405020304" pitchFamily="18" charset="0"/>
              </a:rPr>
              <a:t>якого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свого</a:t>
            </a:r>
            <a:r>
              <a:rPr lang="ru-RU" sz="2400" dirty="0">
                <a:latin typeface="Times New Roman" panose="02020603050405020304" pitchFamily="18" charset="0"/>
                <a:cs typeface="Times New Roman" panose="02020603050405020304" pitchFamily="18" charset="0"/>
              </a:rPr>
              <a:t> часу </a:t>
            </a:r>
            <a:r>
              <a:rPr lang="ru-RU" sz="2400" dirty="0" err="1">
                <a:latin typeface="Times New Roman" panose="02020603050405020304" pitchFamily="18" charset="0"/>
                <a:cs typeface="Times New Roman" panose="02020603050405020304" pitchFamily="18" charset="0"/>
              </a:rPr>
              <a:t>виділили</a:t>
            </a:r>
            <a:r>
              <a:rPr lang="ru-RU" sz="2400" dirty="0">
                <a:latin typeface="Times New Roman" panose="02020603050405020304" pitchFamily="18" charset="0"/>
                <a:cs typeface="Times New Roman" panose="02020603050405020304" pitchFamily="18" charset="0"/>
              </a:rPr>
              <a:t> перший </a:t>
            </a:r>
            <a:r>
              <a:rPr lang="ru-RU" sz="2400" dirty="0" err="1">
                <a:latin typeface="Times New Roman" panose="02020603050405020304" pitchFamily="18" charset="0"/>
                <a:cs typeface="Times New Roman" panose="02020603050405020304" pitchFamily="18" charset="0"/>
              </a:rPr>
              <a:t>антибіотик</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1489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2" name="Freeform 2"/>
          <p:cNvSpPr/>
          <p:nvPr/>
        </p:nvSpPr>
        <p:spPr>
          <a:xfrm>
            <a:off x="12403406" y="353025"/>
            <a:ext cx="5437620" cy="9580950"/>
          </a:xfrm>
          <a:custGeom>
            <a:avLst/>
            <a:gdLst/>
            <a:ahLst/>
            <a:cxnLst/>
            <a:rect l="l" t="t" r="r" b="b"/>
            <a:pathLst>
              <a:path w="5437620" h="9580950">
                <a:moveTo>
                  <a:pt x="0" y="0"/>
                </a:moveTo>
                <a:lnTo>
                  <a:pt x="5437620" y="0"/>
                </a:lnTo>
                <a:lnTo>
                  <a:pt x="5437620" y="9580950"/>
                </a:lnTo>
                <a:lnTo>
                  <a:pt x="0" y="9580950"/>
                </a:lnTo>
                <a:lnTo>
                  <a:pt x="0" y="0"/>
                </a:lnTo>
                <a:close/>
              </a:path>
            </a:pathLst>
          </a:custGeom>
          <a:blipFill>
            <a:blip r:embed="rId2"/>
            <a:stretch>
              <a:fillRect t="-18173" b="-18173"/>
            </a:stretch>
          </a:blipFill>
        </p:spPr>
        <p:txBody>
          <a:bodyPr/>
          <a:lstStyle/>
          <a:p>
            <a:r>
              <a:rPr lang="uk-UA" dirty="0" smtClean="0"/>
              <a:t> </a:t>
            </a:r>
            <a:endParaRPr lang="ru-RU" dirty="0"/>
          </a:p>
        </p:txBody>
      </p:sp>
      <p:sp>
        <p:nvSpPr>
          <p:cNvPr id="7" name="object 6"/>
          <p:cNvSpPr txBox="1">
            <a:spLocks/>
          </p:cNvSpPr>
          <p:nvPr/>
        </p:nvSpPr>
        <p:spPr>
          <a:xfrm>
            <a:off x="13013544" y="1741686"/>
            <a:ext cx="4217344" cy="1367682"/>
          </a:xfrm>
          <a:prstGeom prst="rect">
            <a:avLst/>
          </a:prstGeom>
        </p:spPr>
        <p:txBody>
          <a:bodyPr vert="horz" wrap="square" lIns="0" tIns="13335"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065" marR="5080" indent="79375">
              <a:spcBef>
                <a:spcPts val="105"/>
              </a:spcBef>
            </a:pPr>
            <a:r>
              <a:rPr lang="ru-RU" b="1" spc="-10" dirty="0" err="1" smtClean="0">
                <a:latin typeface="Times New Roman"/>
                <a:cs typeface="Times New Roman"/>
              </a:rPr>
              <a:t>Результати</a:t>
            </a:r>
            <a:r>
              <a:rPr lang="ru-RU" b="1" spc="-10" dirty="0" smtClean="0">
                <a:latin typeface="Times New Roman"/>
                <a:cs typeface="Times New Roman"/>
              </a:rPr>
              <a:t> </a:t>
            </a:r>
            <a:r>
              <a:rPr lang="ru-RU" b="1" spc="-10" dirty="0" err="1" smtClean="0">
                <a:latin typeface="Times New Roman"/>
                <a:cs typeface="Times New Roman"/>
              </a:rPr>
              <a:t>мікроскопії</a:t>
            </a:r>
            <a:endParaRPr lang="ru-RU" dirty="0">
              <a:latin typeface="Times New Roman"/>
              <a:cs typeface="Times New Roman"/>
            </a:endParaRPr>
          </a:p>
        </p:txBody>
      </p:sp>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1782" y="2550855"/>
            <a:ext cx="3713018" cy="49301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43400" y="2550855"/>
            <a:ext cx="3810000" cy="5058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79551" y="2486467"/>
            <a:ext cx="3810000" cy="5058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219200" y="495300"/>
            <a:ext cx="10287000" cy="1569660"/>
          </a:xfrm>
          <a:prstGeom prst="rect">
            <a:avLst/>
          </a:prstGeom>
        </p:spPr>
        <p:txBody>
          <a:bodyPr wrap="square">
            <a:spAutoFit/>
          </a:bodyPr>
          <a:lstStyle/>
          <a:p>
            <a:pPr algn="just"/>
            <a:r>
              <a:rPr lang="ru-RU" sz="3200" dirty="0">
                <a:latin typeface="Times New Roman" panose="02020603050405020304" pitchFamily="18" charset="0"/>
                <a:cs typeface="Times New Roman" panose="02020603050405020304" pitchFamily="18" charset="0"/>
              </a:rPr>
              <a:t>Шляхом </a:t>
            </a:r>
            <a:r>
              <a:rPr lang="ru-RU" sz="3200" dirty="0" err="1">
                <a:latin typeface="Times New Roman" panose="02020603050405020304" pitchFamily="18" charset="0"/>
                <a:cs typeface="Times New Roman" panose="02020603050405020304" pitchFamily="18" charset="0"/>
              </a:rPr>
              <a:t>мікроскопії</a:t>
            </a:r>
            <a:r>
              <a:rPr lang="ru-RU" sz="3200" dirty="0">
                <a:latin typeface="Times New Roman" panose="02020603050405020304" pitchFamily="18" charset="0"/>
                <a:cs typeface="Times New Roman" panose="02020603050405020304" pitchFamily="18" charset="0"/>
              </a:rPr>
              <a:t> у </a:t>
            </a:r>
            <a:r>
              <a:rPr lang="ru-RU" sz="3200" dirty="0" err="1">
                <a:latin typeface="Times New Roman" panose="02020603050405020304" pitchFamily="18" charset="0"/>
                <a:cs typeface="Times New Roman" panose="02020603050405020304" pitchFamily="18" charset="0"/>
              </a:rPr>
              <a:t>досліджуваних</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зразках</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ідентифіковано</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представників</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різних</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таксономічних</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груп</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мікроміцетів</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цвілевих</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грибів</a:t>
            </a:r>
            <a:r>
              <a:rPr lang="ru-RU" sz="3200" dirty="0">
                <a:latin typeface="Times New Roman" panose="02020603050405020304" pitchFamily="18" charset="0"/>
                <a:cs typeface="Times New Roman" panose="02020603050405020304" pitchFamily="18" charset="0"/>
              </a:rPr>
              <a:t>)</a:t>
            </a:r>
          </a:p>
        </p:txBody>
      </p:sp>
      <p:sp>
        <p:nvSpPr>
          <p:cNvPr id="9" name="Прямоугольник 8"/>
          <p:cNvSpPr/>
          <p:nvPr/>
        </p:nvSpPr>
        <p:spPr>
          <a:xfrm>
            <a:off x="394855" y="7886700"/>
            <a:ext cx="3415145" cy="1397819"/>
          </a:xfrm>
          <a:prstGeom prst="rect">
            <a:avLst/>
          </a:prstGeom>
        </p:spPr>
        <p:txBody>
          <a:bodyPr wrap="square">
            <a:spAutoFit/>
          </a:bodyPr>
          <a:lstStyle/>
          <a:p>
            <a:pPr algn="ctr">
              <a:lnSpc>
                <a:spcPct val="100000"/>
              </a:lnSpc>
              <a:spcBef>
                <a:spcPts val="100"/>
              </a:spcBef>
            </a:pPr>
            <a:r>
              <a:rPr lang="ru-RU" sz="2800" i="1" dirty="0">
                <a:latin typeface="Times New Roman"/>
                <a:cs typeface="Times New Roman"/>
              </a:rPr>
              <a:t>Рис.</a:t>
            </a:r>
            <a:r>
              <a:rPr lang="ru-RU" sz="2800" i="1" spc="-20" dirty="0">
                <a:latin typeface="Times New Roman"/>
                <a:cs typeface="Times New Roman"/>
              </a:rPr>
              <a:t> </a:t>
            </a:r>
            <a:r>
              <a:rPr lang="ru-RU" sz="2800" i="1" dirty="0" smtClean="0">
                <a:latin typeface="Times New Roman"/>
                <a:cs typeface="Times New Roman"/>
              </a:rPr>
              <a:t>14  </a:t>
            </a:r>
            <a:r>
              <a:rPr lang="ru-RU" sz="2800" i="1" dirty="0" err="1" smtClean="0"/>
              <a:t>Mucor</a:t>
            </a:r>
            <a:r>
              <a:rPr lang="ru-RU" sz="2800" i="1" dirty="0" smtClean="0"/>
              <a:t>  (</a:t>
            </a:r>
            <a:r>
              <a:rPr lang="ru-RU" sz="2800" i="1" dirty="0" err="1" smtClean="0"/>
              <a:t>мукор</a:t>
            </a:r>
            <a:r>
              <a:rPr lang="ru-RU" sz="2800" i="1" dirty="0" smtClean="0"/>
              <a:t>)</a:t>
            </a:r>
          </a:p>
          <a:p>
            <a:pPr algn="ctr">
              <a:lnSpc>
                <a:spcPct val="100000"/>
              </a:lnSpc>
              <a:spcBef>
                <a:spcPts val="100"/>
              </a:spcBef>
            </a:pPr>
            <a:r>
              <a:rPr lang="ru-RU" sz="2800" i="1" dirty="0" smtClean="0">
                <a:latin typeface="Times New Roman"/>
                <a:cs typeface="Times New Roman"/>
              </a:rPr>
              <a:t>(фото автора) </a:t>
            </a:r>
            <a:endParaRPr lang="ru-RU" sz="2800" dirty="0">
              <a:latin typeface="Times New Roman"/>
              <a:cs typeface="Times New Roman"/>
            </a:endParaRPr>
          </a:p>
        </p:txBody>
      </p:sp>
      <p:sp>
        <p:nvSpPr>
          <p:cNvPr id="10" name="Прямоугольник 9"/>
          <p:cNvSpPr/>
          <p:nvPr/>
        </p:nvSpPr>
        <p:spPr>
          <a:xfrm>
            <a:off x="4107873" y="7886700"/>
            <a:ext cx="3664527" cy="1397819"/>
          </a:xfrm>
          <a:prstGeom prst="rect">
            <a:avLst/>
          </a:prstGeom>
        </p:spPr>
        <p:txBody>
          <a:bodyPr wrap="square">
            <a:spAutoFit/>
          </a:bodyPr>
          <a:lstStyle/>
          <a:p>
            <a:pPr algn="ctr">
              <a:lnSpc>
                <a:spcPct val="100000"/>
              </a:lnSpc>
              <a:spcBef>
                <a:spcPts val="100"/>
              </a:spcBef>
            </a:pPr>
            <a:r>
              <a:rPr lang="ru-RU" sz="2800" i="1" dirty="0">
                <a:latin typeface="Times New Roman"/>
                <a:cs typeface="Times New Roman"/>
              </a:rPr>
              <a:t>Рис.</a:t>
            </a:r>
            <a:r>
              <a:rPr lang="ru-RU" sz="2800" i="1" spc="-20" dirty="0">
                <a:latin typeface="Times New Roman"/>
                <a:cs typeface="Times New Roman"/>
              </a:rPr>
              <a:t> </a:t>
            </a:r>
            <a:r>
              <a:rPr lang="ru-RU" sz="2800" i="1" dirty="0" smtClean="0">
                <a:latin typeface="Times New Roman"/>
                <a:cs typeface="Times New Roman"/>
              </a:rPr>
              <a:t>15 </a:t>
            </a:r>
            <a:r>
              <a:rPr lang="ru-RU" sz="2800" i="1" dirty="0" err="1" smtClean="0"/>
              <a:t>Penicillium</a:t>
            </a:r>
            <a:r>
              <a:rPr lang="ru-RU" sz="2800" i="1" dirty="0" smtClean="0"/>
              <a:t> </a:t>
            </a:r>
            <a:r>
              <a:rPr lang="uk-UA" sz="2800" dirty="0" smtClean="0">
                <a:latin typeface="Times New Roman" panose="02020603050405020304" pitchFamily="18" charset="0"/>
                <a:cs typeface="Times New Roman" panose="02020603050405020304" pitchFamily="18" charset="0"/>
              </a:rPr>
              <a:t>(пеніциліум)</a:t>
            </a:r>
            <a:endParaRPr lang="ru-RU" sz="2800" i="1" dirty="0" smtClean="0"/>
          </a:p>
          <a:p>
            <a:pPr algn="ctr">
              <a:lnSpc>
                <a:spcPct val="100000"/>
              </a:lnSpc>
              <a:spcBef>
                <a:spcPts val="100"/>
              </a:spcBef>
            </a:pPr>
            <a:r>
              <a:rPr lang="ru-RU" sz="2800" i="1" dirty="0" smtClean="0">
                <a:latin typeface="Times New Roman"/>
                <a:cs typeface="Times New Roman"/>
              </a:rPr>
              <a:t>(фото автора) </a:t>
            </a:r>
            <a:endParaRPr lang="ru-RU" sz="2800" dirty="0">
              <a:latin typeface="Times New Roman"/>
              <a:cs typeface="Times New Roman"/>
            </a:endParaRPr>
          </a:p>
        </p:txBody>
      </p:sp>
      <p:sp>
        <p:nvSpPr>
          <p:cNvPr id="11" name="Прямоугольник 10"/>
          <p:cNvSpPr/>
          <p:nvPr/>
        </p:nvSpPr>
        <p:spPr>
          <a:xfrm>
            <a:off x="8579551" y="7886700"/>
            <a:ext cx="3664527" cy="1410643"/>
          </a:xfrm>
          <a:prstGeom prst="rect">
            <a:avLst/>
          </a:prstGeom>
        </p:spPr>
        <p:txBody>
          <a:bodyPr wrap="square">
            <a:spAutoFit/>
          </a:bodyPr>
          <a:lstStyle/>
          <a:p>
            <a:pPr algn="ctr">
              <a:lnSpc>
                <a:spcPct val="100000"/>
              </a:lnSpc>
              <a:spcBef>
                <a:spcPts val="100"/>
              </a:spcBef>
            </a:pPr>
            <a:r>
              <a:rPr lang="ru-RU" sz="2800" i="1" dirty="0">
                <a:latin typeface="Times New Roman"/>
                <a:cs typeface="Times New Roman"/>
              </a:rPr>
              <a:t>Рис.</a:t>
            </a:r>
            <a:r>
              <a:rPr lang="ru-RU" sz="2800" i="1" spc="-20" dirty="0">
                <a:latin typeface="Times New Roman"/>
                <a:cs typeface="Times New Roman"/>
              </a:rPr>
              <a:t> </a:t>
            </a:r>
            <a:r>
              <a:rPr lang="ru-RU" sz="2800" i="1" dirty="0" smtClean="0">
                <a:latin typeface="Times New Roman"/>
                <a:cs typeface="Times New Roman"/>
              </a:rPr>
              <a:t>16 </a:t>
            </a:r>
            <a:r>
              <a:rPr lang="ru-RU" sz="2800" i="1" dirty="0" err="1" smtClean="0"/>
              <a:t>Aspergillus</a:t>
            </a:r>
            <a:endParaRPr lang="ru-RU" sz="2800" i="1" dirty="0" smtClean="0"/>
          </a:p>
          <a:p>
            <a:pPr algn="ctr">
              <a:lnSpc>
                <a:spcPct val="100000"/>
              </a:lnSpc>
              <a:spcBef>
                <a:spcPts val="100"/>
              </a:spcBef>
            </a:pPr>
            <a:r>
              <a:rPr lang="uk-UA" sz="2800" i="1" dirty="0" smtClean="0"/>
              <a:t>(</a:t>
            </a:r>
            <a:r>
              <a:rPr lang="uk-UA" sz="2800" i="1" dirty="0" err="1" smtClean="0"/>
              <a:t>аспергіліус</a:t>
            </a:r>
            <a:r>
              <a:rPr lang="uk-UA" sz="2800" i="1" dirty="0" smtClean="0"/>
              <a:t>)</a:t>
            </a:r>
            <a:endParaRPr lang="ru-RU" sz="2800" i="1" dirty="0" smtClean="0"/>
          </a:p>
          <a:p>
            <a:pPr algn="ctr">
              <a:lnSpc>
                <a:spcPct val="100000"/>
              </a:lnSpc>
              <a:spcBef>
                <a:spcPts val="100"/>
              </a:spcBef>
            </a:pPr>
            <a:r>
              <a:rPr lang="ru-RU" sz="2800" i="1" dirty="0" smtClean="0">
                <a:latin typeface="Times New Roman"/>
                <a:cs typeface="Times New Roman"/>
              </a:rPr>
              <a:t>(фото автора) </a:t>
            </a:r>
            <a:endParaRPr lang="ru-RU" sz="2800" dirty="0">
              <a:latin typeface="Times New Roman"/>
              <a:cs typeface="Times New Roman"/>
            </a:endParaRPr>
          </a:p>
        </p:txBody>
      </p:sp>
    </p:spTree>
    <p:extLst>
      <p:ext uri="{BB962C8B-B14F-4D97-AF65-F5344CB8AC3E}">
        <p14:creationId xmlns:p14="http://schemas.microsoft.com/office/powerpoint/2010/main" val="2976976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2" name="Freeform 2"/>
          <p:cNvSpPr/>
          <p:nvPr/>
        </p:nvSpPr>
        <p:spPr>
          <a:xfrm>
            <a:off x="12403406" y="353025"/>
            <a:ext cx="5437620" cy="9580950"/>
          </a:xfrm>
          <a:custGeom>
            <a:avLst/>
            <a:gdLst/>
            <a:ahLst/>
            <a:cxnLst/>
            <a:rect l="l" t="t" r="r" b="b"/>
            <a:pathLst>
              <a:path w="5437620" h="9580950">
                <a:moveTo>
                  <a:pt x="0" y="0"/>
                </a:moveTo>
                <a:lnTo>
                  <a:pt x="5437620" y="0"/>
                </a:lnTo>
                <a:lnTo>
                  <a:pt x="5437620" y="9580950"/>
                </a:lnTo>
                <a:lnTo>
                  <a:pt x="0" y="9580950"/>
                </a:lnTo>
                <a:lnTo>
                  <a:pt x="0" y="0"/>
                </a:lnTo>
                <a:close/>
              </a:path>
            </a:pathLst>
          </a:custGeom>
          <a:blipFill>
            <a:blip r:embed="rId2"/>
            <a:stretch>
              <a:fillRect t="-18173" b="-18173"/>
            </a:stretch>
          </a:blipFill>
        </p:spPr>
        <p:txBody>
          <a:bodyPr/>
          <a:lstStyle/>
          <a:p>
            <a:r>
              <a:rPr lang="uk-UA" dirty="0" smtClean="0"/>
              <a:t> </a:t>
            </a:r>
            <a:endParaRPr lang="ru-RU" dirty="0"/>
          </a:p>
        </p:txBody>
      </p:sp>
      <p:sp>
        <p:nvSpPr>
          <p:cNvPr id="7" name="object 6"/>
          <p:cNvSpPr txBox="1">
            <a:spLocks/>
          </p:cNvSpPr>
          <p:nvPr/>
        </p:nvSpPr>
        <p:spPr>
          <a:xfrm>
            <a:off x="12649200" y="1741686"/>
            <a:ext cx="4581688" cy="1367682"/>
          </a:xfrm>
          <a:prstGeom prst="rect">
            <a:avLst/>
          </a:prstGeom>
        </p:spPr>
        <p:txBody>
          <a:bodyPr vert="horz" wrap="square" lIns="0" tIns="13335"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065" marR="5080" indent="79375">
              <a:spcBef>
                <a:spcPts val="105"/>
              </a:spcBef>
            </a:pPr>
            <a:r>
              <a:rPr lang="ru-RU" b="1" spc="-10" dirty="0" err="1" smtClean="0">
                <a:latin typeface="Times New Roman"/>
                <a:cs typeface="Times New Roman"/>
              </a:rPr>
              <a:t>Результати</a:t>
            </a:r>
            <a:r>
              <a:rPr lang="ru-RU" b="1" spc="-10" dirty="0" smtClean="0">
                <a:latin typeface="Times New Roman"/>
                <a:cs typeface="Times New Roman"/>
              </a:rPr>
              <a:t> </a:t>
            </a:r>
            <a:r>
              <a:rPr lang="ru-RU" b="1" spc="-10" dirty="0" err="1" smtClean="0">
                <a:latin typeface="Times New Roman"/>
                <a:cs typeface="Times New Roman"/>
              </a:rPr>
              <a:t>дослідження</a:t>
            </a:r>
            <a:endParaRPr lang="ru-RU" dirty="0">
              <a:latin typeface="Times New Roman"/>
              <a:cs typeface="Times New Roman"/>
            </a:endParaRPr>
          </a:p>
        </p:txBody>
      </p:sp>
      <p:sp>
        <p:nvSpPr>
          <p:cNvPr id="3" name="Прямоугольник 2"/>
          <p:cNvSpPr/>
          <p:nvPr/>
        </p:nvSpPr>
        <p:spPr>
          <a:xfrm>
            <a:off x="581891" y="495300"/>
            <a:ext cx="8104909" cy="8261236"/>
          </a:xfrm>
          <a:prstGeom prst="rect">
            <a:avLst/>
          </a:prstGeom>
        </p:spPr>
        <p:txBody>
          <a:bodyPr wrap="square">
            <a:spAutoFit/>
          </a:bodyPr>
          <a:lstStyle/>
          <a:p>
            <a:pPr marL="12700" marR="5080" algn="just">
              <a:lnSpc>
                <a:spcPct val="100000"/>
              </a:lnSpc>
              <a:spcBef>
                <a:spcPts val="105"/>
              </a:spcBef>
            </a:pPr>
            <a:r>
              <a:rPr lang="ru-RU" sz="3200" spc="-10" dirty="0" err="1" smtClean="0">
                <a:latin typeface="Times New Roman"/>
                <a:cs typeface="Times New Roman"/>
              </a:rPr>
              <a:t>Основні</a:t>
            </a:r>
            <a:r>
              <a:rPr lang="ru-RU" sz="3200" dirty="0">
                <a:latin typeface="Times New Roman"/>
                <a:cs typeface="Times New Roman"/>
              </a:rPr>
              <a:t> </a:t>
            </a:r>
            <a:r>
              <a:rPr lang="ru-RU" sz="3200" spc="-20" dirty="0" err="1" smtClean="0">
                <a:latin typeface="Times New Roman"/>
                <a:cs typeface="Times New Roman"/>
              </a:rPr>
              <a:t>види</a:t>
            </a:r>
            <a:r>
              <a:rPr lang="ru-RU" sz="3200" dirty="0">
                <a:latin typeface="Times New Roman"/>
                <a:cs typeface="Times New Roman"/>
              </a:rPr>
              <a:t> </a:t>
            </a:r>
            <a:r>
              <a:rPr lang="ru-RU" sz="3200" spc="-10" dirty="0" err="1" smtClean="0">
                <a:latin typeface="Times New Roman"/>
                <a:cs typeface="Times New Roman"/>
              </a:rPr>
              <a:t>грибів</a:t>
            </a:r>
            <a:r>
              <a:rPr lang="ru-RU" sz="3200" spc="-10" dirty="0" smtClean="0">
                <a:latin typeface="Times New Roman"/>
                <a:cs typeface="Times New Roman"/>
              </a:rPr>
              <a:t>,</a:t>
            </a:r>
            <a:r>
              <a:rPr lang="ru-RU" sz="3200" dirty="0" smtClean="0">
                <a:latin typeface="Times New Roman"/>
                <a:cs typeface="Times New Roman"/>
              </a:rPr>
              <a:t>	</a:t>
            </a:r>
            <a:r>
              <a:rPr lang="ru-RU" sz="3200" spc="-25" dirty="0" err="1" smtClean="0">
                <a:latin typeface="Times New Roman"/>
                <a:cs typeface="Times New Roman"/>
              </a:rPr>
              <a:t>які</a:t>
            </a:r>
            <a:r>
              <a:rPr lang="ru-RU" sz="3200" dirty="0">
                <a:latin typeface="Times New Roman"/>
                <a:cs typeface="Times New Roman"/>
              </a:rPr>
              <a:t> </a:t>
            </a:r>
            <a:r>
              <a:rPr lang="ru-RU" sz="3200" spc="-10" dirty="0" smtClean="0">
                <a:latin typeface="Times New Roman"/>
                <a:cs typeface="Times New Roman"/>
              </a:rPr>
              <a:t>проросли</a:t>
            </a:r>
            <a:r>
              <a:rPr lang="ru-RU" sz="3200" dirty="0">
                <a:latin typeface="Times New Roman"/>
                <a:cs typeface="Times New Roman"/>
              </a:rPr>
              <a:t> </a:t>
            </a:r>
            <a:r>
              <a:rPr lang="ru-RU" sz="3200" spc="-25" dirty="0" smtClean="0">
                <a:latin typeface="Times New Roman"/>
                <a:cs typeface="Times New Roman"/>
              </a:rPr>
              <a:t>на </a:t>
            </a:r>
            <a:r>
              <a:rPr lang="ru-RU" sz="3200" dirty="0" err="1">
                <a:latin typeface="Times New Roman"/>
                <a:cs typeface="Times New Roman"/>
              </a:rPr>
              <a:t>хлібобулочних</a:t>
            </a:r>
            <a:r>
              <a:rPr lang="ru-RU" sz="3200" spc="250" dirty="0">
                <a:latin typeface="Times New Roman"/>
                <a:cs typeface="Times New Roman"/>
              </a:rPr>
              <a:t> </a:t>
            </a:r>
            <a:r>
              <a:rPr lang="ru-RU" sz="3200" dirty="0" err="1" smtClean="0">
                <a:latin typeface="Times New Roman"/>
                <a:cs typeface="Times New Roman"/>
              </a:rPr>
              <a:t>виробах</a:t>
            </a:r>
            <a:r>
              <a:rPr lang="ru-RU" sz="3200" spc="250" dirty="0" smtClean="0">
                <a:latin typeface="Times New Roman"/>
                <a:cs typeface="Times New Roman"/>
              </a:rPr>
              <a:t>, </a:t>
            </a:r>
            <a:r>
              <a:rPr lang="ru-RU" sz="3200" spc="235" dirty="0" smtClean="0">
                <a:latin typeface="Times New Roman"/>
                <a:cs typeface="Times New Roman"/>
              </a:rPr>
              <a:t> </a:t>
            </a:r>
            <a:r>
              <a:rPr lang="ru-RU" sz="3200" dirty="0" smtClean="0">
                <a:latin typeface="Times New Roman"/>
                <a:cs typeface="Times New Roman"/>
              </a:rPr>
              <a:t>на </a:t>
            </a:r>
            <a:r>
              <a:rPr lang="ru-RU" sz="3200" dirty="0" err="1" smtClean="0">
                <a:latin typeface="Times New Roman"/>
                <a:cs typeface="Times New Roman"/>
              </a:rPr>
              <a:t>апельсині</a:t>
            </a:r>
            <a:r>
              <a:rPr lang="ru-RU" sz="3200" dirty="0" smtClean="0">
                <a:latin typeface="Times New Roman"/>
                <a:cs typeface="Times New Roman"/>
              </a:rPr>
              <a:t> та </a:t>
            </a:r>
            <a:r>
              <a:rPr lang="ru-RU" sz="3200" dirty="0" err="1" smtClean="0">
                <a:latin typeface="Times New Roman"/>
                <a:cs typeface="Times New Roman"/>
              </a:rPr>
              <a:t>кефірі</a:t>
            </a:r>
            <a:r>
              <a:rPr lang="ru-RU" sz="3200" spc="240" dirty="0" smtClean="0">
                <a:latin typeface="Times New Roman"/>
                <a:cs typeface="Times New Roman"/>
              </a:rPr>
              <a:t> </a:t>
            </a:r>
            <a:r>
              <a:rPr lang="ru-RU" sz="3200" spc="-50" dirty="0">
                <a:latin typeface="Times New Roman"/>
                <a:cs typeface="Times New Roman"/>
              </a:rPr>
              <a:t>– </a:t>
            </a:r>
            <a:r>
              <a:rPr lang="ru-RU" sz="3200" dirty="0" err="1">
                <a:latin typeface="Times New Roman"/>
                <a:cs typeface="Times New Roman"/>
              </a:rPr>
              <a:t>це</a:t>
            </a:r>
            <a:r>
              <a:rPr lang="ru-RU" sz="3200" spc="140" dirty="0">
                <a:latin typeface="Times New Roman"/>
                <a:cs typeface="Times New Roman"/>
              </a:rPr>
              <a:t> </a:t>
            </a:r>
            <a:r>
              <a:rPr lang="en-US" sz="3200" b="1" i="1" dirty="0" err="1">
                <a:latin typeface="Times New Roman"/>
                <a:cs typeface="Times New Roman"/>
              </a:rPr>
              <a:t>Mucor</a:t>
            </a:r>
            <a:r>
              <a:rPr lang="en-US" sz="3200" b="1" i="1" dirty="0">
                <a:latin typeface="Times New Roman"/>
                <a:cs typeface="Times New Roman"/>
              </a:rPr>
              <a:t>,</a:t>
            </a:r>
            <a:r>
              <a:rPr lang="en-US" sz="3200" b="1" i="1" spc="150" dirty="0">
                <a:latin typeface="Times New Roman"/>
                <a:cs typeface="Times New Roman"/>
              </a:rPr>
              <a:t> </a:t>
            </a:r>
            <a:r>
              <a:rPr lang="en-US" sz="3200" b="1" i="1" dirty="0" smtClean="0">
                <a:latin typeface="Times New Roman"/>
                <a:cs typeface="Times New Roman"/>
              </a:rPr>
              <a:t>Aspergillus</a:t>
            </a:r>
            <a:r>
              <a:rPr lang="uk-UA" sz="3200" b="1" i="1" spc="150" dirty="0" smtClean="0">
                <a:latin typeface="Times New Roman"/>
                <a:cs typeface="Times New Roman"/>
              </a:rPr>
              <a:t>,</a:t>
            </a:r>
            <a:r>
              <a:rPr lang="ru-RU" sz="3200" spc="145" dirty="0" smtClean="0">
                <a:latin typeface="Times New Roman"/>
                <a:cs typeface="Times New Roman"/>
              </a:rPr>
              <a:t> </a:t>
            </a:r>
            <a:r>
              <a:rPr lang="en-US" sz="3200" b="1" i="1" dirty="0" err="1" smtClean="0">
                <a:latin typeface="Times New Roman"/>
                <a:cs typeface="Times New Roman"/>
              </a:rPr>
              <a:t>Penicillium</a:t>
            </a:r>
            <a:r>
              <a:rPr lang="uk-UA" sz="3200" b="1" i="1" dirty="0" smtClean="0">
                <a:latin typeface="Times New Roman"/>
                <a:cs typeface="Times New Roman"/>
              </a:rPr>
              <a:t> та </a:t>
            </a:r>
            <a:r>
              <a:rPr lang="en-US" sz="3200" b="1" i="1" dirty="0" err="1">
                <a:latin typeface="Times New Roman" panose="02020603050405020304" pitchFamily="18" charset="0"/>
                <a:cs typeface="Times New Roman" panose="02020603050405020304" pitchFamily="18" charset="0"/>
              </a:rPr>
              <a:t>Geotrichum</a:t>
            </a:r>
            <a:r>
              <a:rPr lang="en-US" sz="3200" b="1" i="1" dirty="0">
                <a:latin typeface="Times New Roman" panose="02020603050405020304" pitchFamily="18" charset="0"/>
                <a:cs typeface="Times New Roman" panose="02020603050405020304" pitchFamily="18" charset="0"/>
              </a:rPr>
              <a:t> </a:t>
            </a:r>
            <a:r>
              <a:rPr lang="en-US" sz="3200" b="1" i="1" dirty="0" err="1">
                <a:latin typeface="Times New Roman" panose="02020603050405020304" pitchFamily="18" charset="0"/>
                <a:cs typeface="Times New Roman" panose="02020603050405020304" pitchFamily="18" charset="0"/>
              </a:rPr>
              <a:t>candidum</a:t>
            </a:r>
            <a:r>
              <a:rPr lang="en-US" sz="3200" dirty="0" smtClean="0">
                <a:latin typeface="Times New Roman"/>
                <a:cs typeface="Times New Roman"/>
              </a:rPr>
              <a:t>.</a:t>
            </a:r>
            <a:r>
              <a:rPr lang="en-US" sz="3200" spc="145" dirty="0" smtClean="0">
                <a:latin typeface="Times New Roman"/>
                <a:cs typeface="Times New Roman"/>
              </a:rPr>
              <a:t> </a:t>
            </a:r>
            <a:r>
              <a:rPr lang="ru-RU" sz="3200" dirty="0" err="1">
                <a:latin typeface="Times New Roman"/>
                <a:cs typeface="Times New Roman"/>
              </a:rPr>
              <a:t>Вживання</a:t>
            </a:r>
            <a:r>
              <a:rPr lang="ru-RU" sz="3200" spc="145" dirty="0">
                <a:latin typeface="Times New Roman"/>
                <a:cs typeface="Times New Roman"/>
              </a:rPr>
              <a:t> </a:t>
            </a:r>
            <a:r>
              <a:rPr lang="ru-RU" sz="3200" spc="-10" dirty="0" err="1">
                <a:latin typeface="Times New Roman"/>
                <a:cs typeface="Times New Roman"/>
              </a:rPr>
              <a:t>такої</a:t>
            </a:r>
            <a:r>
              <a:rPr lang="ru-RU" sz="3200" spc="-10" dirty="0">
                <a:latin typeface="Times New Roman"/>
                <a:cs typeface="Times New Roman"/>
              </a:rPr>
              <a:t> </a:t>
            </a:r>
            <a:r>
              <a:rPr lang="ru-RU" sz="3200" dirty="0" err="1">
                <a:latin typeface="Times New Roman"/>
                <a:cs typeface="Times New Roman"/>
              </a:rPr>
              <a:t>продукції</a:t>
            </a:r>
            <a:r>
              <a:rPr lang="ru-RU" sz="3200" spc="90" dirty="0">
                <a:latin typeface="Times New Roman"/>
                <a:cs typeface="Times New Roman"/>
              </a:rPr>
              <a:t>  </a:t>
            </a:r>
            <a:r>
              <a:rPr lang="ru-RU" sz="3200" dirty="0">
                <a:latin typeface="Times New Roman"/>
                <a:cs typeface="Times New Roman"/>
              </a:rPr>
              <a:t>та</a:t>
            </a:r>
            <a:r>
              <a:rPr lang="ru-RU" sz="3200" spc="90" dirty="0">
                <a:latin typeface="Times New Roman"/>
                <a:cs typeface="Times New Roman"/>
              </a:rPr>
              <a:t>  </a:t>
            </a:r>
            <a:r>
              <a:rPr lang="ru-RU" sz="3200" dirty="0">
                <a:latin typeface="Times New Roman"/>
                <a:cs typeface="Times New Roman"/>
              </a:rPr>
              <a:t>контакт</a:t>
            </a:r>
            <a:r>
              <a:rPr lang="ru-RU" sz="3200" spc="100" dirty="0">
                <a:latin typeface="Times New Roman"/>
                <a:cs typeface="Times New Roman"/>
              </a:rPr>
              <a:t>  </a:t>
            </a:r>
            <a:r>
              <a:rPr lang="ru-RU" sz="3200" dirty="0" err="1">
                <a:latin typeface="Times New Roman"/>
                <a:cs typeface="Times New Roman"/>
              </a:rPr>
              <a:t>із</a:t>
            </a:r>
            <a:r>
              <a:rPr lang="ru-RU" sz="3200" spc="90" dirty="0">
                <a:latin typeface="Times New Roman"/>
                <a:cs typeface="Times New Roman"/>
              </a:rPr>
              <a:t>  </a:t>
            </a:r>
            <a:r>
              <a:rPr lang="ru-RU" sz="3200" dirty="0">
                <a:latin typeface="Times New Roman"/>
                <a:cs typeface="Times New Roman"/>
              </a:rPr>
              <a:t>ними</a:t>
            </a:r>
            <a:r>
              <a:rPr lang="ru-RU" sz="3200" spc="95" dirty="0">
                <a:latin typeface="Times New Roman"/>
                <a:cs typeface="Times New Roman"/>
              </a:rPr>
              <a:t>  </a:t>
            </a:r>
            <a:r>
              <a:rPr lang="ru-RU" sz="3200" dirty="0" err="1">
                <a:latin typeface="Times New Roman"/>
                <a:cs typeface="Times New Roman"/>
              </a:rPr>
              <a:t>може</a:t>
            </a:r>
            <a:r>
              <a:rPr lang="ru-RU" sz="3200" spc="90" dirty="0">
                <a:latin typeface="Times New Roman"/>
                <a:cs typeface="Times New Roman"/>
              </a:rPr>
              <a:t>  </a:t>
            </a:r>
            <a:r>
              <a:rPr lang="ru-RU" sz="3200" dirty="0" err="1">
                <a:latin typeface="Times New Roman"/>
                <a:cs typeface="Times New Roman"/>
              </a:rPr>
              <a:t>призвести</a:t>
            </a:r>
            <a:r>
              <a:rPr lang="ru-RU" sz="3200" spc="95" dirty="0">
                <a:latin typeface="Times New Roman"/>
                <a:cs typeface="Times New Roman"/>
              </a:rPr>
              <a:t>  </a:t>
            </a:r>
            <a:r>
              <a:rPr lang="ru-RU" sz="3200" spc="-25" dirty="0">
                <a:latin typeface="Times New Roman"/>
                <a:cs typeface="Times New Roman"/>
              </a:rPr>
              <a:t>до </a:t>
            </a:r>
            <a:r>
              <a:rPr lang="ru-RU" sz="3200" dirty="0" err="1">
                <a:latin typeface="Times New Roman"/>
                <a:cs typeface="Times New Roman"/>
              </a:rPr>
              <a:t>розвитку</a:t>
            </a:r>
            <a:r>
              <a:rPr lang="ru-RU" sz="3200" spc="245" dirty="0">
                <a:latin typeface="Times New Roman"/>
                <a:cs typeface="Times New Roman"/>
              </a:rPr>
              <a:t>   </a:t>
            </a:r>
            <a:r>
              <a:rPr lang="ru-RU" sz="3200" b="1" i="1" dirty="0" err="1">
                <a:latin typeface="Times New Roman"/>
                <a:cs typeface="Times New Roman"/>
              </a:rPr>
              <a:t>аспергільозу</a:t>
            </a:r>
            <a:r>
              <a:rPr lang="ru-RU" sz="3200" b="1" dirty="0">
                <a:latin typeface="Times New Roman"/>
                <a:cs typeface="Times New Roman"/>
              </a:rPr>
              <a:t>,</a:t>
            </a:r>
            <a:r>
              <a:rPr lang="ru-RU" sz="3200" b="1" spc="240" dirty="0">
                <a:latin typeface="Times New Roman"/>
                <a:cs typeface="Times New Roman"/>
              </a:rPr>
              <a:t>   </a:t>
            </a:r>
            <a:r>
              <a:rPr lang="ru-RU" sz="3200" b="1" i="1" dirty="0" err="1">
                <a:latin typeface="Times New Roman"/>
                <a:cs typeface="Times New Roman"/>
              </a:rPr>
              <a:t>мукормікозу</a:t>
            </a:r>
            <a:r>
              <a:rPr lang="ru-RU" sz="3200" b="1" i="1" spc="245" dirty="0">
                <a:latin typeface="Times New Roman"/>
                <a:cs typeface="Times New Roman"/>
              </a:rPr>
              <a:t>   </a:t>
            </a:r>
            <a:r>
              <a:rPr lang="ru-RU" sz="3200" dirty="0">
                <a:latin typeface="Times New Roman"/>
                <a:cs typeface="Times New Roman"/>
              </a:rPr>
              <a:t>та</a:t>
            </a:r>
            <a:r>
              <a:rPr lang="ru-RU" sz="3200" spc="240" dirty="0">
                <a:latin typeface="Times New Roman"/>
                <a:cs typeface="Times New Roman"/>
              </a:rPr>
              <a:t>   </a:t>
            </a:r>
            <a:r>
              <a:rPr lang="ru-RU" sz="3200" b="1" i="1" spc="-10" dirty="0" err="1">
                <a:latin typeface="Times New Roman"/>
                <a:cs typeface="Times New Roman"/>
              </a:rPr>
              <a:t>різних</a:t>
            </a:r>
            <a:r>
              <a:rPr lang="ru-RU" sz="3200" b="1" i="1" spc="-10" dirty="0">
                <a:latin typeface="Times New Roman"/>
                <a:cs typeface="Times New Roman"/>
              </a:rPr>
              <a:t> </a:t>
            </a:r>
            <a:r>
              <a:rPr lang="ru-RU" sz="3200" b="1" i="1" dirty="0" err="1">
                <a:latin typeface="Times New Roman"/>
                <a:cs typeface="Times New Roman"/>
              </a:rPr>
              <a:t>алергічних</a:t>
            </a:r>
            <a:r>
              <a:rPr lang="ru-RU" sz="3200" b="1" i="1" spc="445" dirty="0">
                <a:latin typeface="Times New Roman"/>
                <a:cs typeface="Times New Roman"/>
              </a:rPr>
              <a:t> </a:t>
            </a:r>
            <a:r>
              <a:rPr lang="ru-RU" sz="3200" b="1" i="1" spc="-10" dirty="0" err="1">
                <a:latin typeface="Times New Roman"/>
                <a:cs typeface="Times New Roman"/>
              </a:rPr>
              <a:t>реакцій</a:t>
            </a:r>
            <a:r>
              <a:rPr lang="ru-RU" sz="3200" b="1" i="1" spc="-10" dirty="0">
                <a:latin typeface="Times New Roman"/>
                <a:cs typeface="Times New Roman"/>
              </a:rPr>
              <a:t>.</a:t>
            </a:r>
            <a:endParaRPr lang="ru-RU" sz="3200" dirty="0">
              <a:latin typeface="Times New Roman"/>
              <a:cs typeface="Times New Roman"/>
            </a:endParaRPr>
          </a:p>
          <a:p>
            <a:pPr marL="12700" marR="5080" indent="457200" algn="just">
              <a:lnSpc>
                <a:spcPct val="100000"/>
              </a:lnSpc>
            </a:pPr>
            <a:r>
              <a:rPr lang="en-US" sz="3200" b="1" i="1" dirty="0" err="1">
                <a:latin typeface="Times New Roman"/>
                <a:cs typeface="Times New Roman"/>
              </a:rPr>
              <a:t>Penicillium</a:t>
            </a:r>
            <a:r>
              <a:rPr lang="en-US" sz="3200" b="1" i="1" spc="345" dirty="0">
                <a:latin typeface="Times New Roman"/>
                <a:cs typeface="Times New Roman"/>
              </a:rPr>
              <a:t>  </a:t>
            </a:r>
            <a:r>
              <a:rPr lang="ru-RU" sz="3200" dirty="0" err="1">
                <a:latin typeface="Times New Roman"/>
                <a:cs typeface="Times New Roman"/>
              </a:rPr>
              <a:t>зазвичай</a:t>
            </a:r>
            <a:r>
              <a:rPr lang="ru-RU" sz="3200" spc="350" dirty="0">
                <a:latin typeface="Times New Roman"/>
                <a:cs typeface="Times New Roman"/>
              </a:rPr>
              <a:t>  </a:t>
            </a:r>
            <a:r>
              <a:rPr lang="ru-RU" sz="3200" dirty="0">
                <a:latin typeface="Times New Roman"/>
                <a:cs typeface="Times New Roman"/>
              </a:rPr>
              <a:t>не</a:t>
            </a:r>
            <a:r>
              <a:rPr lang="ru-RU" sz="3200" spc="355" dirty="0">
                <a:latin typeface="Times New Roman"/>
                <a:cs typeface="Times New Roman"/>
              </a:rPr>
              <a:t>  </a:t>
            </a:r>
            <a:r>
              <a:rPr lang="ru-RU" sz="3200" dirty="0" err="1">
                <a:latin typeface="Times New Roman"/>
                <a:cs typeface="Times New Roman"/>
              </a:rPr>
              <a:t>викликає</a:t>
            </a:r>
            <a:r>
              <a:rPr lang="ru-RU" sz="3200" spc="355" dirty="0">
                <a:latin typeface="Times New Roman"/>
                <a:cs typeface="Times New Roman"/>
              </a:rPr>
              <a:t>  </a:t>
            </a:r>
            <a:r>
              <a:rPr lang="ru-RU" sz="3200" spc="-10" dirty="0" err="1">
                <a:latin typeface="Times New Roman"/>
                <a:cs typeface="Times New Roman"/>
              </a:rPr>
              <a:t>серйозних</a:t>
            </a:r>
            <a:r>
              <a:rPr lang="ru-RU" sz="3200" spc="-10" dirty="0">
                <a:latin typeface="Times New Roman"/>
                <a:cs typeface="Times New Roman"/>
              </a:rPr>
              <a:t> </a:t>
            </a:r>
            <a:r>
              <a:rPr lang="ru-RU" sz="3200" dirty="0" err="1">
                <a:latin typeface="Times New Roman"/>
                <a:cs typeface="Times New Roman"/>
              </a:rPr>
              <a:t>захворювань</a:t>
            </a:r>
            <a:r>
              <a:rPr lang="ru-RU" sz="3200" dirty="0">
                <a:latin typeface="Times New Roman"/>
                <a:cs typeface="Times New Roman"/>
              </a:rPr>
              <a:t> у</a:t>
            </a:r>
            <a:r>
              <a:rPr lang="ru-RU" sz="3200" spc="5" dirty="0">
                <a:latin typeface="Times New Roman"/>
                <a:cs typeface="Times New Roman"/>
              </a:rPr>
              <a:t> </a:t>
            </a:r>
            <a:r>
              <a:rPr lang="ru-RU" sz="3200" dirty="0">
                <a:latin typeface="Times New Roman"/>
                <a:cs typeface="Times New Roman"/>
              </a:rPr>
              <a:t>людей,</a:t>
            </a:r>
            <a:r>
              <a:rPr lang="ru-RU" sz="3200" spc="20" dirty="0">
                <a:latin typeface="Times New Roman"/>
                <a:cs typeface="Times New Roman"/>
              </a:rPr>
              <a:t> </a:t>
            </a:r>
            <a:r>
              <a:rPr lang="ru-RU" sz="3200" dirty="0">
                <a:latin typeface="Times New Roman"/>
                <a:cs typeface="Times New Roman"/>
              </a:rPr>
              <a:t>але</a:t>
            </a:r>
            <a:r>
              <a:rPr lang="ru-RU" sz="3200" spc="-5" dirty="0">
                <a:latin typeface="Times New Roman"/>
                <a:cs typeface="Times New Roman"/>
              </a:rPr>
              <a:t> </a:t>
            </a:r>
            <a:r>
              <a:rPr lang="ru-RU" sz="3200" dirty="0" err="1">
                <a:latin typeface="Times New Roman"/>
                <a:cs typeface="Times New Roman"/>
              </a:rPr>
              <a:t>може</a:t>
            </a:r>
            <a:r>
              <a:rPr lang="ru-RU" sz="3200" spc="10" dirty="0">
                <a:latin typeface="Times New Roman"/>
                <a:cs typeface="Times New Roman"/>
              </a:rPr>
              <a:t> </a:t>
            </a:r>
            <a:r>
              <a:rPr lang="ru-RU" sz="3200" dirty="0" err="1">
                <a:latin typeface="Times New Roman"/>
                <a:cs typeface="Times New Roman"/>
              </a:rPr>
              <a:t>впливати</a:t>
            </a:r>
            <a:r>
              <a:rPr lang="ru-RU" sz="3200" spc="5" dirty="0">
                <a:latin typeface="Times New Roman"/>
                <a:cs typeface="Times New Roman"/>
              </a:rPr>
              <a:t> </a:t>
            </a:r>
            <a:r>
              <a:rPr lang="ru-RU" sz="3200" dirty="0">
                <a:latin typeface="Times New Roman"/>
                <a:cs typeface="Times New Roman"/>
              </a:rPr>
              <a:t>на</a:t>
            </a:r>
            <a:r>
              <a:rPr lang="ru-RU" sz="3200" spc="10" dirty="0">
                <a:latin typeface="Times New Roman"/>
                <a:cs typeface="Times New Roman"/>
              </a:rPr>
              <a:t> </a:t>
            </a:r>
            <a:r>
              <a:rPr lang="ru-RU" sz="3200" spc="-10" dirty="0" err="1">
                <a:latin typeface="Times New Roman"/>
                <a:cs typeface="Times New Roman"/>
              </a:rPr>
              <a:t>здоров’я</a:t>
            </a:r>
            <a:r>
              <a:rPr lang="ru-RU" sz="3200" spc="-10" dirty="0">
                <a:latin typeface="Times New Roman"/>
                <a:cs typeface="Times New Roman"/>
              </a:rPr>
              <a:t> </a:t>
            </a:r>
            <a:r>
              <a:rPr lang="ru-RU" sz="3200" dirty="0" err="1">
                <a:latin typeface="Times New Roman"/>
                <a:cs typeface="Times New Roman"/>
              </a:rPr>
              <a:t>осіб</a:t>
            </a:r>
            <a:r>
              <a:rPr lang="ru-RU" sz="3200" spc="135" dirty="0">
                <a:latin typeface="Times New Roman"/>
                <a:cs typeface="Times New Roman"/>
              </a:rPr>
              <a:t>  </a:t>
            </a:r>
            <a:r>
              <a:rPr lang="ru-RU" sz="3200" dirty="0" err="1">
                <a:latin typeface="Times New Roman"/>
                <a:cs typeface="Times New Roman"/>
              </a:rPr>
              <a:t>із</a:t>
            </a:r>
            <a:r>
              <a:rPr lang="ru-RU" sz="3200" spc="145" dirty="0">
                <a:latin typeface="Times New Roman"/>
                <a:cs typeface="Times New Roman"/>
              </a:rPr>
              <a:t>  </a:t>
            </a:r>
            <a:r>
              <a:rPr lang="ru-RU" sz="3200" dirty="0" err="1">
                <a:latin typeface="Times New Roman"/>
                <a:cs typeface="Times New Roman"/>
              </a:rPr>
              <a:t>підвищеною</a:t>
            </a:r>
            <a:r>
              <a:rPr lang="ru-RU" sz="3200" spc="140" dirty="0">
                <a:latin typeface="Times New Roman"/>
                <a:cs typeface="Times New Roman"/>
              </a:rPr>
              <a:t>  </a:t>
            </a:r>
            <a:r>
              <a:rPr lang="ru-RU" sz="3200" dirty="0" err="1">
                <a:latin typeface="Times New Roman"/>
                <a:cs typeface="Times New Roman"/>
              </a:rPr>
              <a:t>чутливістю</a:t>
            </a:r>
            <a:r>
              <a:rPr lang="ru-RU" sz="3200" spc="140" dirty="0">
                <a:latin typeface="Times New Roman"/>
                <a:cs typeface="Times New Roman"/>
              </a:rPr>
              <a:t>  </a:t>
            </a:r>
            <a:r>
              <a:rPr lang="ru-RU" sz="3200" dirty="0" err="1">
                <a:latin typeface="Times New Roman"/>
                <a:cs typeface="Times New Roman"/>
              </a:rPr>
              <a:t>або</a:t>
            </a:r>
            <a:r>
              <a:rPr lang="ru-RU" sz="3200" spc="140" dirty="0">
                <a:latin typeface="Times New Roman"/>
                <a:cs typeface="Times New Roman"/>
              </a:rPr>
              <a:t>  </a:t>
            </a:r>
            <a:r>
              <a:rPr lang="ru-RU" sz="3200" spc="-10" dirty="0" err="1" smtClean="0">
                <a:latin typeface="Times New Roman"/>
                <a:cs typeface="Times New Roman"/>
              </a:rPr>
              <a:t>алергічністю</a:t>
            </a:r>
            <a:r>
              <a:rPr lang="ru-RU" sz="3200" spc="-10" dirty="0" smtClean="0">
                <a:latin typeface="Times New Roman"/>
                <a:cs typeface="Times New Roman"/>
              </a:rPr>
              <a:t>.</a:t>
            </a:r>
            <a:r>
              <a:rPr lang="ru-RU" sz="3200" spc="-25" dirty="0" smtClean="0">
                <a:latin typeface="Times New Roman"/>
                <a:cs typeface="Times New Roman"/>
              </a:rPr>
              <a:t> </a:t>
            </a:r>
          </a:p>
          <a:p>
            <a:pPr marL="12700" marR="5080" indent="457200" algn="just"/>
            <a:r>
              <a:rPr lang="ru-RU" sz="3200" dirty="0" err="1">
                <a:latin typeface="Times New Roman"/>
                <a:cs typeface="Times New Roman"/>
              </a:rPr>
              <a:t>Вдихання</a:t>
            </a:r>
            <a:r>
              <a:rPr lang="ru-RU" sz="3200" spc="50" dirty="0">
                <a:latin typeface="Times New Roman"/>
                <a:cs typeface="Times New Roman"/>
              </a:rPr>
              <a:t>  </a:t>
            </a:r>
            <a:r>
              <a:rPr lang="ru-RU" sz="3200" dirty="0" err="1">
                <a:latin typeface="Times New Roman"/>
                <a:cs typeface="Times New Roman"/>
              </a:rPr>
              <a:t>плісняви</a:t>
            </a:r>
            <a:r>
              <a:rPr lang="ru-RU" sz="3200" spc="50" dirty="0">
                <a:latin typeface="Times New Roman"/>
                <a:cs typeface="Times New Roman"/>
              </a:rPr>
              <a:t>  </a:t>
            </a:r>
            <a:r>
              <a:rPr lang="ru-RU" sz="3200" dirty="0" err="1">
                <a:latin typeface="Times New Roman"/>
                <a:cs typeface="Times New Roman"/>
              </a:rPr>
              <a:t>може</a:t>
            </a:r>
            <a:r>
              <a:rPr lang="ru-RU" sz="3200" spc="45" dirty="0">
                <a:latin typeface="Times New Roman"/>
                <a:cs typeface="Times New Roman"/>
              </a:rPr>
              <a:t>  </a:t>
            </a:r>
            <a:r>
              <a:rPr lang="ru-RU" sz="3200" dirty="0" err="1">
                <a:latin typeface="Times New Roman"/>
                <a:cs typeface="Times New Roman"/>
              </a:rPr>
              <a:t>призвести</a:t>
            </a:r>
            <a:r>
              <a:rPr lang="ru-RU" sz="3200" spc="50" dirty="0">
                <a:latin typeface="Times New Roman"/>
                <a:cs typeface="Times New Roman"/>
              </a:rPr>
              <a:t>  </a:t>
            </a:r>
            <a:r>
              <a:rPr lang="ru-RU" sz="3200" dirty="0">
                <a:latin typeface="Times New Roman"/>
                <a:cs typeface="Times New Roman"/>
              </a:rPr>
              <a:t>до</a:t>
            </a:r>
            <a:r>
              <a:rPr lang="ru-RU" sz="3200" spc="50" dirty="0">
                <a:latin typeface="Times New Roman"/>
                <a:cs typeface="Times New Roman"/>
              </a:rPr>
              <a:t>  </a:t>
            </a:r>
            <a:r>
              <a:rPr lang="ru-RU" sz="3200" spc="-10" dirty="0" err="1">
                <a:latin typeface="Times New Roman"/>
                <a:cs typeface="Times New Roman"/>
              </a:rPr>
              <a:t>алергічних</a:t>
            </a:r>
            <a:r>
              <a:rPr lang="ru-RU" sz="3200" spc="-10" dirty="0">
                <a:latin typeface="Times New Roman"/>
                <a:cs typeface="Times New Roman"/>
              </a:rPr>
              <a:t> </a:t>
            </a:r>
            <a:r>
              <a:rPr lang="ru-RU" sz="3200" dirty="0" err="1">
                <a:latin typeface="Times New Roman"/>
                <a:cs typeface="Times New Roman"/>
              </a:rPr>
              <a:t>реакцій</a:t>
            </a:r>
            <a:r>
              <a:rPr lang="ru-RU" sz="3200" dirty="0">
                <a:latin typeface="Times New Roman"/>
                <a:cs typeface="Times New Roman"/>
              </a:rPr>
              <a:t>,</a:t>
            </a:r>
            <a:r>
              <a:rPr lang="ru-RU" sz="3200" spc="280" dirty="0">
                <a:latin typeface="Times New Roman"/>
                <a:cs typeface="Times New Roman"/>
              </a:rPr>
              <a:t> </a:t>
            </a:r>
            <a:r>
              <a:rPr lang="ru-RU" sz="3200" dirty="0">
                <a:latin typeface="Times New Roman"/>
                <a:cs typeface="Times New Roman"/>
              </a:rPr>
              <a:t>таких,</a:t>
            </a:r>
            <a:r>
              <a:rPr lang="ru-RU" sz="3200" spc="285" dirty="0">
                <a:latin typeface="Times New Roman"/>
                <a:cs typeface="Times New Roman"/>
              </a:rPr>
              <a:t> </a:t>
            </a:r>
            <a:r>
              <a:rPr lang="ru-RU" sz="3200" dirty="0">
                <a:latin typeface="Times New Roman"/>
                <a:cs typeface="Times New Roman"/>
              </a:rPr>
              <a:t>як:</a:t>
            </a:r>
            <a:r>
              <a:rPr lang="ru-RU" sz="3200" spc="275" dirty="0">
                <a:latin typeface="Times New Roman"/>
                <a:cs typeface="Times New Roman"/>
              </a:rPr>
              <a:t> </a:t>
            </a:r>
            <a:r>
              <a:rPr lang="ru-RU" sz="3200" dirty="0">
                <a:latin typeface="Times New Roman"/>
                <a:cs typeface="Times New Roman"/>
              </a:rPr>
              <a:t>кашель,</a:t>
            </a:r>
            <a:r>
              <a:rPr lang="ru-RU" sz="3200" spc="270" dirty="0">
                <a:latin typeface="Times New Roman"/>
                <a:cs typeface="Times New Roman"/>
              </a:rPr>
              <a:t> </a:t>
            </a:r>
            <a:r>
              <a:rPr lang="ru-RU" sz="3200" dirty="0">
                <a:latin typeface="Times New Roman"/>
                <a:cs typeface="Times New Roman"/>
              </a:rPr>
              <a:t>нежить,</a:t>
            </a:r>
            <a:r>
              <a:rPr lang="ru-RU" sz="3200" spc="285" dirty="0">
                <a:latin typeface="Times New Roman"/>
                <a:cs typeface="Times New Roman"/>
              </a:rPr>
              <a:t> </a:t>
            </a:r>
            <a:r>
              <a:rPr lang="ru-RU" sz="3200" dirty="0" err="1">
                <a:latin typeface="Times New Roman"/>
                <a:cs typeface="Times New Roman"/>
              </a:rPr>
              <a:t>свербіж</a:t>
            </a:r>
            <a:r>
              <a:rPr lang="ru-RU" sz="3200" spc="270" dirty="0">
                <a:latin typeface="Times New Roman"/>
                <a:cs typeface="Times New Roman"/>
              </a:rPr>
              <a:t> </a:t>
            </a:r>
            <a:r>
              <a:rPr lang="ru-RU" sz="3200" dirty="0">
                <a:latin typeface="Times New Roman"/>
                <a:cs typeface="Times New Roman"/>
              </a:rPr>
              <a:t>носа</a:t>
            </a:r>
            <a:r>
              <a:rPr lang="ru-RU" sz="3200" spc="285" dirty="0">
                <a:latin typeface="Times New Roman"/>
                <a:cs typeface="Times New Roman"/>
              </a:rPr>
              <a:t> </a:t>
            </a:r>
            <a:r>
              <a:rPr lang="ru-RU" sz="3200" spc="-25" dirty="0">
                <a:latin typeface="Times New Roman"/>
                <a:cs typeface="Times New Roman"/>
              </a:rPr>
              <a:t>та </a:t>
            </a:r>
            <a:r>
              <a:rPr lang="ru-RU" sz="3200" spc="-10" dirty="0">
                <a:latin typeface="Times New Roman"/>
                <a:cs typeface="Times New Roman"/>
              </a:rPr>
              <a:t>очей.</a:t>
            </a:r>
            <a:endParaRPr lang="ru-RU" sz="3200" dirty="0">
              <a:latin typeface="Times New Roman"/>
              <a:cs typeface="Times New Roman"/>
            </a:endParaRPr>
          </a:p>
          <a:p>
            <a:pPr marL="12700" marR="5080" indent="457200" algn="just">
              <a:lnSpc>
                <a:spcPct val="100000"/>
              </a:lnSpc>
            </a:pPr>
            <a:endParaRPr lang="ru-RU" sz="3200" spc="-25" dirty="0" smtClean="0">
              <a:latin typeface="Times New Roman"/>
              <a:cs typeface="Times New Roman"/>
            </a:endParaRPr>
          </a:p>
          <a:p>
            <a:pPr marL="12700">
              <a:lnSpc>
                <a:spcPct val="100000"/>
              </a:lnSpc>
              <a:spcBef>
                <a:spcPts val="105"/>
              </a:spcBef>
              <a:tabLst>
                <a:tab pos="1231265" algn="l"/>
                <a:tab pos="2086610" algn="l"/>
                <a:tab pos="3168650" algn="l"/>
                <a:tab pos="3812540" algn="l"/>
                <a:tab pos="5170170" algn="l"/>
              </a:tabLst>
            </a:pPr>
            <a:endParaRPr lang="ru-RU" dirty="0">
              <a:latin typeface="Times New Roman"/>
              <a:cs typeface="Times New Roman"/>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9418" y="4000500"/>
            <a:ext cx="7467600" cy="5600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153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2" name="Freeform 2"/>
          <p:cNvSpPr/>
          <p:nvPr/>
        </p:nvSpPr>
        <p:spPr>
          <a:xfrm>
            <a:off x="12403406" y="353025"/>
            <a:ext cx="5437620" cy="9580950"/>
          </a:xfrm>
          <a:custGeom>
            <a:avLst/>
            <a:gdLst/>
            <a:ahLst/>
            <a:cxnLst/>
            <a:rect l="l" t="t" r="r" b="b"/>
            <a:pathLst>
              <a:path w="5437620" h="9580950">
                <a:moveTo>
                  <a:pt x="0" y="0"/>
                </a:moveTo>
                <a:lnTo>
                  <a:pt x="5437620" y="0"/>
                </a:lnTo>
                <a:lnTo>
                  <a:pt x="5437620" y="9580950"/>
                </a:lnTo>
                <a:lnTo>
                  <a:pt x="0" y="9580950"/>
                </a:lnTo>
                <a:lnTo>
                  <a:pt x="0" y="0"/>
                </a:lnTo>
                <a:close/>
              </a:path>
            </a:pathLst>
          </a:custGeom>
          <a:blipFill>
            <a:blip r:embed="rId2"/>
            <a:stretch>
              <a:fillRect t="-18173" b="-18173"/>
            </a:stretch>
          </a:blipFill>
        </p:spPr>
        <p:txBody>
          <a:bodyPr/>
          <a:lstStyle/>
          <a:p>
            <a:r>
              <a:rPr lang="uk-UA" dirty="0" smtClean="0"/>
              <a:t> </a:t>
            </a:r>
            <a:endParaRPr lang="ru-RU" dirty="0"/>
          </a:p>
        </p:txBody>
      </p:sp>
      <p:sp>
        <p:nvSpPr>
          <p:cNvPr id="7" name="object 6"/>
          <p:cNvSpPr txBox="1">
            <a:spLocks/>
          </p:cNvSpPr>
          <p:nvPr/>
        </p:nvSpPr>
        <p:spPr>
          <a:xfrm>
            <a:off x="13027399" y="2781300"/>
            <a:ext cx="4217344" cy="690574"/>
          </a:xfrm>
          <a:prstGeom prst="rect">
            <a:avLst/>
          </a:prstGeom>
        </p:spPr>
        <p:txBody>
          <a:bodyPr vert="horz" wrap="square" lIns="0" tIns="13335"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065" marR="5080" indent="79375">
              <a:spcBef>
                <a:spcPts val="105"/>
              </a:spcBef>
            </a:pPr>
            <a:r>
              <a:rPr lang="ru-RU" b="1" spc="-10" dirty="0" smtClean="0">
                <a:latin typeface="Times New Roman"/>
                <a:cs typeface="Times New Roman"/>
              </a:rPr>
              <a:t>ВИСНОВКИ</a:t>
            </a:r>
            <a:endParaRPr lang="ru-RU" dirty="0">
              <a:latin typeface="Times New Roman"/>
              <a:cs typeface="Times New Roman"/>
            </a:endParaRPr>
          </a:p>
        </p:txBody>
      </p:sp>
      <p:sp>
        <p:nvSpPr>
          <p:cNvPr id="3" name="Прямоугольник 2"/>
          <p:cNvSpPr/>
          <p:nvPr/>
        </p:nvSpPr>
        <p:spPr>
          <a:xfrm>
            <a:off x="533400" y="723900"/>
            <a:ext cx="11582400" cy="10359246"/>
          </a:xfrm>
          <a:prstGeom prst="rect">
            <a:avLst/>
          </a:prstGeom>
        </p:spPr>
        <p:txBody>
          <a:bodyPr wrap="square">
            <a:spAutoFit/>
          </a:bodyPr>
          <a:lstStyle/>
          <a:p>
            <a:pPr algn="just"/>
            <a:r>
              <a:rPr lang="uk-UA" sz="2800" dirty="0">
                <a:latin typeface="Times New Roman" panose="02020603050405020304" pitchFamily="18" charset="0"/>
                <a:cs typeface="Times New Roman" panose="02020603050405020304" pitchFamily="18" charset="0"/>
              </a:rPr>
              <a:t>1. Встановили,  що  на  4  із  5  зразках  хлібобулочних виробів  є  спори  пліснявих  грибів  з  родів  </a:t>
            </a:r>
            <a:r>
              <a:rPr lang="ru-RU" sz="2800" i="1" dirty="0" err="1">
                <a:latin typeface="Times New Roman" panose="02020603050405020304" pitchFamily="18" charset="0"/>
                <a:cs typeface="Times New Roman" panose="02020603050405020304" pitchFamily="18" charset="0"/>
              </a:rPr>
              <a:t>Aspergillus</a:t>
            </a:r>
            <a:r>
              <a:rPr lang="uk-UA" sz="2800" i="1" dirty="0">
                <a:latin typeface="Times New Roman" panose="02020603050405020304" pitchFamily="18" charset="0"/>
                <a:cs typeface="Times New Roman" panose="02020603050405020304" pitchFamily="18" charset="0"/>
              </a:rPr>
              <a:t>, </a:t>
            </a:r>
            <a:r>
              <a:rPr lang="ru-RU" sz="2800" i="1" dirty="0" err="1">
                <a:latin typeface="Times New Roman" panose="02020603050405020304" pitchFamily="18" charset="0"/>
                <a:cs typeface="Times New Roman" panose="02020603050405020304" pitchFamily="18" charset="0"/>
              </a:rPr>
              <a:t>Penicillium</a:t>
            </a:r>
            <a:r>
              <a:rPr lang="uk-UA" sz="2800" i="1" dirty="0">
                <a:latin typeface="Times New Roman" panose="02020603050405020304" pitchFamily="18" charset="0"/>
                <a:cs typeface="Times New Roman" panose="02020603050405020304" pitchFamily="18" charset="0"/>
              </a:rPr>
              <a:t>  і  </a:t>
            </a:r>
            <a:r>
              <a:rPr lang="ru-RU" sz="2800" i="1" dirty="0" err="1">
                <a:latin typeface="Times New Roman" panose="02020603050405020304" pitchFamily="18" charset="0"/>
                <a:cs typeface="Times New Roman" panose="02020603050405020304" pitchFamily="18" charset="0"/>
              </a:rPr>
              <a:t>Mucor</a:t>
            </a:r>
            <a:r>
              <a:rPr lang="uk-UA" sz="2800" dirty="0">
                <a:latin typeface="Times New Roman" panose="02020603050405020304" pitchFamily="18" charset="0"/>
                <a:cs typeface="Times New Roman" panose="02020603050405020304" pitchFamily="18" charset="0"/>
              </a:rPr>
              <a:t>,  які  </a:t>
            </a:r>
            <a:r>
              <a:rPr lang="uk-UA" sz="2800" dirty="0" err="1">
                <a:latin typeface="Times New Roman" panose="02020603050405020304" pitchFamily="18" charset="0"/>
                <a:cs typeface="Times New Roman" panose="02020603050405020304" pitchFamily="18" charset="0"/>
              </a:rPr>
              <a:t>інтенсивно</a:t>
            </a:r>
            <a:r>
              <a:rPr lang="uk-UA" sz="2800" dirty="0">
                <a:latin typeface="Times New Roman" panose="02020603050405020304" pitchFamily="18" charset="0"/>
                <a:cs typeface="Times New Roman" panose="02020603050405020304" pitchFamily="18" charset="0"/>
              </a:rPr>
              <a:t>  розвивалися  за сприятливих умов.</a:t>
            </a:r>
            <a:endParaRPr lang="ru-RU" sz="2800" dirty="0">
              <a:latin typeface="Times New Roman" panose="02020603050405020304" pitchFamily="18" charset="0"/>
              <a:cs typeface="Times New Roman" panose="02020603050405020304" pitchFamily="18" charset="0"/>
            </a:endParaRPr>
          </a:p>
          <a:p>
            <a:pPr algn="just"/>
            <a:r>
              <a:rPr lang="uk-UA" sz="2800" dirty="0">
                <a:latin typeface="Times New Roman" panose="02020603050405020304" pitchFamily="18" charset="0"/>
                <a:cs typeface="Times New Roman" panose="02020603050405020304" pitchFamily="18" charset="0"/>
              </a:rPr>
              <a:t>2. Вирощування </a:t>
            </a:r>
            <a:r>
              <a:rPr lang="uk-UA" sz="2800" dirty="0" err="1">
                <a:latin typeface="Times New Roman" panose="02020603050405020304" pitchFamily="18" charset="0"/>
                <a:cs typeface="Times New Roman" panose="02020603050405020304" pitchFamily="18" charset="0"/>
              </a:rPr>
              <a:t>мікроміцетів</a:t>
            </a:r>
            <a:r>
              <a:rPr lang="uk-UA" sz="2800" dirty="0">
                <a:latin typeface="Times New Roman" panose="02020603050405020304" pitchFamily="18" charset="0"/>
                <a:cs typeface="Times New Roman" panose="02020603050405020304" pitchFamily="18" charset="0"/>
              </a:rPr>
              <a:t> на різноманітних продуктах харчування доводить, що найчастіше зустрічаються види родів: </a:t>
            </a:r>
            <a:r>
              <a:rPr lang="uk-UA" sz="2800" i="1" dirty="0" err="1">
                <a:latin typeface="Times New Roman" panose="02020603050405020304" pitchFamily="18" charset="0"/>
                <a:cs typeface="Times New Roman" panose="02020603050405020304" pitchFamily="18" charset="0"/>
              </a:rPr>
              <a:t>Mucor</a:t>
            </a:r>
            <a:r>
              <a:rPr lang="uk-UA" sz="2800" i="1" dirty="0">
                <a:latin typeface="Times New Roman" panose="02020603050405020304" pitchFamily="18" charset="0"/>
                <a:cs typeface="Times New Roman" panose="02020603050405020304" pitchFamily="18" charset="0"/>
              </a:rPr>
              <a:t> (мукор)</a:t>
            </a:r>
            <a:r>
              <a:rPr lang="uk-UA" sz="2800" dirty="0">
                <a:latin typeface="Times New Roman" panose="02020603050405020304" pitchFamily="18" charset="0"/>
                <a:cs typeface="Times New Roman" panose="02020603050405020304" pitchFamily="18" charset="0"/>
              </a:rPr>
              <a:t> , </a:t>
            </a:r>
            <a:r>
              <a:rPr lang="uk-UA" sz="2800" i="1" dirty="0" err="1">
                <a:latin typeface="Times New Roman" panose="02020603050405020304" pitchFamily="18" charset="0"/>
                <a:cs typeface="Times New Roman" panose="02020603050405020304" pitchFamily="18" charset="0"/>
              </a:rPr>
              <a:t>Penicillium</a:t>
            </a:r>
            <a:r>
              <a:rPr lang="uk-UA" sz="2800" i="1" dirty="0">
                <a:latin typeface="Times New Roman" panose="02020603050405020304" pitchFamily="18" charset="0"/>
                <a:cs typeface="Times New Roman" panose="02020603050405020304" pitchFamily="18" charset="0"/>
              </a:rPr>
              <a:t> </a:t>
            </a:r>
            <a:r>
              <a:rPr lang="uk-UA" sz="2800" dirty="0">
                <a:latin typeface="Times New Roman" panose="02020603050405020304" pitchFamily="18" charset="0"/>
                <a:cs typeface="Times New Roman" panose="02020603050405020304" pitchFamily="18" charset="0"/>
              </a:rPr>
              <a:t>(пеніциліум), </a:t>
            </a:r>
            <a:r>
              <a:rPr lang="uk-UA" sz="2800" i="1" dirty="0" err="1">
                <a:latin typeface="Times New Roman" panose="02020603050405020304" pitchFamily="18" charset="0"/>
                <a:cs typeface="Times New Roman" panose="02020603050405020304" pitchFamily="18" charset="0"/>
              </a:rPr>
              <a:t>Aspergillus</a:t>
            </a:r>
            <a:r>
              <a:rPr lang="uk-UA" sz="2800" i="1" dirty="0">
                <a:latin typeface="Times New Roman" panose="02020603050405020304" pitchFamily="18" charset="0"/>
                <a:cs typeface="Times New Roman" panose="02020603050405020304" pitchFamily="18" charset="0"/>
              </a:rPr>
              <a:t> </a:t>
            </a:r>
            <a:r>
              <a:rPr lang="uk-UA" sz="2800" dirty="0">
                <a:latin typeface="Times New Roman" panose="02020603050405020304" pitchFamily="18" charset="0"/>
                <a:cs typeface="Times New Roman" panose="02020603050405020304" pitchFamily="18" charset="0"/>
              </a:rPr>
              <a:t>(</a:t>
            </a:r>
            <a:r>
              <a:rPr lang="uk-UA" sz="2800" dirty="0" err="1">
                <a:latin typeface="Times New Roman" panose="02020603050405020304" pitchFamily="18" charset="0"/>
                <a:cs typeface="Times New Roman" panose="02020603050405020304" pitchFamily="18" charset="0"/>
              </a:rPr>
              <a:t>аспегілус</a:t>
            </a:r>
            <a:r>
              <a:rPr lang="uk-UA" sz="2800" dirty="0">
                <a:latin typeface="Times New Roman" panose="02020603050405020304" pitchFamily="18" charset="0"/>
                <a:cs typeface="Times New Roman" panose="02020603050405020304" pitchFamily="18" charset="0"/>
              </a:rPr>
              <a:t>). Найбільш схильні до плісняви білі пшеничні зразки хліба, особливо промислового виробництва. Житній хліб менш схильний до плісняви, тому що плями плісняви з’явилися на ньому останніми. Відсутність появи плісняви на  зразках продуктів харчування  більше ніж два тижня у сприятливих умовах може свідчити про велику кількість консервантів  в них</a:t>
            </a:r>
            <a:r>
              <a:rPr lang="uk-UA" sz="2800" dirty="0" smtClean="0">
                <a:latin typeface="Times New Roman" panose="02020603050405020304" pitchFamily="18" charset="0"/>
                <a:cs typeface="Times New Roman" panose="02020603050405020304" pitchFamily="18" charset="0"/>
              </a:rPr>
              <a:t>.</a:t>
            </a:r>
          </a:p>
          <a:p>
            <a:pPr algn="just"/>
            <a:r>
              <a:rPr lang="uk-UA" sz="2800" dirty="0" smtClean="0">
                <a:latin typeface="Times New Roman" panose="02020603050405020304" pitchFamily="18" charset="0"/>
                <a:cs typeface="Times New Roman" panose="02020603050405020304" pitchFamily="18" charset="0"/>
              </a:rPr>
              <a:t>3. У </a:t>
            </a:r>
            <a:r>
              <a:rPr lang="uk-UA" sz="2800" dirty="0">
                <a:latin typeface="Times New Roman" panose="02020603050405020304" pitchFamily="18" charset="0"/>
                <a:cs typeface="Times New Roman" panose="02020603050405020304" pitchFamily="18" charset="0"/>
              </a:rPr>
              <a:t>ході дослідження ми з’ясували, що цвіль швидко розмножується і </a:t>
            </a:r>
            <a:r>
              <a:rPr lang="uk-UA" sz="2800" dirty="0" smtClean="0">
                <a:latin typeface="Times New Roman" panose="02020603050405020304" pitchFamily="18" charset="0"/>
                <a:cs typeface="Times New Roman" panose="02020603050405020304" pitchFamily="18" charset="0"/>
              </a:rPr>
              <a:t>добре</a:t>
            </a:r>
            <a:r>
              <a:rPr lang="ru-RU" sz="2800" dirty="0">
                <a:latin typeface="Times New Roman" panose="02020603050405020304" pitchFamily="18" charset="0"/>
                <a:cs typeface="Times New Roman" panose="02020603050405020304" pitchFamily="18" charset="0"/>
              </a:rPr>
              <a:t> </a:t>
            </a:r>
            <a:r>
              <a:rPr lang="uk-UA" sz="2800" dirty="0" smtClean="0">
                <a:latin typeface="Times New Roman" panose="02020603050405020304" pitchFamily="18" charset="0"/>
                <a:cs typeface="Times New Roman" panose="02020603050405020304" pitchFamily="18" charset="0"/>
              </a:rPr>
              <a:t>розвивається </a:t>
            </a:r>
            <a:r>
              <a:rPr lang="uk-UA" sz="2800" dirty="0">
                <a:latin typeface="Times New Roman" panose="02020603050405020304" pitchFamily="18" charset="0"/>
                <a:cs typeface="Times New Roman" panose="02020603050405020304" pitchFamily="18" charset="0"/>
              </a:rPr>
              <a:t>на продуктах натурального походження. Ці продукти не </a:t>
            </a:r>
            <a:r>
              <a:rPr lang="uk-UA" sz="2800" dirty="0" smtClean="0">
                <a:latin typeface="Times New Roman" panose="02020603050405020304" pitchFamily="18" charset="0"/>
                <a:cs typeface="Times New Roman" panose="02020603050405020304" pitchFamily="18" charset="0"/>
              </a:rPr>
              <a:t>мають</a:t>
            </a:r>
            <a:r>
              <a:rPr lang="ru-RU" sz="2800" dirty="0">
                <a:latin typeface="Times New Roman" panose="02020603050405020304" pitchFamily="18" charset="0"/>
                <a:cs typeface="Times New Roman" panose="02020603050405020304" pitchFamily="18" charset="0"/>
              </a:rPr>
              <a:t> </a:t>
            </a:r>
            <a:r>
              <a:rPr lang="uk-UA" sz="2800" dirty="0" smtClean="0">
                <a:latin typeface="Times New Roman" panose="02020603050405020304" pitchFamily="18" charset="0"/>
                <a:cs typeface="Times New Roman" panose="02020603050405020304" pitchFamily="18" charset="0"/>
              </a:rPr>
              <a:t>синтетичних </a:t>
            </a:r>
            <a:r>
              <a:rPr lang="uk-UA" sz="2800" dirty="0">
                <a:latin typeface="Times New Roman" panose="02020603050405020304" pitchFamily="18" charset="0"/>
                <a:cs typeface="Times New Roman" panose="02020603050405020304" pitchFamily="18" charset="0"/>
              </a:rPr>
              <a:t>добавок і тому швидше псуються. На продуктах, які мають харчові добавки (барвники, стабілізатори, консерванти), пригнічується ріст цвілевих грибів або зовсім припиняється. На деяких продуктах цвіль зовсім не утворилась</a:t>
            </a:r>
            <a:r>
              <a:rPr lang="uk-UA" sz="2800" dirty="0" smtClean="0">
                <a:latin typeface="Times New Roman" panose="02020603050405020304" pitchFamily="18" charset="0"/>
                <a:cs typeface="Times New Roman" panose="02020603050405020304" pitchFamily="18" charset="0"/>
              </a:rPr>
              <a:t>.</a:t>
            </a:r>
          </a:p>
          <a:p>
            <a:pPr algn="just"/>
            <a:r>
              <a:rPr lang="uk-UA" sz="2800" dirty="0" smtClean="0">
                <a:latin typeface="Times New Roman" panose="02020603050405020304" pitchFamily="18" charset="0"/>
                <a:cs typeface="Times New Roman" panose="02020603050405020304" pitchFamily="18" charset="0"/>
              </a:rPr>
              <a:t>4. </a:t>
            </a:r>
            <a:r>
              <a:rPr lang="ru-RU" sz="2800" dirty="0" err="1">
                <a:latin typeface="Times New Roman"/>
                <a:cs typeface="Times New Roman"/>
              </a:rPr>
              <a:t>Визначили</a:t>
            </a:r>
            <a:r>
              <a:rPr lang="ru-RU" sz="2800" dirty="0">
                <a:latin typeface="Times New Roman"/>
                <a:cs typeface="Times New Roman"/>
              </a:rPr>
              <a:t>,</a:t>
            </a:r>
            <a:r>
              <a:rPr lang="ru-RU" sz="2800" spc="335" dirty="0">
                <a:latin typeface="Times New Roman"/>
                <a:cs typeface="Times New Roman"/>
              </a:rPr>
              <a:t> </a:t>
            </a:r>
            <a:r>
              <a:rPr lang="ru-RU" sz="2800" dirty="0" err="1">
                <a:latin typeface="Times New Roman"/>
                <a:cs typeface="Times New Roman"/>
              </a:rPr>
              <a:t>що</a:t>
            </a:r>
            <a:r>
              <a:rPr lang="ru-RU" sz="2800" spc="350" dirty="0">
                <a:latin typeface="Times New Roman"/>
                <a:cs typeface="Times New Roman"/>
              </a:rPr>
              <a:t> </a:t>
            </a:r>
            <a:r>
              <a:rPr lang="ru-RU" sz="2800" dirty="0" err="1">
                <a:latin typeface="Times New Roman"/>
                <a:cs typeface="Times New Roman"/>
              </a:rPr>
              <a:t>зараження</a:t>
            </a:r>
            <a:r>
              <a:rPr lang="ru-RU" sz="2800" spc="340" dirty="0">
                <a:latin typeface="Times New Roman"/>
                <a:cs typeface="Times New Roman"/>
              </a:rPr>
              <a:t> </a:t>
            </a:r>
            <a:r>
              <a:rPr lang="ru-RU" sz="2800" dirty="0" err="1">
                <a:latin typeface="Times New Roman"/>
                <a:cs typeface="Times New Roman"/>
              </a:rPr>
              <a:t>цвілевими</a:t>
            </a:r>
            <a:r>
              <a:rPr lang="ru-RU" sz="2800" spc="345" dirty="0">
                <a:latin typeface="Times New Roman"/>
                <a:cs typeface="Times New Roman"/>
              </a:rPr>
              <a:t> </a:t>
            </a:r>
            <a:r>
              <a:rPr lang="ru-RU" sz="2800" dirty="0">
                <a:latin typeface="Times New Roman"/>
                <a:cs typeface="Times New Roman"/>
              </a:rPr>
              <a:t>грибами</a:t>
            </a:r>
            <a:r>
              <a:rPr lang="ru-RU" sz="2800" spc="340" dirty="0">
                <a:latin typeface="Times New Roman"/>
                <a:cs typeface="Times New Roman"/>
              </a:rPr>
              <a:t> </a:t>
            </a:r>
            <a:r>
              <a:rPr lang="ru-RU" sz="2800" spc="-20" dirty="0" err="1">
                <a:latin typeface="Times New Roman"/>
                <a:cs typeface="Times New Roman"/>
              </a:rPr>
              <a:t>може</a:t>
            </a:r>
            <a:r>
              <a:rPr lang="ru-RU" sz="2800" spc="-20" dirty="0">
                <a:latin typeface="Times New Roman"/>
                <a:cs typeface="Times New Roman"/>
              </a:rPr>
              <a:t> </a:t>
            </a:r>
            <a:r>
              <a:rPr lang="ru-RU" sz="2800" dirty="0" err="1">
                <a:latin typeface="Times New Roman"/>
                <a:cs typeface="Times New Roman"/>
              </a:rPr>
              <a:t>призвести</a:t>
            </a:r>
            <a:r>
              <a:rPr lang="ru-RU" sz="2800" spc="125" dirty="0">
                <a:latin typeface="Times New Roman"/>
                <a:cs typeface="Times New Roman"/>
              </a:rPr>
              <a:t> </a:t>
            </a:r>
            <a:r>
              <a:rPr lang="ru-RU" sz="2800" dirty="0">
                <a:latin typeface="Times New Roman"/>
                <a:cs typeface="Times New Roman"/>
              </a:rPr>
              <a:t>до</a:t>
            </a:r>
            <a:r>
              <a:rPr lang="ru-RU" sz="2800" spc="120" dirty="0">
                <a:latin typeface="Times New Roman"/>
                <a:cs typeface="Times New Roman"/>
              </a:rPr>
              <a:t> </a:t>
            </a:r>
            <a:r>
              <a:rPr lang="ru-RU" sz="2800" dirty="0" err="1">
                <a:latin typeface="Times New Roman"/>
                <a:cs typeface="Times New Roman"/>
              </a:rPr>
              <a:t>розвитку</a:t>
            </a:r>
            <a:r>
              <a:rPr lang="ru-RU" sz="2800" spc="135" dirty="0">
                <a:latin typeface="Times New Roman"/>
                <a:cs typeface="Times New Roman"/>
              </a:rPr>
              <a:t> </a:t>
            </a:r>
            <a:r>
              <a:rPr lang="ru-RU" sz="2800" dirty="0" err="1">
                <a:latin typeface="Times New Roman"/>
                <a:cs typeface="Times New Roman"/>
              </a:rPr>
              <a:t>аспергільозу</a:t>
            </a:r>
            <a:r>
              <a:rPr lang="ru-RU" sz="2800" dirty="0">
                <a:latin typeface="Times New Roman"/>
                <a:cs typeface="Times New Roman"/>
              </a:rPr>
              <a:t>,</a:t>
            </a:r>
            <a:r>
              <a:rPr lang="ru-RU" sz="2800" spc="125" dirty="0">
                <a:latin typeface="Times New Roman"/>
                <a:cs typeface="Times New Roman"/>
              </a:rPr>
              <a:t> </a:t>
            </a:r>
            <a:r>
              <a:rPr lang="ru-RU" sz="2800" spc="-20" dirty="0" err="1">
                <a:latin typeface="Times New Roman"/>
                <a:cs typeface="Times New Roman"/>
              </a:rPr>
              <a:t>мукормікозу</a:t>
            </a:r>
            <a:r>
              <a:rPr lang="ru-RU" sz="2800" spc="-20" dirty="0">
                <a:latin typeface="Times New Roman"/>
                <a:cs typeface="Times New Roman"/>
              </a:rPr>
              <a:t>,</a:t>
            </a:r>
            <a:r>
              <a:rPr lang="ru-RU" sz="2800" spc="125" dirty="0">
                <a:latin typeface="Times New Roman"/>
                <a:cs typeface="Times New Roman"/>
              </a:rPr>
              <a:t> </a:t>
            </a:r>
            <a:r>
              <a:rPr lang="ru-RU" sz="2800" spc="-10" dirty="0" err="1">
                <a:latin typeface="Times New Roman"/>
                <a:cs typeface="Times New Roman"/>
              </a:rPr>
              <a:t>алергії</a:t>
            </a:r>
            <a:r>
              <a:rPr lang="ru-RU" sz="2800" spc="-10" dirty="0">
                <a:latin typeface="Times New Roman"/>
                <a:cs typeface="Times New Roman"/>
              </a:rPr>
              <a:t> </a:t>
            </a:r>
            <a:r>
              <a:rPr lang="ru-RU" sz="2800" dirty="0">
                <a:latin typeface="Times New Roman"/>
                <a:cs typeface="Times New Roman"/>
              </a:rPr>
              <a:t>та</a:t>
            </a:r>
            <a:r>
              <a:rPr lang="ru-RU" sz="2800" spc="-20" dirty="0">
                <a:latin typeface="Times New Roman"/>
                <a:cs typeface="Times New Roman"/>
              </a:rPr>
              <a:t> </a:t>
            </a:r>
            <a:r>
              <a:rPr lang="ru-RU" sz="2800" dirty="0" err="1">
                <a:latin typeface="Times New Roman"/>
                <a:cs typeface="Times New Roman"/>
              </a:rPr>
              <a:t>інших</a:t>
            </a:r>
            <a:r>
              <a:rPr lang="ru-RU" sz="2800" spc="-25" dirty="0">
                <a:latin typeface="Times New Roman"/>
                <a:cs typeface="Times New Roman"/>
              </a:rPr>
              <a:t> </a:t>
            </a:r>
            <a:r>
              <a:rPr lang="ru-RU" sz="2800" spc="-10" dirty="0">
                <a:latin typeface="Times New Roman"/>
                <a:cs typeface="Times New Roman"/>
              </a:rPr>
              <a:t>хвороб</a:t>
            </a:r>
            <a:r>
              <a:rPr lang="ru-RU" sz="2800" spc="-10" dirty="0" smtClean="0">
                <a:latin typeface="Times New Roman"/>
                <a:cs typeface="Times New Roman"/>
              </a:rPr>
              <a:t>.</a:t>
            </a:r>
            <a:endParaRPr lang="uk-UA" sz="2800" dirty="0" smtClean="0">
              <a:latin typeface="Times New Roman" panose="02020603050405020304" pitchFamily="18" charset="0"/>
              <a:cs typeface="Times New Roman" panose="02020603050405020304" pitchFamily="18" charset="0"/>
            </a:endParaRPr>
          </a:p>
          <a:p>
            <a:pPr algn="just"/>
            <a:r>
              <a:rPr lang="uk-UA" sz="2800" dirty="0" smtClean="0">
                <a:latin typeface="Times New Roman" panose="02020603050405020304" pitchFamily="18" charset="0"/>
                <a:cs typeface="Times New Roman" panose="02020603050405020304" pitchFamily="18" charset="0"/>
              </a:rPr>
              <a:t>5. </a:t>
            </a:r>
            <a:r>
              <a:rPr lang="uk-UA" sz="2800" dirty="0">
                <a:latin typeface="Times New Roman" panose="02020603050405020304" pitchFamily="18" charset="0"/>
                <a:cs typeface="Times New Roman" panose="02020603050405020304" pitchFamily="18" charset="0"/>
              </a:rPr>
              <a:t>Розробили рекомендації заходів, які знижують рівень небезпеки контакту та вживання цвілевих грибів і включили їх до буклету «Дослідження наявності та поширення цвілевих грибів»</a:t>
            </a:r>
            <a:r>
              <a:rPr lang="uk-UA" sz="2800" dirty="0"/>
              <a:t> </a:t>
            </a:r>
            <a:endParaRPr lang="ru-RU" sz="2800" dirty="0">
              <a:latin typeface="Times New Roman" panose="02020603050405020304" pitchFamily="18" charset="0"/>
              <a:cs typeface="Times New Roman" panose="02020603050405020304" pitchFamily="18" charset="0"/>
            </a:endParaRPr>
          </a:p>
          <a:p>
            <a:pPr algn="just"/>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971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2" name="Freeform 2"/>
          <p:cNvSpPr/>
          <p:nvPr/>
        </p:nvSpPr>
        <p:spPr>
          <a:xfrm>
            <a:off x="12403406" y="353025"/>
            <a:ext cx="5437620" cy="9580950"/>
          </a:xfrm>
          <a:custGeom>
            <a:avLst/>
            <a:gdLst/>
            <a:ahLst/>
            <a:cxnLst/>
            <a:rect l="l" t="t" r="r" b="b"/>
            <a:pathLst>
              <a:path w="5437620" h="9580950">
                <a:moveTo>
                  <a:pt x="0" y="0"/>
                </a:moveTo>
                <a:lnTo>
                  <a:pt x="5437620" y="0"/>
                </a:lnTo>
                <a:lnTo>
                  <a:pt x="5437620" y="9580950"/>
                </a:lnTo>
                <a:lnTo>
                  <a:pt x="0" y="9580950"/>
                </a:lnTo>
                <a:lnTo>
                  <a:pt x="0" y="0"/>
                </a:lnTo>
                <a:close/>
              </a:path>
            </a:pathLst>
          </a:custGeom>
          <a:blipFill>
            <a:blip r:embed="rId2"/>
            <a:stretch>
              <a:fillRect t="-18173" b="-18173"/>
            </a:stretch>
          </a:blipFill>
        </p:spPr>
        <p:txBody>
          <a:bodyPr/>
          <a:lstStyle/>
          <a:p>
            <a:r>
              <a:rPr lang="uk-UA" dirty="0" smtClean="0"/>
              <a:t> </a:t>
            </a:r>
            <a:endParaRPr lang="ru-RU" dirty="0"/>
          </a:p>
        </p:txBody>
      </p:sp>
      <p:sp>
        <p:nvSpPr>
          <p:cNvPr id="7" name="object 6"/>
          <p:cNvSpPr txBox="1">
            <a:spLocks/>
          </p:cNvSpPr>
          <p:nvPr/>
        </p:nvSpPr>
        <p:spPr>
          <a:xfrm>
            <a:off x="12573000" y="1741686"/>
            <a:ext cx="5029200" cy="2044791"/>
          </a:xfrm>
          <a:prstGeom prst="rect">
            <a:avLst/>
          </a:prstGeom>
        </p:spPr>
        <p:txBody>
          <a:bodyPr vert="horz" wrap="square" lIns="0" tIns="13335"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065" marR="5080" indent="79375">
              <a:spcBef>
                <a:spcPts val="105"/>
              </a:spcBef>
            </a:pPr>
            <a:r>
              <a:rPr lang="ru-RU" b="1" spc="-10" dirty="0" smtClean="0">
                <a:latin typeface="Times New Roman"/>
                <a:cs typeface="Times New Roman"/>
              </a:rPr>
              <a:t>СПИСОК ВИКОРИСТАНИХ ДЖЕРЕЛ</a:t>
            </a:r>
            <a:endParaRPr lang="ru-RU" dirty="0">
              <a:latin typeface="Times New Roman"/>
              <a:cs typeface="Times New Roman"/>
            </a:endParaRPr>
          </a:p>
        </p:txBody>
      </p:sp>
      <p:sp>
        <p:nvSpPr>
          <p:cNvPr id="3" name="Rectangle 1"/>
          <p:cNvSpPr>
            <a:spLocks noChangeArrowheads="1"/>
          </p:cNvSpPr>
          <p:nvPr/>
        </p:nvSpPr>
        <p:spPr bwMode="auto">
          <a:xfrm>
            <a:off x="914400" y="981532"/>
            <a:ext cx="10972800" cy="6124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ru-RU" altLang="ru-RU"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 </a:t>
            </a:r>
            <a:r>
              <a:rPr kumimoji="0" lang="ru-RU" altLang="ru-RU" sz="2800" b="1"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Білай</a:t>
            </a:r>
            <a:r>
              <a:rPr kumimoji="0" lang="ru-RU" altLang="ru-RU"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В. Й.</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Основи</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загальної</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мікології</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Київ</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Вища</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школа, 1989. — 391 с. </a:t>
            </a:r>
            <a:r>
              <a:rPr kumimoji="0" lang="ru-RU" altLang="ru-RU" sz="28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r>
              <a:rPr kumimoji="0" lang="ru-RU" altLang="ru-RU" sz="2800" b="0" i="1"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Класичний</a:t>
            </a:r>
            <a:r>
              <a:rPr kumimoji="0" lang="ru-RU" altLang="ru-RU" sz="28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1"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підручник</a:t>
            </a:r>
            <a:r>
              <a:rPr kumimoji="0" lang="ru-RU" altLang="ru-RU" sz="28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з </a:t>
            </a:r>
            <a:r>
              <a:rPr kumimoji="0" lang="ru-RU" altLang="ru-RU" sz="2800" b="0" i="1"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мікології</a:t>
            </a:r>
            <a:r>
              <a:rPr kumimoji="0" lang="ru-RU" altLang="ru-RU" sz="28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де </a:t>
            </a:r>
            <a:r>
              <a:rPr kumimoji="0" lang="ru-RU" altLang="ru-RU" sz="2800" b="0" i="1"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описані</a:t>
            </a:r>
            <a:r>
              <a:rPr kumimoji="0" lang="ru-RU" altLang="ru-RU" sz="28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роди </a:t>
            </a:r>
            <a:r>
              <a:rPr kumimoji="0" lang="ru-RU" altLang="ru-RU" sz="2800" b="0" i="1"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Penicillium</a:t>
            </a:r>
            <a:r>
              <a:rPr kumimoji="0" lang="ru-RU" altLang="ru-RU" sz="28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та </a:t>
            </a:r>
            <a:r>
              <a:rPr kumimoji="0" lang="ru-RU" altLang="ru-RU" sz="2800" b="0" i="1"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Aspergillus</a:t>
            </a:r>
            <a:r>
              <a:rPr kumimoji="0" lang="ru-RU" altLang="ru-RU" sz="28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endPar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ru-RU" altLang="ru-RU"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2. Дудченко Л. Г.</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Мікробіологія</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харчових</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продуктів</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навч</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посіб</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Київ</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 Кондор, 2012. — 286 с.</a:t>
            </a:r>
          </a:p>
          <a:p>
            <a:pPr marL="0" marR="0" lvl="0" indent="0" algn="l" defTabSz="914400" rtl="0" eaLnBrk="0" fontAlgn="base" latinLnBrk="0" hangingPunct="0">
              <a:lnSpc>
                <a:spcPct val="100000"/>
              </a:lnSpc>
              <a:spcBef>
                <a:spcPct val="0"/>
              </a:spcBef>
              <a:spcAft>
                <a:spcPct val="0"/>
              </a:spcAft>
              <a:buClrTx/>
              <a:buSzTx/>
              <a:tabLst/>
            </a:pPr>
            <a:r>
              <a:rPr kumimoji="0" lang="ru-RU" altLang="ru-RU"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3. Закон </a:t>
            </a:r>
            <a:r>
              <a:rPr kumimoji="0" lang="ru-RU" altLang="ru-RU" sz="2800" b="1"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України</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«Про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основні</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принципи</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та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вимоги</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до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безпечності</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та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якості</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харчових</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продуктів</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від</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23.12.1997 № 771/97-ВР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зі</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змінами</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tabLst/>
            </a:pPr>
            <a:r>
              <a:rPr kumimoji="0" lang="ru-RU" altLang="ru-RU"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4. Зерова М. Я.</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Визначник</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грибів</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України</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 в 5 т. / М. Я. Зерова, Г. Г.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Радзієвський</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С. В. Шевченко. —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Київ</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Наукова</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думка, 1967–1979.</a:t>
            </a:r>
          </a:p>
          <a:p>
            <a:pPr marL="0" marR="0" lvl="0" indent="0" algn="l" defTabSz="914400" rtl="0" eaLnBrk="0" fontAlgn="base" latinLnBrk="0" hangingPunct="0">
              <a:lnSpc>
                <a:spcPct val="100000"/>
              </a:lnSpc>
              <a:spcBef>
                <a:spcPct val="0"/>
              </a:spcBef>
              <a:spcAft>
                <a:spcPct val="0"/>
              </a:spcAft>
              <a:buClrTx/>
              <a:buSzTx/>
              <a:tabLst/>
            </a:pPr>
            <a:r>
              <a:rPr kumimoji="0" lang="ru-RU" altLang="ru-RU"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5.</a:t>
            </a:r>
            <a:r>
              <a:rPr kumimoji="0" lang="ru-RU" altLang="ru-RU" sz="2800" b="1" i="0" u="none" strike="noStrike" cap="none" normalizeH="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1"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Миронюк</a:t>
            </a:r>
            <a:r>
              <a:rPr kumimoji="0" lang="ru-RU" altLang="ru-RU"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Г. В.</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Мікробіологічне</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псування</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харчових</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продуктів</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та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методи</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його</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запобігання</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Харчова</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наука і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технологія</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 2018. — № 4. — С. 12–18.</a:t>
            </a:r>
          </a:p>
          <a:p>
            <a:pPr marL="0" marR="0" lvl="0" indent="0" algn="l" defTabSz="914400" rtl="0" eaLnBrk="0" fontAlgn="base" latinLnBrk="0" hangingPunct="0">
              <a:lnSpc>
                <a:spcPct val="100000"/>
              </a:lnSpc>
              <a:spcBef>
                <a:spcPct val="0"/>
              </a:spcBef>
              <a:spcAft>
                <a:spcPct val="0"/>
              </a:spcAft>
              <a:buClrTx/>
              <a:buSzTx/>
              <a:tabLst/>
            </a:pPr>
            <a:r>
              <a:rPr kumimoji="0" lang="ru-RU" altLang="ru-RU"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6.</a:t>
            </a:r>
            <a:r>
              <a:rPr kumimoji="0" lang="ru-RU" altLang="ru-RU" sz="2800" b="1" i="0" u="none" strike="noStrike" cap="none" normalizeH="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1"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Ситнік</a:t>
            </a:r>
            <a:r>
              <a:rPr kumimoji="0" lang="ru-RU" altLang="ru-RU"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К. М.</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Довідник</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з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біології</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Київ</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 </a:t>
            </a:r>
            <a:r>
              <a:rPr kumimoji="0" lang="ru-RU" altLang="ru-RU"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Наукова</a:t>
            </a:r>
            <a:r>
              <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думка, 2003. — 528 с.</a:t>
            </a:r>
          </a:p>
        </p:txBody>
      </p:sp>
    </p:spTree>
    <p:extLst>
      <p:ext uri="{BB962C8B-B14F-4D97-AF65-F5344CB8AC3E}">
        <p14:creationId xmlns:p14="http://schemas.microsoft.com/office/powerpoint/2010/main" val="1175390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1FF72"/>
        </a:solidFill>
        <a:effectLst/>
      </p:bgPr>
    </p:bg>
    <p:spTree>
      <p:nvGrpSpPr>
        <p:cNvPr id="1" name=""/>
        <p:cNvGrpSpPr/>
        <p:nvPr/>
      </p:nvGrpSpPr>
      <p:grpSpPr>
        <a:xfrm>
          <a:off x="0" y="0"/>
          <a:ext cx="0" cy="0"/>
          <a:chOff x="0" y="0"/>
          <a:chExt cx="0" cy="0"/>
        </a:xfrm>
      </p:grpSpPr>
      <p:sp>
        <p:nvSpPr>
          <p:cNvPr id="2" name="Freeform 2"/>
          <p:cNvSpPr/>
          <p:nvPr/>
        </p:nvSpPr>
        <p:spPr>
          <a:xfrm>
            <a:off x="12403406" y="353025"/>
            <a:ext cx="5437620" cy="9580950"/>
          </a:xfrm>
          <a:custGeom>
            <a:avLst/>
            <a:gdLst/>
            <a:ahLst/>
            <a:cxnLst/>
            <a:rect l="l" t="t" r="r" b="b"/>
            <a:pathLst>
              <a:path w="5437620" h="9580950">
                <a:moveTo>
                  <a:pt x="0" y="0"/>
                </a:moveTo>
                <a:lnTo>
                  <a:pt x="5437620" y="0"/>
                </a:lnTo>
                <a:lnTo>
                  <a:pt x="5437620" y="9580950"/>
                </a:lnTo>
                <a:lnTo>
                  <a:pt x="0" y="9580950"/>
                </a:lnTo>
                <a:lnTo>
                  <a:pt x="0" y="0"/>
                </a:lnTo>
                <a:close/>
              </a:path>
            </a:pathLst>
          </a:custGeom>
          <a:blipFill>
            <a:blip r:embed="rId2"/>
            <a:stretch>
              <a:fillRect t="-18173" b="-18173"/>
            </a:stretch>
          </a:blipFill>
        </p:spPr>
        <p:txBody>
          <a:bodyPr/>
          <a:lstStyle/>
          <a:p>
            <a:r>
              <a:rPr lang="uk-UA" dirty="0" smtClean="0"/>
              <a:t> </a:t>
            </a:r>
            <a:endParaRPr lang="ru-RU" dirty="0"/>
          </a:p>
        </p:txBody>
      </p:sp>
      <p:sp>
        <p:nvSpPr>
          <p:cNvPr id="7" name="object 6"/>
          <p:cNvSpPr txBox="1">
            <a:spLocks/>
          </p:cNvSpPr>
          <p:nvPr/>
        </p:nvSpPr>
        <p:spPr>
          <a:xfrm>
            <a:off x="12607616" y="3086100"/>
            <a:ext cx="5029200" cy="1675459"/>
          </a:xfrm>
          <a:prstGeom prst="rect">
            <a:avLst/>
          </a:prstGeom>
        </p:spPr>
        <p:txBody>
          <a:bodyPr vert="horz" wrap="square" lIns="0" tIns="13335"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065" marR="5080" indent="79375">
              <a:spcBef>
                <a:spcPts val="105"/>
              </a:spcBef>
            </a:pPr>
            <a:r>
              <a:rPr lang="ru-RU" sz="5400" b="1" spc="-10" dirty="0" err="1" smtClean="0">
                <a:latin typeface="Times New Roman"/>
                <a:cs typeface="Times New Roman"/>
              </a:rPr>
              <a:t>Дякуємо</a:t>
            </a:r>
            <a:r>
              <a:rPr lang="ru-RU" sz="5400" b="1" spc="-10" dirty="0" smtClean="0">
                <a:latin typeface="Times New Roman"/>
                <a:cs typeface="Times New Roman"/>
              </a:rPr>
              <a:t> за </a:t>
            </a:r>
            <a:r>
              <a:rPr lang="ru-RU" sz="5400" b="1" spc="-10" dirty="0" err="1" smtClean="0">
                <a:latin typeface="Times New Roman"/>
                <a:cs typeface="Times New Roman"/>
              </a:rPr>
              <a:t>увагу</a:t>
            </a:r>
            <a:r>
              <a:rPr lang="ru-RU" sz="5400" b="1" spc="-10" dirty="0" smtClean="0">
                <a:latin typeface="Times New Roman"/>
                <a:cs typeface="Times New Roman"/>
              </a:rPr>
              <a:t>!</a:t>
            </a:r>
            <a:endParaRPr lang="ru-RU" sz="5400" dirty="0">
              <a:latin typeface="Times New Roman"/>
              <a:cs typeface="Times New Roman"/>
            </a:endParaRPr>
          </a:p>
        </p:txBody>
      </p:sp>
      <p:sp>
        <p:nvSpPr>
          <p:cNvPr id="9" name="object 6"/>
          <p:cNvSpPr txBox="1"/>
          <p:nvPr/>
        </p:nvSpPr>
        <p:spPr>
          <a:xfrm>
            <a:off x="1828800" y="8572500"/>
            <a:ext cx="8077200" cy="628377"/>
          </a:xfrm>
          <a:prstGeom prst="rect">
            <a:avLst/>
          </a:prstGeom>
        </p:spPr>
        <p:txBody>
          <a:bodyPr vert="horz" wrap="square" lIns="0" tIns="12700" rIns="0" bIns="0" rtlCol="0">
            <a:spAutoFit/>
          </a:bodyPr>
          <a:lstStyle/>
          <a:p>
            <a:pPr marL="12700">
              <a:lnSpc>
                <a:spcPct val="100000"/>
              </a:lnSpc>
              <a:spcBef>
                <a:spcPts val="100"/>
              </a:spcBef>
            </a:pPr>
            <a:r>
              <a:rPr sz="4000" b="1" i="1" dirty="0">
                <a:solidFill>
                  <a:srgbClr val="1F487C"/>
                </a:solidFill>
                <a:latin typeface="Times New Roman"/>
                <a:cs typeface="Times New Roman"/>
              </a:rPr>
              <a:t>Всім</a:t>
            </a:r>
            <a:r>
              <a:rPr sz="4000" b="1" i="1" spc="-40" dirty="0">
                <a:solidFill>
                  <a:srgbClr val="1F487C"/>
                </a:solidFill>
                <a:latin typeface="Times New Roman"/>
                <a:cs typeface="Times New Roman"/>
              </a:rPr>
              <a:t> </a:t>
            </a:r>
            <a:r>
              <a:rPr sz="4000" b="1" i="1" dirty="0">
                <a:solidFill>
                  <a:srgbClr val="1F487C"/>
                </a:solidFill>
                <a:latin typeface="Times New Roman"/>
                <a:cs typeface="Times New Roman"/>
              </a:rPr>
              <a:t>Перемоги,</a:t>
            </a:r>
            <a:r>
              <a:rPr sz="4000" b="1" i="1" spc="-80" dirty="0">
                <a:solidFill>
                  <a:srgbClr val="1F487C"/>
                </a:solidFill>
                <a:latin typeface="Times New Roman"/>
                <a:cs typeface="Times New Roman"/>
              </a:rPr>
              <a:t> </a:t>
            </a:r>
            <a:r>
              <a:rPr sz="4000" b="1" i="1" dirty="0">
                <a:solidFill>
                  <a:srgbClr val="F79546"/>
                </a:solidFill>
                <a:latin typeface="Times New Roman"/>
                <a:cs typeface="Times New Roman"/>
              </a:rPr>
              <a:t>Миру</a:t>
            </a:r>
            <a:r>
              <a:rPr sz="4000" b="1" i="1" spc="-40" dirty="0">
                <a:solidFill>
                  <a:srgbClr val="F79546"/>
                </a:solidFill>
                <a:latin typeface="Times New Roman"/>
                <a:cs typeface="Times New Roman"/>
              </a:rPr>
              <a:t> </a:t>
            </a:r>
            <a:r>
              <a:rPr sz="4000" b="1" i="1" dirty="0">
                <a:solidFill>
                  <a:srgbClr val="F79546"/>
                </a:solidFill>
                <a:latin typeface="Times New Roman"/>
                <a:cs typeface="Times New Roman"/>
              </a:rPr>
              <a:t>і</a:t>
            </a:r>
            <a:r>
              <a:rPr sz="4000" b="1" i="1" spc="-50" dirty="0">
                <a:solidFill>
                  <a:srgbClr val="F79546"/>
                </a:solidFill>
                <a:latin typeface="Times New Roman"/>
                <a:cs typeface="Times New Roman"/>
              </a:rPr>
              <a:t> </a:t>
            </a:r>
            <a:r>
              <a:rPr sz="4000" b="1" i="1" spc="-10" dirty="0">
                <a:solidFill>
                  <a:srgbClr val="F79546"/>
                </a:solidFill>
                <a:latin typeface="Times New Roman"/>
                <a:cs typeface="Times New Roman"/>
              </a:rPr>
              <a:t>добра!</a:t>
            </a:r>
            <a:endParaRPr sz="4000" dirty="0">
              <a:latin typeface="Times New Roman"/>
              <a:cs typeface="Times New Roman"/>
            </a:endParaRPr>
          </a:p>
        </p:txBody>
      </p:sp>
      <p:pic>
        <p:nvPicPr>
          <p:cNvPr id="10" name="object 9"/>
          <p:cNvPicPr/>
          <p:nvPr/>
        </p:nvPicPr>
        <p:blipFill>
          <a:blip r:embed="rId3" cstate="print"/>
          <a:stretch>
            <a:fillRect/>
          </a:stretch>
        </p:blipFill>
        <p:spPr>
          <a:xfrm>
            <a:off x="914400" y="968792"/>
            <a:ext cx="10744200" cy="7070308"/>
          </a:xfrm>
          <a:prstGeom prst="rect">
            <a:avLst/>
          </a:prstGeom>
        </p:spPr>
      </p:pic>
    </p:spTree>
    <p:extLst>
      <p:ext uri="{BB962C8B-B14F-4D97-AF65-F5344CB8AC3E}">
        <p14:creationId xmlns:p14="http://schemas.microsoft.com/office/powerpoint/2010/main" val="13746807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430</TotalTime>
  <Words>1295</Words>
  <Application>Microsoft Office PowerPoint</Application>
  <PresentationFormat>Произвольный</PresentationFormat>
  <Paragraphs>128</Paragraphs>
  <Slides>20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20</vt:i4>
      </vt:variant>
    </vt:vector>
  </HeadingPairs>
  <TitlesOfParts>
    <vt:vector size="25" baseType="lpstr">
      <vt:lpstr>Arial</vt:lpstr>
      <vt:lpstr>Times New Roman</vt:lpstr>
      <vt:lpstr>Calibri</vt:lpstr>
      <vt:lpstr>ITC Franklin Gothic LT Semi-Bold</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«Дослідження наявності та поширення цвілевих грибів на продуктах харчування»</dc:title>
  <cp:lastModifiedBy>Леся Магаляс</cp:lastModifiedBy>
  <cp:revision>33</cp:revision>
  <dcterms:created xsi:type="dcterms:W3CDTF">2006-08-16T00:00:00Z</dcterms:created>
  <dcterms:modified xsi:type="dcterms:W3CDTF">2026-04-20T09:03:20Z</dcterms:modified>
  <dc:identifier>DAHHC1hbp8w</dc:identifier>
</cp:coreProperties>
</file>