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9" r:id="rId6"/>
    <p:sldId id="270" r:id="rId7"/>
    <p:sldId id="259" r:id="rId8"/>
    <p:sldId id="260" r:id="rId9"/>
    <p:sldId id="261" r:id="rId10"/>
    <p:sldId id="262" r:id="rId11"/>
    <p:sldId id="265" r:id="rId12"/>
    <p:sldId id="263" r:id="rId13"/>
    <p:sldId id="264" r:id="rId14"/>
    <p:sldId id="267" r:id="rId15"/>
    <p:sldId id="26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33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37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692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411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15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350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128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634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875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26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6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B8447-833A-4D35-83C1-A6448128FD93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4CD66-F45E-4BFE-83B6-AAD36862E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88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nnualreviews.org/content/journals/10.1146/annurev-astro-082214-122238;jsessionid=6J6KOj8rISd8FhK-StKGYbrL6JkIPjeejaaKJude.annurevlive-10-241-10-77" TargetMode="External"/><Relationship Id="rId3" Type="http://schemas.openxmlformats.org/officeDocument/2006/relationships/hyperlink" Target="https://science.nasa.gov/exoplanets/exoplanet-catalog/" TargetMode="External"/><Relationship Id="rId7" Type="http://schemas.openxmlformats.org/officeDocument/2006/relationships/hyperlink" Target="https://science.nasa.gov/exoplanets/habitable-zone/" TargetMode="External"/><Relationship Id="rId2" Type="http://schemas.openxmlformats.org/officeDocument/2006/relationships/hyperlink" Target="https://science.nasa.gov/mission/hubble/science/science-behind-the-discoveries/hubble-exoplanet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nas.org/doi/full/10.1073/pnas.96.10.5353" TargetMode="External"/><Relationship Id="rId5" Type="http://schemas.openxmlformats.org/officeDocument/2006/relationships/hyperlink" Target="https://24tv.ua/tech/ekzoplaneti-metodi-viyavlennya-yak-mi-shukayemo-novini-tehnologiy_n1626980" TargetMode="External"/><Relationship Id="rId10" Type="http://schemas.openxmlformats.org/officeDocument/2006/relationships/hyperlink" Target="https://iopscience.iop.org/article/10.3847/2515-5172/ae1694" TargetMode="External"/><Relationship Id="rId4" Type="http://schemas.openxmlformats.org/officeDocument/2006/relationships/hyperlink" Target="https://science.nasa.gov/exoplanets/exoplanet-catalog/https:/www.exoplanetkyoto.org/exohtml/HD_176051_b.html" TargetMode="External"/><Relationship Id="rId9" Type="http://schemas.openxmlformats.org/officeDocument/2006/relationships/hyperlink" Target="https://www.pnas.org/doi/full/10.1073/pnas.13091071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-1" r="313" b="11310"/>
          <a:stretch/>
        </p:blipFill>
        <p:spPr>
          <a:xfrm>
            <a:off x="0" y="0"/>
            <a:ext cx="1225867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8547" y="43656"/>
            <a:ext cx="8277224" cy="1724025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uk-UA" dirty="0" err="1" smtClean="0">
                <a:solidFill>
                  <a:srgbClr val="D73AD7"/>
                </a:solidFill>
                <a:latin typeface="Times New Roman" panose="02020603050405020304" pitchFamily="18" charset="0"/>
                <a:ea typeface="Source Serif 4 Semi Bold" pitchFamily="34" charset="-122"/>
                <a:cs typeface="Times New Roman" panose="02020603050405020304" pitchFamily="18" charset="0"/>
              </a:rPr>
              <a:t>Екзопланети</a:t>
            </a:r>
            <a:r>
              <a:rPr lang="uk-UA" dirty="0" smtClean="0">
                <a:solidFill>
                  <a:srgbClr val="D73AD7"/>
                </a:solidFill>
                <a:latin typeface="Times New Roman" panose="02020603050405020304" pitchFamily="18" charset="0"/>
                <a:ea typeface="Source Serif 4 Semi Bold" pitchFamily="34" charset="-122"/>
                <a:cs typeface="Times New Roman" panose="02020603050405020304" pitchFamily="18" charset="0"/>
              </a:rPr>
              <a:t>: пошук життя</a:t>
            </a:r>
            <a:br>
              <a:rPr lang="uk-UA" dirty="0" smtClean="0">
                <a:solidFill>
                  <a:srgbClr val="D73AD7"/>
                </a:solidFill>
                <a:latin typeface="Times New Roman" panose="02020603050405020304" pitchFamily="18" charset="0"/>
                <a:ea typeface="Source Serif 4 Semi Bold" pitchFamily="34" charset="-122"/>
                <a:cs typeface="Times New Roman" panose="02020603050405020304" pitchFamily="18" charset="0"/>
              </a:rPr>
            </a:br>
            <a:r>
              <a:rPr lang="uk-UA" dirty="0" smtClean="0">
                <a:solidFill>
                  <a:srgbClr val="D73AD7"/>
                </a:solidFill>
                <a:latin typeface="Times New Roman" panose="02020603050405020304" pitchFamily="18" charset="0"/>
                <a:ea typeface="Source Serif 4 Semi Bold" pitchFamily="34" charset="-122"/>
                <a:cs typeface="Times New Roman" panose="02020603050405020304" pitchFamily="18" charset="0"/>
              </a:rPr>
              <a:t> за межами Землі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71850" y="4864496"/>
            <a:ext cx="8820150" cy="19486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Шостак Анна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Сергіївна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9-А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вського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всько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ï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ально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ï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зюмського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всько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ï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Харківська обласна Мала академія наук Харківської обласної ради</a:t>
            </a: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Рибенцева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Альона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Геннадіївна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вчителька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вського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№1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Барвінківської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Ізюмського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5647" t="1871" r="20131" b="21187"/>
          <a:stretch/>
        </p:blipFill>
        <p:spPr>
          <a:xfrm>
            <a:off x="76199" y="1517253"/>
            <a:ext cx="4000501" cy="42576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9725" y="1767681"/>
            <a:ext cx="2995612" cy="31883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8274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8025" y="1"/>
            <a:ext cx="8804384" cy="2686049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4000" b="1" i="1" dirty="0" err="1" smtClean="0">
                <a:solidFill>
                  <a:srgbClr val="FF0000"/>
                </a:solidFill>
              </a:rPr>
              <a:t>Екзопланети</a:t>
            </a:r>
            <a:r>
              <a:rPr lang="uk-UA" sz="4000" dirty="0" smtClean="0"/>
              <a:t> — це планети, які обертаються навколо інших зірок за межами нашої Сонячної системи. </a:t>
            </a:r>
            <a:br>
              <a:rPr lang="uk-UA" sz="4000" dirty="0" smtClean="0"/>
            </a:br>
            <a:r>
              <a:rPr lang="uk-UA" sz="2800" u="sng" dirty="0" smtClean="0">
                <a:solidFill>
                  <a:srgbClr val="FF0000"/>
                </a:solidFill>
              </a:rPr>
              <a:t>До недавнього часу їх існування було лише теорією, але технологічні прориви XX-XXI століть перетворили це на дійсність.</a:t>
            </a:r>
            <a:endParaRPr lang="uk-UA" sz="2800" u="sng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000375" cy="6858000"/>
          </a:xfrm>
          <a:prstGeom prst="rect">
            <a:avLst/>
          </a:prstGeom>
        </p:spPr>
      </p:pic>
      <p:sp>
        <p:nvSpPr>
          <p:cNvPr id="6" name="Text 13"/>
          <p:cNvSpPr/>
          <p:nvPr/>
        </p:nvSpPr>
        <p:spPr>
          <a:xfrm>
            <a:off x="3000375" y="4791075"/>
            <a:ext cx="9191625" cy="2066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91440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Сьогодні астрономи знають про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понад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uk-UA" sz="2000" kern="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6000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підтверджених екзопланет, і кожен тиждень додаються десятки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нових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</a:p>
          <a:p>
            <a:pPr marL="0" marR="0" lvl="0" indent="0" algn="just" defTabSz="91440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Екзопланети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існують у величезному різноманітті: від газових гігантів до скелястих світів, схожих на Землю. </a:t>
            </a:r>
            <a:endParaRPr kumimoji="0" lang="uk-UA" sz="2000" b="0" i="0" u="none" strike="noStrike" kern="0" cap="none" spc="0" normalizeH="0" baseline="0" noProof="0" dirty="0" smtClean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pPr marL="0" marR="0" lvl="0" indent="0" algn="just" defTabSz="91440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Деякі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обертаються у зоні потенційної придатності для життя, де можлива рідка вода.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5926" y="2957512"/>
            <a:ext cx="4533900" cy="1695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80541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0777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Перша підтверджена </a:t>
            </a:r>
            <a:r>
              <a:rPr lang="uk-UA" sz="2400" dirty="0" err="1" smtClean="0"/>
              <a:t>екзопланета</a:t>
            </a:r>
            <a:r>
              <a:rPr lang="uk-UA" sz="2400" dirty="0" smtClean="0"/>
              <a:t> була відкрита 6 жовтня 1995 року швейцарськими астрономами Мішелем Майором та </a:t>
            </a:r>
            <a:r>
              <a:rPr lang="uk-UA" sz="2400" dirty="0" err="1" smtClean="0"/>
              <a:t>Дідьє</a:t>
            </a:r>
            <a:r>
              <a:rPr lang="uk-UA" sz="2400" dirty="0" smtClean="0"/>
              <a:t> </a:t>
            </a:r>
            <a:r>
              <a:rPr lang="uk-UA" sz="2400" dirty="0" err="1" smtClean="0"/>
              <a:t>Квелозом</a:t>
            </a:r>
            <a:r>
              <a:rPr lang="uk-UA" sz="2400" dirty="0" smtClean="0"/>
              <a:t>. Вони виявили планету 51 Пегасі b — гарячий Юпітер, що обертається дуже близько до своєї зірки. Це відкриття </a:t>
            </a:r>
            <a:r>
              <a:rPr lang="uk-UA" sz="2400" dirty="0" err="1" smtClean="0"/>
              <a:t>революціонувало</a:t>
            </a:r>
            <a:r>
              <a:rPr lang="uk-UA" sz="2400" dirty="0" smtClean="0"/>
              <a:t> астрономію та змінило наше розуміння формування планетних систем.</a:t>
            </a:r>
            <a:endParaRPr lang="uk-UA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15433" y="4054852"/>
            <a:ext cx="1722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Мішель</a:t>
            </a:r>
            <a:r>
              <a:rPr lang="ru-RU" dirty="0" smtClean="0"/>
              <a:t> Майор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887" y="1602581"/>
            <a:ext cx="2619375" cy="2359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852072" y="4054852"/>
            <a:ext cx="1365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Дідьє</a:t>
            </a:r>
            <a:r>
              <a:rPr lang="ru-RU" dirty="0" smtClean="0"/>
              <a:t> Квело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79" y="1602581"/>
            <a:ext cx="2562225" cy="241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724846" y="6411685"/>
            <a:ext cx="1357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51 Пегаса </a:t>
            </a:r>
            <a:r>
              <a:rPr lang="en-US" dirty="0" smtClean="0"/>
              <a:t>b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936570" y="6411685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Офіційна назва — </a:t>
            </a:r>
            <a:r>
              <a:rPr lang="uk-UA" dirty="0" err="1" smtClean="0"/>
              <a:t>Димидій</a:t>
            </a: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945981" y="4053808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 smtClean="0"/>
              <a:t>Зона життя (або «зона </a:t>
            </a:r>
            <a:r>
              <a:rPr lang="uk-UA" sz="2000" dirty="0" err="1" smtClean="0"/>
              <a:t>Золотоволоски</a:t>
            </a:r>
            <a:r>
              <a:rPr lang="uk-UA" sz="2000" dirty="0" smtClean="0"/>
              <a:t>») — це область навколо зірки, де температура достатньо помірна, щоб на поверхні планети могла існувати рідка вода 💧 — головна умова для життя, подібного до земного.</a:t>
            </a:r>
          </a:p>
          <a:p>
            <a:r>
              <a:rPr lang="uk-UA" sz="2000" dirty="0" smtClean="0"/>
              <a:t>Якщо планета занадто близько до зірки — вода випаровується 🌡</a:t>
            </a:r>
          </a:p>
          <a:p>
            <a:r>
              <a:rPr lang="uk-UA" sz="2000" dirty="0" smtClean="0"/>
              <a:t>Якщо занадто далеко — вода замерзає ❄️</a:t>
            </a:r>
          </a:p>
          <a:p>
            <a:pPr algn="ctr"/>
            <a:r>
              <a:rPr lang="uk-UA" sz="2000" dirty="0" smtClean="0"/>
              <a:t>У зоні життя може бути атмосфера, помірний клімат і стабільна температура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r="53307" b="7544"/>
          <a:stretch/>
        </p:blipFill>
        <p:spPr>
          <a:xfrm>
            <a:off x="685352" y="4457105"/>
            <a:ext cx="4779556" cy="18287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2350" t="7991" r="2797" b="9465"/>
          <a:stretch/>
        </p:blipFill>
        <p:spPr>
          <a:xfrm>
            <a:off x="5910262" y="1511172"/>
            <a:ext cx="6167438" cy="254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72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Науковий апарат роботи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72174" y="1436578"/>
            <a:ext cx="6029325" cy="310854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dirty="0" smtClean="0"/>
              <a:t>Мета роботи: </a:t>
            </a:r>
          </a:p>
          <a:p>
            <a:pPr algn="ctr"/>
            <a:r>
              <a:rPr lang="uk-UA" sz="2800" dirty="0" smtClean="0"/>
              <a:t>з’ясувати методи пошуку та відкриття </a:t>
            </a:r>
            <a:r>
              <a:rPr lang="uk-UA" sz="2800" dirty="0" err="1" smtClean="0"/>
              <a:t>екзопланет</a:t>
            </a:r>
            <a:r>
              <a:rPr lang="uk-UA" sz="2800" dirty="0" smtClean="0"/>
              <a:t>, визначити які з них можуть бути придатними для життя та оцінити значення цих </a:t>
            </a:r>
            <a:r>
              <a:rPr lang="uk-UA" sz="2800" dirty="0" err="1" smtClean="0"/>
              <a:t>відкритів</a:t>
            </a:r>
            <a:r>
              <a:rPr lang="uk-UA" sz="2800" dirty="0" smtClean="0"/>
              <a:t> для розвитку науки і розуміння місця земної цивілізації у Всесвіті.</a:t>
            </a:r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1924" y="4935419"/>
            <a:ext cx="12106275" cy="181588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800" dirty="0" smtClean="0"/>
              <a:t>Об’єкт дослідження: </a:t>
            </a:r>
            <a:r>
              <a:rPr lang="uk-UA" sz="2800" dirty="0" err="1" smtClean="0"/>
              <a:t>екзопланети</a:t>
            </a:r>
            <a:r>
              <a:rPr lang="uk-UA" sz="2800" dirty="0" smtClean="0"/>
              <a:t> як небесні тіла, що обертаються навколо інших зір, відмінних від Сонця. </a:t>
            </a:r>
          </a:p>
          <a:p>
            <a:pPr algn="just"/>
            <a:r>
              <a:rPr lang="uk-UA" sz="2800" dirty="0" smtClean="0"/>
              <a:t>Предмет дослідження: методи виявлення </a:t>
            </a:r>
            <a:r>
              <a:rPr lang="uk-UA" sz="2800" dirty="0" err="1" smtClean="0"/>
              <a:t>екзопланет</a:t>
            </a:r>
            <a:r>
              <a:rPr lang="uk-UA" sz="2800" dirty="0" smtClean="0"/>
              <a:t> і наукові підходи до пошуку життя за межами </a:t>
            </a:r>
            <a:r>
              <a:rPr lang="ru-RU" sz="2800" dirty="0" err="1" smtClean="0"/>
              <a:t>Землі</a:t>
            </a:r>
            <a:r>
              <a:rPr lang="ru-RU" sz="2800" dirty="0"/>
              <a:t>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49" y="1436578"/>
            <a:ext cx="4495801" cy="3367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2519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3125"/>
          </a:xfrm>
        </p:spPr>
        <p:txBody>
          <a:bodyPr/>
          <a:lstStyle/>
          <a:p>
            <a:pPr algn="ctr"/>
            <a:r>
              <a:rPr lang="uk-UA" b="1" dirty="0" smtClean="0"/>
              <a:t>Науковий апарат роботи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150" y="1416814"/>
            <a:ext cx="120777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u="sng" dirty="0" smtClean="0"/>
              <a:t>Завдання роботи: </a:t>
            </a:r>
          </a:p>
          <a:p>
            <a:pPr marL="514350" indent="-514350" algn="just">
              <a:buAutoNum type="arabicParenR"/>
            </a:pPr>
            <a:r>
              <a:rPr lang="uk-UA" sz="3200" dirty="0" smtClean="0"/>
              <a:t>теоретичний аналіз літератури та джерел з даної проблеми; </a:t>
            </a:r>
          </a:p>
          <a:p>
            <a:pPr marL="514350" indent="-514350" algn="just">
              <a:buAutoNum type="arabicParenR"/>
            </a:pPr>
            <a:r>
              <a:rPr lang="uk-UA" sz="3200" dirty="0" smtClean="0"/>
              <a:t>ознайомитися з історією відкриття планет, що обертаються навколо іншої зірки; </a:t>
            </a:r>
          </a:p>
          <a:p>
            <a:pPr marL="514350" indent="-514350" algn="just">
              <a:buAutoNum type="arabicParenR"/>
            </a:pPr>
            <a:r>
              <a:rPr lang="uk-UA" sz="3200" dirty="0" smtClean="0"/>
              <a:t>розглянути основні методи їхнього детектування (транзитний, радіальна швидкість, пряме спостереження тощо);</a:t>
            </a:r>
          </a:p>
          <a:p>
            <a:pPr marL="514350" indent="-514350" algn="just">
              <a:buAutoNum type="arabicParenR"/>
            </a:pPr>
            <a:r>
              <a:rPr lang="uk-UA" sz="3200" dirty="0" smtClean="0"/>
              <a:t>проаналізувати приклади відомих </a:t>
            </a:r>
            <a:r>
              <a:rPr lang="uk-UA" sz="3200" dirty="0" err="1" smtClean="0"/>
              <a:t>екзопланет</a:t>
            </a:r>
            <a:r>
              <a:rPr lang="uk-UA" sz="3200" dirty="0" smtClean="0"/>
              <a:t>, схожих на Землю;</a:t>
            </a:r>
          </a:p>
          <a:p>
            <a:pPr marL="514350" indent="-514350" algn="just">
              <a:buAutoNum type="arabicParenR"/>
            </a:pPr>
            <a:r>
              <a:rPr lang="uk-UA" sz="3200" dirty="0" smtClean="0"/>
              <a:t>з’ясувати, які критерії вважаються ознаками можливості існування життя;</a:t>
            </a:r>
          </a:p>
          <a:p>
            <a:pPr marL="514350" indent="-514350" algn="just">
              <a:buAutoNum type="arabicParenR"/>
            </a:pPr>
            <a:r>
              <a:rPr lang="uk-UA" sz="3200" dirty="0" smtClean="0"/>
              <a:t>визначити значення досліджень позасонячної планети для майбутнього людства.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2164308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3125"/>
          </a:xfrm>
        </p:spPr>
        <p:txBody>
          <a:bodyPr/>
          <a:lstStyle/>
          <a:p>
            <a:pPr algn="ctr"/>
            <a:r>
              <a:rPr lang="uk-UA" b="1" dirty="0" smtClean="0"/>
              <a:t>Науковий апарат роботи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599" y="1028343"/>
            <a:ext cx="118205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/>
              <a:t>Методи: аналіз наукових джерел (вивчення публікацій, статей і матеріалів NASA та ESA про відкриття </a:t>
            </a:r>
            <a:r>
              <a:rPr lang="uk-UA" sz="2400" dirty="0" err="1" smtClean="0"/>
              <a:t>екзопланет</a:t>
            </a:r>
            <a:r>
              <a:rPr lang="uk-UA" sz="2400" dirty="0" smtClean="0"/>
              <a:t>), порівняльний метод (порівняння умов на різних </a:t>
            </a:r>
            <a:r>
              <a:rPr lang="uk-UA" sz="2400" dirty="0" err="1" smtClean="0"/>
              <a:t>екзопланетах</a:t>
            </a:r>
            <a:r>
              <a:rPr lang="uk-UA" sz="2400" dirty="0" smtClean="0"/>
              <a:t> із умовами на Землі для визначення придатності до життя), спостереження та узагальнення (розгляд реальних даних, отриманих за допомогою космічних телескопів (</a:t>
            </a:r>
            <a:r>
              <a:rPr lang="uk-UA" sz="2400" dirty="0" err="1" smtClean="0"/>
              <a:t>Kepler</a:t>
            </a:r>
            <a:r>
              <a:rPr lang="uk-UA" sz="2400" dirty="0" smtClean="0"/>
              <a:t>, TESS, </a:t>
            </a:r>
            <a:r>
              <a:rPr lang="uk-UA" sz="2400" dirty="0" err="1" smtClean="0"/>
              <a:t>James</a:t>
            </a:r>
            <a:r>
              <a:rPr lang="uk-UA" sz="2400" dirty="0" smtClean="0"/>
              <a:t> </a:t>
            </a:r>
            <a:r>
              <a:rPr lang="uk-UA" sz="2400" dirty="0" err="1" smtClean="0"/>
              <a:t>Webb</a:t>
            </a:r>
            <a:r>
              <a:rPr lang="uk-UA" sz="2400" dirty="0" smtClean="0"/>
              <a:t>, </a:t>
            </a:r>
            <a:r>
              <a:rPr lang="uk-UA" sz="2400" dirty="0" err="1" smtClean="0"/>
              <a:t>Хаббл</a:t>
            </a:r>
            <a:r>
              <a:rPr lang="uk-UA" sz="2400" dirty="0" smtClean="0"/>
              <a:t>), аналіз статистичних даних (оцінка кількості відкритих </a:t>
            </a:r>
            <a:r>
              <a:rPr lang="uk-UA" sz="2400" dirty="0" err="1" smtClean="0"/>
              <a:t>екзопланет</a:t>
            </a:r>
            <a:r>
              <a:rPr lang="uk-UA" sz="2400" dirty="0" smtClean="0"/>
              <a:t>, їхніх розмірів, відстані до зірок та наявності атмосфери).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725" t="8852" r="6102" b="5235"/>
          <a:stretch/>
        </p:blipFill>
        <p:spPr>
          <a:xfrm>
            <a:off x="600075" y="3752850"/>
            <a:ext cx="4314825" cy="26574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362575" y="3317467"/>
            <a:ext cx="6686549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400" dirty="0" smtClean="0"/>
              <a:t>Особистий внесок у систематизації інформації шляхом оформлення таблиці з даними про найбільш відомі </a:t>
            </a:r>
            <a:r>
              <a:rPr lang="uk-UA" sz="2400" dirty="0" err="1" smtClean="0"/>
              <a:t>екзопланети</a:t>
            </a:r>
            <a:r>
              <a:rPr lang="uk-UA" sz="2400" dirty="0" smtClean="0"/>
              <a:t> (подібних до Землі) і у дослідженні умов, необхідних для можливого існування життя за межами Сонячної системи. </a:t>
            </a:r>
          </a:p>
          <a:p>
            <a:pPr algn="just"/>
            <a:r>
              <a:rPr lang="uk-UA" sz="2400" dirty="0" smtClean="0"/>
              <a:t>Наукова новизна роботи полягає у дослідженні сучасних методів пошуку </a:t>
            </a:r>
            <a:r>
              <a:rPr lang="uk-UA" sz="2400" dirty="0" err="1" smtClean="0"/>
              <a:t>екзопланет</a:t>
            </a:r>
            <a:r>
              <a:rPr lang="uk-UA" sz="2400" dirty="0" smtClean="0"/>
              <a:t> і на основі астрономічних спостережень визначення можливих ознак життя на них.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866988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317501"/>
            <a:ext cx="8077200" cy="996949"/>
          </a:xfrm>
        </p:spPr>
        <p:txBody>
          <a:bodyPr>
            <a:normAutofit/>
          </a:bodyPr>
          <a:lstStyle/>
          <a:p>
            <a:r>
              <a:rPr lang="uk-UA" dirty="0" smtClean="0"/>
              <a:t>Методи виявлення </a:t>
            </a:r>
            <a:r>
              <a:rPr lang="uk-UA" dirty="0" err="1" smtClean="0"/>
              <a:t>екзопланет</a:t>
            </a:r>
            <a:endParaRPr lang="uk-UA" dirty="0"/>
          </a:p>
        </p:txBody>
      </p:sp>
      <p:sp>
        <p:nvSpPr>
          <p:cNvPr id="5" name="Text 5"/>
          <p:cNvSpPr/>
          <p:nvPr/>
        </p:nvSpPr>
        <p:spPr>
          <a:xfrm>
            <a:off x="8479995" y="1082807"/>
            <a:ext cx="1494949" cy="186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lvl="0">
              <a:lnSpc>
                <a:spcPts val="1450"/>
              </a:lnSpc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Транзитний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метод</a:t>
            </a:r>
            <a:endParaRPr kumimoji="0" lang="uk-UA" sz="2400" b="0" i="0" u="none" strike="noStrike" kern="0" cap="none" spc="0" normalizeH="0" baseline="0" noProof="0" dirty="0" smtClean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ource Serif 4 Semi Bold" pitchFamily="34" charset="0"/>
              <a:ea typeface="Source Serif 4 Semi Bold" pitchFamily="34" charset="-122"/>
              <a:cs typeface="Source Serif 4 Semi Bold" pitchFamily="34" charset="-120"/>
            </a:endParaRPr>
          </a:p>
          <a:p>
            <a:pPr lvl="0">
              <a:lnSpc>
                <a:spcPts val="1450"/>
              </a:lnSpc>
            </a:pPr>
            <a:r>
              <a:rPr lang="ru-RU" sz="2400" dirty="0" err="1" smtClean="0"/>
              <a:t>Найпродуктивніший</a:t>
            </a:r>
            <a:r>
              <a:rPr lang="ru-RU" sz="2400" dirty="0" smtClean="0"/>
              <a:t> метод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Text 10"/>
          <p:cNvSpPr/>
          <p:nvPr/>
        </p:nvSpPr>
        <p:spPr>
          <a:xfrm>
            <a:off x="8584294" y="3703716"/>
            <a:ext cx="2781300" cy="5687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1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Доплеровський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метод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endParaRPr kumimoji="0" lang="uk-UA" sz="2000" b="0" i="0" u="none" strike="noStrike" kern="0" cap="none" spc="0" normalizeH="0" baseline="0" noProof="0" dirty="0" smtClean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ource Serif 4 Semi Bold" pitchFamily="34" charset="0"/>
              <a:ea typeface="Source Serif 4 Semi Bold" pitchFamily="34" charset="-122"/>
              <a:cs typeface="Source Serif 4 Semi Bold" pitchFamily="34" charset="-120"/>
            </a:endParaRPr>
          </a:p>
          <a:p>
            <a:pPr marL="0" marR="0" lvl="0" indent="0" defTabSz="914400" eaLnBrk="1" fontAlgn="auto" latinLnBrk="0" hangingPunct="1">
              <a:lnSpc>
                <a:spcPts val="1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(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радіальна швидкість)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Text 15"/>
          <p:cNvSpPr/>
          <p:nvPr/>
        </p:nvSpPr>
        <p:spPr>
          <a:xfrm>
            <a:off x="2045130" y="4959183"/>
            <a:ext cx="2886075" cy="335853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1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400" b="0" i="0" u="none" strike="noStrike" kern="0" cap="none" spc="0" normalizeH="0" baseline="0" noProof="0" dirty="0" smtClean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ource Serif 4 Semi Bold" pitchFamily="34" charset="0"/>
              <a:ea typeface="Source Serif 4 Semi Bold" pitchFamily="34" charset="-122"/>
              <a:cs typeface="Source Serif 4 Semi Bold" pitchFamily="34" charset="-120"/>
            </a:endParaRPr>
          </a:p>
          <a:p>
            <a:pPr marL="0" marR="0" lvl="0" indent="0" defTabSz="914400" eaLnBrk="1" fontAlgn="auto" latinLnBrk="0" hangingPunct="1">
              <a:lnSpc>
                <a:spcPts val="1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Пряме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зображення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4" y="1314450"/>
            <a:ext cx="4171950" cy="262890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4298064"/>
            <a:ext cx="5449064" cy="2445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" y="1082807"/>
            <a:ext cx="6619875" cy="38416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" y="5367894"/>
            <a:ext cx="6476999" cy="148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06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58949" y="148709"/>
            <a:ext cx="894809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600" dirty="0" err="1"/>
              <a:t>Екзопланети</a:t>
            </a:r>
            <a:r>
              <a:rPr lang="ru-RU" sz="3600" dirty="0"/>
              <a:t> </a:t>
            </a:r>
            <a:r>
              <a:rPr lang="ru-RU" sz="3600" dirty="0" err="1"/>
              <a:t>подібні</a:t>
            </a:r>
            <a:r>
              <a:rPr lang="ru-RU" sz="3600" dirty="0"/>
              <a:t> до характеристик </a:t>
            </a:r>
            <a:r>
              <a:rPr lang="ru-RU" sz="3600" dirty="0" err="1"/>
              <a:t>Землі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899967"/>
            <a:ext cx="6962775" cy="58209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899967"/>
            <a:ext cx="4929775" cy="21986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3203557"/>
            <a:ext cx="4929775" cy="166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81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375" y="148709"/>
            <a:ext cx="104710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 smtClean="0"/>
              <a:t>Найцікавіші та незвичайні представники </a:t>
            </a:r>
            <a:r>
              <a:rPr lang="uk-UA" sz="3600" dirty="0" err="1" smtClean="0"/>
              <a:t>екзопланет</a:t>
            </a:r>
            <a:endParaRPr lang="uk-UA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661690"/>
            <a:ext cx="6734176" cy="55867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6248400"/>
            <a:ext cx="1504950" cy="5415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661690"/>
            <a:ext cx="5257799" cy="547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58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03077" y="302419"/>
            <a:ext cx="10998398" cy="45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Вода на екзопланетах: </a:t>
            </a:r>
            <a:r>
              <a:rPr kumimoji="0" lang="uk-UA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</a:t>
            </a:r>
            <a:r>
              <a:rPr kumimoji="0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ошук</a:t>
            </a: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та ідентифікація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Text 1"/>
          <p:cNvSpPr/>
          <p:nvPr/>
        </p:nvSpPr>
        <p:spPr>
          <a:xfrm>
            <a:off x="360899" y="977589"/>
            <a:ext cx="11535826" cy="752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91440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Вода — фундамент земного життя. На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Землі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організми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потребують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рідкої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води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.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Тому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Times New Roman" panose="02020603050405020304" pitchFamily="18" charset="0"/>
                <a:ea typeface="Source Sans 3" pitchFamily="34" charset="-122"/>
                <a:cs typeface="Times New Roman" panose="02020603050405020304" pitchFamily="18" charset="0"/>
              </a:rPr>
              <a:t>пошук води на екзопланетах є одним з найважливіших показників потенційної придатності для життя.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70328" y="2280999"/>
            <a:ext cx="3926397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Потужні спектрографи, особливо на телескопі «Джеймс </a:t>
            </a:r>
            <a:r>
              <a:rPr lang="uk-UA" sz="2000" dirty="0" err="1" smtClean="0"/>
              <a:t>Вебб</a:t>
            </a:r>
            <a:r>
              <a:rPr lang="uk-UA" sz="2000" dirty="0" smtClean="0"/>
              <a:t>», можуть розрізнити водяну пару в атмосфері </a:t>
            </a:r>
            <a:r>
              <a:rPr lang="uk-UA" sz="2000" dirty="0" err="1" smtClean="0"/>
              <a:t>екзопланети</a:t>
            </a:r>
            <a:r>
              <a:rPr lang="uk-UA" sz="2000" dirty="0" smtClean="0"/>
              <a:t>, навіть якщо вона присутня у малих концентраціях.</a:t>
            </a:r>
            <a:endParaRPr lang="uk-UA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582601" y="5029458"/>
            <a:ext cx="5552124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 smtClean="0"/>
              <a:t>Планети у зоні населеності, які мають правильний розмір і масу, припускаються мають воду. Якщо планета знаходилась ближче до зірки під час формування, вона могла втратити воду. Моделювання дозволяє оцінити імовірність наявності води.</a:t>
            </a:r>
            <a:endParaRPr lang="uk-UA" dirty="0"/>
          </a:p>
        </p:txBody>
      </p:sp>
      <p:sp>
        <p:nvSpPr>
          <p:cNvPr id="18" name="Text 4"/>
          <p:cNvSpPr/>
          <p:nvPr/>
        </p:nvSpPr>
        <p:spPr>
          <a:xfrm>
            <a:off x="317041" y="2018824"/>
            <a:ext cx="4296726" cy="52435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1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Спектральна аналіз атмосфери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Text 5"/>
          <p:cNvSpPr/>
          <p:nvPr/>
        </p:nvSpPr>
        <p:spPr>
          <a:xfrm>
            <a:off x="212073" y="4997244"/>
            <a:ext cx="4444081" cy="150954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/>
          <a:lstStyle/>
          <a:p>
            <a:pPr marL="0" marR="0" lvl="0" indent="0" algn="just" defTabSz="91440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Коли світло від зірки проходить через атмосферу екзопланети, деякі довжини хвиль поглинаються. Парниця води створює характерний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спектральний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від</a:t>
            </a:r>
            <a:r>
              <a:rPr kumimoji="0" lang="uk-UA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иск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який телескопи можуть виявити. Найкраще це видно у близькому інфрачервоному діапазоні.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1" t="6612" r="201"/>
          <a:stretch/>
        </p:blipFill>
        <p:spPr>
          <a:xfrm>
            <a:off x="65889" y="2695575"/>
            <a:ext cx="4736448" cy="1997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475" y="1562299"/>
            <a:ext cx="2943225" cy="323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95976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03077" y="302419"/>
            <a:ext cx="10998398" cy="45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Вода на екзопланетах: </a:t>
            </a:r>
            <a:r>
              <a:rPr kumimoji="0" lang="uk-UA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</a:t>
            </a:r>
            <a:r>
              <a:rPr kumimoji="0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ошук</a:t>
            </a: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та ідентифікація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Text 7"/>
          <p:cNvSpPr/>
          <p:nvPr/>
        </p:nvSpPr>
        <p:spPr>
          <a:xfrm>
            <a:off x="57409" y="6314970"/>
            <a:ext cx="4676775" cy="34940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1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Прямі спостереження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та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радіолокація</a:t>
            </a:r>
            <a:endParaRPr kumimoji="0" lang="uk-UA" sz="2000" b="0" i="0" u="none" strike="noStrike" kern="0" cap="none" spc="0" normalizeH="0" baseline="0" noProof="0" dirty="0" smtClean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ource Serif 4 Semi Bold" pitchFamily="34" charset="0"/>
              <a:ea typeface="Source Serif 4 Semi Bold" pitchFamily="34" charset="-122"/>
              <a:cs typeface="Source Serif 4 Semi Bold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029331" y="3888567"/>
            <a:ext cx="4772144" cy="26047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1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Інтерпретація орбітальних параметрів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323975" y="871819"/>
            <a:ext cx="4687252" cy="468335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1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Вивчення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порядку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формування</a:t>
            </a:r>
            <a:endParaRPr kumimoji="0" lang="uk-UA" sz="2400" b="0" i="0" u="none" strike="noStrike" kern="0" cap="none" spc="0" normalizeH="0" baseline="0" noProof="0" dirty="0" smtClean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Source Serif 4 Semi Bold" pitchFamily="34" charset="0"/>
              <a:ea typeface="Source Serif 4 Semi Bold" pitchFamily="34" charset="-122"/>
              <a:cs typeface="Source Serif 4 Semi Bold" pitchFamily="34" charset="-120"/>
            </a:endParaRPr>
          </a:p>
          <a:p>
            <a:pPr marL="0" marR="0" lvl="0" indent="0" defTabSz="914400" eaLnBrk="1" fontAlgn="auto" latinLnBrk="0" hangingPunct="1">
              <a:lnSpc>
                <a:spcPts val="1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                    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системи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9331" y="1040845"/>
            <a:ext cx="4772143" cy="2681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9059671" y="4585609"/>
            <a:ext cx="2770637" cy="20313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 smtClean="0"/>
              <a:t>Планети, що утворилися далі від зірки, часто містять крижано-водяні матеріали. Їхня міграція у теплішу зону може доставити воду разом з органічною речовиною.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059" y="3876049"/>
            <a:ext cx="4181474" cy="2216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411" y="4268032"/>
            <a:ext cx="3745381" cy="2348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048" y="1490764"/>
            <a:ext cx="5445323" cy="2145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04092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94228" y="238124"/>
            <a:ext cx="11203543" cy="120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4400" b="0" i="0" u="none" strike="noStrike" kern="0" cap="none" spc="0" normalizeH="0" baseline="0" noProof="0" dirty="0" smtClean="0">
              <a:ln>
                <a:noFill/>
              </a:ln>
              <a:solidFill>
                <a:srgbClr val="D73AD7"/>
              </a:solidFill>
              <a:effectLst/>
              <a:uLnTx/>
              <a:uFillTx/>
              <a:latin typeface="Source Serif 4 Semi Bold" pitchFamily="34" charset="0"/>
              <a:ea typeface="Source Serif 4 Semi Bold" pitchFamily="34" charset="-122"/>
              <a:cs typeface="Source Serif 4 Semi Bold" pitchFamily="34" charset="-120"/>
            </a:endParaRPr>
          </a:p>
          <a:p>
            <a:pPr marL="0" marR="0" lvl="0" indent="0" algn="ctr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Гіпотези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D73AD7"/>
                </a:solidFill>
                <a:effectLst/>
                <a:uLnTx/>
                <a:uFillTx/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про природу позаземного життя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9418" y="3149371"/>
            <a:ext cx="3203027" cy="4667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Мікробне життя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516990" y="3394375"/>
            <a:ext cx="3203027" cy="4667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Розумні цивілізації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407448" y="6116309"/>
            <a:ext cx="3203027" cy="4667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Складні організми</a:t>
            </a:r>
            <a:endParaRPr lang="ru-RU" sz="2800" dirty="0"/>
          </a:p>
        </p:txBody>
      </p:sp>
      <p:sp>
        <p:nvSpPr>
          <p:cNvPr id="11" name="Text 3"/>
          <p:cNvSpPr/>
          <p:nvPr/>
        </p:nvSpPr>
        <p:spPr>
          <a:xfrm>
            <a:off x="298636" y="3736812"/>
            <a:ext cx="3364592" cy="270538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t"/>
          <a:lstStyle/>
          <a:p>
            <a:pPr marL="0" marR="0" lvl="0" indent="0" algn="just" defTabSz="91440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Найбільш ймовірна форма. Мікроби процвітають у екстремальних умовах на Землі (гарячі джерела, льодяні озера, радіоактивні відкладення). Позаземні мікроби можуть існувати глибоко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під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льодян</a:t>
            </a:r>
            <a:r>
              <a:rPr kumimoji="0" lang="uk-UA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им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шаром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Європи або у гарячих гідротермальних джерелах екзопланети.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78255" y="1273985"/>
            <a:ext cx="366340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На Землі складна багатоклітинна форма життя </a:t>
            </a:r>
            <a:r>
              <a:rPr lang="uk-UA" sz="2000" dirty="0" err="1" smtClean="0"/>
              <a:t>розвинулася</a:t>
            </a:r>
            <a:r>
              <a:rPr lang="uk-UA" sz="2000" dirty="0" smtClean="0"/>
              <a:t> через 3 мільярди років мікробної еволюції. Якщо позаземна планета достатньо стабільна, рослини, тварини, грибки можуть також </a:t>
            </a:r>
            <a:r>
              <a:rPr lang="uk-UA" sz="2000" dirty="0" err="1" smtClean="0"/>
              <a:t>розвинутися</a:t>
            </a:r>
            <a:r>
              <a:rPr lang="uk-UA" sz="2000" dirty="0" smtClean="0"/>
              <a:t> за мільйони років.</a:t>
            </a:r>
            <a:endParaRPr lang="uk-UA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193683" y="3902701"/>
            <a:ext cx="3849642" cy="28623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Це найбільш спекулятивна категорія. Якщо розвиток розуму не є випадком, то у Всесвіті можуть існувати технологічно розвинені цивілізації. Вони можуть відправляти сигнали (SETI — пошук позаземного розуму), або залишати мега-структури, видимі з космосу.</a:t>
            </a:r>
            <a:endParaRPr lang="uk-UA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43" y="1215387"/>
            <a:ext cx="3406593" cy="1873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459" t="7636" r="1266" b="5851"/>
          <a:stretch/>
        </p:blipFill>
        <p:spPr>
          <a:xfrm>
            <a:off x="3751136" y="4000869"/>
            <a:ext cx="4354639" cy="1943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400" y="1186753"/>
            <a:ext cx="4044018" cy="2163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5787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744" y="196159"/>
            <a:ext cx="10959548" cy="130464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C00CC"/>
                </a:solidFill>
              </a:rPr>
              <a:t>Наше </a:t>
            </a:r>
            <a:r>
              <a:rPr lang="ru-RU" dirty="0" err="1" smtClean="0">
                <a:solidFill>
                  <a:srgbClr val="CC00CC"/>
                </a:solidFill>
              </a:rPr>
              <a:t>місце</a:t>
            </a:r>
            <a:r>
              <a:rPr lang="ru-RU" dirty="0" smtClean="0">
                <a:solidFill>
                  <a:srgbClr val="CC00CC"/>
                </a:solidFill>
              </a:rPr>
              <a:t> у </a:t>
            </a:r>
            <a:r>
              <a:rPr lang="ru-RU" dirty="0" err="1" smtClean="0">
                <a:solidFill>
                  <a:srgbClr val="CC00CC"/>
                </a:solidFill>
              </a:rPr>
              <a:t>Всесвіті</a:t>
            </a:r>
            <a:endParaRPr lang="ru-RU" dirty="0">
              <a:solidFill>
                <a:srgbClr val="CC00CC"/>
              </a:solidFill>
            </a:endParaRPr>
          </a:p>
        </p:txBody>
      </p:sp>
      <p:sp>
        <p:nvSpPr>
          <p:cNvPr id="4" name="Text 4"/>
          <p:cNvSpPr/>
          <p:nvPr/>
        </p:nvSpPr>
        <p:spPr>
          <a:xfrm>
            <a:off x="111396" y="5320420"/>
            <a:ext cx="3903107" cy="153758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Що ми знаємо</a:t>
            </a:r>
          </a:p>
          <a:p>
            <a:pPr marL="0" marR="0" lvl="0" indent="0" algn="just" defTabSz="91440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Екзопланети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існують у величезному різноманітті.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Деякі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потенційно придатні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для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життя</a:t>
            </a:r>
            <a:r>
              <a:rPr kumimoji="0" lang="uk-UA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в тому вигляді,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як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ми його знаємо. 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Text 7"/>
          <p:cNvSpPr/>
          <p:nvPr/>
        </p:nvSpPr>
        <p:spPr>
          <a:xfrm>
            <a:off x="111396" y="1059966"/>
            <a:ext cx="3903226" cy="24187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Що ми шукаємо</a:t>
            </a:r>
          </a:p>
          <a:p>
            <a:pPr marL="0" marR="0" lvl="0" indent="0" algn="just" defTabSz="91440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Комбінацію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екологічних умов та хімічних біосигнатур, які вказують на життя. Водяна планета у зоні населеності з киснем та органічними молекулами в атмосфері буде революційною.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ext 10"/>
          <p:cNvSpPr/>
          <p:nvPr/>
        </p:nvSpPr>
        <p:spPr>
          <a:xfrm>
            <a:off x="8425028" y="1390047"/>
            <a:ext cx="3606657" cy="322005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Наступні кроки</a:t>
            </a:r>
          </a:p>
          <a:p>
            <a:pPr marL="0" marR="0" lvl="0" indent="0" algn="ctr" defTabSz="91440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Космічні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телескопи наступного покоління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як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Джеймс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Вебб</a:t>
            </a:r>
            <a:r>
              <a:rPr kumimoji="0" lang="uk-UA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»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та майбутній Habitable Worlds Observatory матимуть здатність виявити землеподібні світи. </a:t>
            </a:r>
            <a:endParaRPr kumimoji="0" lang="uk-UA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pPr marL="0" marR="0" lvl="0" indent="0" algn="ctr" defTabSz="91440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SETI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проєкти прослуховують радіосигнали. Поєднання мілітарних підходів збільшить шанси на успіх.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Text 12"/>
          <p:cNvSpPr/>
          <p:nvPr/>
        </p:nvSpPr>
        <p:spPr>
          <a:xfrm>
            <a:off x="4122648" y="5094586"/>
            <a:ext cx="7840752" cy="164933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/>
          <a:lstStyle/>
          <a:p>
            <a:pPr marL="0" marR="0" lvl="0" indent="0" algn="just" defTabSz="91440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Знаходження життя за межами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Землі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стане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важливим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відкриттям у історії людства. Це буде свідченням того, що біогенез не є унікальною аномалією, а можливо, закономірною частиною еволюції Всесвіту. Навіть якщо ми виявимо лише мікробне життя,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це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пере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верне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наш</a:t>
            </a:r>
            <a:r>
              <a:rPr kumimoji="0" lang="uk-U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е уявлення про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науку, філософію та релігію.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97" y="3553468"/>
            <a:ext cx="3670504" cy="16921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207" y="1135859"/>
            <a:ext cx="3962400" cy="383919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93844" y="4555950"/>
            <a:ext cx="3667125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Зображення </a:t>
            </a:r>
            <a:r>
              <a:rPr lang="uk-UA" dirty="0" err="1" smtClean="0"/>
              <a:t>згенероване</a:t>
            </a:r>
            <a:r>
              <a:rPr lang="uk-UA" dirty="0" smtClean="0"/>
              <a:t> ШІ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084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64411" y="158611"/>
            <a:ext cx="11203543" cy="146146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4400" b="0" i="0" u="none" strike="noStrike" kern="0" cap="none" spc="0" normalizeH="0" baseline="0" noProof="0" dirty="0" smtClean="0">
              <a:ln>
                <a:noFill/>
              </a:ln>
              <a:solidFill>
                <a:srgbClr val="D73AD7"/>
              </a:solidFill>
              <a:effectLst/>
              <a:uLnTx/>
              <a:uFillTx/>
              <a:latin typeface="Source Serif 4 Semi Bold" pitchFamily="34" charset="0"/>
              <a:ea typeface="Source Serif 4 Semi Bold" pitchFamily="34" charset="-122"/>
              <a:cs typeface="Source Serif 4 Semi Bold" pitchFamily="34" charset="-120"/>
            </a:endParaRPr>
          </a:p>
          <a:p>
            <a:pPr lvl="0" algn="ctr">
              <a:lnSpc>
                <a:spcPts val="3500"/>
              </a:lnSpc>
              <a:defRPr/>
            </a:pPr>
            <a:r>
              <a:rPr lang="uk-UA" sz="4400" dirty="0"/>
              <a:t>Протопланетні диски, виявлені </a:t>
            </a:r>
            <a:r>
              <a:rPr lang="uk-UA" sz="4400" dirty="0" err="1"/>
              <a:t>Хабблом</a:t>
            </a:r>
            <a:r>
              <a:rPr lang="uk-UA" sz="4400" dirty="0"/>
              <a:t> </a:t>
            </a:r>
            <a:endParaRPr lang="uk-UA" sz="4400" dirty="0" smtClean="0"/>
          </a:p>
          <a:p>
            <a:pPr lvl="0" algn="ctr">
              <a:lnSpc>
                <a:spcPts val="3500"/>
              </a:lnSpc>
              <a:defRPr/>
            </a:pPr>
            <a:r>
              <a:rPr lang="uk-UA" sz="4400" dirty="0" smtClean="0"/>
              <a:t>у </a:t>
            </a:r>
            <a:r>
              <a:rPr lang="uk-UA" sz="4400" dirty="0"/>
              <a:t>туманності </a:t>
            </a:r>
            <a:r>
              <a:rPr lang="uk-UA" sz="4400" dirty="0" smtClean="0"/>
              <a:t>Оріона</a:t>
            </a:r>
          </a:p>
          <a:p>
            <a:pPr lvl="0" algn="ctr">
              <a:lnSpc>
                <a:spcPts val="3500"/>
              </a:lnSpc>
              <a:defRPr/>
            </a:pP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44" y="1779103"/>
            <a:ext cx="8100613" cy="48999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8398565" y="5903843"/>
            <a:ext cx="3647661" cy="5764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Туманність Оріона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8565" y="1828799"/>
            <a:ext cx="3647661" cy="3985593"/>
          </a:xfrm>
          <a:prstGeom prst="rect">
            <a:avLst/>
          </a:prstGeom>
          <a:ln w="76200">
            <a:solidFill>
              <a:schemeClr val="accent2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3517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744" y="196159"/>
            <a:ext cx="10959548" cy="718241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C00CC"/>
                </a:solidFill>
              </a:rPr>
              <a:t>Список </a:t>
            </a:r>
            <a:r>
              <a:rPr lang="uk-UA" dirty="0" smtClean="0">
                <a:solidFill>
                  <a:srgbClr val="CC00CC"/>
                </a:solidFill>
              </a:rPr>
              <a:t>використаних</a:t>
            </a:r>
            <a:r>
              <a:rPr lang="ru-RU" dirty="0" smtClean="0">
                <a:solidFill>
                  <a:srgbClr val="CC00CC"/>
                </a:solidFill>
              </a:rPr>
              <a:t> </a:t>
            </a:r>
            <a:r>
              <a:rPr lang="uk-UA" dirty="0" smtClean="0">
                <a:solidFill>
                  <a:srgbClr val="CC00CC"/>
                </a:solidFill>
              </a:rPr>
              <a:t>джерел</a:t>
            </a:r>
            <a:endParaRPr lang="uk-UA" dirty="0">
              <a:solidFill>
                <a:srgbClr val="CC00CC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25557"/>
            <a:ext cx="11858626" cy="6429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Екзопланети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[Електронний ресурс]. – URL: </a:t>
            </a:r>
            <a:r>
              <a:rPr lang="uk-UA" u="sng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uk-UA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://science.nasa.gov/mission/hubble/science/science-behind-the-discoveries/hubble-exoplanets/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805"/>
              </a:spcBef>
              <a:spcAft>
                <a:spcPts val="805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ru-RU" kern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 </a:t>
            </a:r>
            <a:r>
              <a:rPr lang="ru-RU" kern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ru-RU" kern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kern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[Електронний ресурс]. – URL: </a:t>
            </a:r>
            <a:r>
              <a:rPr lang="uk-UA" u="sng" kern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https://science.nasa.gov/exoplanets/exoplanet-catalog/</a:t>
            </a:r>
            <a:r>
              <a:rPr lang="uk-UA" kern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kern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Екзопланета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HD 176051 b – [Електронний ресурс]. – URL: </a:t>
            </a:r>
            <a:r>
              <a:rPr lang="uk-UA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https://science.nasa.gov/exoplanets/exoplanet-catalog/https://www.exoplanetkyoto.org/exohtml/HD_176051_b.html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Екзопланети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як та для чого людство шукає світи схожі на Землю – [Електронний ресурс]. – URL: </a:t>
            </a:r>
            <a:r>
              <a:rPr lang="uk-UA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https://24tv.ua/tech/ekzoplaneti-metodi-viyavlennya-yak-mi-shukayemo-novini-tehnologiy_n1626980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пошуках планет і життя навколо інших зірок – [Електронний ресурс]. – URL: </a:t>
            </a:r>
            <a:r>
              <a:rPr lang="uk-UA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https://www.pnas.org/doi/full/10.1073/pnas.96.10.5353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Житлова зона – [Електронний ресурс]. – </a:t>
            </a:r>
            <a:r>
              <a:rPr lang="uk-UA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https://science.nasa.gov/exoplanets/habitable-zone/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охарактеризувати придатні для життя світи та ознаки життя – [Електронний ресурс]. – </a:t>
            </a:r>
            <a:r>
              <a:rPr lang="uk-UA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</a:t>
            </a:r>
            <a:r>
              <a:rPr lang="uk-UA" u="sng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www.annualreviews.org/content/journals/10.1146/annurev-astro-082214-122238;jsessionid=6J6KOj8rISd8FhK-StKGYbrL6JkIPjeejaaKJude.annurevlive-10-241-10-77</a:t>
            </a:r>
            <a:endParaRPr lang="uk-UA" u="sng" dirty="0" smtClean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Астрономічний енциклопедичний словник/за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ред. І. А.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Климишина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А. О. Корсунь. — Львів: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астроном. обсерваторія НАН України: Львів.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ун-т ім. Івана Франка, 2003. — С. 268—271.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Критерії дистанційного виявлення життя, межі населеної зони та частота планет земного типу навколо зірок класу M та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пізніх зірок класу K – [Електронний ресурс]. – </a:t>
            </a:r>
            <a:r>
              <a:rPr lang="uk-UA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https://www.pnas.org/doi/full/10.1073/pnas.1309107110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Діаграма періодичної придатності для життя ексцентричних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екзопланет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[Електронний ресурс]. – </a:t>
            </a:r>
            <a:r>
              <a:rPr lang="uk-UA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https://iopscience.iop.org/article/10.3847/2515-5172/ae1694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SzPts val="1400"/>
              <a:buFont typeface="Times New Roman" panose="02020603050405020304" pitchFamily="18" charset="0"/>
              <a:buAutoNum type="arabicPeriod"/>
            </a:pPr>
            <a:endParaRPr lang="ru-RU" sz="11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2162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2038</TotalTime>
  <Words>1255</Words>
  <Application>Microsoft Office PowerPoint</Application>
  <PresentationFormat>Широкоэкранный</PresentationFormat>
  <Paragraphs>87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Source Sans 3</vt:lpstr>
      <vt:lpstr>Source Serif 4 Semi Bold</vt:lpstr>
      <vt:lpstr>Times New Roman</vt:lpstr>
      <vt:lpstr>Тема Office</vt:lpstr>
      <vt:lpstr>            Екзопланети: пошук життя  за межами Землі</vt:lpstr>
      <vt:lpstr>Екзопланети — це планети, які обертаються навколо інших зірок за межами нашої Сонячної системи.  До недавнього часу їх існування було лише теорією, але технологічні прориви XX-XXI століть перетворили це на дійсність.</vt:lpstr>
      <vt:lpstr>Презентация PowerPoint</vt:lpstr>
      <vt:lpstr>Науковий апарат роботи</vt:lpstr>
      <vt:lpstr>Науковий апарат роботи</vt:lpstr>
      <vt:lpstr>Науковий апарат роботи</vt:lpstr>
      <vt:lpstr>Методи виявлення екзопланет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Наше місце у Всесвіті</vt:lpstr>
      <vt:lpstr>Презентация PowerPoint</vt:lpstr>
      <vt:lpstr>Список використаних джерел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Екзопланети: пошук життя за межами Землі</dc:title>
  <dc:creator>User</dc:creator>
  <cp:lastModifiedBy>Учетная запись Майкрософт</cp:lastModifiedBy>
  <cp:revision>60</cp:revision>
  <dcterms:created xsi:type="dcterms:W3CDTF">2025-11-15T04:31:03Z</dcterms:created>
  <dcterms:modified xsi:type="dcterms:W3CDTF">2026-04-28T05:51:03Z</dcterms:modified>
</cp:coreProperties>
</file>