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9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3717925"/>
            <a:ext cx="8207375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4940300"/>
            <a:ext cx="8212138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73D6E4FF-4673-49C7-B72C-999A77D976E7}" type="datetimeFigureOut">
              <a:rPr lang="ru-RU" smtClean="0"/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2540EE71-EE2B-45E1-A1CE-FCAFA792013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D6E4FF-4673-49C7-B72C-999A77D976E7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40EE71-EE2B-45E1-A1CE-FCAFA792013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D6E4FF-4673-49C7-B72C-999A77D976E7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40EE71-EE2B-45E1-A1CE-FCAFA792013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D6E4FF-4673-49C7-B72C-999A77D976E7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40EE71-EE2B-45E1-A1CE-FCAFA792013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D6E4FF-4673-49C7-B72C-999A77D976E7}" type="datetimeFigureOut">
              <a:rPr lang="ru-RU" smtClean="0"/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40EE71-EE2B-45E1-A1CE-FCAFA792013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D6E4FF-4673-49C7-B72C-999A77D976E7}" type="datetimeFigureOut">
              <a:rPr lang="ru-RU" smtClean="0"/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40EE71-EE2B-45E1-A1CE-FCAFA792013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D6E4FF-4673-49C7-B72C-999A77D976E7}" type="datetimeFigureOut">
              <a:rPr lang="ru-RU" smtClean="0"/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40EE71-EE2B-45E1-A1CE-FCAFA792013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D6E4FF-4673-49C7-B72C-999A77D976E7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40EE71-EE2B-45E1-A1CE-FCAFA792013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D6E4FF-4673-49C7-B72C-999A77D976E7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40EE71-EE2B-45E1-A1CE-FCAFA792013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D6E4FF-4673-49C7-B72C-999A77D976E7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40EE71-EE2B-45E1-A1CE-FCAFA792013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3D6E4FF-4673-49C7-B72C-999A77D976E7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40EE71-EE2B-45E1-A1CE-FCAFA792013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73D6E4FF-4673-49C7-B72C-999A77D976E7}" type="datetimeFigureOut">
              <a:rPr lang="ru-RU" smtClean="0"/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2540EE71-EE2B-45E1-A1CE-FCAFA792013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flat-lay-ferns-leaves-with-copy-spac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9144000" cy="689864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42160" y="-12700"/>
            <a:ext cx="6416040" cy="2268220"/>
          </a:xfrm>
        </p:spPr>
        <p:txBody>
          <a:bodyPr/>
          <a:lstStyle/>
          <a:p>
            <a:r>
              <a:rPr lang="en-US" altLang="en-US" b="1">
                <a:solidFill>
                  <a:schemeClr val="accent6">
                    <a:lumMod val="50000"/>
                  </a:schemeClr>
                </a:solidFill>
              </a:rPr>
              <a:t>Верм</a:t>
            </a:r>
            <a:r>
              <a:rPr lang="ru-RU" altLang="en-US" b="1">
                <a:solidFill>
                  <a:schemeClr val="accent6">
                    <a:lumMod val="50000"/>
                  </a:schemeClr>
                </a:solidFill>
              </a:rPr>
              <a:t>и</a:t>
            </a:r>
            <a:r>
              <a:rPr lang="en-US" altLang="en-US" b="1">
                <a:solidFill>
                  <a:schemeClr val="accent6">
                    <a:lumMod val="50000"/>
                  </a:schemeClr>
                </a:solidFill>
              </a:rPr>
              <a:t>компостер</a:t>
            </a:r>
            <a:r>
              <a:rPr lang="en-US" altLang="ru-RU" b="1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en-US" altLang="en-US" b="1">
                <a:solidFill>
                  <a:schemeClr val="accent6">
                    <a:lumMod val="50000"/>
                  </a:schemeClr>
                </a:solidFill>
              </a:rPr>
              <a:t>міні</a:t>
            </a:r>
            <a:r>
              <a:rPr lang="ru-RU" altLang="en-US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altLang="en-US" b="1">
                <a:solidFill>
                  <a:schemeClr val="accent6">
                    <a:lumMod val="50000"/>
                  </a:schemeClr>
                </a:solidFill>
              </a:rPr>
              <a:t>фабрика</a:t>
            </a:r>
            <a:r>
              <a:rPr lang="en-US" altLang="ru-RU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altLang="en-US" b="1">
                <a:solidFill>
                  <a:schemeClr val="accent6">
                    <a:lumMod val="50000"/>
                  </a:schemeClr>
                </a:solidFill>
              </a:rPr>
              <a:t>для</a:t>
            </a:r>
            <a:r>
              <a:rPr lang="en-US" altLang="ru-RU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altLang="en-US" b="1">
                <a:solidFill>
                  <a:schemeClr val="accent6">
                    <a:lumMod val="50000"/>
                  </a:schemeClr>
                </a:solidFill>
              </a:rPr>
              <a:t>грунту</a:t>
            </a:r>
            <a:endParaRPr lang="en-US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67360" y="154305"/>
            <a:ext cx="8676640" cy="195135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uk-UA" sz="54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uk-UA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323528" y="2226401"/>
            <a:ext cx="8820472" cy="39693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Роботу викона</a:t>
            </a:r>
            <a:r>
              <a:rPr kumimoji="0" lang="ru-RU" altLang="uk-UA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Шиманський Денис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Учен</a:t>
            </a:r>
            <a:r>
              <a:rPr kumimoji="0" lang="ru-RU" altLang="uk-UA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ь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-А  класу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Путильського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ліцею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Керівник: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Гусенкова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Лідія Ігорівна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Вчитель біології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Путильського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ліцею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179705" y="2219325"/>
            <a:ext cx="8929370" cy="2794635"/>
          </a:xfrm>
          <a:prstGeom prst="rect">
            <a:avLst/>
          </a:prstGeom>
        </p:spPr>
        <p:txBody>
          <a:bodyPr>
            <a:noAutofit/>
          </a:bodyPr>
          <a:p>
            <a:pPr algn="l" defTabSz="266700">
              <a:lnSpc>
                <a:spcPct val="150000"/>
              </a:lnSpc>
            </a:pPr>
            <a:endParaRPr lang="en-US" altLang="ru-RU" sz="1600">
              <a:latin typeface="Times New Roman" panose="02020603050405020304"/>
              <a:ea typeface="Calibri" panose="020F0502020204030204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55880" y="179070"/>
            <a:ext cx="8867140" cy="4403725"/>
          </a:xfrm>
          <a:prstGeom prst="rect">
            <a:avLst/>
          </a:prstGeom>
        </p:spPr>
        <p:txBody>
          <a:bodyPr>
            <a:noAutofit/>
          </a:bodyPr>
          <a:p>
            <a:pPr algn="just" defTabSz="266700">
              <a:lnSpc>
                <a:spcPct val="150000"/>
              </a:lnSpc>
            </a:pPr>
            <a:r>
              <a:rPr 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  </a:t>
            </a:r>
            <a:r>
              <a:rPr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Проблема утилізації органічних відходів є актуальною у всьому світі. Одним із природних, екологічних і ефективних рішень є вермікомпостування — процес переробки органічних відходів за допомогою дощових черв'яків. Спеціальні пристрої для цього процесу називаються вермікомпостерами.</a:t>
            </a:r>
            <a:endParaRPr sz="200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just" defTabSz="266700">
              <a:lnSpc>
                <a:spcPct val="150000"/>
              </a:lnSpc>
            </a:pP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Що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таке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вермікомпостер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?</a:t>
            </a:r>
            <a:endParaRPr lang="en-US" altLang="ru-RU" sz="200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just" defTabSz="266700">
              <a:lnSpc>
                <a:spcPct val="150000"/>
              </a:lnSpc>
            </a:pP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Вермікомпостер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—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це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контейнер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або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система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контейнерів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у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яких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створюються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оптимальні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умови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для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життя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черв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'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яків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що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переробляють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харчові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та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рослинні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відходи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у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високоякісний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органічний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добриво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—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вермікомпост</a:t>
            </a:r>
            <a:r>
              <a:rPr lang="en-US" altLang="ru-RU"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lang="en-US" altLang="ru-RU" sz="200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just" defTabSz="266700">
              <a:lnSpc>
                <a:spcPct val="150000"/>
              </a:lnSpc>
            </a:pPr>
            <a:endParaRPr lang="en-US" altLang="ru-RU" sz="200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86355" y="4004945"/>
            <a:ext cx="3970655" cy="27641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139700" y="77470"/>
            <a:ext cx="8852535" cy="4690110"/>
          </a:xfrm>
          <a:prstGeom prst="rect">
            <a:avLst/>
          </a:prstGeom>
        </p:spPr>
        <p:txBody>
          <a:bodyPr>
            <a:noAutofit/>
          </a:bodyPr>
          <a:p>
            <a:pPr algn="ctr" defTabSz="266700">
              <a:lnSpc>
                <a:spcPct val="150000"/>
              </a:lnSpc>
            </a:pP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Як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,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я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створював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власний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вермікомпостер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покроково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:</a:t>
            </a:r>
            <a:endParaRPr lang="en-US" altLang="ru-RU" sz="2000">
              <a:solidFill>
                <a:schemeClr val="accent4">
                  <a:lumMod val="95000"/>
                  <a:lumOff val="5000"/>
                </a:schemeClr>
              </a:solidFill>
              <a:latin typeface="Times New Roman" panose="02020603050405020304"/>
              <a:ea typeface="Calibri" panose="020F0502020204030204"/>
            </a:endParaRPr>
          </a:p>
          <a:p>
            <a:pPr algn="l" defTabSz="266700">
              <a:lnSpc>
                <a:spcPct val="150000"/>
              </a:lnSpc>
            </a:pP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1.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Підготував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контейнери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,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які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придбав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вмагазині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(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ціна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50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грн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.)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ціна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буде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залежати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від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розміру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контейнера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.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У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мене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по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15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літрів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,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так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як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я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планував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в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подальшому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на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зимовий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період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зберігати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їх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в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лаборантській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нашого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ліцею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.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Контейнери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взяв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з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кришками</a:t>
            </a:r>
            <a:r>
              <a:rPr lang="ru-RU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.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Зробив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: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невеликі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отвори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з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боків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і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в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кришці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—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для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доступу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повітря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;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отвори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в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дні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—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для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стікання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зайвої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рідини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.</a:t>
            </a:r>
            <a:endParaRPr lang="en-US" altLang="ru-RU" sz="2000">
              <a:solidFill>
                <a:schemeClr val="accent4">
                  <a:lumMod val="95000"/>
                  <a:lumOff val="5000"/>
                </a:schemeClr>
              </a:solidFill>
              <a:latin typeface="Times New Roman" panose="02020603050405020304"/>
              <a:ea typeface="Calibri" panose="020F0502020204030204"/>
            </a:endParaRPr>
          </a:p>
          <a:p>
            <a:pPr algn="l" defTabSz="266700">
              <a:lnSpc>
                <a:spcPct val="150000"/>
              </a:lnSpc>
            </a:pP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Поставив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контейнери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на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піддон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для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збору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«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вермічаю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»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.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але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у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мене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його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покищо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не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було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.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На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контейнери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роздрукував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наліпки</a:t>
            </a:r>
            <a:r>
              <a:rPr lang="en-US" altLang="ru-RU" sz="200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/>
                <a:ea typeface="Calibri" panose="020F0502020204030204"/>
              </a:rPr>
              <a:t>.</a:t>
            </a:r>
            <a:endParaRPr lang="en-US" altLang="ru-RU" sz="2000">
              <a:solidFill>
                <a:schemeClr val="accent4">
                  <a:lumMod val="95000"/>
                  <a:lumOff val="5000"/>
                </a:schemeClr>
              </a:solidFill>
              <a:latin typeface="Times New Roman" panose="02020603050405020304"/>
              <a:ea typeface="Calibri" panose="020F0502020204030204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08625" y="3789045"/>
            <a:ext cx="3186430" cy="2722880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95" y="3831590"/>
            <a:ext cx="3478530" cy="28301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35560" y="188595"/>
            <a:ext cx="8795385" cy="3088005"/>
          </a:xfrm>
          <a:prstGeom prst="rect">
            <a:avLst/>
          </a:prstGeom>
        </p:spPr>
        <p:txBody>
          <a:bodyPr>
            <a:noAutofit/>
          </a:bodyPr>
          <a:p>
            <a:pPr lvl="0" algn="ctr" defTabSz="266700">
              <a:lnSpc>
                <a:spcPct val="150000"/>
              </a:lnSpc>
              <a:buClrTx/>
              <a:buSzTx/>
              <a:buFontTx/>
            </a:pP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Заселення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черв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’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яків</a:t>
            </a:r>
            <a:endParaRPr lang="en-US" altLang="en-US" b="1">
              <a:latin typeface="Times New Roman" panose="02020603050405020304"/>
              <a:ea typeface="Times New Roman" panose="02020603050405020304"/>
              <a:sym typeface="+mn-ea"/>
            </a:endParaRPr>
          </a:p>
          <a:p>
            <a:pPr lvl="0" algn="ctr" defTabSz="266700">
              <a:lnSpc>
                <a:spcPct val="150000"/>
              </a:lnSpc>
              <a:buClrTx/>
              <a:buSzTx/>
              <a:buFontTx/>
            </a:pP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Використав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: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так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званого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каліфорнійського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червоного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черв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’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яка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endParaRPr lang="en-US" altLang="en-US" b="1">
              <a:latin typeface="Times New Roman" panose="02020603050405020304"/>
              <a:ea typeface="Times New Roman" panose="02020603050405020304"/>
              <a:sym typeface="+mn-ea"/>
            </a:endParaRPr>
          </a:p>
          <a:p>
            <a:pPr lvl="0" algn="l" defTabSz="266700">
              <a:lnSpc>
                <a:spcPct val="150000"/>
              </a:lnSpc>
              <a:buClrTx/>
              <a:buSzTx/>
              <a:buFontTx/>
            </a:pP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(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гнойового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черв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’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яка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).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Під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час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вивчення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інформації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про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черв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”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яків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дізнався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,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що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такого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виду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як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“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каліфорнійський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неіснує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.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Це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звичайний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гнойовий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черв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”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як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.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В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процесі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використання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вермикомпостера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і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розмноження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в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ньому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червів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,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можна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сміливо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казати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,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що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ви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вивели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“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свій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”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вид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гнойового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черв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”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яка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.</a:t>
            </a:r>
            <a:endParaRPr lang="en-US" altLang="en-US" b="1">
              <a:latin typeface="Times New Roman" panose="02020603050405020304"/>
              <a:ea typeface="Times New Roman" panose="02020603050405020304"/>
              <a:sym typeface="+mn-ea"/>
            </a:endParaRPr>
          </a:p>
          <a:p>
            <a:pPr lvl="0" algn="l" defTabSz="266700">
              <a:lnSpc>
                <a:spcPct val="150000"/>
              </a:lnSpc>
              <a:buClrTx/>
              <a:buSzTx/>
              <a:buFontTx/>
            </a:pP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Червів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накопав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у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компостних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та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гнійних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кучах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.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В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цьму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мені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допомоглали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мої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однокласники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.</a:t>
            </a:r>
            <a:endParaRPr lang="en-US" altLang="en-US" b="1">
              <a:latin typeface="Times New Roman" panose="02020603050405020304"/>
              <a:ea typeface="Times New Roman" panose="02020603050405020304"/>
              <a:sym typeface="+mn-ea"/>
            </a:endParaRPr>
          </a:p>
          <a:p>
            <a:pPr lvl="0" algn="l" defTabSz="266700">
              <a:lnSpc>
                <a:spcPct val="150000"/>
              </a:lnSpc>
              <a:buClrTx/>
              <a:buSzTx/>
              <a:buFontTx/>
            </a:pP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В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один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з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контейнерів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помістив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тигрових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слимаків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та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звичайних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слимаків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.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Виявилося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вони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являються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не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тільки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шкідниками</a:t>
            </a:r>
            <a:r>
              <a:rPr lang="ru-RU" altLang="en-US" b="1">
                <a:latin typeface="Times New Roman" panose="02020603050405020304"/>
                <a:ea typeface="Times New Roman" panose="02020603050405020304"/>
                <a:sym typeface="+mn-ea"/>
              </a:rPr>
              <a:t>,</a:t>
            </a:r>
            <a:r>
              <a:rPr lang="ru-RU" altLang="en-US" b="1">
                <a:latin typeface="Times New Roman" panose="02020603050405020304"/>
                <a:ea typeface="Times New Roman" panose="02020603050405020304"/>
                <a:sym typeface="+mn-ea"/>
              </a:rPr>
              <a:t>а</a:t>
            </a:r>
            <a:r>
              <a:rPr lang="ru-RU" altLang="en-US" b="1">
                <a:latin typeface="Times New Roman" panose="02020603050405020304"/>
                <a:ea typeface="Times New Roman" panose="02020603050405020304"/>
                <a:sym typeface="+mn-ea"/>
              </a:rPr>
              <a:t>л</a:t>
            </a:r>
            <a:r>
              <a:rPr lang="ru-RU" altLang="en-US" b="1">
                <a:latin typeface="Times New Roman" panose="02020603050405020304"/>
                <a:ea typeface="Times New Roman" panose="02020603050405020304"/>
                <a:sym typeface="+mn-ea"/>
              </a:rPr>
              <a:t>е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мають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велике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значення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для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природи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та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компостування</a:t>
            </a:r>
            <a:r>
              <a:rPr lang="en-US" altLang="en-US" b="1">
                <a:latin typeface="Times New Roman" panose="02020603050405020304"/>
                <a:ea typeface="Times New Roman" panose="02020603050405020304"/>
                <a:sym typeface="+mn-ea"/>
              </a:rPr>
              <a:t>.</a:t>
            </a:r>
            <a:endParaRPr lang="en-US" altLang="en-US" b="1">
              <a:latin typeface="Times New Roman" panose="02020603050405020304"/>
              <a:ea typeface="Times New Roman" panose="02020603050405020304"/>
              <a:sym typeface="+mn-ea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4509135"/>
            <a:ext cx="4193540" cy="216662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4725035"/>
            <a:ext cx="3803015" cy="19513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Текстовое поле 1"/>
          <p:cNvSpPr txBox="1"/>
          <p:nvPr/>
        </p:nvSpPr>
        <p:spPr>
          <a:xfrm>
            <a:off x="196215" y="184785"/>
            <a:ext cx="8752840" cy="3850005"/>
          </a:xfrm>
          <a:prstGeom prst="rect">
            <a:avLst/>
          </a:prstGeom>
        </p:spPr>
        <p:txBody>
          <a:bodyPr>
            <a:noAutofit/>
          </a:bodyPr>
          <a:p>
            <a:pPr defTabSz="266700">
              <a:lnSpc>
                <a:spcPct val="114000"/>
              </a:lnSpc>
            </a:pP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Спочатку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ми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допустили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помилку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назбирали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звичайних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дощових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черв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”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яків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як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виявилося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вони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придатні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для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використання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вермикомпостері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lang="en-US" altLang="ru-RU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defTabSz="266700">
              <a:lnSpc>
                <a:spcPct val="114000"/>
              </a:lnSpc>
            </a:pP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Розмісив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їх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субстраті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дав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3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дні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адаптацію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без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додавання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їжі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lang="en-US" altLang="ru-RU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defTabSz="266700">
              <a:lnSpc>
                <a:spcPct val="114000"/>
              </a:lnSpc>
            </a:pP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Далі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додав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органічні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відходи</a:t>
            </a:r>
            <a:r>
              <a:rPr lang="ru-RU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Можна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додавати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: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шкірки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овочів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фруктів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;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кавову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гущу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чай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без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пакетиків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;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подрібнену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яєчну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шкаралупу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lang="en-US" altLang="ru-RU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defTabSz="266700">
              <a:lnSpc>
                <a:spcPct val="114000"/>
              </a:lnSpc>
            </a:pP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додав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шкірки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овочів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опале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листя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кавову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гущу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lang="en-US" altLang="ru-RU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defTabSz="266700">
              <a:lnSpc>
                <a:spcPct val="114000"/>
              </a:lnSpc>
            </a:pP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можна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:</a:t>
            </a:r>
            <a:endParaRPr lang="en-US" altLang="ru-RU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defTabSz="266700">
              <a:lnSpc>
                <a:spcPct val="114000"/>
              </a:lnSpc>
            </a:pP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’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ясо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рибу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молочні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продукти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;</a:t>
            </a:r>
            <a:endParaRPr lang="en-US" altLang="ru-RU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defTabSz="266700">
              <a:lnSpc>
                <a:spcPct val="114000"/>
              </a:lnSpc>
            </a:pP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жирну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їжу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цитрусові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сіль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;</a:t>
            </a:r>
            <a:endParaRPr lang="en-US" altLang="ru-RU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defTabSz="266700">
              <a:lnSpc>
                <a:spcPct val="114000"/>
              </a:lnSpc>
            </a:pP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хліб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варені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страви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lang="en-US" altLang="ru-RU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2348865"/>
            <a:ext cx="4301490" cy="420878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05" y="3429000"/>
            <a:ext cx="3839845" cy="32696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Текстовое поле 1"/>
          <p:cNvSpPr txBox="1"/>
          <p:nvPr/>
        </p:nvSpPr>
        <p:spPr>
          <a:xfrm>
            <a:off x="0" y="189865"/>
            <a:ext cx="8990965" cy="4494530"/>
          </a:xfrm>
          <a:prstGeom prst="rect">
            <a:avLst/>
          </a:prstGeom>
        </p:spPr>
        <p:txBody>
          <a:bodyPr>
            <a:noAutofit/>
          </a:bodyPr>
          <a:p>
            <a:pPr algn="l" defTabSz="266700">
              <a:lnSpc>
                <a:spcPct val="150000"/>
              </a:lnSpc>
            </a:pP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Температура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утримання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від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20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°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C.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Вимірював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за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допомогою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безконтактного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градусника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подальшому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планую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придбати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спеціальне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обладнання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для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точного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виміру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температури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та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вологості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контейнерах</a:t>
            </a:r>
            <a:endParaRPr lang="en-US" altLang="en-US" sz="200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l" defTabSz="266700">
              <a:lnSpc>
                <a:spcPct val="150000"/>
              </a:lnSpc>
            </a:pP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Вологість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приблизно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70–80 %.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Оприділяв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по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краплям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конденсату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на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стінках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контейера</a:t>
            </a:r>
            <a:endParaRPr lang="en-US" altLang="en-US" sz="200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l" defTabSz="266700">
              <a:lnSpc>
                <a:spcPct val="150000"/>
              </a:lnSpc>
            </a:pP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Місце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темне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без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прямих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сонячних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променів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на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стелажі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лабрантській</a:t>
            </a:r>
            <a:endParaRPr lang="en-US" altLang="en-US" sz="200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l" defTabSz="266700">
              <a:lnSpc>
                <a:spcPct val="150000"/>
              </a:lnSpc>
            </a:pP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Регулярно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перевіряю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запах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і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вологість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lang="en-US" altLang="ru-RU" sz="200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0335" y="3068955"/>
            <a:ext cx="3510280" cy="351663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3500755"/>
            <a:ext cx="4462145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Текстовое поле 1"/>
          <p:cNvSpPr txBox="1"/>
          <p:nvPr/>
        </p:nvSpPr>
        <p:spPr>
          <a:xfrm>
            <a:off x="276225" y="63500"/>
            <a:ext cx="8625840" cy="5073015"/>
          </a:xfrm>
          <a:prstGeom prst="rect">
            <a:avLst/>
          </a:prstGeom>
        </p:spPr>
        <p:txBody>
          <a:bodyPr>
            <a:noAutofit/>
          </a:bodyPr>
          <a:p>
            <a:pPr algn="just" defTabSz="266700">
              <a:lnSpc>
                <a:spcPct val="150000"/>
              </a:lnSpc>
            </a:pPr>
            <a:endParaRPr lang="en-US" altLang="ru-RU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ctr" defTabSz="266700">
              <a:lnSpc>
                <a:spcPct val="150000"/>
              </a:lnSpc>
              <a:buClrTx/>
              <a:buSzTx/>
              <a:buFontTx/>
            </a:pP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Недоліки:</a:t>
            </a:r>
            <a:endParaRPr lang="en-US" altLang="en-US" sz="200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just" defTabSz="266700">
              <a:lnSpc>
                <a:spcPct val="150000"/>
              </a:lnSpc>
              <a:buClrTx/>
              <a:buSzTx/>
              <a:buFontTx/>
            </a:pP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Потреба у регулярному догляді (контроль вологості, температури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харчування).</a:t>
            </a:r>
            <a:endParaRPr lang="en-US" altLang="en-US" sz="200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just" defTabSz="266700">
              <a:lnSpc>
                <a:spcPct val="150000"/>
              </a:lnSpc>
              <a:buClrTx/>
              <a:buSzTx/>
              <a:buFontTx/>
            </a:pP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Можливий неприємний запах при неправильному використанні.У моєму вермикомпостері його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немає.</a:t>
            </a:r>
            <a:endParaRPr lang="en-US" altLang="en-US" sz="200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just" defTabSz="266700">
              <a:lnSpc>
                <a:spcPct val="150000"/>
              </a:lnSpc>
              <a:buClrTx/>
              <a:buSzTx/>
              <a:buFontTx/>
            </a:pP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Чутливість черв'яків до умов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середовища.</a:t>
            </a:r>
            <a:endParaRPr lang="en-US" altLang="en-US" sz="200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just" defTabSz="266700">
              <a:lnSpc>
                <a:spcPct val="150000"/>
              </a:lnSpc>
              <a:buClrTx/>
              <a:buSzTx/>
              <a:buFontTx/>
            </a:pP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Заводяться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мошки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(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дрозофіли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)</a:t>
            </a:r>
            <a:endParaRPr lang="en-US" altLang="ru-RU" sz="200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just" defTabSz="266700">
              <a:lnSpc>
                <a:spcPct val="150000"/>
              </a:lnSpc>
              <a:buClrTx/>
              <a:buSzTx/>
              <a:buFontTx/>
            </a:pPr>
            <a:endParaRPr sz="200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23665" y="3284855"/>
            <a:ext cx="4978400" cy="33877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Текстовое поле 1"/>
          <p:cNvSpPr txBox="1"/>
          <p:nvPr/>
        </p:nvSpPr>
        <p:spPr>
          <a:xfrm>
            <a:off x="66675" y="97790"/>
            <a:ext cx="8782050" cy="4720590"/>
          </a:xfrm>
          <a:prstGeom prst="rect">
            <a:avLst/>
          </a:prstGeom>
        </p:spPr>
        <p:txBody>
          <a:bodyPr>
            <a:noAutofit/>
          </a:bodyPr>
          <a:p>
            <a:pPr algn="ctr" defTabSz="266700">
              <a:lnSpc>
                <a:spcPct val="150000"/>
              </a:lnSpc>
            </a:pP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Висновок</a:t>
            </a:r>
            <a:endParaRPr lang="en-US" altLang="en-US" sz="200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marL="342900" indent="-342900" algn="l" defTabSz="2667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Створення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власного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вермікомпостера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є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доступним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екологічним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і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ефективним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способом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утилізації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органічних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відходів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у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домашніх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умовах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lang="en-US" altLang="ru-RU" sz="200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marL="342900" indent="-342900" algn="l" defTabSz="2667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Компостування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—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це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результат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спільної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роботи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мікроорганізмів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ґрунтових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безхребетних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і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черв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’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яків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де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кожен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організм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виконує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свою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важливу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роль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у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перетворенні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органічних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відходів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на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родючий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гумус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lang="en-US" altLang="ru-RU" sz="200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marL="342900" indent="-342900" algn="l" defTabSz="2667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Вермікомпостери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—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це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сучасний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спосіб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перетворити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харчові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відходи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на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цінне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добриво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для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рослин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Вони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не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лише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допомагають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зменшити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обсяги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сміття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а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й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сприяють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розвитку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екологічної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свідомості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Використання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вермікомпостерів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актуальне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як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у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приватних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домогосподарствах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так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і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в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освітніх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або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громадських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проєктах</a:t>
            </a:r>
            <a:r>
              <a:rPr lang="en-US" altLang="ru-RU" sz="2000">
                <a:solidFill>
                  <a:schemeClr val="tx1"/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lang="en-US" altLang="ru-RU" sz="200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l" defTabSz="266700">
              <a:lnSpc>
                <a:spcPct val="150000"/>
              </a:lnSpc>
            </a:pPr>
            <a:endParaRPr sz="2000">
              <a:solidFill>
                <a:schemeClr val="tx1"/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Текстовое поле 1"/>
          <p:cNvSpPr txBox="1"/>
          <p:nvPr/>
        </p:nvSpPr>
        <p:spPr>
          <a:xfrm>
            <a:off x="2032000" y="1382395"/>
            <a:ext cx="5080000" cy="2728595"/>
          </a:xfrm>
          <a:prstGeom prst="rect">
            <a:avLst/>
          </a:prstGeom>
        </p:spPr>
        <p:txBody>
          <a:bodyPr>
            <a:noAutofit/>
          </a:bodyPr>
          <a:p>
            <a:pPr marL="0" indent="0" algn="ctr" defTabSz="44450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</a:pPr>
            <a:r>
              <a:rPr lang="zh-CN" sz="4400">
                <a:latin typeface="Calibri" panose="020F0502020204030204"/>
                <a:ea typeface="Calibri" panose="020F0502020204030204"/>
              </a:rPr>
              <a:t>Дякую за увагу!</a:t>
            </a:r>
            <a:endParaRPr lang="zh-CN" sz="4400">
              <a:latin typeface="Calibri" panose="020F0502020204030204"/>
              <a:ea typeface="Calibri" panose="020F050202020403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Тези.Живі утилізатори віходів-Бузинська Марія</Template>
  <TotalTime>0</TotalTime>
  <Words>3557</Words>
  <Application>WPS Presentation</Application>
  <PresentationFormat>Экран (4:3)</PresentationFormat>
  <Paragraphs>58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SimSun</vt:lpstr>
      <vt:lpstr>Wingdings</vt:lpstr>
      <vt:lpstr>Calibri</vt:lpstr>
      <vt:lpstr>Times New Roman</vt:lpstr>
      <vt:lpstr>Times New Roman</vt:lpstr>
      <vt:lpstr>Calibri</vt:lpstr>
      <vt:lpstr>Microsoft YaHei</vt:lpstr>
      <vt:lpstr>Arial Unicode MS</vt:lpstr>
      <vt:lpstr>Green Color</vt:lpstr>
      <vt:lpstr>Вермикомпостер-мініфабрика для грунту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21</cp:revision>
  <dcterms:created xsi:type="dcterms:W3CDTF">2025-04-20T18:55:00Z</dcterms:created>
  <dcterms:modified xsi:type="dcterms:W3CDTF">2026-04-15T07:24:57Z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6D0C4B19FE14411EBA28FC03E4DF95EF_13</vt:lpwstr>
  </property>
  <property fmtid="{D5CDD505-2E9C-101B-9397-08002B2CF9AE}" pid="3" name="KSOProductBuildVer">
    <vt:lpwstr>1049-12.2.0.23196</vt:lpwstr>
  </property>
</Properties>
</file>