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FF Providence Sans Bold" charset="1" panose="04010805020101010101"/>
      <p:regular r:id="rId15"/>
    </p:embeddedFont>
    <p:embeddedFont>
      <p:font typeface="True Typewriter" charset="1" panose="02060704040205020404"/>
      <p:regular r:id="rId16"/>
    </p:embeddedFont>
    <p:embeddedFont>
      <p:font typeface="Bebas Neue Cyrillic" charset="1" panose="02000506000000020004"/>
      <p:regular r:id="rId17"/>
    </p:embeddedFont>
    <p:embeddedFont>
      <p:font typeface="Zantiqa" charset="1" panose="02000803000000020004"/>
      <p:regular r:id="rId18"/>
    </p:embeddedFont>
    <p:embeddedFont>
      <p:font typeface="Helvetica World" charset="1" panose="020B05000400000200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3.png" Type="http://schemas.openxmlformats.org/officeDocument/2006/relationships/image"/><Relationship Id="rId4" Target="../media/image11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21.png" Type="http://schemas.openxmlformats.org/officeDocument/2006/relationships/image"/><Relationship Id="rId5" Target="../media/image6.png" Type="http://schemas.openxmlformats.org/officeDocument/2006/relationships/image"/><Relationship Id="rId6" Target="../media/image22.png" Type="http://schemas.openxmlformats.org/officeDocument/2006/relationships/image"/><Relationship Id="rId7" Target="../media/image2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Relationship Id="rId5" Target="../media/image17.pn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Relationship Id="rId5" Target="../media/image2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51" t="0" r="-128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82871" y="2950789"/>
            <a:ext cx="6053301" cy="6987938"/>
          </a:xfrm>
          <a:custGeom>
            <a:avLst/>
            <a:gdLst/>
            <a:ahLst/>
            <a:cxnLst/>
            <a:rect r="r" b="b" t="t" l="l"/>
            <a:pathLst>
              <a:path h="6987938" w="6053301">
                <a:moveTo>
                  <a:pt x="0" y="0"/>
                </a:moveTo>
                <a:lnTo>
                  <a:pt x="6053301" y="0"/>
                </a:lnTo>
                <a:lnTo>
                  <a:pt x="6053301" y="6987939"/>
                </a:lnTo>
                <a:lnTo>
                  <a:pt x="0" y="6987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050" y="4394235"/>
            <a:ext cx="9498360" cy="6067077"/>
          </a:xfrm>
          <a:custGeom>
            <a:avLst/>
            <a:gdLst/>
            <a:ahLst/>
            <a:cxnLst/>
            <a:rect r="r" b="b" t="t" l="l"/>
            <a:pathLst>
              <a:path h="6067077" w="9498360">
                <a:moveTo>
                  <a:pt x="0" y="0"/>
                </a:moveTo>
                <a:lnTo>
                  <a:pt x="9498360" y="0"/>
                </a:lnTo>
                <a:lnTo>
                  <a:pt x="9498360" y="6067077"/>
                </a:lnTo>
                <a:lnTo>
                  <a:pt x="0" y="6067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602460">
            <a:off x="10050421" y="3334239"/>
            <a:ext cx="1824360" cy="497138"/>
          </a:xfrm>
          <a:custGeom>
            <a:avLst/>
            <a:gdLst/>
            <a:ahLst/>
            <a:cxnLst/>
            <a:rect r="r" b="b" t="t" l="l"/>
            <a:pathLst>
              <a:path h="497138" w="1824360">
                <a:moveTo>
                  <a:pt x="0" y="0"/>
                </a:moveTo>
                <a:lnTo>
                  <a:pt x="1824360" y="0"/>
                </a:lnTo>
                <a:lnTo>
                  <a:pt x="1824360" y="497138"/>
                </a:lnTo>
                <a:lnTo>
                  <a:pt x="0" y="4971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2135">
            <a:off x="10538287" y="1952893"/>
            <a:ext cx="7643459" cy="10208293"/>
          </a:xfrm>
          <a:custGeom>
            <a:avLst/>
            <a:gdLst/>
            <a:ahLst/>
            <a:cxnLst/>
            <a:rect r="r" b="b" t="t" l="l"/>
            <a:pathLst>
              <a:path h="10208293" w="7643459">
                <a:moveTo>
                  <a:pt x="0" y="0"/>
                </a:moveTo>
                <a:lnTo>
                  <a:pt x="7643460" y="0"/>
                </a:lnTo>
                <a:lnTo>
                  <a:pt x="7643460" y="10208293"/>
                </a:lnTo>
                <a:lnTo>
                  <a:pt x="0" y="102082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648279"/>
            <a:ext cx="16409857" cy="224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b="true" sz="6999" spc="-258">
                <a:solidFill>
                  <a:srgbClr val="493F3F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Взаємний вплив культур в архітектурному вигляді Дніпра</a:t>
            </a:r>
          </a:p>
        </p:txBody>
      </p:sp>
      <p:sp>
        <p:nvSpPr>
          <p:cNvPr name="TextBox 8" id="8"/>
          <p:cNvSpPr txBox="true"/>
          <p:nvPr/>
        </p:nvSpPr>
        <p:spPr>
          <a:xfrm rot="301610">
            <a:off x="6457549" y="3305585"/>
            <a:ext cx="4469468" cy="1275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53"/>
              </a:lnSpc>
            </a:pPr>
            <a:r>
              <a:rPr lang="en-US" sz="3369">
                <a:solidFill>
                  <a:srgbClr val="A67D5A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Шведун Марія</a:t>
            </a:r>
          </a:p>
          <a:p>
            <a:pPr algn="ctr">
              <a:lnSpc>
                <a:spcPts val="4953"/>
              </a:lnSpc>
            </a:pPr>
            <a:r>
              <a:rPr lang="en-US" sz="3369">
                <a:solidFill>
                  <a:srgbClr val="A67D5A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9-Мі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645131">
            <a:off x="3362102" y="-4343714"/>
            <a:ext cx="11563796" cy="18974429"/>
          </a:xfrm>
          <a:custGeom>
            <a:avLst/>
            <a:gdLst/>
            <a:ahLst/>
            <a:cxnLst/>
            <a:rect r="r" b="b" t="t" l="l"/>
            <a:pathLst>
              <a:path h="18974429" w="11563796">
                <a:moveTo>
                  <a:pt x="11563796" y="732902"/>
                </a:moveTo>
                <a:lnTo>
                  <a:pt x="10260859" y="18974428"/>
                </a:lnTo>
                <a:lnTo>
                  <a:pt x="0" y="18241526"/>
                </a:lnTo>
                <a:lnTo>
                  <a:pt x="1302937" y="0"/>
                </a:lnTo>
                <a:lnTo>
                  <a:pt x="11563796" y="732902"/>
                </a:lnTo>
                <a:close/>
              </a:path>
            </a:pathLst>
          </a:custGeom>
          <a:blipFill>
            <a:blip r:embed="rId2"/>
            <a:stretch>
              <a:fillRect l="-29074" t="-5631" r="-29074" b="-56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764064" y="1865931"/>
            <a:ext cx="6563342" cy="6555137"/>
          </a:xfrm>
          <a:custGeom>
            <a:avLst/>
            <a:gdLst/>
            <a:ahLst/>
            <a:cxnLst/>
            <a:rect r="r" b="b" t="t" l="l"/>
            <a:pathLst>
              <a:path h="6555137" w="6563342">
                <a:moveTo>
                  <a:pt x="0" y="0"/>
                </a:moveTo>
                <a:lnTo>
                  <a:pt x="6563342" y="0"/>
                </a:lnTo>
                <a:lnTo>
                  <a:pt x="6563342" y="6555138"/>
                </a:lnTo>
                <a:lnTo>
                  <a:pt x="0" y="6555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01234">
            <a:off x="11769333" y="4778485"/>
            <a:ext cx="8030069" cy="8959631"/>
          </a:xfrm>
          <a:custGeom>
            <a:avLst/>
            <a:gdLst/>
            <a:ahLst/>
            <a:cxnLst/>
            <a:rect r="r" b="b" t="t" l="l"/>
            <a:pathLst>
              <a:path h="8959631" w="8030069">
                <a:moveTo>
                  <a:pt x="0" y="0"/>
                </a:moveTo>
                <a:lnTo>
                  <a:pt x="8030069" y="0"/>
                </a:lnTo>
                <a:lnTo>
                  <a:pt x="8030069" y="8959630"/>
                </a:lnTo>
                <a:lnTo>
                  <a:pt x="0" y="89596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83945" y="3365472"/>
            <a:ext cx="9375355" cy="5544853"/>
          </a:xfrm>
          <a:custGeom>
            <a:avLst/>
            <a:gdLst/>
            <a:ahLst/>
            <a:cxnLst/>
            <a:rect r="r" b="b" t="t" l="l"/>
            <a:pathLst>
              <a:path h="5544853" w="9375355">
                <a:moveTo>
                  <a:pt x="0" y="0"/>
                </a:moveTo>
                <a:lnTo>
                  <a:pt x="9375355" y="0"/>
                </a:lnTo>
                <a:lnTo>
                  <a:pt x="9375355" y="5544853"/>
                </a:lnTo>
                <a:lnTo>
                  <a:pt x="0" y="55448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18427" y="267398"/>
            <a:ext cx="14451147" cy="2962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true">
                <a:solidFill>
                  <a:srgbClr val="785D2B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Дніпро як «плавильний котел»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4650" y="3327372"/>
            <a:ext cx="5556109" cy="6017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54"/>
              </a:lnSpc>
            </a:pPr>
            <a:r>
              <a:rPr lang="en-US" sz="3042">
                <a:solidFill>
                  <a:srgbClr val="4D4D4D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Від початку свого існування наше місто розвивалося як багатонаціональний осередок, де перетиналися різні культурні традиції. Українське бароко, німецька прагматичність, єврейська еклектика та польська неоготика співіснували не лише в архітектурі, але й у взаємодії культур. Ці споруди можна вважати не просто елементами міського пейзажу, а радше втіленим у цеглі свідченням проходження історичного діалогу між народами.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55" t="-17148" r="-1822" b="-1482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323718"/>
            <a:ext cx="9968150" cy="8211263"/>
          </a:xfrm>
          <a:custGeom>
            <a:avLst/>
            <a:gdLst/>
            <a:ahLst/>
            <a:cxnLst/>
            <a:rect r="r" b="b" t="t" l="l"/>
            <a:pathLst>
              <a:path h="8211263" w="9968150">
                <a:moveTo>
                  <a:pt x="0" y="0"/>
                </a:moveTo>
                <a:lnTo>
                  <a:pt x="9968150" y="0"/>
                </a:lnTo>
                <a:lnTo>
                  <a:pt x="9968150" y="8211263"/>
                </a:lnTo>
                <a:lnTo>
                  <a:pt x="0" y="82112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08524" y="173855"/>
            <a:ext cx="12718084" cy="238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5"/>
              </a:lnSpc>
            </a:pPr>
            <a:r>
              <a:rPr lang="en-US" sz="7500">
                <a:solidFill>
                  <a:srgbClr val="7A5B45"/>
                </a:solidFill>
                <a:latin typeface="Zantiqa"/>
                <a:ea typeface="Zantiqa"/>
                <a:cs typeface="Zantiqa"/>
                <a:sym typeface="Zantiqa"/>
              </a:rPr>
              <a:t>Німецький вплив. Кірха святої Катерини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326319">
            <a:off x="9664030" y="2672424"/>
            <a:ext cx="7725155" cy="7725155"/>
          </a:xfrm>
          <a:custGeom>
            <a:avLst/>
            <a:gdLst/>
            <a:ahLst/>
            <a:cxnLst/>
            <a:rect r="r" b="b" t="t" l="l"/>
            <a:pathLst>
              <a:path h="7725155" w="7725155">
                <a:moveTo>
                  <a:pt x="0" y="0"/>
                </a:moveTo>
                <a:lnTo>
                  <a:pt x="7725155" y="0"/>
                </a:lnTo>
                <a:lnTo>
                  <a:pt x="7725155" y="7725155"/>
                </a:lnTo>
                <a:lnTo>
                  <a:pt x="0" y="77251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701665" y="3824400"/>
            <a:ext cx="5649886" cy="437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4D4D4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НІМЕЦЬКА ГРОМАДА ПРИНЕСЛА В АРХІТЕКТУРУ МІСТА СТРОГІСТЬ ТА ВЕРТИКАЛЬНІСТЬ ЛІНІЙ. ЛЮТЕРАНСЬКА КІРХА — ЗРАЗОК ЧИСТОЇ НЕОҐОТИКИ. ВОНА КОНТРАСТУЄ З НАВКОЛИШНЬОЮ ЗАБУДОВОЮ, НАГАДУЮЧИ ПРО ВНЕСОК НІМЕЦЬКИХ ІНЖЕНЕРІВ ТА ПРОМИСЛОВЦІВ У РОЗВИТОК НАШОГО КРАЮ.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51" t="0" r="-128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2552500" y="-2141889"/>
            <a:ext cx="12621936" cy="14570778"/>
          </a:xfrm>
          <a:custGeom>
            <a:avLst/>
            <a:gdLst/>
            <a:ahLst/>
            <a:cxnLst/>
            <a:rect r="r" b="b" t="t" l="l"/>
            <a:pathLst>
              <a:path h="14570778" w="12621936">
                <a:moveTo>
                  <a:pt x="0" y="0"/>
                </a:moveTo>
                <a:lnTo>
                  <a:pt x="12621937" y="0"/>
                </a:lnTo>
                <a:lnTo>
                  <a:pt x="12621937" y="14570778"/>
                </a:lnTo>
                <a:lnTo>
                  <a:pt x="0" y="145707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199354" y="2715094"/>
            <a:ext cx="2603423" cy="2899898"/>
          </a:xfrm>
          <a:custGeom>
            <a:avLst/>
            <a:gdLst/>
            <a:ahLst/>
            <a:cxnLst/>
            <a:rect r="r" b="b" t="t" l="l"/>
            <a:pathLst>
              <a:path h="2899898" w="2603423">
                <a:moveTo>
                  <a:pt x="0" y="0"/>
                </a:moveTo>
                <a:lnTo>
                  <a:pt x="2603422" y="0"/>
                </a:lnTo>
                <a:lnTo>
                  <a:pt x="2603422" y="2899898"/>
                </a:lnTo>
                <a:lnTo>
                  <a:pt x="0" y="2899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18686" y="7302574"/>
            <a:ext cx="12435107" cy="2984426"/>
          </a:xfrm>
          <a:custGeom>
            <a:avLst/>
            <a:gdLst/>
            <a:ahLst/>
            <a:cxnLst/>
            <a:rect r="r" b="b" t="t" l="l"/>
            <a:pathLst>
              <a:path h="2984426" w="12435107">
                <a:moveTo>
                  <a:pt x="0" y="0"/>
                </a:moveTo>
                <a:lnTo>
                  <a:pt x="12435106" y="0"/>
                </a:lnTo>
                <a:lnTo>
                  <a:pt x="12435106" y="2984426"/>
                </a:lnTo>
                <a:lnTo>
                  <a:pt x="0" y="29844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2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43525">
            <a:off x="13114862" y="5006145"/>
            <a:ext cx="5087611" cy="5537214"/>
          </a:xfrm>
          <a:custGeom>
            <a:avLst/>
            <a:gdLst/>
            <a:ahLst/>
            <a:cxnLst/>
            <a:rect r="r" b="b" t="t" l="l"/>
            <a:pathLst>
              <a:path h="5537214" w="5087611">
                <a:moveTo>
                  <a:pt x="0" y="0"/>
                </a:moveTo>
                <a:lnTo>
                  <a:pt x="5087611" y="0"/>
                </a:lnTo>
                <a:lnTo>
                  <a:pt x="5087611" y="5537214"/>
                </a:lnTo>
                <a:lnTo>
                  <a:pt x="0" y="5537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5143500"/>
            <a:ext cx="9095307" cy="5396549"/>
          </a:xfrm>
          <a:custGeom>
            <a:avLst/>
            <a:gdLst/>
            <a:ahLst/>
            <a:cxnLst/>
            <a:rect r="r" b="b" t="t" l="l"/>
            <a:pathLst>
              <a:path h="5396549" w="9095307">
                <a:moveTo>
                  <a:pt x="0" y="0"/>
                </a:moveTo>
                <a:lnTo>
                  <a:pt x="9095307" y="0"/>
                </a:lnTo>
                <a:lnTo>
                  <a:pt x="9095307" y="5396549"/>
                </a:lnTo>
                <a:lnTo>
                  <a:pt x="0" y="5396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86935" y="298643"/>
            <a:ext cx="14714130" cy="2136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80"/>
              </a:lnSpc>
            </a:pPr>
            <a:r>
              <a:rPr lang="en-US" sz="8000">
                <a:solidFill>
                  <a:srgbClr val="785D2B"/>
                </a:solidFill>
                <a:latin typeface="Zantiqa"/>
                <a:ea typeface="Zantiqa"/>
                <a:cs typeface="Zantiqa"/>
                <a:sym typeface="Zantiqa"/>
              </a:rPr>
              <a:t>Меннонітська спадщина. Промислова естетика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0" y="1265145"/>
            <a:ext cx="2603423" cy="2899898"/>
          </a:xfrm>
          <a:custGeom>
            <a:avLst/>
            <a:gdLst/>
            <a:ahLst/>
            <a:cxnLst/>
            <a:rect r="r" b="b" t="t" l="l"/>
            <a:pathLst>
              <a:path h="2899898" w="2603423">
                <a:moveTo>
                  <a:pt x="2603423" y="0"/>
                </a:moveTo>
                <a:lnTo>
                  <a:pt x="0" y="0"/>
                </a:lnTo>
                <a:lnTo>
                  <a:pt x="0" y="2899898"/>
                </a:lnTo>
                <a:lnTo>
                  <a:pt x="2603423" y="2899898"/>
                </a:lnTo>
                <a:lnTo>
                  <a:pt x="2603423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032828" y="2705569"/>
            <a:ext cx="10222345" cy="2437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663">
                <a:solidFill>
                  <a:srgbClr val="34343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МЕННОНІТИ</a:t>
            </a:r>
            <a:r>
              <a:rPr lang="en-US" sz="2663">
                <a:solidFill>
                  <a:srgbClr val="34343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(ЕТНІЧНІ НІМЦІ ТА ГОЛЛАНДЦІ) БУДУВАЛИ ЗАВОДИ ТА ШКОЛИ, ВИКОРИСТОВУЮЧИ ОСОБЛИВУ КЛАДКУ. ЇХНЯ АРХІТЕКТУРА — ЦЕ ФУНКЦІОНАЛЬНІСТЬ, ПОЄДНАНА З КРАСОЮ ЧЕРВОНОЇ ЦЕГЛИ. ЦЕ ЗАКЛАЛО ФУНДАМЕНТ ДЛЯ НАШОГО УНІКАЛЬНОГО «ЦЕГЛЯНОГО СТИЛЮ».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5060" t="-2687" r="-17850" b="-304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54888" y="8230998"/>
            <a:ext cx="12435107" cy="2984426"/>
          </a:xfrm>
          <a:custGeom>
            <a:avLst/>
            <a:gdLst/>
            <a:ahLst/>
            <a:cxnLst/>
            <a:rect r="r" b="b" t="t" l="l"/>
            <a:pathLst>
              <a:path h="2984426" w="12435107">
                <a:moveTo>
                  <a:pt x="0" y="0"/>
                </a:moveTo>
                <a:lnTo>
                  <a:pt x="12435107" y="0"/>
                </a:lnTo>
                <a:lnTo>
                  <a:pt x="12435107" y="2984426"/>
                </a:lnTo>
                <a:lnTo>
                  <a:pt x="0" y="29844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804225" y="2266034"/>
            <a:ext cx="7725155" cy="7725155"/>
          </a:xfrm>
          <a:custGeom>
            <a:avLst/>
            <a:gdLst/>
            <a:ahLst/>
            <a:cxnLst/>
            <a:rect r="r" b="b" t="t" l="l"/>
            <a:pathLst>
              <a:path h="7725155" w="7725155">
                <a:moveTo>
                  <a:pt x="0" y="0"/>
                </a:moveTo>
                <a:lnTo>
                  <a:pt x="7725155" y="0"/>
                </a:lnTo>
                <a:lnTo>
                  <a:pt x="7725155" y="7725155"/>
                </a:lnTo>
                <a:lnTo>
                  <a:pt x="0" y="77251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8569788" y="3105267"/>
            <a:ext cx="8208175" cy="6046689"/>
            <a:chOff x="0" y="0"/>
            <a:chExt cx="19050000" cy="14033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5"/>
              <a:stretch>
                <a:fillRect l="-4227" t="0" r="-4227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6"/>
              <a:stretch>
                <a:fillRect l="0" t="-226" r="0" b="-226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1471215" y="-718392"/>
            <a:ext cx="12435107" cy="2984426"/>
          </a:xfrm>
          <a:custGeom>
            <a:avLst/>
            <a:gdLst/>
            <a:ahLst/>
            <a:cxnLst/>
            <a:rect r="r" b="b" t="t" l="l"/>
            <a:pathLst>
              <a:path h="2984426" w="12435107">
                <a:moveTo>
                  <a:pt x="0" y="0"/>
                </a:moveTo>
                <a:lnTo>
                  <a:pt x="12435107" y="0"/>
                </a:lnTo>
                <a:lnTo>
                  <a:pt x="12435107" y="2984426"/>
                </a:lnTo>
                <a:lnTo>
                  <a:pt x="0" y="29844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28884" y="3426404"/>
            <a:ext cx="6880092" cy="4804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54"/>
              </a:lnSpc>
              <a:spcBef>
                <a:spcPct val="0"/>
              </a:spcBef>
            </a:pPr>
            <a:r>
              <a:rPr lang="en-US" sz="2467">
                <a:solidFill>
                  <a:srgbClr val="4D4D4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СИНАГОГА, ВИКОНАНА У СТИЛІ КЛАСИЦИЗМУ, СЛУЖИЛА ДУХОВНИМ ОСЕРЕДКОМ ОДНІЄЇ З НАЙБІЛЬШ ЧИСЛЕННИХ МІСЬКИХ ГРОМАД. НИНІ ВОНА ПЕРЕБУВАЄ ПОРУЧ ІЗ ЦЕНТРОМ «МЕНОРА», ЩО ІЛЮСТРУЄ ПРОЦЕС ПЕРЕХОДУ ТРАДИЦІЙНИХ АРХІТЕКТУРНИХ ФОРМ У СУЧАСНІ УРБАНІСТИЧНІ ПРОСТОРИ. ТАКА ПОЄДНАНІСТЬ СВІДЧИТЬ ПРО ВЗАЄМОДІЮ МИНУЛОГО І СУЧАСНОСТІ В АРХІТЕКТУРІ МІСТА.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8884" y="422457"/>
            <a:ext cx="11175130" cy="2538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b="true" sz="6999">
                <a:solidFill>
                  <a:srgbClr val="9C705A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ЄВРЕЙСЬКА ГРОМАДА. ХОРАЛЬНА СИНАГОГА «ЗОЛОТА РОЗА»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51" t="0" r="-1285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66058" y="174419"/>
            <a:ext cx="14355883" cy="2694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58"/>
              </a:lnSpc>
            </a:pPr>
            <a:r>
              <a:rPr lang="en-US" b="true" sz="9731" spc="-973">
                <a:solidFill>
                  <a:srgbClr val="4A646D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Еклектика торгових рядів та доходних</a:t>
            </a:r>
            <a:r>
              <a:rPr lang="en-US" b="true" sz="9731" spc="-973">
                <a:solidFill>
                  <a:srgbClr val="4A646D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 будинків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49104" y="6382248"/>
            <a:ext cx="5759302" cy="5752103"/>
          </a:xfrm>
          <a:custGeom>
            <a:avLst/>
            <a:gdLst/>
            <a:ahLst/>
            <a:cxnLst/>
            <a:rect r="r" b="b" t="t" l="l"/>
            <a:pathLst>
              <a:path h="5752103" w="5759302">
                <a:moveTo>
                  <a:pt x="0" y="0"/>
                </a:moveTo>
                <a:lnTo>
                  <a:pt x="5759303" y="0"/>
                </a:lnTo>
                <a:lnTo>
                  <a:pt x="5759303" y="5752104"/>
                </a:lnTo>
                <a:lnTo>
                  <a:pt x="0" y="5752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896348">
            <a:off x="10914616" y="6079254"/>
            <a:ext cx="6207216" cy="6207216"/>
          </a:xfrm>
          <a:custGeom>
            <a:avLst/>
            <a:gdLst/>
            <a:ahLst/>
            <a:cxnLst/>
            <a:rect r="r" b="b" t="t" l="l"/>
            <a:pathLst>
              <a:path h="6207216" w="6207216">
                <a:moveTo>
                  <a:pt x="0" y="0"/>
                </a:moveTo>
                <a:lnTo>
                  <a:pt x="6207216" y="0"/>
                </a:lnTo>
                <a:lnTo>
                  <a:pt x="6207216" y="6207216"/>
                </a:lnTo>
                <a:lnTo>
                  <a:pt x="0" y="62072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082439" y="2593783"/>
            <a:ext cx="1930720" cy="1747302"/>
          </a:xfrm>
          <a:custGeom>
            <a:avLst/>
            <a:gdLst/>
            <a:ahLst/>
            <a:cxnLst/>
            <a:rect r="r" b="b" t="t" l="l"/>
            <a:pathLst>
              <a:path h="1747302" w="1930720">
                <a:moveTo>
                  <a:pt x="0" y="0"/>
                </a:moveTo>
                <a:lnTo>
                  <a:pt x="1930720" y="0"/>
                </a:lnTo>
                <a:lnTo>
                  <a:pt x="1930720" y="1747302"/>
                </a:lnTo>
                <a:lnTo>
                  <a:pt x="0" y="17473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842976" y="4341085"/>
            <a:ext cx="8907737" cy="5945915"/>
          </a:xfrm>
          <a:custGeom>
            <a:avLst/>
            <a:gdLst/>
            <a:ahLst/>
            <a:cxnLst/>
            <a:rect r="r" b="b" t="t" l="l"/>
            <a:pathLst>
              <a:path h="5945915" w="8907737">
                <a:moveTo>
                  <a:pt x="0" y="0"/>
                </a:moveTo>
                <a:lnTo>
                  <a:pt x="8907738" y="0"/>
                </a:lnTo>
                <a:lnTo>
                  <a:pt x="8907738" y="5945915"/>
                </a:lnTo>
                <a:lnTo>
                  <a:pt x="0" y="59459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7916" y="3033259"/>
            <a:ext cx="5587691" cy="3348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4D4D4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ЄВРЕЙСЬКІ АРХІТЕКТОРИ ТА ЗАМОВНИКИ ЧАСТО ОБИРАЛИ ЕКЛЕКТИКУ — ПОЄДНАННЯ СТИЛІВ. ЦЕ ДОДАВАЛО ВУЛИЦЯМ МІСТА ОСОБЛИВОЇ ПИШНОСТІ: ВИГАДЛИВІ МАСКАРОНИ, АТЛАНТИ ТА СКЛАДНИЙ ЦЕГЛЯНИЙ ДЕКОР НА ФАСАДАХ ЗВИЧАЙНИХ БУДИНКІВ.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99990" y="2810075"/>
            <a:ext cx="6123078" cy="3768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4D4D4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ПРИБУТКОВИЙ БУДИНОК ХАЇМА БРОДСЬКОГО Є ЯСКРАВИМ ПРИКЛАДОМ АРХІТЕКТУРНИХ АМБІЦІЙ ЄВРЕЙСЬКОЇ ДІЛОВОЇ ЕЛІТИ КАТЕРИНОСЛАВА. ВЛАСНИКИ ПРАГНУЛИ БУДУВАТИ ТАК, ЩОБ ЇХНІ БУДИНКИ КОНКУРУВАЛИ ЗА КРАСОЮ ТА РОЗМІРАМИ З АДМІНІСТРАТИВНИМИ СПОРУДАМИ.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51" t="0" r="-128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52643" y="-2641548"/>
            <a:ext cx="13973145" cy="16130614"/>
          </a:xfrm>
          <a:custGeom>
            <a:avLst/>
            <a:gdLst/>
            <a:ahLst/>
            <a:cxnLst/>
            <a:rect r="r" b="b" t="t" l="l"/>
            <a:pathLst>
              <a:path h="16130614" w="13973145">
                <a:moveTo>
                  <a:pt x="0" y="0"/>
                </a:moveTo>
                <a:lnTo>
                  <a:pt x="13973144" y="0"/>
                </a:lnTo>
                <a:lnTo>
                  <a:pt x="13973144" y="16130615"/>
                </a:lnTo>
                <a:lnTo>
                  <a:pt x="0" y="16130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402245" y="0"/>
            <a:ext cx="11530088" cy="8229600"/>
          </a:xfrm>
          <a:custGeom>
            <a:avLst/>
            <a:gdLst/>
            <a:ahLst/>
            <a:cxnLst/>
            <a:rect r="r" b="b" t="t" l="l"/>
            <a:pathLst>
              <a:path h="8229600" w="11530088">
                <a:moveTo>
                  <a:pt x="0" y="0"/>
                </a:moveTo>
                <a:lnTo>
                  <a:pt x="11530088" y="0"/>
                </a:lnTo>
                <a:lnTo>
                  <a:pt x="115300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68494">
            <a:off x="7264931" y="3751923"/>
            <a:ext cx="6723907" cy="6715502"/>
          </a:xfrm>
          <a:custGeom>
            <a:avLst/>
            <a:gdLst/>
            <a:ahLst/>
            <a:cxnLst/>
            <a:rect r="r" b="b" t="t" l="l"/>
            <a:pathLst>
              <a:path h="6715502" w="6723907">
                <a:moveTo>
                  <a:pt x="0" y="0"/>
                </a:moveTo>
                <a:lnTo>
                  <a:pt x="6723907" y="0"/>
                </a:lnTo>
                <a:lnTo>
                  <a:pt x="6723907" y="6715502"/>
                </a:lnTo>
                <a:lnTo>
                  <a:pt x="0" y="67155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0204050" y="2134922"/>
            <a:ext cx="5144239" cy="7002338"/>
            <a:chOff x="0" y="0"/>
            <a:chExt cx="6350000" cy="86436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8642350"/>
            </a:xfrm>
            <a:custGeom>
              <a:avLst/>
              <a:gdLst/>
              <a:ahLst/>
              <a:cxnLst/>
              <a:rect r="r" b="b" t="t" l="l"/>
              <a:pathLst>
                <a:path h="8642350" w="6350000">
                  <a:moveTo>
                    <a:pt x="6350000" y="624840"/>
                  </a:moveTo>
                  <a:cubicBezTo>
                    <a:pt x="6350000" y="543560"/>
                    <a:pt x="6309360" y="472440"/>
                    <a:pt x="6247130" y="430530"/>
                  </a:cubicBezTo>
                  <a:cubicBezTo>
                    <a:pt x="6259830" y="422910"/>
                    <a:pt x="6271260" y="412750"/>
                    <a:pt x="6281420" y="402590"/>
                  </a:cubicBezTo>
                  <a:cubicBezTo>
                    <a:pt x="6324600" y="358140"/>
                    <a:pt x="6350000" y="298450"/>
                    <a:pt x="6350000" y="236220"/>
                  </a:cubicBezTo>
                  <a:cubicBezTo>
                    <a:pt x="6350000" y="173990"/>
                    <a:pt x="6324600" y="114300"/>
                    <a:pt x="6281420" y="69850"/>
                  </a:cubicBezTo>
                  <a:cubicBezTo>
                    <a:pt x="6236970" y="25400"/>
                    <a:pt x="6176010" y="0"/>
                    <a:pt x="6115050" y="0"/>
                  </a:cubicBezTo>
                  <a:cubicBezTo>
                    <a:pt x="6052820" y="0"/>
                    <a:pt x="5991860" y="25400"/>
                    <a:pt x="5948680" y="68580"/>
                  </a:cubicBezTo>
                  <a:cubicBezTo>
                    <a:pt x="5937250" y="80010"/>
                    <a:pt x="5927090" y="92710"/>
                    <a:pt x="5919470" y="105410"/>
                  </a:cubicBezTo>
                  <a:cubicBezTo>
                    <a:pt x="5877560" y="41910"/>
                    <a:pt x="5805170" y="0"/>
                    <a:pt x="5723890" y="0"/>
                  </a:cubicBezTo>
                  <a:cubicBezTo>
                    <a:pt x="5642610" y="0"/>
                    <a:pt x="5570220" y="41910"/>
                    <a:pt x="5528310" y="105410"/>
                  </a:cubicBezTo>
                  <a:cubicBezTo>
                    <a:pt x="5486400" y="41910"/>
                    <a:pt x="5414010" y="0"/>
                    <a:pt x="5332730" y="0"/>
                  </a:cubicBezTo>
                  <a:cubicBezTo>
                    <a:pt x="5250180" y="0"/>
                    <a:pt x="5179060" y="41910"/>
                    <a:pt x="5137150" y="105410"/>
                  </a:cubicBezTo>
                  <a:cubicBezTo>
                    <a:pt x="5095241" y="41910"/>
                    <a:pt x="5022850" y="0"/>
                    <a:pt x="4941570" y="0"/>
                  </a:cubicBezTo>
                  <a:cubicBezTo>
                    <a:pt x="4860291" y="0"/>
                    <a:pt x="4787900" y="41910"/>
                    <a:pt x="4745990" y="105410"/>
                  </a:cubicBezTo>
                  <a:cubicBezTo>
                    <a:pt x="4704080" y="41910"/>
                    <a:pt x="4631690" y="0"/>
                    <a:pt x="4550410" y="0"/>
                  </a:cubicBezTo>
                  <a:cubicBezTo>
                    <a:pt x="4469130" y="0"/>
                    <a:pt x="4396740" y="41910"/>
                    <a:pt x="4354830" y="105410"/>
                  </a:cubicBezTo>
                  <a:cubicBezTo>
                    <a:pt x="4312920" y="41910"/>
                    <a:pt x="4240530" y="0"/>
                    <a:pt x="4159250" y="0"/>
                  </a:cubicBezTo>
                  <a:cubicBezTo>
                    <a:pt x="4077970" y="0"/>
                    <a:pt x="4005580" y="41910"/>
                    <a:pt x="3963670" y="105410"/>
                  </a:cubicBezTo>
                  <a:cubicBezTo>
                    <a:pt x="3921761" y="41910"/>
                    <a:pt x="3849370" y="0"/>
                    <a:pt x="3768091" y="0"/>
                  </a:cubicBezTo>
                  <a:cubicBezTo>
                    <a:pt x="3686811" y="0"/>
                    <a:pt x="3614420" y="41910"/>
                    <a:pt x="3572511" y="105410"/>
                  </a:cubicBezTo>
                  <a:cubicBezTo>
                    <a:pt x="3530601" y="41910"/>
                    <a:pt x="3458211" y="0"/>
                    <a:pt x="3376931" y="0"/>
                  </a:cubicBezTo>
                  <a:cubicBezTo>
                    <a:pt x="3295651" y="0"/>
                    <a:pt x="3216910" y="41910"/>
                    <a:pt x="3175000" y="105410"/>
                  </a:cubicBezTo>
                  <a:cubicBezTo>
                    <a:pt x="3133090" y="41910"/>
                    <a:pt x="3060700" y="0"/>
                    <a:pt x="2979420" y="0"/>
                  </a:cubicBezTo>
                  <a:cubicBezTo>
                    <a:pt x="2898140" y="0"/>
                    <a:pt x="2825750" y="41910"/>
                    <a:pt x="2783840" y="105410"/>
                  </a:cubicBezTo>
                  <a:cubicBezTo>
                    <a:pt x="2741930" y="41910"/>
                    <a:pt x="2669540" y="0"/>
                    <a:pt x="2588260" y="0"/>
                  </a:cubicBezTo>
                  <a:cubicBezTo>
                    <a:pt x="2505710" y="0"/>
                    <a:pt x="2434590" y="41910"/>
                    <a:pt x="2392680" y="105410"/>
                  </a:cubicBezTo>
                  <a:cubicBezTo>
                    <a:pt x="2350770" y="41910"/>
                    <a:pt x="2278380" y="0"/>
                    <a:pt x="2197100" y="0"/>
                  </a:cubicBezTo>
                  <a:cubicBezTo>
                    <a:pt x="2115820" y="0"/>
                    <a:pt x="2043430" y="41910"/>
                    <a:pt x="2001520" y="105410"/>
                  </a:cubicBezTo>
                  <a:cubicBezTo>
                    <a:pt x="1959610" y="41910"/>
                    <a:pt x="1887220" y="0"/>
                    <a:pt x="1805941" y="0"/>
                  </a:cubicBezTo>
                  <a:cubicBezTo>
                    <a:pt x="1723391" y="0"/>
                    <a:pt x="1652270" y="41910"/>
                    <a:pt x="1610361" y="105410"/>
                  </a:cubicBezTo>
                  <a:cubicBezTo>
                    <a:pt x="1568450" y="41910"/>
                    <a:pt x="1496061" y="0"/>
                    <a:pt x="1414781" y="0"/>
                  </a:cubicBezTo>
                  <a:cubicBezTo>
                    <a:pt x="1329691" y="0"/>
                    <a:pt x="1257300" y="41910"/>
                    <a:pt x="1215391" y="105410"/>
                  </a:cubicBezTo>
                  <a:cubicBezTo>
                    <a:pt x="1173481" y="41910"/>
                    <a:pt x="1101091" y="0"/>
                    <a:pt x="1019811" y="0"/>
                  </a:cubicBezTo>
                  <a:cubicBezTo>
                    <a:pt x="937261" y="0"/>
                    <a:pt x="866141" y="41910"/>
                    <a:pt x="824231" y="105410"/>
                  </a:cubicBezTo>
                  <a:cubicBezTo>
                    <a:pt x="782321" y="41910"/>
                    <a:pt x="709931" y="0"/>
                    <a:pt x="628650" y="0"/>
                  </a:cubicBezTo>
                  <a:cubicBezTo>
                    <a:pt x="544830" y="0"/>
                    <a:pt x="473710" y="41910"/>
                    <a:pt x="431800" y="105410"/>
                  </a:cubicBezTo>
                  <a:cubicBezTo>
                    <a:pt x="422910" y="92710"/>
                    <a:pt x="412750" y="80010"/>
                    <a:pt x="402590" y="68580"/>
                  </a:cubicBezTo>
                  <a:cubicBezTo>
                    <a:pt x="358140" y="25400"/>
                    <a:pt x="297180" y="0"/>
                    <a:pt x="234950" y="0"/>
                  </a:cubicBezTo>
                  <a:cubicBezTo>
                    <a:pt x="172720" y="0"/>
                    <a:pt x="113030" y="25400"/>
                    <a:pt x="68580" y="68580"/>
                  </a:cubicBezTo>
                  <a:cubicBezTo>
                    <a:pt x="25400" y="113030"/>
                    <a:pt x="0" y="172720"/>
                    <a:pt x="0" y="234950"/>
                  </a:cubicBezTo>
                  <a:cubicBezTo>
                    <a:pt x="0" y="297180"/>
                    <a:pt x="25400" y="356870"/>
                    <a:pt x="68580" y="401320"/>
                  </a:cubicBezTo>
                  <a:cubicBezTo>
                    <a:pt x="78740" y="411480"/>
                    <a:pt x="90170" y="421640"/>
                    <a:pt x="102870" y="429260"/>
                  </a:cubicBezTo>
                  <a:cubicBezTo>
                    <a:pt x="40640" y="472440"/>
                    <a:pt x="0" y="543560"/>
                    <a:pt x="0" y="624840"/>
                  </a:cubicBezTo>
                  <a:cubicBezTo>
                    <a:pt x="0" y="706120"/>
                    <a:pt x="40640" y="777240"/>
                    <a:pt x="102870" y="819150"/>
                  </a:cubicBezTo>
                  <a:cubicBezTo>
                    <a:pt x="40640" y="861060"/>
                    <a:pt x="0" y="932180"/>
                    <a:pt x="0" y="1013460"/>
                  </a:cubicBezTo>
                  <a:cubicBezTo>
                    <a:pt x="0" y="1094740"/>
                    <a:pt x="40640" y="1165860"/>
                    <a:pt x="102870" y="1207770"/>
                  </a:cubicBezTo>
                  <a:cubicBezTo>
                    <a:pt x="40640" y="1249680"/>
                    <a:pt x="0" y="1322070"/>
                    <a:pt x="0" y="1402080"/>
                  </a:cubicBezTo>
                  <a:cubicBezTo>
                    <a:pt x="0" y="1483360"/>
                    <a:pt x="40640" y="1554480"/>
                    <a:pt x="102870" y="1596390"/>
                  </a:cubicBezTo>
                  <a:cubicBezTo>
                    <a:pt x="40640" y="1638300"/>
                    <a:pt x="0" y="1709420"/>
                    <a:pt x="0" y="1790700"/>
                  </a:cubicBezTo>
                  <a:cubicBezTo>
                    <a:pt x="0" y="1871980"/>
                    <a:pt x="40640" y="1943100"/>
                    <a:pt x="102870" y="1985010"/>
                  </a:cubicBezTo>
                  <a:cubicBezTo>
                    <a:pt x="40640" y="2026920"/>
                    <a:pt x="0" y="2099310"/>
                    <a:pt x="0" y="2179320"/>
                  </a:cubicBezTo>
                  <a:cubicBezTo>
                    <a:pt x="0" y="2260600"/>
                    <a:pt x="40640" y="2331720"/>
                    <a:pt x="102870" y="2373630"/>
                  </a:cubicBezTo>
                  <a:cubicBezTo>
                    <a:pt x="40640" y="2418080"/>
                    <a:pt x="0" y="2489200"/>
                    <a:pt x="0" y="2570480"/>
                  </a:cubicBezTo>
                  <a:cubicBezTo>
                    <a:pt x="0" y="2651760"/>
                    <a:pt x="40640" y="2722880"/>
                    <a:pt x="102870" y="2764790"/>
                  </a:cubicBezTo>
                  <a:cubicBezTo>
                    <a:pt x="40640" y="2806700"/>
                    <a:pt x="0" y="2879090"/>
                    <a:pt x="0" y="2959100"/>
                  </a:cubicBezTo>
                  <a:cubicBezTo>
                    <a:pt x="0" y="3040380"/>
                    <a:pt x="40640" y="3111500"/>
                    <a:pt x="102870" y="3153410"/>
                  </a:cubicBezTo>
                  <a:cubicBezTo>
                    <a:pt x="40640" y="3195320"/>
                    <a:pt x="0" y="3266440"/>
                    <a:pt x="0" y="3347720"/>
                  </a:cubicBezTo>
                  <a:cubicBezTo>
                    <a:pt x="0" y="3429000"/>
                    <a:pt x="40640" y="3500120"/>
                    <a:pt x="102870" y="3542030"/>
                  </a:cubicBezTo>
                  <a:cubicBezTo>
                    <a:pt x="40640" y="3583940"/>
                    <a:pt x="0" y="3655060"/>
                    <a:pt x="0" y="3736340"/>
                  </a:cubicBezTo>
                  <a:cubicBezTo>
                    <a:pt x="0" y="3817620"/>
                    <a:pt x="40640" y="3888740"/>
                    <a:pt x="102870" y="3930650"/>
                  </a:cubicBezTo>
                  <a:cubicBezTo>
                    <a:pt x="40640" y="3973830"/>
                    <a:pt x="0" y="4044950"/>
                    <a:pt x="0" y="4124959"/>
                  </a:cubicBezTo>
                  <a:cubicBezTo>
                    <a:pt x="0" y="4206239"/>
                    <a:pt x="40640" y="4277359"/>
                    <a:pt x="102870" y="4319269"/>
                  </a:cubicBezTo>
                  <a:cubicBezTo>
                    <a:pt x="40640" y="4361180"/>
                    <a:pt x="0" y="4432300"/>
                    <a:pt x="0" y="4513580"/>
                  </a:cubicBezTo>
                  <a:cubicBezTo>
                    <a:pt x="0" y="4594860"/>
                    <a:pt x="40640" y="4665980"/>
                    <a:pt x="102870" y="4707890"/>
                  </a:cubicBezTo>
                  <a:cubicBezTo>
                    <a:pt x="40640" y="4749800"/>
                    <a:pt x="0" y="4820920"/>
                    <a:pt x="0" y="4902200"/>
                  </a:cubicBezTo>
                  <a:cubicBezTo>
                    <a:pt x="0" y="4983480"/>
                    <a:pt x="40640" y="5054600"/>
                    <a:pt x="102870" y="5096510"/>
                  </a:cubicBezTo>
                  <a:cubicBezTo>
                    <a:pt x="40640" y="5138420"/>
                    <a:pt x="0" y="5210810"/>
                    <a:pt x="0" y="5290820"/>
                  </a:cubicBezTo>
                  <a:cubicBezTo>
                    <a:pt x="0" y="5372100"/>
                    <a:pt x="40640" y="5443220"/>
                    <a:pt x="102870" y="5485130"/>
                  </a:cubicBezTo>
                  <a:cubicBezTo>
                    <a:pt x="40640" y="5527039"/>
                    <a:pt x="0" y="5598159"/>
                    <a:pt x="0" y="5679439"/>
                  </a:cubicBezTo>
                  <a:cubicBezTo>
                    <a:pt x="0" y="5760719"/>
                    <a:pt x="40640" y="5831839"/>
                    <a:pt x="102870" y="5873749"/>
                  </a:cubicBezTo>
                  <a:cubicBezTo>
                    <a:pt x="40640" y="5915659"/>
                    <a:pt x="0" y="5986779"/>
                    <a:pt x="0" y="6068059"/>
                  </a:cubicBezTo>
                  <a:cubicBezTo>
                    <a:pt x="0" y="6149339"/>
                    <a:pt x="40640" y="6220459"/>
                    <a:pt x="102870" y="6262369"/>
                  </a:cubicBezTo>
                  <a:cubicBezTo>
                    <a:pt x="40640" y="6304280"/>
                    <a:pt x="0" y="6375400"/>
                    <a:pt x="0" y="6456680"/>
                  </a:cubicBezTo>
                  <a:cubicBezTo>
                    <a:pt x="0" y="6537960"/>
                    <a:pt x="40640" y="6609080"/>
                    <a:pt x="102870" y="6650990"/>
                  </a:cubicBezTo>
                  <a:cubicBezTo>
                    <a:pt x="40640" y="6692900"/>
                    <a:pt x="0" y="6764020"/>
                    <a:pt x="0" y="6845300"/>
                  </a:cubicBezTo>
                  <a:cubicBezTo>
                    <a:pt x="0" y="6926580"/>
                    <a:pt x="40640" y="6997700"/>
                    <a:pt x="102870" y="7039610"/>
                  </a:cubicBezTo>
                  <a:cubicBezTo>
                    <a:pt x="40640" y="7082790"/>
                    <a:pt x="0" y="7153910"/>
                    <a:pt x="0" y="7233920"/>
                  </a:cubicBezTo>
                  <a:cubicBezTo>
                    <a:pt x="0" y="7315200"/>
                    <a:pt x="40640" y="7386320"/>
                    <a:pt x="102870" y="7428230"/>
                  </a:cubicBezTo>
                  <a:cubicBezTo>
                    <a:pt x="40640" y="7470139"/>
                    <a:pt x="0" y="7541260"/>
                    <a:pt x="0" y="7622539"/>
                  </a:cubicBezTo>
                  <a:cubicBezTo>
                    <a:pt x="0" y="7703819"/>
                    <a:pt x="40640" y="7774939"/>
                    <a:pt x="102870" y="7816849"/>
                  </a:cubicBezTo>
                  <a:cubicBezTo>
                    <a:pt x="40640" y="7866380"/>
                    <a:pt x="0" y="7937500"/>
                    <a:pt x="0" y="8018780"/>
                  </a:cubicBezTo>
                  <a:cubicBezTo>
                    <a:pt x="0" y="8100061"/>
                    <a:pt x="40640" y="8171180"/>
                    <a:pt x="102870" y="8213090"/>
                  </a:cubicBezTo>
                  <a:cubicBezTo>
                    <a:pt x="90170" y="8220710"/>
                    <a:pt x="78740" y="8230870"/>
                    <a:pt x="68580" y="8241030"/>
                  </a:cubicBezTo>
                  <a:cubicBezTo>
                    <a:pt x="25400" y="8285480"/>
                    <a:pt x="0" y="8346440"/>
                    <a:pt x="0" y="8407400"/>
                  </a:cubicBezTo>
                  <a:cubicBezTo>
                    <a:pt x="0" y="8469630"/>
                    <a:pt x="25400" y="8529320"/>
                    <a:pt x="68580" y="8573770"/>
                  </a:cubicBezTo>
                  <a:cubicBezTo>
                    <a:pt x="111760" y="8616950"/>
                    <a:pt x="172720" y="8642350"/>
                    <a:pt x="234950" y="8642350"/>
                  </a:cubicBezTo>
                  <a:cubicBezTo>
                    <a:pt x="297180" y="8642350"/>
                    <a:pt x="356870" y="8616950"/>
                    <a:pt x="401320" y="8573770"/>
                  </a:cubicBezTo>
                  <a:cubicBezTo>
                    <a:pt x="412750" y="8562339"/>
                    <a:pt x="422910" y="8549639"/>
                    <a:pt x="430530" y="8536939"/>
                  </a:cubicBezTo>
                  <a:cubicBezTo>
                    <a:pt x="472440" y="8600439"/>
                    <a:pt x="544830" y="8642349"/>
                    <a:pt x="626110" y="8642349"/>
                  </a:cubicBezTo>
                  <a:cubicBezTo>
                    <a:pt x="707390" y="8642349"/>
                    <a:pt x="779780" y="8600439"/>
                    <a:pt x="821690" y="8536939"/>
                  </a:cubicBezTo>
                  <a:cubicBezTo>
                    <a:pt x="863600" y="8600439"/>
                    <a:pt x="935990" y="8642349"/>
                    <a:pt x="1017270" y="8642349"/>
                  </a:cubicBezTo>
                  <a:cubicBezTo>
                    <a:pt x="1099820" y="8642349"/>
                    <a:pt x="1172210" y="8600439"/>
                    <a:pt x="1212850" y="8536939"/>
                  </a:cubicBezTo>
                  <a:cubicBezTo>
                    <a:pt x="1254760" y="8600439"/>
                    <a:pt x="1327150" y="8642349"/>
                    <a:pt x="1408430" y="8642349"/>
                  </a:cubicBezTo>
                  <a:cubicBezTo>
                    <a:pt x="1489710" y="8642349"/>
                    <a:pt x="1562100" y="8600439"/>
                    <a:pt x="1604010" y="8536939"/>
                  </a:cubicBezTo>
                  <a:cubicBezTo>
                    <a:pt x="1645920" y="8600439"/>
                    <a:pt x="1718310" y="8642349"/>
                    <a:pt x="1799590" y="8642349"/>
                  </a:cubicBezTo>
                  <a:cubicBezTo>
                    <a:pt x="1880870" y="8642349"/>
                    <a:pt x="1953260" y="8600439"/>
                    <a:pt x="1995170" y="8536939"/>
                  </a:cubicBezTo>
                  <a:cubicBezTo>
                    <a:pt x="2037080" y="8600439"/>
                    <a:pt x="2109470" y="8642349"/>
                    <a:pt x="2190750" y="8642349"/>
                  </a:cubicBezTo>
                  <a:cubicBezTo>
                    <a:pt x="2273300" y="8642349"/>
                    <a:pt x="2344420" y="8600439"/>
                    <a:pt x="2386330" y="8536939"/>
                  </a:cubicBezTo>
                  <a:cubicBezTo>
                    <a:pt x="2428240" y="8600439"/>
                    <a:pt x="2500630" y="8642349"/>
                    <a:pt x="2581910" y="8642349"/>
                  </a:cubicBezTo>
                  <a:cubicBezTo>
                    <a:pt x="2663190" y="8642349"/>
                    <a:pt x="2735580" y="8600439"/>
                    <a:pt x="2777490" y="8536939"/>
                  </a:cubicBezTo>
                  <a:cubicBezTo>
                    <a:pt x="2819400" y="8600439"/>
                    <a:pt x="2891790" y="8642349"/>
                    <a:pt x="2973070" y="8642349"/>
                  </a:cubicBezTo>
                  <a:cubicBezTo>
                    <a:pt x="3055620" y="8642349"/>
                    <a:pt x="3126740" y="8600439"/>
                    <a:pt x="3168650" y="8536939"/>
                  </a:cubicBezTo>
                  <a:cubicBezTo>
                    <a:pt x="3210560" y="8600439"/>
                    <a:pt x="3282950" y="8642349"/>
                    <a:pt x="3364230" y="8642349"/>
                  </a:cubicBezTo>
                  <a:cubicBezTo>
                    <a:pt x="3445509" y="8642349"/>
                    <a:pt x="3517900" y="8600439"/>
                    <a:pt x="3559809" y="8536939"/>
                  </a:cubicBezTo>
                  <a:cubicBezTo>
                    <a:pt x="3601719" y="8600439"/>
                    <a:pt x="3674109" y="8642349"/>
                    <a:pt x="3755389" y="8642349"/>
                  </a:cubicBezTo>
                  <a:cubicBezTo>
                    <a:pt x="3837939" y="8642349"/>
                    <a:pt x="3909059" y="8600439"/>
                    <a:pt x="3950969" y="8536939"/>
                  </a:cubicBezTo>
                  <a:cubicBezTo>
                    <a:pt x="3992879" y="8600439"/>
                    <a:pt x="4065269" y="8642349"/>
                    <a:pt x="4146549" y="8642349"/>
                  </a:cubicBezTo>
                  <a:cubicBezTo>
                    <a:pt x="4227829" y="8642349"/>
                    <a:pt x="4300219" y="8600439"/>
                    <a:pt x="4342129" y="8536939"/>
                  </a:cubicBezTo>
                  <a:cubicBezTo>
                    <a:pt x="4384039" y="8600439"/>
                    <a:pt x="4456429" y="8642349"/>
                    <a:pt x="4537709" y="8642349"/>
                  </a:cubicBezTo>
                  <a:cubicBezTo>
                    <a:pt x="4618989" y="8642349"/>
                    <a:pt x="4691379" y="8600439"/>
                    <a:pt x="4733289" y="8536939"/>
                  </a:cubicBezTo>
                  <a:cubicBezTo>
                    <a:pt x="4775199" y="8600439"/>
                    <a:pt x="4847589" y="8642349"/>
                    <a:pt x="4928869" y="8642349"/>
                  </a:cubicBezTo>
                  <a:cubicBezTo>
                    <a:pt x="5010149" y="8642349"/>
                    <a:pt x="5082539" y="8600439"/>
                    <a:pt x="5124449" y="8536939"/>
                  </a:cubicBezTo>
                  <a:cubicBezTo>
                    <a:pt x="5166359" y="8600439"/>
                    <a:pt x="5238749" y="8642349"/>
                    <a:pt x="5320029" y="8642349"/>
                  </a:cubicBezTo>
                  <a:cubicBezTo>
                    <a:pt x="5401309" y="8642349"/>
                    <a:pt x="5473699" y="8600439"/>
                    <a:pt x="5515609" y="8536939"/>
                  </a:cubicBezTo>
                  <a:cubicBezTo>
                    <a:pt x="5557519" y="8600439"/>
                    <a:pt x="5629909" y="8642349"/>
                    <a:pt x="5711189" y="8642349"/>
                  </a:cubicBezTo>
                  <a:cubicBezTo>
                    <a:pt x="5793739" y="8642349"/>
                    <a:pt x="5864859" y="8600439"/>
                    <a:pt x="5906769" y="8536939"/>
                  </a:cubicBezTo>
                  <a:cubicBezTo>
                    <a:pt x="5915659" y="8549639"/>
                    <a:pt x="5925819" y="8562339"/>
                    <a:pt x="5935978" y="8573770"/>
                  </a:cubicBezTo>
                  <a:cubicBezTo>
                    <a:pt x="5979158" y="8616950"/>
                    <a:pt x="6040119" y="8642350"/>
                    <a:pt x="6102348" y="8642350"/>
                  </a:cubicBezTo>
                  <a:cubicBezTo>
                    <a:pt x="6163308" y="8642350"/>
                    <a:pt x="6224269" y="8616950"/>
                    <a:pt x="6268719" y="8573770"/>
                  </a:cubicBezTo>
                  <a:cubicBezTo>
                    <a:pt x="6311898" y="8529320"/>
                    <a:pt x="6337298" y="8469630"/>
                    <a:pt x="6337298" y="8407400"/>
                  </a:cubicBezTo>
                  <a:cubicBezTo>
                    <a:pt x="6337298" y="8345170"/>
                    <a:pt x="6311898" y="8285480"/>
                    <a:pt x="6268719" y="8241030"/>
                  </a:cubicBezTo>
                  <a:cubicBezTo>
                    <a:pt x="6258559" y="8230870"/>
                    <a:pt x="6247128" y="8220711"/>
                    <a:pt x="6234428" y="8213090"/>
                  </a:cubicBezTo>
                  <a:cubicBezTo>
                    <a:pt x="6296658" y="8171180"/>
                    <a:pt x="6337298" y="8098790"/>
                    <a:pt x="6337298" y="8018780"/>
                  </a:cubicBezTo>
                  <a:cubicBezTo>
                    <a:pt x="6337298" y="7937500"/>
                    <a:pt x="6296658" y="7866380"/>
                    <a:pt x="6234428" y="7824470"/>
                  </a:cubicBezTo>
                  <a:cubicBezTo>
                    <a:pt x="6296658" y="7782561"/>
                    <a:pt x="6337298" y="7711440"/>
                    <a:pt x="6337298" y="7630161"/>
                  </a:cubicBezTo>
                  <a:cubicBezTo>
                    <a:pt x="6337298" y="7548881"/>
                    <a:pt x="6296658" y="7477761"/>
                    <a:pt x="6234428" y="7435851"/>
                  </a:cubicBezTo>
                  <a:cubicBezTo>
                    <a:pt x="6296658" y="7393941"/>
                    <a:pt x="6337298" y="7321551"/>
                    <a:pt x="6337298" y="7241541"/>
                  </a:cubicBezTo>
                  <a:cubicBezTo>
                    <a:pt x="6337298" y="7160261"/>
                    <a:pt x="6296658" y="7089141"/>
                    <a:pt x="6234428" y="7047231"/>
                  </a:cubicBezTo>
                  <a:cubicBezTo>
                    <a:pt x="6296658" y="7005321"/>
                    <a:pt x="6337298" y="6934201"/>
                    <a:pt x="6337298" y="6852921"/>
                  </a:cubicBezTo>
                  <a:cubicBezTo>
                    <a:pt x="6337298" y="6771642"/>
                    <a:pt x="6296658" y="6700521"/>
                    <a:pt x="6234428" y="6658611"/>
                  </a:cubicBezTo>
                  <a:cubicBezTo>
                    <a:pt x="6296658" y="6615431"/>
                    <a:pt x="6337298" y="6544311"/>
                    <a:pt x="6337298" y="6464302"/>
                  </a:cubicBezTo>
                  <a:cubicBezTo>
                    <a:pt x="6337298" y="6383022"/>
                    <a:pt x="6296658" y="6311902"/>
                    <a:pt x="6234428" y="6269992"/>
                  </a:cubicBezTo>
                  <a:cubicBezTo>
                    <a:pt x="6296658" y="6228082"/>
                    <a:pt x="6337298" y="6156962"/>
                    <a:pt x="6337298" y="6075682"/>
                  </a:cubicBezTo>
                  <a:cubicBezTo>
                    <a:pt x="6337298" y="5994402"/>
                    <a:pt x="6296658" y="5923282"/>
                    <a:pt x="6234428" y="5881372"/>
                  </a:cubicBezTo>
                  <a:cubicBezTo>
                    <a:pt x="6296658" y="5839462"/>
                    <a:pt x="6337298" y="5768342"/>
                    <a:pt x="6337298" y="5687062"/>
                  </a:cubicBezTo>
                  <a:cubicBezTo>
                    <a:pt x="6337298" y="5605782"/>
                    <a:pt x="6296658" y="5534662"/>
                    <a:pt x="6234428" y="5492752"/>
                  </a:cubicBezTo>
                  <a:cubicBezTo>
                    <a:pt x="6296658" y="5449572"/>
                    <a:pt x="6337298" y="5378452"/>
                    <a:pt x="6337298" y="5298442"/>
                  </a:cubicBezTo>
                  <a:cubicBezTo>
                    <a:pt x="6337298" y="5217163"/>
                    <a:pt x="6296658" y="5146042"/>
                    <a:pt x="6234428" y="5104133"/>
                  </a:cubicBezTo>
                  <a:cubicBezTo>
                    <a:pt x="6296658" y="5062223"/>
                    <a:pt x="6337298" y="4991103"/>
                    <a:pt x="6337298" y="4909823"/>
                  </a:cubicBezTo>
                  <a:cubicBezTo>
                    <a:pt x="6337298" y="4828543"/>
                    <a:pt x="6296658" y="4757423"/>
                    <a:pt x="6234428" y="4715513"/>
                  </a:cubicBezTo>
                  <a:cubicBezTo>
                    <a:pt x="6296658" y="4672333"/>
                    <a:pt x="6337298" y="4601213"/>
                    <a:pt x="6337298" y="4521203"/>
                  </a:cubicBezTo>
                  <a:cubicBezTo>
                    <a:pt x="6337298" y="4439923"/>
                    <a:pt x="6296658" y="4368803"/>
                    <a:pt x="6234428" y="4326893"/>
                  </a:cubicBezTo>
                  <a:cubicBezTo>
                    <a:pt x="6296658" y="4284983"/>
                    <a:pt x="6337298" y="4213863"/>
                    <a:pt x="6337298" y="4132583"/>
                  </a:cubicBezTo>
                  <a:cubicBezTo>
                    <a:pt x="6337298" y="4051303"/>
                    <a:pt x="6296658" y="3980183"/>
                    <a:pt x="6234428" y="3938274"/>
                  </a:cubicBezTo>
                  <a:cubicBezTo>
                    <a:pt x="6296658" y="3896364"/>
                    <a:pt x="6337298" y="3825244"/>
                    <a:pt x="6337298" y="3743964"/>
                  </a:cubicBezTo>
                  <a:cubicBezTo>
                    <a:pt x="6337298" y="3662684"/>
                    <a:pt x="6296658" y="3591564"/>
                    <a:pt x="6234428" y="3549654"/>
                  </a:cubicBezTo>
                  <a:cubicBezTo>
                    <a:pt x="6296658" y="3506474"/>
                    <a:pt x="6337298" y="3435354"/>
                    <a:pt x="6337298" y="3355344"/>
                  </a:cubicBezTo>
                  <a:cubicBezTo>
                    <a:pt x="6337298" y="3274064"/>
                    <a:pt x="6296658" y="3202944"/>
                    <a:pt x="6234428" y="3161034"/>
                  </a:cubicBezTo>
                  <a:cubicBezTo>
                    <a:pt x="6296658" y="3119124"/>
                    <a:pt x="6337298" y="3048004"/>
                    <a:pt x="6337298" y="2966724"/>
                  </a:cubicBezTo>
                  <a:cubicBezTo>
                    <a:pt x="6337298" y="2885444"/>
                    <a:pt x="6296658" y="2814324"/>
                    <a:pt x="6234428" y="2772414"/>
                  </a:cubicBezTo>
                  <a:cubicBezTo>
                    <a:pt x="6296658" y="2730504"/>
                    <a:pt x="6337298" y="2659384"/>
                    <a:pt x="6337298" y="2578104"/>
                  </a:cubicBezTo>
                  <a:cubicBezTo>
                    <a:pt x="6337298" y="2496824"/>
                    <a:pt x="6296658" y="2425704"/>
                    <a:pt x="6234428" y="2383794"/>
                  </a:cubicBezTo>
                  <a:cubicBezTo>
                    <a:pt x="6296658" y="2341884"/>
                    <a:pt x="6337298" y="2270764"/>
                    <a:pt x="6337298" y="2189484"/>
                  </a:cubicBezTo>
                  <a:cubicBezTo>
                    <a:pt x="6337298" y="2108204"/>
                    <a:pt x="6296658" y="2037084"/>
                    <a:pt x="6234428" y="1995174"/>
                  </a:cubicBezTo>
                  <a:cubicBezTo>
                    <a:pt x="6296658" y="1953264"/>
                    <a:pt x="6337298" y="1882144"/>
                    <a:pt x="6337298" y="1800864"/>
                  </a:cubicBezTo>
                  <a:cubicBezTo>
                    <a:pt x="6337298" y="1719584"/>
                    <a:pt x="6296658" y="1648464"/>
                    <a:pt x="6234428" y="1606554"/>
                  </a:cubicBezTo>
                  <a:cubicBezTo>
                    <a:pt x="6296658" y="1563374"/>
                    <a:pt x="6337298" y="1492254"/>
                    <a:pt x="6337298" y="1412244"/>
                  </a:cubicBezTo>
                  <a:cubicBezTo>
                    <a:pt x="6337298" y="1330964"/>
                    <a:pt x="6296658" y="1259844"/>
                    <a:pt x="6234428" y="1217934"/>
                  </a:cubicBezTo>
                  <a:cubicBezTo>
                    <a:pt x="6296658" y="1176024"/>
                    <a:pt x="6337298" y="1104904"/>
                    <a:pt x="6337298" y="1023624"/>
                  </a:cubicBezTo>
                  <a:cubicBezTo>
                    <a:pt x="6337298" y="942344"/>
                    <a:pt x="6296658" y="871224"/>
                    <a:pt x="6234428" y="829314"/>
                  </a:cubicBezTo>
                  <a:cubicBezTo>
                    <a:pt x="6309358" y="775974"/>
                    <a:pt x="6349998" y="704854"/>
                    <a:pt x="6349998" y="624844"/>
                  </a:cubicBezTo>
                  <a:close/>
                </a:path>
              </a:pathLst>
            </a:custGeom>
            <a:solidFill>
              <a:srgbClr val="A3B7C4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89890" y="450850"/>
              <a:ext cx="5570220" cy="7743190"/>
            </a:xfrm>
            <a:custGeom>
              <a:avLst/>
              <a:gdLst/>
              <a:ahLst/>
              <a:cxnLst/>
              <a:rect r="r" b="b" t="t" l="l"/>
              <a:pathLst>
                <a:path h="7743190" w="5570220">
                  <a:moveTo>
                    <a:pt x="0" y="0"/>
                  </a:moveTo>
                  <a:lnTo>
                    <a:pt x="5570220" y="0"/>
                  </a:lnTo>
                  <a:lnTo>
                    <a:pt x="5570220" y="7743190"/>
                  </a:lnTo>
                  <a:lnTo>
                    <a:pt x="0" y="7743190"/>
                  </a:lnTo>
                  <a:close/>
                </a:path>
              </a:pathLst>
            </a:custGeom>
            <a:blipFill>
              <a:blip r:embed="rId6"/>
              <a:stretch>
                <a:fillRect l="0" t="-5873" r="0" b="-5873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7634121">
            <a:off x="14058609" y="1084107"/>
            <a:ext cx="1585643" cy="2916125"/>
          </a:xfrm>
          <a:custGeom>
            <a:avLst/>
            <a:gdLst/>
            <a:ahLst/>
            <a:cxnLst/>
            <a:rect r="r" b="b" t="t" l="l"/>
            <a:pathLst>
              <a:path h="2916125" w="1585643">
                <a:moveTo>
                  <a:pt x="0" y="0"/>
                </a:moveTo>
                <a:lnTo>
                  <a:pt x="1585643" y="0"/>
                </a:lnTo>
                <a:lnTo>
                  <a:pt x="1585643" y="2916126"/>
                </a:lnTo>
                <a:lnTo>
                  <a:pt x="0" y="29161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42588" y="8859"/>
            <a:ext cx="15423946" cy="2380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832"/>
              </a:lnSpc>
            </a:pPr>
            <a:r>
              <a:rPr lang="en-US" b="true" sz="8332" spc="-708">
                <a:solidFill>
                  <a:srgbClr val="7A5B45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Польська неоготика.</a:t>
            </a:r>
          </a:p>
          <a:p>
            <a:pPr algn="just">
              <a:lnSpc>
                <a:spcPts val="7832"/>
              </a:lnSpc>
            </a:pPr>
            <a:r>
              <a:rPr lang="en-US" b="true" sz="8332" spc="-708">
                <a:solidFill>
                  <a:srgbClr val="7A5B45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Костел святого Йосипа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397708"/>
            <a:ext cx="4769740" cy="4467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663">
                <a:solidFill>
                  <a:srgbClr val="34343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КОСТЕЛ — ЦЕ «МАЛЕНЬКА ЄВРОПА» В</a:t>
            </a:r>
            <a:r>
              <a:rPr lang="en-US" sz="2663">
                <a:solidFill>
                  <a:srgbClr val="34343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ЦЕНТРІ ДНІПРА. ЙОГО БУДІВНИЦТВО ПОЛЬСЬКОЮ ГРОМАДОЮ ПРИВНЕСЛО В МІСТО ВИТОНЧЕНІСТЬ ЗАХІДНОЇ РЕЛІГІЙНОЇ АРХІТЕКТУРИ. ФРЕСКИ ТА СТРІЛЬЧАСТІ АРКИ СТВОРЮЮТЬ УНІКАЛЬНИЙ ДЛЯ РЕГІОНУ ЕСТЕТИЧНИЙ АКЦЕНТ.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04" t="-18805" r="0" b="-1308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91618" y="-2843478"/>
            <a:ext cx="9843950" cy="15973956"/>
          </a:xfrm>
          <a:custGeom>
            <a:avLst/>
            <a:gdLst/>
            <a:ahLst/>
            <a:cxnLst/>
            <a:rect r="r" b="b" t="t" l="l"/>
            <a:pathLst>
              <a:path h="15973956" w="9843950">
                <a:moveTo>
                  <a:pt x="0" y="0"/>
                </a:moveTo>
                <a:lnTo>
                  <a:pt x="9843950" y="0"/>
                </a:lnTo>
                <a:lnTo>
                  <a:pt x="9843950" y="15973956"/>
                </a:lnTo>
                <a:lnTo>
                  <a:pt x="0" y="15973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202606" y="348770"/>
            <a:ext cx="5761661" cy="4244423"/>
            <a:chOff x="0" y="0"/>
            <a:chExt cx="19050000" cy="14033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69582" y="1014439"/>
              <a:ext cx="16710835" cy="12004622"/>
            </a:xfrm>
            <a:custGeom>
              <a:avLst/>
              <a:gdLst/>
              <a:ahLst/>
              <a:cxnLst/>
              <a:rect r="r" b="b" t="t" l="l"/>
              <a:pathLst>
                <a:path h="12004622" w="16710835">
                  <a:moveTo>
                    <a:pt x="0" y="0"/>
                  </a:moveTo>
                  <a:lnTo>
                    <a:pt x="16710835" y="0"/>
                  </a:lnTo>
                  <a:lnTo>
                    <a:pt x="16710835" y="12004622"/>
                  </a:lnTo>
                  <a:lnTo>
                    <a:pt x="0" y="12004622"/>
                  </a:lnTo>
                  <a:close/>
                </a:path>
              </a:pathLst>
            </a:custGeom>
            <a:blipFill>
              <a:blip r:embed="rId4"/>
              <a:stretch>
                <a:fillRect l="-3410" t="0" r="-341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50000" cy="14033500"/>
            </a:xfrm>
            <a:custGeom>
              <a:avLst/>
              <a:gdLst/>
              <a:ahLst/>
              <a:cxnLst/>
              <a:rect r="r" b="b" t="t" l="l"/>
              <a:pathLst>
                <a:path h="140335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4033500"/>
                  </a:lnTo>
                  <a:lnTo>
                    <a:pt x="0" y="14033500"/>
                  </a:lnTo>
                  <a:close/>
                </a:path>
              </a:pathLst>
            </a:custGeom>
            <a:blipFill>
              <a:blip r:embed="rId5"/>
              <a:stretch>
                <a:fillRect l="0" t="-226" r="0" b="-226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448144" y="2408923"/>
            <a:ext cx="10504103" cy="7878077"/>
          </a:xfrm>
          <a:custGeom>
            <a:avLst/>
            <a:gdLst/>
            <a:ahLst/>
            <a:cxnLst/>
            <a:rect r="r" b="b" t="t" l="l"/>
            <a:pathLst>
              <a:path h="7878077" w="10504103">
                <a:moveTo>
                  <a:pt x="0" y="0"/>
                </a:moveTo>
                <a:lnTo>
                  <a:pt x="10504102" y="0"/>
                </a:lnTo>
                <a:lnTo>
                  <a:pt x="10504102" y="7878077"/>
                </a:lnTo>
                <a:lnTo>
                  <a:pt x="0" y="78780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65354" y="475202"/>
            <a:ext cx="11173906" cy="2944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8110" b="true">
                <a:solidFill>
                  <a:srgbClr val="528DE5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УКРАЇНСЬКИЙ МОДЕРН. БУДИНОК ХРЕННІКОВА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5354" y="4745267"/>
            <a:ext cx="5553055" cy="451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03"/>
              </a:lnSpc>
            </a:pPr>
            <a:r>
              <a:rPr lang="en-US" sz="2261">
                <a:solidFill>
                  <a:srgbClr val="4D4D4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НАЙВИЩИЙ</a:t>
            </a:r>
            <a:r>
              <a:rPr lang="en-US" sz="2261">
                <a:solidFill>
                  <a:srgbClr val="4D4D4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ПРОЯВ СИНТЕЗУ КУЛЬТУР. АРХІТЕКТУРА, ЩО ПОЄДНАЛА ЄВРОПЕЙСЬКИЙ МОДЕРН ІЗ ТРАДИЦІЯМИ УКРАЇНСЬКОГО КОЗАЦЬКОГО БАРОКО. ВИСОКІ ВЕЖІ З ЗАЛОМАМИ — ЦЕ РЕПЛІКА ДЕРЕВ’ЯНИХ ЦЕРКОВ ЗАПОРОЖЖЯ, ВТІЛЕНА В КАМЕНІ ПОСЕРЕД СУЧАСНОГО МІСТА.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4234" t="-2816" r="-17858" b="-22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3683">
            <a:off x="-2086299" y="-3783676"/>
            <a:ext cx="13278772" cy="16521023"/>
          </a:xfrm>
          <a:custGeom>
            <a:avLst/>
            <a:gdLst/>
            <a:ahLst/>
            <a:cxnLst/>
            <a:rect r="r" b="b" t="t" l="l"/>
            <a:pathLst>
              <a:path h="16521023" w="13278772">
                <a:moveTo>
                  <a:pt x="0" y="0"/>
                </a:moveTo>
                <a:lnTo>
                  <a:pt x="13278773" y="0"/>
                </a:lnTo>
                <a:lnTo>
                  <a:pt x="13278773" y="16521024"/>
                </a:lnTo>
                <a:lnTo>
                  <a:pt x="0" y="16521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05052" y="-2665351"/>
            <a:ext cx="15637248" cy="15617701"/>
          </a:xfrm>
          <a:custGeom>
            <a:avLst/>
            <a:gdLst/>
            <a:ahLst/>
            <a:cxnLst/>
            <a:rect r="r" b="b" t="t" l="l"/>
            <a:pathLst>
              <a:path h="15617701" w="15637248">
                <a:moveTo>
                  <a:pt x="0" y="0"/>
                </a:moveTo>
                <a:lnTo>
                  <a:pt x="15637248" y="0"/>
                </a:lnTo>
                <a:lnTo>
                  <a:pt x="15637248" y="15617702"/>
                </a:lnTo>
                <a:lnTo>
                  <a:pt x="0" y="15617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05923">
            <a:off x="9930198" y="1533746"/>
            <a:ext cx="7090457" cy="8185232"/>
          </a:xfrm>
          <a:custGeom>
            <a:avLst/>
            <a:gdLst/>
            <a:ahLst/>
            <a:cxnLst/>
            <a:rect r="r" b="b" t="t" l="l"/>
            <a:pathLst>
              <a:path h="8185232" w="7090457">
                <a:moveTo>
                  <a:pt x="0" y="0"/>
                </a:moveTo>
                <a:lnTo>
                  <a:pt x="7090457" y="0"/>
                </a:lnTo>
                <a:lnTo>
                  <a:pt x="7090457" y="8185232"/>
                </a:lnTo>
                <a:lnTo>
                  <a:pt x="0" y="81852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2135">
            <a:off x="117353" y="-210218"/>
            <a:ext cx="8441961" cy="11274740"/>
          </a:xfrm>
          <a:custGeom>
            <a:avLst/>
            <a:gdLst/>
            <a:ahLst/>
            <a:cxnLst/>
            <a:rect r="r" b="b" t="t" l="l"/>
            <a:pathLst>
              <a:path h="11274740" w="8441961">
                <a:moveTo>
                  <a:pt x="0" y="0"/>
                </a:moveTo>
                <a:lnTo>
                  <a:pt x="8441962" y="0"/>
                </a:lnTo>
                <a:lnTo>
                  <a:pt x="8441962" y="11274739"/>
                </a:lnTo>
                <a:lnTo>
                  <a:pt x="0" y="112747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927584" y="222546"/>
            <a:ext cx="10315955" cy="1469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208"/>
              </a:lnSpc>
            </a:pPr>
            <a:r>
              <a:rPr lang="en-US" b="true" sz="8732" spc="-742">
                <a:solidFill>
                  <a:srgbClr val="7A5B45"/>
                </a:solidFill>
                <a:latin typeface="FF Providence Sans Bold"/>
                <a:ea typeface="FF Providence Sans Bold"/>
                <a:cs typeface="FF Providence Sans Bold"/>
                <a:sym typeface="FF Providence Sans Bold"/>
              </a:rPr>
              <a:t>Мій внесок у проєкт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621022" y="1982793"/>
            <a:ext cx="5708808" cy="721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78"/>
              </a:lnSpc>
            </a:pPr>
            <a:r>
              <a:rPr lang="en-US" sz="2151">
                <a:solidFill>
                  <a:srgbClr val="34343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ЦЕЙ ПРОЄКТ НАДИХНУВ МЕНЕ ПОЄДНАТИ ІС</a:t>
            </a:r>
            <a:r>
              <a:rPr lang="en-US" sz="2151">
                <a:solidFill>
                  <a:srgbClr val="34343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ТОРІЮ АРХІТЕКТУРИ З МОЇМ ЗАХОПЛЕННЯМ – ЖИВОПИСОМ. Я БУЛА НАСТІЛЬКИ ВРАЖЕНА ВИТОНЧЕНІСТЮ КОСТЕЛУ СВЯТОГО ЙОСИПА, ЩО ВИРІШИЛА ПЕРЕНЕСТИ ЦЕ ЗАХОПЛЕННЯ НА ПАПІР ПРЯМО ПІД ЧАС ПЛЕНЕРУ. ПОПРИ ХОЛОДНИЙ ВІТЕР, Я ПРАГНУЛА ВЛАСНОРУЧ ВІДТВОРИТИ КОЖНУ ЛІНІЮ ЦІЄЇ НЕОГОТИЧНОЇ ПЕРЛИНИ ДНІПРА. У РЕЗУЛЬТАТІ З’ЯВИВСЯ ГРАФІЧНИЙ ШЕДЕВР, ЯКИЙ СТАВ ДЛЯ МЕНЕ СЕРЦЕМ УСЬОГО ДОСЛІДЖЕННЯ. ДЛЯ МЕНЕ ЦЕЙ МАЛЮНОК — НЕ ПРОСТО ІЛЮСТРАЦІЯ, А ЖИВИЙ ЗВ’ЯЗОК ІЗ ДУШЕЮ НАШОГО МІСТА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1340640">
            <a:off x="7817184" y="2043372"/>
            <a:ext cx="2175736" cy="1656279"/>
          </a:xfrm>
          <a:custGeom>
            <a:avLst/>
            <a:gdLst/>
            <a:ahLst/>
            <a:cxnLst/>
            <a:rect r="r" b="b" t="t" l="l"/>
            <a:pathLst>
              <a:path h="1656279" w="2175736">
                <a:moveTo>
                  <a:pt x="0" y="0"/>
                </a:moveTo>
                <a:lnTo>
                  <a:pt x="2175736" y="0"/>
                </a:lnTo>
                <a:lnTo>
                  <a:pt x="2175736" y="1656279"/>
                </a:lnTo>
                <a:lnTo>
                  <a:pt x="0" y="1656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DAHGCdgu4gg</dc:identifier>
  <dcterms:modified xsi:type="dcterms:W3CDTF">2011-08-01T06:04:30Z</dcterms:modified>
  <cp:revision>1</cp:revision>
  <dc:title>Brown Red Scrapbook Portfolio Presentation</dc:title>
</cp:coreProperties>
</file>