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1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9" r:id="rId15"/>
    <p:sldId id="273" r:id="rId16"/>
  </p:sldIdLst>
  <p:sldSz cx="18288000" cy="10287000"/>
  <p:notesSz cx="6858000" cy="9144000"/>
  <p:embeddedFontLst>
    <p:embeddedFont>
      <p:font typeface="Forum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E4CFBF-A852-4F21-AC06-9033C00516D8}" v="212" dt="2026-04-19T18:46:16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69" d="100"/>
          <a:sy n="69" d="100"/>
        </p:scale>
        <p:origin x="1620" y="90"/>
      </p:cViewPr>
      <p:guideLst>
        <p:guide orient="horz" pos="2184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svg"/><Relationship Id="rId4" Type="http://schemas.openxmlformats.org/officeDocument/2006/relationships/image" Target="../media/image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54243" y="3164024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4"/>
                </a:lnTo>
                <a:lnTo>
                  <a:pt x="0" y="938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-6242172" y="-2182173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4"/>
                </a:lnTo>
                <a:lnTo>
                  <a:pt x="0" y="938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016108" y="7268924"/>
            <a:ext cx="5619108" cy="6036152"/>
          </a:xfrm>
          <a:custGeom>
            <a:avLst/>
            <a:gdLst/>
            <a:ahLst/>
            <a:cxnLst/>
            <a:rect l="l" t="t" r="r" b="b"/>
            <a:pathLst>
              <a:path w="5619108" h="6036152">
                <a:moveTo>
                  <a:pt x="0" y="0"/>
                </a:moveTo>
                <a:lnTo>
                  <a:pt x="5619109" y="0"/>
                </a:lnTo>
                <a:lnTo>
                  <a:pt x="5619109" y="6036152"/>
                </a:lnTo>
                <a:lnTo>
                  <a:pt x="0" y="60361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93195" y="5905506"/>
            <a:ext cx="1633523" cy="1250388"/>
          </a:xfrm>
          <a:custGeom>
            <a:avLst/>
            <a:gdLst/>
            <a:ahLst/>
            <a:cxnLst/>
            <a:rect l="l" t="t" r="r" b="b"/>
            <a:pathLst>
              <a:path w="1633523" h="1250388">
                <a:moveTo>
                  <a:pt x="0" y="0"/>
                </a:moveTo>
                <a:lnTo>
                  <a:pt x="1633523" y="0"/>
                </a:lnTo>
                <a:lnTo>
                  <a:pt x="1633523" y="1250388"/>
                </a:lnTo>
                <a:lnTo>
                  <a:pt x="0" y="1250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5261282" y="3083379"/>
            <a:ext cx="1633523" cy="1250388"/>
          </a:xfrm>
          <a:custGeom>
            <a:avLst/>
            <a:gdLst/>
            <a:ahLst/>
            <a:cxnLst/>
            <a:rect l="l" t="t" r="r" b="b"/>
            <a:pathLst>
              <a:path w="1633523" h="1250388">
                <a:moveTo>
                  <a:pt x="1633523" y="0"/>
                </a:moveTo>
                <a:lnTo>
                  <a:pt x="0" y="0"/>
                </a:lnTo>
                <a:lnTo>
                  <a:pt x="0" y="1250387"/>
                </a:lnTo>
                <a:lnTo>
                  <a:pt x="1633523" y="1250387"/>
                </a:lnTo>
                <a:lnTo>
                  <a:pt x="1633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4684999" y="-3018076"/>
            <a:ext cx="5619108" cy="6036152"/>
          </a:xfrm>
          <a:custGeom>
            <a:avLst/>
            <a:gdLst/>
            <a:ahLst/>
            <a:cxnLst/>
            <a:rect l="l" t="t" r="r" b="b"/>
            <a:pathLst>
              <a:path w="5619108" h="6036152">
                <a:moveTo>
                  <a:pt x="5619109" y="6036152"/>
                </a:moveTo>
                <a:lnTo>
                  <a:pt x="0" y="6036152"/>
                </a:lnTo>
                <a:lnTo>
                  <a:pt x="0" y="0"/>
                </a:lnTo>
                <a:lnTo>
                  <a:pt x="5619109" y="0"/>
                </a:lnTo>
                <a:lnTo>
                  <a:pt x="5619109" y="60361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V="1">
            <a:off x="3954587" y="8690716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2864106" y="914291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2651125" y="3083560"/>
            <a:ext cx="12565380" cy="404558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0060"/>
              </a:lnSpc>
            </a:pPr>
            <a:r>
              <a:rPr lang="en-US" sz="72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 як перспективні об’єкти для майбутніх космічних досліджень</a:t>
            </a:r>
          </a:p>
          <a:p>
            <a:pPr algn="ctr">
              <a:lnSpc>
                <a:spcPts val="10060"/>
              </a:lnSpc>
              <a:spcBef>
                <a:spcPct val="0"/>
              </a:spcBef>
            </a:pPr>
            <a:endParaRPr lang="en-US" altLang="en-US" sz="720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04869" y="6819906"/>
            <a:ext cx="7606822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Підготувала</a:t>
            </a:r>
            <a:r>
              <a:rPr lang="en-US" sz="42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2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учениця</a:t>
            </a:r>
            <a:r>
              <a:rPr lang="en-US" sz="42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8 </a:t>
            </a:r>
            <a:r>
              <a:rPr lang="en-US" sz="42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класу</a:t>
            </a:r>
            <a:r>
              <a:rPr lang="en-US" sz="42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2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Швед</a:t>
            </a:r>
            <a:r>
              <a:rPr lang="en-US" sz="42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2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Емілія</a:t>
            </a:r>
            <a:endParaRPr lang="en-US" sz="4200" dirty="0" err="1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2895600" y="1257300"/>
            <a:ext cx="12697460" cy="1014730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uk-UA" altLang="en-US" sz="320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Тернопільське міське територіальне відділення МАН України</a:t>
            </a:r>
          </a:p>
          <a:p>
            <a:r>
              <a:rPr lang="en-US" altLang="en-US" sz="320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Комунальний заклад навчально-виховний комплекс «Лозівська загальноосвітня школа І-ІІІ ст. - дошкільний навчальний заклад»</a:t>
            </a:r>
          </a:p>
          <a:p>
            <a:r>
              <a:rPr lang="uk-UA" altLang="en-US" sz="320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Всеукраїнський інтерактивний конкурс “МАН-Юніор Дослідник 2026</a:t>
            </a:r>
            <a:r>
              <a:rPr lang="uk-UA" altLang="en-US" sz="320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”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9067800" y="6972300"/>
            <a:ext cx="7685405" cy="405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uk-UA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Керівник проєкту: Плисюк Богдан Васильович</a:t>
            </a: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вчитель</a:t>
            </a: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фізики</a:t>
            </a: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та</a:t>
            </a: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n-US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астрономії</a:t>
            </a:r>
            <a:r>
              <a:rPr lang="en-US" alt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ЗОШ№27</a:t>
            </a:r>
            <a:endParaRPr lang="en-US" altLang="en-US" sz="3600" dirty="0" err="1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D42B2-7905-5051-2727-A2D66BBB5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D68CE5-EA04-FF8C-95E2-051AFBE515D5}"/>
              </a:ext>
            </a:extLst>
          </p:cNvPr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758D16F-3B41-0AED-4E7D-B601499E1999}"/>
              </a:ext>
            </a:extLst>
          </p:cNvPr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BEADE0F-FA87-D1A4-531F-9F50A3AF39EE}"/>
              </a:ext>
            </a:extLst>
          </p:cNvPr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A4B9A76-9759-7E78-0010-FB943FA0510C}"/>
              </a:ext>
            </a:extLst>
          </p:cNvPr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AEEFEBA-D8E5-B3D3-7663-C04642CFDBEE}"/>
              </a:ext>
            </a:extLst>
          </p:cNvPr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A234DF3-A7BB-FDF6-3E6F-91C07687DE19}"/>
              </a:ext>
            </a:extLst>
          </p:cNvPr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C10F9DD-5509-6406-CE62-32256EDCD62C}"/>
              </a:ext>
            </a:extLst>
          </p:cNvPr>
          <p:cNvSpPr txBox="1"/>
          <p:nvPr/>
        </p:nvSpPr>
        <p:spPr>
          <a:xfrm>
            <a:off x="4496573" y="1813163"/>
            <a:ext cx="11564870" cy="1160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10"/>
              </a:lnSpc>
            </a:pPr>
            <a:r>
              <a:rPr lang="en-US" sz="685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Мета</a:t>
            </a:r>
            <a:r>
              <a:rPr lang="en-US" sz="685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 </a:t>
            </a:r>
            <a:r>
              <a:rPr lang="en-US" sz="685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дослідження</a:t>
            </a:r>
            <a:r>
              <a:rPr lang="en-US" sz="685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: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C0E5450-9509-605E-EF0F-77D0534A9CE7}"/>
              </a:ext>
            </a:extLst>
          </p:cNvPr>
          <p:cNvSpPr txBox="1"/>
          <p:nvPr/>
        </p:nvSpPr>
        <p:spPr>
          <a:xfrm>
            <a:off x="2158479" y="3938098"/>
            <a:ext cx="13102390" cy="33364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25"/>
              </a:lnSpc>
              <a:spcBef>
                <a:spcPct val="0"/>
              </a:spcBef>
            </a:pP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Метод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дослідження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: 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Проаналізувати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особливості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лавових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трубок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та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оцінити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їх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потенціал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для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використання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в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космічних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дослідженнях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. </a:t>
            </a:r>
          </a:p>
          <a:p>
            <a:pPr algn="ctr">
              <a:lnSpc>
                <a:spcPts val="6625"/>
              </a:lnSpc>
              <a:spcBef>
                <a:spcPct val="0"/>
              </a:spcBef>
            </a:pPr>
            <a:endParaRPr lang="en-US" sz="4700" dirty="0">
              <a:solidFill>
                <a:srgbClr val="545454"/>
              </a:solidFill>
              <a:latin typeface="Forum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638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804FA-5D1D-F4C7-800D-EB3F5065C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49482DC-C0D0-E5D3-038F-BD80AFB0739F}"/>
              </a:ext>
            </a:extLst>
          </p:cNvPr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68547FC-2DE3-5D56-3523-86968753B5CB}"/>
              </a:ext>
            </a:extLst>
          </p:cNvPr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735F6D22-9D58-0EE8-78C6-9F715EC7D838}"/>
              </a:ext>
            </a:extLst>
          </p:cNvPr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3C10C9D-33F3-870F-5A7B-B1BA421A71D6}"/>
              </a:ext>
            </a:extLst>
          </p:cNvPr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400EBD9-10BF-B734-D5C4-1A45E499836C}"/>
              </a:ext>
            </a:extLst>
          </p:cNvPr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78BD250-D082-AFB9-97E6-14B724E07BF9}"/>
              </a:ext>
            </a:extLst>
          </p:cNvPr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AA26534-BEAC-FAF2-D96C-A1DF44445BF0}"/>
              </a:ext>
            </a:extLst>
          </p:cNvPr>
          <p:cNvSpPr txBox="1"/>
          <p:nvPr/>
        </p:nvSpPr>
        <p:spPr>
          <a:xfrm>
            <a:off x="4888011" y="1312122"/>
            <a:ext cx="11564870" cy="1160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10"/>
              </a:lnSpc>
            </a:pPr>
            <a:r>
              <a:rPr lang="en-US" sz="685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 </a:t>
            </a:r>
            <a:r>
              <a:rPr lang="en-US" sz="685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Завдання</a:t>
            </a:r>
            <a:r>
              <a:rPr lang="en-US" sz="685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 </a:t>
            </a:r>
            <a:r>
              <a:rPr lang="en-US" sz="685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дослідження</a:t>
            </a:r>
            <a:r>
              <a:rPr lang="en-US" sz="685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: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C84A314-1D36-4076-174D-D8335F7F95F3}"/>
              </a:ext>
            </a:extLst>
          </p:cNvPr>
          <p:cNvSpPr txBox="1"/>
          <p:nvPr/>
        </p:nvSpPr>
        <p:spPr>
          <a:xfrm>
            <a:off x="2158479" y="3139564"/>
            <a:ext cx="13102390" cy="6706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Завдання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 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дослідження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: </a:t>
            </a:r>
            <a:endParaRPr lang="en-US" sz="4700" dirty="0">
              <a:solidFill>
                <a:srgbClr val="000000"/>
              </a:solidFill>
              <a:latin typeface="Forum"/>
              <a:ea typeface="Forum" panose="02000000000000000000"/>
              <a:cs typeface="Times New Roman"/>
              <a:sym typeface="Forum" panose="02000000000000000000"/>
            </a:endParaRPr>
          </a:p>
          <a:p>
            <a:pPr marL="685800" indent="-685800">
              <a:buFont typeface="Arial"/>
              <a:buChar char="•"/>
            </a:pP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Проаналізувати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процес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утворення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лавових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трубок</a:t>
            </a:r>
            <a:endParaRPr lang="en-US" sz="4700" dirty="0" err="1">
              <a:solidFill>
                <a:srgbClr val="000000"/>
              </a:solidFill>
              <a:latin typeface="Forum"/>
              <a:ea typeface="Forum" panose="02000000000000000000"/>
              <a:cs typeface="Times New Roman"/>
            </a:endParaRPr>
          </a:p>
          <a:p>
            <a:pPr marL="685800" indent="-685800">
              <a:buFont typeface="Arial"/>
              <a:buChar char="•"/>
            </a:pP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Дослідити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їхні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основні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 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характеристики</a:t>
            </a:r>
            <a:endParaRPr lang="en-US" sz="4700" dirty="0" err="1">
              <a:solidFill>
                <a:srgbClr val="000000"/>
              </a:solidFill>
              <a:latin typeface="Forum"/>
              <a:ea typeface="Forum" panose="02000000000000000000"/>
              <a:cs typeface="Times New Roman"/>
            </a:endParaRPr>
          </a:p>
          <a:p>
            <a:pPr marL="685800" indent="-685800">
              <a:buFont typeface="Arial"/>
              <a:buChar char="•"/>
            </a:pP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Розглянути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методи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їх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виявлення</a:t>
            </a:r>
            <a:endParaRPr lang="en-US" sz="4700" dirty="0" err="1">
              <a:solidFill>
                <a:srgbClr val="000000"/>
              </a:solidFill>
              <a:latin typeface="Forum"/>
              <a:ea typeface="Forum" panose="02000000000000000000"/>
              <a:cs typeface="Times New Roman"/>
            </a:endParaRPr>
          </a:p>
          <a:p>
            <a:pPr marL="685800" indent="-685800">
              <a:buFont typeface="Arial"/>
              <a:buChar char="•"/>
            </a:pP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Проаналізувати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дослідження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NASA, JAXA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та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 ESA</a:t>
            </a:r>
            <a:endParaRPr lang="en-US" sz="4700" dirty="0">
              <a:solidFill>
                <a:srgbClr val="000000"/>
              </a:solidFill>
              <a:latin typeface="Forum"/>
              <a:ea typeface="Forum" panose="02000000000000000000"/>
              <a:cs typeface="Times New Roman"/>
            </a:endParaRPr>
          </a:p>
          <a:p>
            <a:pPr marL="685800" indent="-685800">
              <a:buFont typeface="Arial"/>
              <a:buChar char="•"/>
            </a:pP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Визначити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 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перспективні</a:t>
            </a:r>
            <a:r>
              <a:rPr lang="en-US" sz="4700" dirty="0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 </a:t>
            </a:r>
            <a:r>
              <a:rPr lang="en-US" sz="4700" dirty="0" err="1">
                <a:solidFill>
                  <a:srgbClr val="545454"/>
                </a:solidFill>
                <a:latin typeface="Forum"/>
                <a:ea typeface="Forum" panose="02000000000000000000"/>
                <a:cs typeface="Times New Roman"/>
                <a:sym typeface="Forum" panose="02000000000000000000"/>
              </a:rPr>
              <a:t>використання</a:t>
            </a:r>
            <a:endParaRPr lang="en-US" sz="4700" dirty="0" err="1">
              <a:solidFill>
                <a:srgbClr val="000000"/>
              </a:solidFill>
              <a:latin typeface="Forum"/>
              <a:ea typeface="Forum" panose="02000000000000000000"/>
              <a:cs typeface="Times New Roman"/>
            </a:endParaRPr>
          </a:p>
          <a:p>
            <a:pPr marL="685800" indent="-685800">
              <a:lnSpc>
                <a:spcPts val="6625"/>
              </a:lnSpc>
              <a:spcBef>
                <a:spcPct val="0"/>
              </a:spcBef>
              <a:buFont typeface="Arial"/>
              <a:buChar char="•"/>
            </a:pPr>
            <a:endParaRPr lang="en-US" sz="4700" dirty="0">
              <a:solidFill>
                <a:srgbClr val="545454"/>
              </a:solidFill>
              <a:latin typeface="Forum"/>
              <a:ea typeface="Forum" panose="02000000000000000000"/>
              <a:cs typeface="Times New Roman"/>
            </a:endParaRPr>
          </a:p>
          <a:p>
            <a:pPr algn="ctr">
              <a:lnSpc>
                <a:spcPts val="6625"/>
              </a:lnSpc>
              <a:spcBef>
                <a:spcPct val="0"/>
              </a:spcBef>
            </a:pPr>
            <a:endParaRPr lang="en-US" sz="4700" dirty="0">
              <a:solidFill>
                <a:srgbClr val="545454"/>
              </a:solidFill>
              <a:latin typeface="Forum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636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091023" y="3992180"/>
            <a:ext cx="4017819" cy="401781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28082" b="-525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4841039" y="1312122"/>
            <a:ext cx="10969884" cy="2398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0"/>
              </a:lnSpc>
            </a:pPr>
            <a:r>
              <a:rPr lang="en-US" sz="686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Загальні відомості про Місяць</a:t>
            </a:r>
          </a:p>
          <a:p>
            <a:pPr algn="ctr">
              <a:lnSpc>
                <a:spcPts val="9610"/>
              </a:lnSpc>
              <a:spcBef>
                <a:spcPct val="0"/>
              </a:spcBef>
            </a:pPr>
            <a:endParaRPr lang="en-US" sz="6865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158479" y="3938098"/>
            <a:ext cx="8624336" cy="333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5"/>
              </a:lnSpc>
              <a:spcBef>
                <a:spcPct val="0"/>
              </a:spcBef>
            </a:pPr>
            <a:r>
              <a:rPr lang="en-US" sz="473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Місяць — природний супутник Землі, який активно вивчають учені. На його поверхні є сліди давньої вулканічної діяльності.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350915" y="5857446"/>
            <a:ext cx="3399172" cy="339917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38888" r="-3888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-98178" y="4157860"/>
            <a:ext cx="3399172" cy="339917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41324" r="-4132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050502" y="866775"/>
            <a:ext cx="12207428" cy="144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70"/>
              </a:lnSpc>
              <a:spcBef>
                <a:spcPct val="0"/>
              </a:spcBef>
            </a:pPr>
            <a:r>
              <a:rPr lang="en-US" sz="847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трубки: що це таке?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60027" y="2639485"/>
            <a:ext cx="11539162" cy="426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65"/>
              </a:lnSpc>
              <a:spcBef>
                <a:spcPct val="0"/>
              </a:spcBef>
            </a:pPr>
            <a:r>
              <a:rPr lang="en-US" sz="604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 на Місяці — це природні підземні тунелі, що утворилися мільярди років тому під час вулканічної активності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33600" y="3238500"/>
            <a:ext cx="10893425" cy="4647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60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4400">
                <a:solidFill>
                  <a:srgbClr val="545454"/>
                </a:solidFill>
                <a:latin typeface="Times New Roman" panose="02020603050405020304" charset="0"/>
                <a:cs typeface="Times New Roman" panose="02020603050405020304" charset="0"/>
              </a:rPr>
              <a:t>Застигання поверхні: верхній шар лави охолоджується.</a:t>
            </a:r>
          </a:p>
          <a:p>
            <a:pPr marL="571500" indent="-571500" algn="l">
              <a:lnSpc>
                <a:spcPts val="60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4400">
                <a:solidFill>
                  <a:srgbClr val="545454"/>
                </a:solidFill>
                <a:latin typeface="Times New Roman" panose="02020603050405020304" charset="0"/>
                <a:cs typeface="Times New Roman" panose="02020603050405020304" charset="0"/>
              </a:rPr>
              <a:t>Підземний потік: лава тече під застиглою коркою.</a:t>
            </a:r>
          </a:p>
          <a:p>
            <a:pPr marL="571500" indent="-571500" algn="l">
              <a:lnSpc>
                <a:spcPts val="60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4400">
                <a:solidFill>
                  <a:srgbClr val="545454"/>
                </a:solidFill>
                <a:latin typeface="Times New Roman" panose="02020603050405020304" charset="0"/>
                <a:cs typeface="Times New Roman" panose="02020603050405020304" charset="0"/>
              </a:rPr>
              <a:t>Спорожнення: лава витікає, утворюючи порожнистий тунель.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266052" y="3512719"/>
            <a:ext cx="4091532" cy="409153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3520" y="0"/>
                  </a:moveTo>
                  <a:lnTo>
                    <a:pt x="769280" y="0"/>
                  </a:lnTo>
                  <a:cubicBezTo>
                    <a:pt x="780822" y="0"/>
                    <a:pt x="791892" y="4585"/>
                    <a:pt x="800053" y="12747"/>
                  </a:cubicBezTo>
                  <a:cubicBezTo>
                    <a:pt x="808215" y="20908"/>
                    <a:pt x="812800" y="31978"/>
                    <a:pt x="812800" y="43520"/>
                  </a:cubicBezTo>
                  <a:lnTo>
                    <a:pt x="812800" y="769280"/>
                  </a:lnTo>
                  <a:cubicBezTo>
                    <a:pt x="812800" y="780822"/>
                    <a:pt x="808215" y="791892"/>
                    <a:pt x="800053" y="800053"/>
                  </a:cubicBezTo>
                  <a:cubicBezTo>
                    <a:pt x="791892" y="808215"/>
                    <a:pt x="780822" y="812800"/>
                    <a:pt x="769280" y="812800"/>
                  </a:cubicBezTo>
                  <a:lnTo>
                    <a:pt x="43520" y="812800"/>
                  </a:lnTo>
                  <a:cubicBezTo>
                    <a:pt x="31978" y="812800"/>
                    <a:pt x="20908" y="808215"/>
                    <a:pt x="12747" y="800053"/>
                  </a:cubicBezTo>
                  <a:cubicBezTo>
                    <a:pt x="4585" y="791892"/>
                    <a:pt x="0" y="780822"/>
                    <a:pt x="0" y="769280"/>
                  </a:cubicBezTo>
                  <a:lnTo>
                    <a:pt x="0" y="43520"/>
                  </a:lnTo>
                  <a:cubicBezTo>
                    <a:pt x="0" y="31978"/>
                    <a:pt x="4585" y="20908"/>
                    <a:pt x="12747" y="12747"/>
                  </a:cubicBezTo>
                  <a:cubicBezTo>
                    <a:pt x="20908" y="4585"/>
                    <a:pt x="31978" y="0"/>
                    <a:pt x="4352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4148832" y="1090365"/>
            <a:ext cx="12338639" cy="1558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Як вони утворюються?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24697" y="2987164"/>
            <a:ext cx="3649254" cy="364925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8795" y="0"/>
                  </a:moveTo>
                  <a:lnTo>
                    <a:pt x="764005" y="0"/>
                  </a:lnTo>
                  <a:cubicBezTo>
                    <a:pt x="790954" y="0"/>
                    <a:pt x="812800" y="21846"/>
                    <a:pt x="812800" y="48795"/>
                  </a:cubicBezTo>
                  <a:lnTo>
                    <a:pt x="812800" y="764005"/>
                  </a:lnTo>
                  <a:cubicBezTo>
                    <a:pt x="812800" y="790954"/>
                    <a:pt x="790954" y="812800"/>
                    <a:pt x="764005" y="812800"/>
                  </a:cubicBezTo>
                  <a:lnTo>
                    <a:pt x="48795" y="812800"/>
                  </a:lnTo>
                  <a:cubicBezTo>
                    <a:pt x="21846" y="812800"/>
                    <a:pt x="0" y="790954"/>
                    <a:pt x="0" y="764005"/>
                  </a:cubicBezTo>
                  <a:lnTo>
                    <a:pt x="0" y="48795"/>
                  </a:lnTo>
                  <a:cubicBezTo>
                    <a:pt x="0" y="21846"/>
                    <a:pt x="21846" y="0"/>
                    <a:pt x="48795" y="0"/>
                  </a:cubicBezTo>
                  <a:close/>
                </a:path>
              </a:pathLst>
            </a:custGeom>
            <a:blipFill>
              <a:blip r:embed="rId5"/>
              <a:stretch>
                <a:fillRect t="-697" b="-69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818004" y="5715520"/>
            <a:ext cx="3542780" cy="354278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0261" y="0"/>
                  </a:moveTo>
                  <a:lnTo>
                    <a:pt x="762539" y="0"/>
                  </a:lnTo>
                  <a:cubicBezTo>
                    <a:pt x="775869" y="0"/>
                    <a:pt x="788653" y="5295"/>
                    <a:pt x="798079" y="14721"/>
                  </a:cubicBezTo>
                  <a:cubicBezTo>
                    <a:pt x="807505" y="24147"/>
                    <a:pt x="812800" y="36931"/>
                    <a:pt x="812800" y="50261"/>
                  </a:cubicBezTo>
                  <a:lnTo>
                    <a:pt x="812800" y="762539"/>
                  </a:lnTo>
                  <a:cubicBezTo>
                    <a:pt x="812800" y="775869"/>
                    <a:pt x="807505" y="788653"/>
                    <a:pt x="798079" y="798079"/>
                  </a:cubicBezTo>
                  <a:cubicBezTo>
                    <a:pt x="788653" y="807505"/>
                    <a:pt x="775869" y="812800"/>
                    <a:pt x="762539" y="812800"/>
                  </a:cubicBezTo>
                  <a:lnTo>
                    <a:pt x="50261" y="812800"/>
                  </a:lnTo>
                  <a:cubicBezTo>
                    <a:pt x="36931" y="812800"/>
                    <a:pt x="24147" y="807505"/>
                    <a:pt x="14721" y="798079"/>
                  </a:cubicBezTo>
                  <a:cubicBezTo>
                    <a:pt x="5295" y="788653"/>
                    <a:pt x="0" y="775869"/>
                    <a:pt x="0" y="762539"/>
                  </a:cubicBezTo>
                  <a:lnTo>
                    <a:pt x="0" y="50261"/>
                  </a:lnTo>
                  <a:cubicBezTo>
                    <a:pt x="0" y="36931"/>
                    <a:pt x="5295" y="24147"/>
                    <a:pt x="14721" y="14721"/>
                  </a:cubicBezTo>
                  <a:cubicBezTo>
                    <a:pt x="24147" y="5295"/>
                    <a:pt x="36931" y="0"/>
                    <a:pt x="50261" y="0"/>
                  </a:cubicBezTo>
                  <a:close/>
                </a:path>
              </a:pathLst>
            </a:custGeom>
            <a:blipFill>
              <a:blip r:embed="rId6"/>
              <a:stretch>
                <a:fillRect l="-70668" r="-19807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282446" y="1043447"/>
            <a:ext cx="11795565" cy="1439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05"/>
              </a:lnSpc>
              <a:spcBef>
                <a:spcPct val="0"/>
              </a:spcBef>
            </a:pPr>
            <a:r>
              <a:rPr lang="en-US" sz="836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Де їх знаходять на Місяці?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04895" y="2568740"/>
            <a:ext cx="12983105" cy="375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5"/>
              </a:lnSpc>
              <a:spcBef>
                <a:spcPct val="0"/>
              </a:spcBef>
            </a:pPr>
            <a:r>
              <a:rPr lang="en-US" sz="534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 виявляють у районах давніх вулканів, особливо на місячних «морях». Їх знаходять за допомогою знімків із космічних апаратів.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381568" y="964222"/>
            <a:ext cx="12696757" cy="1244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0"/>
              </a:lnSpc>
              <a:spcBef>
                <a:spcPct val="0"/>
              </a:spcBef>
            </a:pPr>
            <a:r>
              <a:rPr lang="en-US" sz="718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Хто досліджував лавові трубки?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91140" y="2635167"/>
            <a:ext cx="7088615" cy="603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0"/>
              </a:lnSpc>
              <a:spcBef>
                <a:spcPct val="0"/>
              </a:spcBef>
            </a:pPr>
            <a:r>
              <a:rPr lang="en-US" sz="569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 на Місяці досліджували не окремі люди, а наукові команди та космічні місії. Ось головні з них: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27430" y="2934779"/>
            <a:ext cx="7404429" cy="7568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0"/>
              </a:lnSpc>
            </a:pP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NASA  </a:t>
            </a:r>
          </a:p>
          <a:p>
            <a:pPr algn="ctr">
              <a:lnSpc>
                <a:spcPts val="6590"/>
              </a:lnSpc>
            </a:pP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Японське</a:t>
            </a: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космічне</a:t>
            </a: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агентство</a:t>
            </a: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</a:p>
          <a:p>
            <a:pPr algn="ctr">
              <a:lnSpc>
                <a:spcPts val="6590"/>
              </a:lnSpc>
            </a:pP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(JAXA)</a:t>
            </a:r>
          </a:p>
          <a:p>
            <a:pPr algn="ctr">
              <a:lnSpc>
                <a:spcPts val="6590"/>
              </a:lnSpc>
            </a:pPr>
            <a:r>
              <a:rPr lang="en-US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Європейське</a:t>
            </a: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космі</a:t>
            </a:r>
            <a:r>
              <a:rPr lang="uk-UA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чне</a:t>
            </a: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</a:t>
            </a:r>
            <a:r>
              <a:rPr lang="en-US" sz="4705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агентство</a:t>
            </a:r>
            <a:endParaRPr lang="en-US" sz="4705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  <a:p>
            <a:pPr algn="ctr">
              <a:lnSpc>
                <a:spcPts val="6590"/>
              </a:lnSpc>
            </a:pP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(ESA)</a:t>
            </a:r>
          </a:p>
          <a:p>
            <a:pPr algn="ctr">
              <a:lnSpc>
                <a:spcPts val="6590"/>
              </a:lnSpc>
            </a:pPr>
            <a:r>
              <a:rPr lang="en-US" sz="4705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    </a:t>
            </a:r>
          </a:p>
          <a:p>
            <a:pPr algn="ctr">
              <a:lnSpc>
                <a:spcPts val="6590"/>
              </a:lnSpc>
              <a:spcBef>
                <a:spcPct val="0"/>
              </a:spcBef>
            </a:pPr>
            <a:endParaRPr lang="en-US" sz="4705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038419" y="1485606"/>
            <a:ext cx="11120375" cy="117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65"/>
              </a:lnSpc>
              <a:spcBef>
                <a:spcPct val="0"/>
              </a:spcBef>
            </a:pPr>
            <a:r>
              <a:rPr lang="en-US" sz="88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Процес вивчення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2600" y="3317240"/>
            <a:ext cx="14709140" cy="4986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195" lvl="1" indent="-398780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altLang="en-US" sz="5400">
                <a:solidFill>
                  <a:srgbClr val="545454"/>
                </a:solidFill>
                <a:latin typeface="Times New Roman" panose="02020603050405020304" charset="0"/>
                <a:cs typeface="Times New Roman" panose="02020603050405020304" charset="0"/>
              </a:rPr>
              <a:t>аналіз знімків поверхні та пошук провалів (skylights);</a:t>
            </a:r>
          </a:p>
          <a:p>
            <a:pPr marL="798195" lvl="1" indent="-398780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altLang="en-US" sz="5400">
                <a:solidFill>
                  <a:srgbClr val="545454"/>
                </a:solidFill>
                <a:latin typeface="Times New Roman" panose="02020603050405020304" charset="0"/>
                <a:cs typeface="Times New Roman" panose="02020603050405020304" charset="0"/>
              </a:rPr>
              <a:t>використання радарних і гравітаційних даних;</a:t>
            </a:r>
          </a:p>
          <a:p>
            <a:pPr marL="798195" lvl="1" indent="-398780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altLang="en-US" sz="5400">
                <a:solidFill>
                  <a:srgbClr val="545454"/>
                </a:solidFill>
                <a:latin typeface="Times New Roman" panose="02020603050405020304" charset="0"/>
                <a:cs typeface="Times New Roman" panose="02020603050405020304" charset="0"/>
              </a:rPr>
              <a:t>створення комп’ютерних 3D-моделей.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50472" y="1494979"/>
            <a:ext cx="11120375" cy="235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65"/>
              </a:lnSpc>
              <a:spcBef>
                <a:spcPct val="0"/>
              </a:spcBef>
            </a:pPr>
            <a:r>
              <a:rPr lang="en-US" sz="654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Яку тех</a:t>
            </a:r>
            <a:r>
              <a:rPr lang="uk-UA" altLang="en-US" sz="654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ні</a:t>
            </a:r>
            <a:r>
              <a:rPr lang="en-US" sz="654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ку використовують для вивчення лавових трубок?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19544" y="4381280"/>
            <a:ext cx="12982168" cy="387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5"/>
              </a:lnSpc>
            </a:pPr>
            <a:r>
              <a:rPr lang="en-US" sz="359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NASA: Lunar Reconnaissance Orbiter (LRO) та Gravity Recovery and Interior Laboratory (GRAIL).</a:t>
            </a:r>
          </a:p>
          <a:p>
            <a:pPr algn="just">
              <a:lnSpc>
                <a:spcPts val="5035"/>
              </a:lnSpc>
            </a:pPr>
            <a:r>
              <a:rPr lang="en-US" sz="359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JAXA: орбітальна місія SELENЕ та Lunar Reconnaissance Orbiter (LRO).</a:t>
            </a:r>
          </a:p>
          <a:p>
            <a:pPr algn="just">
              <a:lnSpc>
                <a:spcPts val="5035"/>
              </a:lnSpc>
            </a:pPr>
            <a:r>
              <a:rPr lang="en-US" sz="359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ESA: </a:t>
            </a:r>
            <a:r>
              <a:rPr lang="en-US" altLang="en-US" sz="359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аналіз даних, концепції роботів</a:t>
            </a:r>
          </a:p>
          <a:p>
            <a:pPr algn="just">
              <a:lnSpc>
                <a:spcPts val="5035"/>
              </a:lnSpc>
            </a:pPr>
            <a:r>
              <a:rPr lang="en-US" sz="359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Українці: “Еней”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477185" y="415276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53579" y="8572661"/>
            <a:ext cx="12982168" cy="129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5"/>
              </a:lnSpc>
            </a:pPr>
            <a:r>
              <a:rPr lang="en-US" altLang="en-US" sz="359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Найбільший практичний потенціал для створення баз мають лавові трубки Місяця завдяки їхнім розмірам і високій збереженості.</a:t>
            </a:r>
          </a:p>
        </p:txBody>
      </p:sp>
      <p:graphicFrame>
        <p:nvGraphicFramePr>
          <p:cNvPr id="12" name="Table 11"/>
          <p:cNvGraphicFramePr/>
          <p:nvPr>
            <p:custDataLst>
              <p:tags r:id="rId1"/>
            </p:custDataLst>
          </p:nvPr>
        </p:nvGraphicFramePr>
        <p:xfrm>
          <a:off x="2819400" y="1714500"/>
          <a:ext cx="13177520" cy="654748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9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96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altLang="en-US" sz="2800"/>
                        <a:t>Характеристика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altLang="en-US" sz="2800"/>
                        <a:t>Земля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altLang="en-US" sz="2800"/>
                        <a:t>Місяць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uk-UA" altLang="en-US" sz="2800"/>
                        <a:t>Марс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r>
                        <a:rPr sz="2800"/>
                        <a:t>Походження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Вулканічна діяльність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Давня вулканічна діяльність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Давня вулканічна діяльність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r>
                        <a:rPr lang="uk-UA" sz="2800"/>
                        <a:t>Г</a:t>
                      </a:r>
                      <a:r>
                        <a:rPr sz="2800"/>
                        <a:t>равітація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Висока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Низька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 dirty="0" err="1"/>
                        <a:t>Середня</a:t>
                      </a:r>
                      <a:endParaRPr sz="28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r>
                        <a:rPr lang="uk-UA" sz="2800"/>
                        <a:t>Р</a:t>
                      </a:r>
                      <a:r>
                        <a:rPr sz="2800"/>
                        <a:t>озміри трубок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До сотень метрів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До десятків км, діаметр — сотні 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До кількох км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r>
                        <a:rPr sz="2800"/>
                        <a:t>Стан збереження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Часто зруйновані ерозією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Дуже добре збережені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Добре збережені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r>
                        <a:rPr sz="2800"/>
                        <a:t>Вплив атмосфери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Значний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Відсутній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Незначний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r>
                        <a:rPr sz="2800"/>
                        <a:t>Наявність води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Можлива у вологих регіонах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Можливий водяний лід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sz="2800"/>
                        <a:t>Ймовірний водяний лід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r>
                        <a:rPr lang="uk-UA" sz="2800"/>
                        <a:t>П</a:t>
                      </a:r>
                      <a:r>
                        <a:rPr sz="2800"/>
                        <a:t>рактичне значення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2800"/>
                        <a:t>Геологічні дослідження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2800"/>
                        <a:t>Місячні бази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Пошук життя, бази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38727" y="1119977"/>
            <a:ext cx="12118630" cy="13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0"/>
              </a:lnSpc>
              <a:spcBef>
                <a:spcPct val="0"/>
              </a:spcBef>
            </a:pPr>
            <a:r>
              <a:rPr lang="en-US" sz="787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Чому лавові трубки важливі?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58479" y="3083290"/>
            <a:ext cx="13158741" cy="538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0"/>
              </a:lnSpc>
              <a:spcBef>
                <a:spcPct val="0"/>
              </a:spcBef>
            </a:pPr>
            <a:r>
              <a:rPr lang="en-US" sz="61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 можуть захищати від космічної радіації, мікрометеоритів і сильних перепадів температур. Тому вчені розглядають їх як можливі місця для майбутніх місячних баз.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437785" y="6901805"/>
            <a:ext cx="9309379" cy="2822631"/>
            <a:chOff x="0" y="0"/>
            <a:chExt cx="2680712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80712" cy="812800"/>
            </a:xfrm>
            <a:custGeom>
              <a:avLst/>
              <a:gdLst/>
              <a:ahLst/>
              <a:cxnLst/>
              <a:rect l="l" t="t" r="r" b="b"/>
              <a:pathLst>
                <a:path w="2680712" h="812800">
                  <a:moveTo>
                    <a:pt x="19127" y="0"/>
                  </a:moveTo>
                  <a:lnTo>
                    <a:pt x="2661585" y="0"/>
                  </a:lnTo>
                  <a:cubicBezTo>
                    <a:pt x="2672149" y="0"/>
                    <a:pt x="2680712" y="8564"/>
                    <a:pt x="2680712" y="19127"/>
                  </a:cubicBezTo>
                  <a:lnTo>
                    <a:pt x="2680712" y="793673"/>
                  </a:lnTo>
                  <a:cubicBezTo>
                    <a:pt x="2680712" y="804236"/>
                    <a:pt x="2672149" y="812800"/>
                    <a:pt x="2661585" y="812800"/>
                  </a:cubicBezTo>
                  <a:lnTo>
                    <a:pt x="19127" y="812800"/>
                  </a:lnTo>
                  <a:cubicBezTo>
                    <a:pt x="8564" y="812800"/>
                    <a:pt x="0" y="804236"/>
                    <a:pt x="0" y="793673"/>
                  </a:cubicBezTo>
                  <a:lnTo>
                    <a:pt x="0" y="19127"/>
                  </a:lnTo>
                  <a:cubicBezTo>
                    <a:pt x="0" y="8564"/>
                    <a:pt x="8564" y="0"/>
                    <a:pt x="19127" y="0"/>
                  </a:cubicBezTo>
                  <a:close/>
                </a:path>
              </a:pathLst>
            </a:custGeom>
            <a:blipFill>
              <a:blip r:embed="rId5"/>
              <a:stretch>
                <a:fillRect t="-51829" b="-51829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907270" y="3183752"/>
            <a:ext cx="14473461" cy="3387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en-US" sz="641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Лавові трубки — це важливі природні об’єкти, які можуть допомогти людству у подальшому освоєнні Місяця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60590" y="1150620"/>
            <a:ext cx="5995670" cy="1980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445"/>
              </a:lnSpc>
            </a:pPr>
            <a:r>
              <a:rPr lang="en-US" sz="1103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Висновок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735882" y="3741628"/>
            <a:ext cx="10375265" cy="1980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445"/>
              </a:lnSpc>
            </a:pPr>
            <a:r>
              <a:rPr lang="uk-UA" sz="11035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Дякую за увагу!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9A6B8-4D3A-4BC7-2241-FCE30B7D2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E0FA46-31F4-28C9-A9C1-64D28A548B53}"/>
              </a:ext>
            </a:extLst>
          </p:cNvPr>
          <p:cNvSpPr/>
          <p:nvPr/>
        </p:nvSpPr>
        <p:spPr>
          <a:xfrm>
            <a:off x="-2516551" y="-4299648"/>
            <a:ext cx="7090502" cy="7616750"/>
          </a:xfrm>
          <a:custGeom>
            <a:avLst/>
            <a:gdLst/>
            <a:ahLst/>
            <a:cxnLst/>
            <a:rect l="l" t="t" r="r" b="b"/>
            <a:pathLst>
              <a:path w="7090502" h="7616750">
                <a:moveTo>
                  <a:pt x="0" y="0"/>
                </a:moveTo>
                <a:lnTo>
                  <a:pt x="7090502" y="0"/>
                </a:lnTo>
                <a:lnTo>
                  <a:pt x="7090502" y="7616750"/>
                </a:lnTo>
                <a:lnTo>
                  <a:pt x="0" y="7616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061BA4A-6E4D-77C1-45ED-1E2712E7075E}"/>
              </a:ext>
            </a:extLst>
          </p:cNvPr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0D184A4-4807-B671-FBE8-5BAC24CD6B25}"/>
              </a:ext>
            </a:extLst>
          </p:cNvPr>
          <p:cNvSpPr/>
          <p:nvPr/>
        </p:nvSpPr>
        <p:spPr>
          <a:xfrm flipV="1">
            <a:off x="4911266" y="990600"/>
            <a:ext cx="11166745" cy="19050"/>
          </a:xfrm>
          <a:prstGeom prst="line">
            <a:avLst/>
          </a:prstGeom>
          <a:ln w="38100" cap="flat">
            <a:solidFill>
              <a:srgbClr val="99999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FB5BDD0-7BFB-F04F-3FA8-A6A7228AB702}"/>
              </a:ext>
            </a:extLst>
          </p:cNvPr>
          <p:cNvSpPr/>
          <p:nvPr/>
        </p:nvSpPr>
        <p:spPr>
          <a:xfrm flipH="1">
            <a:off x="16488380" y="1028700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40" y="0"/>
                </a:moveTo>
                <a:lnTo>
                  <a:pt x="0" y="0"/>
                </a:lnTo>
                <a:lnTo>
                  <a:pt x="0" y="1180208"/>
                </a:lnTo>
                <a:lnTo>
                  <a:pt x="1541840" y="1180208"/>
                </a:lnTo>
                <a:lnTo>
                  <a:pt x="154184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641BEEB-D0AE-A170-33E8-B2B58576DB7F}"/>
              </a:ext>
            </a:extLst>
          </p:cNvPr>
          <p:cNvSpPr/>
          <p:nvPr/>
        </p:nvSpPr>
        <p:spPr>
          <a:xfrm>
            <a:off x="-6742615" y="3317102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F0D4633-30BD-C6A2-5E82-C8FFB4CBC1CE}"/>
              </a:ext>
            </a:extLst>
          </p:cNvPr>
          <p:cNvSpPr/>
          <p:nvPr/>
        </p:nvSpPr>
        <p:spPr>
          <a:xfrm flipH="1">
            <a:off x="2158479" y="8668196"/>
            <a:ext cx="1541840" cy="1180208"/>
          </a:xfrm>
          <a:custGeom>
            <a:avLst/>
            <a:gdLst/>
            <a:ahLst/>
            <a:cxnLst/>
            <a:rect l="l" t="t" r="r" b="b"/>
            <a:pathLst>
              <a:path w="1541840" h="1180208">
                <a:moveTo>
                  <a:pt x="1541839" y="0"/>
                </a:moveTo>
                <a:lnTo>
                  <a:pt x="0" y="0"/>
                </a:lnTo>
                <a:lnTo>
                  <a:pt x="0" y="1180208"/>
                </a:lnTo>
                <a:lnTo>
                  <a:pt x="1541839" y="1180208"/>
                </a:lnTo>
                <a:lnTo>
                  <a:pt x="15418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A8D016F-DA0F-BD15-1DD4-7EAF0DF58E2C}"/>
              </a:ext>
            </a:extLst>
          </p:cNvPr>
          <p:cNvSpPr txBox="1"/>
          <p:nvPr/>
        </p:nvSpPr>
        <p:spPr>
          <a:xfrm>
            <a:off x="2919608" y="766697"/>
            <a:ext cx="14931607" cy="1721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444"/>
              </a:lnSpc>
            </a:pPr>
            <a:r>
              <a:rPr lang="uk-UA" sz="6600" dirty="0">
                <a:solidFill>
                  <a:srgbClr val="545454"/>
                </a:solidFill>
                <a:latin typeface="Forum" panose="02000000000000000000"/>
                <a:sym typeface="Forum" panose="02000000000000000000"/>
              </a:rPr>
              <a:t>Список використаних </a:t>
            </a:r>
            <a:r>
              <a:rPr lang="uk-UA" sz="6600">
                <a:solidFill>
                  <a:srgbClr val="545454"/>
                </a:solidFill>
                <a:latin typeface="Forum" panose="02000000000000000000"/>
                <a:sym typeface="Forum" panose="02000000000000000000"/>
              </a:rPr>
              <a:t>джерел</a:t>
            </a:r>
            <a:endParaRPr lang="uk-UA" sz="6600">
              <a:ea typeface="Calibri"/>
              <a:cs typeface="Calibri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FA3574B9-E3D9-EDF4-9441-F69D583538EC}"/>
              </a:ext>
            </a:extLst>
          </p:cNvPr>
          <p:cNvSpPr/>
          <p:nvPr/>
        </p:nvSpPr>
        <p:spPr>
          <a:xfrm>
            <a:off x="16078011" y="2208908"/>
            <a:ext cx="8452129" cy="9385794"/>
          </a:xfrm>
          <a:custGeom>
            <a:avLst/>
            <a:gdLst/>
            <a:ahLst/>
            <a:cxnLst/>
            <a:rect l="l" t="t" r="r" b="b"/>
            <a:pathLst>
              <a:path w="8452129" h="9385794">
                <a:moveTo>
                  <a:pt x="0" y="0"/>
                </a:moveTo>
                <a:lnTo>
                  <a:pt x="8452129" y="0"/>
                </a:lnTo>
                <a:lnTo>
                  <a:pt x="8452129" y="9385795"/>
                </a:lnTo>
                <a:lnTo>
                  <a:pt x="0" y="9385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078F80B-81A5-350B-55A9-0111FF5C7139}"/>
              </a:ext>
            </a:extLst>
          </p:cNvPr>
          <p:cNvSpPr txBox="1"/>
          <p:nvPr/>
        </p:nvSpPr>
        <p:spPr>
          <a:xfrm>
            <a:off x="2157790" y="2917574"/>
            <a:ext cx="14473461" cy="6133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C. Coombs, B.R. Hawke. A search for intact lava tubes on the Moon: Possible lunar base habitats NASA Conf </a:t>
            </a:r>
            <a:r>
              <a:rPr lang="en-US" sz="28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Publ</a:t>
            </a:r>
            <a:r>
              <a:rPr lang="en-US" sz="28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 (1992), pp. 219-229.</a:t>
            </a:r>
            <a:endParaRPr lang="uk-UA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en-US" sz="28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Lava tubes as future lunar habitats. URL: https://surl.li/islksk </a:t>
            </a:r>
            <a:endParaRPr lang="en-US" sz="2800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  <a:p>
            <a:pPr marL="514350" indent="-514350">
              <a:buAutoNum type="arabicPeriod"/>
            </a:pPr>
            <a:r>
              <a:rPr lang="en-US" sz="28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Lunar lava tube could shelter a future Moon base. URL: https://surl.li/bexmua</a:t>
            </a:r>
            <a:endParaRPr lang="en-US" sz="2800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  <a:p>
            <a:pPr marL="514350" indent="-514350">
              <a:buAutoNum type="arabicPeriod"/>
            </a:pPr>
            <a:r>
              <a:rPr lang="en-US" sz="28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Wöhler</a:t>
            </a:r>
            <a:r>
              <a:rPr lang="en-US" sz="28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 C., </a:t>
            </a:r>
            <a:r>
              <a:rPr lang="en-US" sz="2800" dirty="0" err="1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Grumpe</a:t>
            </a:r>
            <a:r>
              <a:rPr lang="en-US" sz="28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 A., Berezhnoy A. et al.</a:t>
            </a:r>
            <a:br>
              <a:rPr lang="en-US" sz="2800" dirty="0">
                <a:latin typeface="Forum" panose="02000000000000000000"/>
                <a:ea typeface="Forum" panose="02000000000000000000"/>
                <a:cs typeface="Forum" panose="02000000000000000000"/>
              </a:rPr>
            </a:br>
            <a:r>
              <a:rPr lang="en-US" sz="2800" dirty="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Potential of lunar lava tubes for human exploration // Planetary and Space Science. – 2014. – Vol. 101. – P. 1–13.</a:t>
            </a:r>
          </a:p>
          <a:p>
            <a:pPr marL="514350" indent="-514350">
              <a:buAutoNum type="arabicPeriod"/>
            </a:pPr>
            <a:r>
              <a:rPr lang="en-US" sz="28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 Lava tubes: the hidden sites for future human habitats on the Moon and Mars. URL:  https://www.europlanet.org/lava-tubes-the-hidden-sites-for-future-human-habitats-on-the-moon-and-mars/</a:t>
            </a:r>
            <a:endParaRPr lang="en-US" sz="2800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  <a:p>
            <a:pPr marL="514350" indent="-514350">
              <a:buAutoNum type="arabicPeriod"/>
            </a:pPr>
            <a:r>
              <a:rPr lang="en-US" sz="28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Greeley R. Planetary lava tubes and channels // Journal of Geophysical Research. – 1971. – Vol. 76, No. 2. – P. 318–327.</a:t>
            </a:r>
            <a:endParaRPr lang="en-US" sz="2800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  <a:p>
            <a:pPr marL="514350" indent="-514350">
              <a:buAutoNum type="arabicPeriod"/>
            </a:pPr>
            <a:r>
              <a:rPr lang="en-US" sz="2800">
                <a:solidFill>
                  <a:srgbClr val="545454"/>
                </a:solidFill>
                <a:latin typeface="Forum" panose="02000000000000000000"/>
                <a:ea typeface="Forum" panose="02000000000000000000"/>
                <a:cs typeface="Forum" panose="02000000000000000000"/>
              </a:rPr>
              <a:t>Halliday W. R. Volcanic caves of the world. – Cave Books, 2007. – 303 p.</a:t>
            </a:r>
            <a:endParaRPr lang="en-US" sz="2800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  <a:p>
            <a:pPr marL="514350" indent="-514350">
              <a:lnSpc>
                <a:spcPts val="8980"/>
              </a:lnSpc>
              <a:spcBef>
                <a:spcPct val="0"/>
              </a:spcBef>
              <a:buAutoNum type="arabicPeriod"/>
            </a:pPr>
            <a:endParaRPr lang="en-US" sz="2800" dirty="0">
              <a:solidFill>
                <a:srgbClr val="545454"/>
              </a:solidFill>
              <a:latin typeface="Forum" panose="02000000000000000000"/>
              <a:ea typeface="Forum" panose="02000000000000000000"/>
              <a:cs typeface="Forum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7634326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025*384"/>
  <p:tag name="TABLE_ENDDRAG_RECT" val="198*140*1025*38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2777</Words>
  <Application>Microsoft Office PowerPoint</Application>
  <PresentationFormat>Довільний</PresentationFormat>
  <Paragraphs>135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лавові трубки на Місяці</dc:title>
  <dc:creator/>
  <cp:lastModifiedBy>user</cp:lastModifiedBy>
  <cp:revision>59</cp:revision>
  <dcterms:created xsi:type="dcterms:W3CDTF">2006-08-16T00:00:00Z</dcterms:created>
  <dcterms:modified xsi:type="dcterms:W3CDTF">2026-04-19T18:46:38Z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E78819E894764AA0AAA5B83F02C0641A_13</vt:lpwstr>
  </property>
  <property fmtid="{D5CDD505-2E9C-101B-9397-08002B2CF9AE}" pid="3" name="KSOProductBuildVer">
    <vt:lpwstr>1033-12.2.0.22549</vt:lpwstr>
  </property>
</Properties>
</file>