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32807183824244"/>
          <c:y val="8.7754142046676031E-2"/>
          <c:w val="0.44726584524156704"/>
          <c:h val="0.81326758526306997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txPr>
              <a:bodyPr/>
              <a:lstStyle/>
              <a:p>
                <a:pPr>
                  <a:defRPr sz="2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Ентомофільні</c:v>
                </c:pt>
                <c:pt idx="1">
                  <c:v>Анемофільні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txPr>
              <a:bodyPr/>
              <a:lstStyle/>
              <a:p>
                <a:pPr>
                  <a:defRPr sz="2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Лист1!$A$2:$A$8</c:f>
              <c:strCache>
                <c:ptCount val="7"/>
                <c:pt idx="0">
                  <c:v>Бджола</c:v>
                </c:pt>
                <c:pt idx="1">
                  <c:v>Дика бджола</c:v>
                </c:pt>
                <c:pt idx="2">
                  <c:v>Джміль</c:v>
                </c:pt>
                <c:pt idx="3">
                  <c:v>Метелик </c:v>
                </c:pt>
                <c:pt idx="4">
                  <c:v>Сонечко</c:v>
                </c:pt>
                <c:pt idx="5">
                  <c:v>Муха-дзюрчалка</c:v>
                </c:pt>
                <c:pt idx="6">
                  <c:v>Оса 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44</c:v>
                </c:pt>
                <c:pt idx="1">
                  <c:v>13</c:v>
                </c:pt>
                <c:pt idx="2">
                  <c:v>3</c:v>
                </c:pt>
                <c:pt idx="3">
                  <c:v>5</c:v>
                </c:pt>
                <c:pt idx="4">
                  <c:v>3</c:v>
                </c:pt>
                <c:pt idx="5">
                  <c:v>17</c:v>
                </c:pt>
                <c:pt idx="6">
                  <c:v>9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txPr>
              <a:bodyPr/>
              <a:lstStyle/>
              <a:p>
                <a:pPr>
                  <a:defRPr sz="1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Лист1!$A$2:$A$6</c:f>
              <c:strCache>
                <c:ptCount val="5"/>
                <c:pt idx="0">
                  <c:v>Бджола медоносна</c:v>
                </c:pt>
                <c:pt idx="1">
                  <c:v>Метелики</c:v>
                </c:pt>
                <c:pt idx="2">
                  <c:v>Муха-дзюрчалка</c:v>
                </c:pt>
                <c:pt idx="3">
                  <c:v>Сонечка</c:v>
                </c:pt>
                <c:pt idx="4">
                  <c:v>Бджола роду Hylaeus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79</c:v>
                </c:pt>
                <c:pt idx="1">
                  <c:v>12</c:v>
                </c:pt>
                <c:pt idx="2">
                  <c:v>25</c:v>
                </c:pt>
                <c:pt idx="3">
                  <c:v>8</c:v>
                </c:pt>
                <c:pt idx="4">
                  <c:v>7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Лука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День1</c:v>
                </c:pt>
                <c:pt idx="1">
                  <c:v>День 2</c:v>
                </c:pt>
                <c:pt idx="2">
                  <c:v>День 3</c:v>
                </c:pt>
                <c:pt idx="3">
                  <c:v>День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20</c:v>
                </c:pt>
                <c:pt idx="1">
                  <c:v>39</c:v>
                </c:pt>
                <c:pt idx="2">
                  <c:v>12</c:v>
                </c:pt>
                <c:pt idx="3">
                  <c:v>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Агроекосистема</c:v>
                </c:pt>
              </c:strCache>
            </c:strRef>
          </c:tx>
          <c:spPr>
            <a:ln>
              <a:solidFill>
                <a:schemeClr val="tx2"/>
              </a:solidFill>
            </a:ln>
          </c:spPr>
          <c:marker>
            <c:spPr>
              <a:solidFill>
                <a:schemeClr val="accent6"/>
              </a:solidFill>
              <a:ln>
                <a:solidFill>
                  <a:schemeClr val="tx2"/>
                </a:solidFill>
              </a:ln>
            </c:spPr>
          </c:marker>
          <c:cat>
            <c:strRef>
              <c:f>Лист1!$A$2:$A$5</c:f>
              <c:strCache>
                <c:ptCount val="4"/>
                <c:pt idx="0">
                  <c:v>День1</c:v>
                </c:pt>
                <c:pt idx="1">
                  <c:v>День 2</c:v>
                </c:pt>
                <c:pt idx="2">
                  <c:v>День 3</c:v>
                </c:pt>
                <c:pt idx="3">
                  <c:v>День 4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47</c:v>
                </c:pt>
                <c:pt idx="1">
                  <c:v>51</c:v>
                </c:pt>
                <c:pt idx="2">
                  <c:v>22</c:v>
                </c:pt>
                <c:pt idx="3">
                  <c:v>11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Температура повітря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pPr>
              <a:ln>
                <a:solidFill>
                  <a:srgbClr val="FF0000"/>
                </a:solidFill>
              </a:ln>
            </c:spPr>
          </c:marker>
          <c:cat>
            <c:strRef>
              <c:f>Лист1!$A$2:$A$5</c:f>
              <c:strCache>
                <c:ptCount val="4"/>
                <c:pt idx="0">
                  <c:v>День1</c:v>
                </c:pt>
                <c:pt idx="1">
                  <c:v>День 2</c:v>
                </c:pt>
                <c:pt idx="2">
                  <c:v>День 3</c:v>
                </c:pt>
                <c:pt idx="3">
                  <c:v>День 4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30</c:v>
                </c:pt>
                <c:pt idx="1">
                  <c:v>29</c:v>
                </c:pt>
                <c:pt idx="2">
                  <c:v>25</c:v>
                </c:pt>
                <c:pt idx="3">
                  <c:v>19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6153088"/>
        <c:axId val="216155264"/>
      </c:lineChart>
      <c:catAx>
        <c:axId val="21615308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6155264"/>
        <c:crosses val="autoZero"/>
        <c:auto val="1"/>
        <c:lblAlgn val="ctr"/>
        <c:lblOffset val="100"/>
        <c:noMultiLvlLbl val="0"/>
      </c:catAx>
      <c:valAx>
        <c:axId val="2161552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6153088"/>
        <c:crosses val="autoZero"/>
        <c:crossBetween val="between"/>
      </c:valAx>
      <c:spPr>
        <a:ln>
          <a:solidFill>
            <a:srgbClr val="FF0000"/>
          </a:solidFill>
        </a:ln>
      </c:spPr>
    </c:plotArea>
    <c:legend>
      <c:legendPos val="r"/>
      <c:layout/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916832"/>
            <a:ext cx="8280920" cy="1872207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Порівняльна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видового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різноманіття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запилювачів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природній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агроекосистемах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умов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4149080"/>
            <a:ext cx="8064896" cy="2448272"/>
          </a:xfrm>
        </p:spPr>
        <p:txBody>
          <a:bodyPr>
            <a:normAutofit fontScale="92500" lnSpcReduction="10000"/>
          </a:bodyPr>
          <a:lstStyle/>
          <a:p>
            <a:pPr lvl="0" algn="l"/>
            <a:r>
              <a:rPr lang="ru-RU" sz="28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 :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Шаманова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Анастасія,учениця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класу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Академічного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ліцею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№4,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Обухівської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міської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ради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Київської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l"/>
            <a:r>
              <a:rPr lang="ru-RU" sz="2800" b="1" u="sng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</a:t>
            </a:r>
            <a:r>
              <a:rPr lang="ru-RU" sz="28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проекту :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Онопрієнко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Валентина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Петрівна,вчитель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біології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Академічного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ліцею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№4,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Обухівської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міської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ради,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Київської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548680"/>
            <a:ext cx="8352928" cy="120032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u="sng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Всеукраїнський</a:t>
            </a:r>
            <a:r>
              <a:rPr lang="ru-RU" sz="24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u="sng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інтерактивний</a:t>
            </a:r>
            <a:r>
              <a:rPr lang="ru-RU" sz="24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конкурс „МАН-</a:t>
            </a:r>
            <a:r>
              <a:rPr lang="ru-RU" sz="2400" u="sng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Юніор</a:t>
            </a:r>
            <a:r>
              <a:rPr lang="ru-RU" sz="24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u="sng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Дослідник</a:t>
            </a:r>
            <a:r>
              <a:rPr lang="ru-RU" sz="2400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 </a:t>
            </a:r>
          </a:p>
          <a:p>
            <a:pPr algn="ctr"/>
            <a:r>
              <a:rPr lang="ru-RU" sz="2400" u="sng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Номінація</a:t>
            </a:r>
            <a:r>
              <a:rPr lang="ru-RU" sz="2400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ru-RU" sz="2400" u="sng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Еколог</a:t>
            </a:r>
            <a:r>
              <a:rPr lang="ru-RU" sz="24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“, 2026 </a:t>
            </a:r>
            <a:r>
              <a:rPr lang="ru-RU" sz="2400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014389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5890666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indent="457200" algn="l"/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Більшість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овочевої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вирощується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присадибних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ділянках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тому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запилення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безпосередньо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впливає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врожайність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активності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запилювачів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температурних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оптимальні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функціонування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сприяє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збереженню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екологічної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рівноваги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агроекосистемах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34938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2996952"/>
            <a:ext cx="8208912" cy="136815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b="1" u="sng" dirty="0" err="1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Об’єкт</a:t>
            </a:r>
            <a:r>
              <a:rPr lang="ru-RU" sz="2800" b="1" u="sng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:</a:t>
            </a:r>
            <a:r>
              <a:rPr lang="ru-RU" sz="28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у</a:t>
            </a:r>
            <a:r>
              <a:rPr lang="ru-RU" sz="2800" dirty="0" err="1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груповання</a:t>
            </a:r>
            <a:r>
              <a:rPr lang="ru-RU" sz="28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комах-</a:t>
            </a:r>
            <a:r>
              <a:rPr lang="ru-RU" sz="28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запилювачів</a:t>
            </a:r>
            <a:r>
              <a:rPr lang="ru-RU" sz="2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природної</a:t>
            </a:r>
            <a:r>
              <a:rPr lang="ru-RU" sz="2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агроекосистем</a:t>
            </a:r>
            <a:r>
              <a:rPr lang="ru-RU" sz="2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</a:t>
            </a:r>
            <a:br>
              <a:rPr lang="ru-RU" sz="2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509120"/>
            <a:ext cx="8208912" cy="1872208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Предмет: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идове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різноманіття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активність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запилювачів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залежність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температурних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умов.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620688"/>
            <a:ext cx="8208912" cy="181588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 :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родемонструвати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прикладах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видове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різноманіття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запилювачів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природній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агроекосистемах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встановити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залежність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їхньої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умов.</a:t>
            </a:r>
          </a:p>
        </p:txBody>
      </p:sp>
    </p:spTree>
    <p:extLst>
      <p:ext uri="{BB962C8B-B14F-4D97-AF65-F5344CB8AC3E}">
        <p14:creationId xmlns:p14="http://schemas.microsoft.com/office/powerpoint/2010/main" val="1028177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792087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412776"/>
            <a:ext cx="8136904" cy="4968552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indent="457200" algn="l">
              <a:lnSpc>
                <a:spcPct val="120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1.Проаналізувати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видовий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склад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природної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агроекосистем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457200" algn="l">
              <a:lnSpc>
                <a:spcPct val="120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2.Визначити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видовий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склад комах-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запилювачів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виділити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домінантні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457200" algn="l">
              <a:lnSpc>
                <a:spcPct val="120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3.Провести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облік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чисельності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запилювачів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температурних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умов. </a:t>
            </a:r>
          </a:p>
          <a:p>
            <a:pPr indent="457200" algn="l">
              <a:lnSpc>
                <a:spcPct val="120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4.Порівняти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видове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різноманіття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запилювачів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двох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екосистемах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457200" algn="l">
              <a:lnSpc>
                <a:spcPct val="120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5.Оцінити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активність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запилювачів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встановити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залежність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ними. </a:t>
            </a:r>
          </a:p>
          <a:p>
            <a:pPr indent="457200" algn="l">
              <a:lnSpc>
                <a:spcPct val="120000"/>
              </a:lnSpc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39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фітоценозу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природної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екосистеми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8906367"/>
              </p:ext>
            </p:extLst>
          </p:nvPr>
        </p:nvGraphicFramePr>
        <p:xfrm>
          <a:off x="107504" y="1556792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980728"/>
            <a:ext cx="3158825" cy="421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805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Порівняльна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фітоценозів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5410817"/>
              </p:ext>
            </p:extLst>
          </p:nvPr>
        </p:nvGraphicFramePr>
        <p:xfrm>
          <a:off x="457200" y="1700808"/>
          <a:ext cx="8229600" cy="4804458"/>
        </p:xfrm>
        <a:graphic>
          <a:graphicData uri="http://schemas.openxmlformats.org/drawingml/2006/table">
            <a:tbl>
              <a:tblPr firstRow="1" firstCol="1" bandRow="1"/>
              <a:tblGrid>
                <a:gridCol w="2057400"/>
                <a:gridCol w="2057400"/>
                <a:gridCol w="2057400"/>
                <a:gridCol w="2057400"/>
              </a:tblGrid>
              <a:tr h="5670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Показник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Природний</a:t>
                      </a:r>
                      <a:r>
                        <a:rPr lang="ru-RU" sz="2000" b="1" baseline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b="1" baseline="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екоценоз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20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Штучний </a:t>
                      </a:r>
                      <a:r>
                        <a:rPr lang="uk-UA" sz="2000" b="1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екоценоз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Коментар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70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Видове</a:t>
                      </a: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b="1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багатство</a:t>
                      </a: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12 видів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 види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 </a:t>
                      </a:r>
                      <a:r>
                        <a:rPr lang="ru-RU" sz="20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луці</a:t>
                      </a: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вища</a:t>
                      </a: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різноманітність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</a:tr>
              <a:tr h="11341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Ключовий запилювач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Бджола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медоносна, 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дикі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одиночні</a:t>
                      </a: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бджоли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Бджола</a:t>
                      </a:r>
                      <a:r>
                        <a:rPr lang="ru-RU" sz="20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медоносна</a:t>
                      </a:r>
                      <a:endParaRPr lang="ru-RU" sz="20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Монокультури</a:t>
                      </a: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залежні</a:t>
                      </a: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від</a:t>
                      </a: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бджіл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41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Коефіцієнт</a:t>
                      </a: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b="1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Жаккара</a:t>
                      </a: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2000" b="1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K_j</a:t>
                      </a: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Повна</a:t>
                      </a: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відсутність</a:t>
                      </a: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спільних</a:t>
                      </a: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видів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</a:tr>
              <a:tr h="11341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Привабливість (атрактивність)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Стабільно середня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Висока (крім кабачків)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Залежить</a:t>
                      </a: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від</a:t>
                      </a: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морфології</a:t>
                      </a: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квітки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7164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Видовий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склад комах –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запилювачів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природній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екосистемі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395118688"/>
              </p:ext>
            </p:extLst>
          </p:nvPr>
        </p:nvGraphicFramePr>
        <p:xfrm>
          <a:off x="3983" y="1556792"/>
          <a:ext cx="756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23383">
            <a:off x="5855599" y="1723628"/>
            <a:ext cx="3672000" cy="48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839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uk-UA" sz="36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Видовий склад комах – запилювачів </a:t>
            </a:r>
            <a:r>
              <a:rPr lang="uk-UA" sz="36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у штучній </a:t>
            </a:r>
            <a:r>
              <a:rPr lang="uk-UA" sz="36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екосистемі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411824890"/>
              </p:ext>
            </p:extLst>
          </p:nvPr>
        </p:nvGraphicFramePr>
        <p:xfrm>
          <a:off x="34783" y="1643036"/>
          <a:ext cx="720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051" name="Picture 3" descr="C:\Users\Валентина Петрівна\Desktop\Роботи дітей 25-26\Аміна\фото\photo_2025-07-18_18-09-5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2219">
            <a:off x="5796136" y="1661243"/>
            <a:ext cx="3753000" cy="50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3059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Розрахунок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середнього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арифметичного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загальної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активності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запилювачів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0321753"/>
              </p:ext>
            </p:extLst>
          </p:nvPr>
        </p:nvGraphicFramePr>
        <p:xfrm>
          <a:off x="457200" y="1628798"/>
          <a:ext cx="8280000" cy="4484131"/>
        </p:xfrm>
        <a:graphic>
          <a:graphicData uri="http://schemas.openxmlformats.org/drawingml/2006/table">
            <a:tbl>
              <a:tblPr firstRow="1" firstCol="1" bandRow="1"/>
              <a:tblGrid>
                <a:gridCol w="2760000"/>
                <a:gridCol w="2760000"/>
                <a:gridCol w="2760000"/>
              </a:tblGrid>
              <a:tr h="15566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err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Показник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err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Природна</a:t>
                      </a:r>
                      <a:r>
                        <a:rPr lang="uk-UA" sz="20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екосистема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2000" b="1" dirty="0" err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осіб</a:t>
                      </a: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/год)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err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Агроекосистема</a:t>
                      </a: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2000" b="1" dirty="0" err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осіб</a:t>
                      </a: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/год)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54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День 1 (T=30</a:t>
                      </a:r>
                      <a:r>
                        <a:rPr lang="uk-UA" sz="2000" b="1" baseline="30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)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</a:tr>
              <a:tr h="5854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День 2 (T=29</a:t>
                      </a:r>
                      <a:r>
                        <a:rPr lang="uk-UA" sz="2000" b="1" baseline="30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)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54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День 3 (T=25</a:t>
                      </a:r>
                      <a:r>
                        <a:rPr lang="uk-UA" sz="2000" b="1" baseline="30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)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</a:tr>
              <a:tr h="5854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День 4 (T=19</a:t>
                      </a:r>
                      <a:r>
                        <a:rPr lang="uk-UA" sz="2000" b="1" baseline="30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)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54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Середнє значення (M)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22.5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32.75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8E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332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активність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окремих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двох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зон)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7544" y="1844824"/>
            <a:ext cx="8208912" cy="29585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1.Бджола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медоносна: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 =14.5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/год.</a:t>
            </a:r>
          </a:p>
          <a:p>
            <a:pPr>
              <a:lnSpc>
                <a:spcPct val="150000"/>
              </a:lnSpc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2.Муха-дзюрчалка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M= 4.4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/год.</a:t>
            </a:r>
          </a:p>
          <a:p>
            <a:pPr>
              <a:lnSpc>
                <a:spcPct val="150000"/>
              </a:lnSpc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3.Дика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бджола-листоріз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 =4.0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/год.</a:t>
            </a:r>
          </a:p>
          <a:p>
            <a:pPr>
              <a:lnSpc>
                <a:spcPct val="150000"/>
              </a:lnSpc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4.Метелик-білан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M=1.5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/год.</a:t>
            </a:r>
          </a:p>
        </p:txBody>
      </p:sp>
    </p:spTree>
    <p:extLst>
      <p:ext uri="{BB962C8B-B14F-4D97-AF65-F5344CB8AC3E}">
        <p14:creationId xmlns:p14="http://schemas.microsoft.com/office/powerpoint/2010/main" val="1214894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Динаміка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запилювачів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природному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 штучному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біоценозах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596979008"/>
              </p:ext>
            </p:extLst>
          </p:nvPr>
        </p:nvGraphicFramePr>
        <p:xfrm>
          <a:off x="1475656" y="2132856"/>
          <a:ext cx="72000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5449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720079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1484784"/>
            <a:ext cx="7776864" cy="4824536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indent="457200" algn="just"/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екосистема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характеризується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більшим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видовим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різноманіттям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стабільністю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тоді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агроекосистема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вищою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активністю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запилювачів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меншою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стійкістю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температурних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сильну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позитивну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залежність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комах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= 0,86–0,95),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підтверджує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роль як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екологічного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чинника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19719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864095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Практичні рекомендації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1628800"/>
            <a:ext cx="7920880" cy="4680520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indent="457200"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запилення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рекомендуємо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зберігати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дикорослі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медоносні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змішані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посадки та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висівати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нектароноси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залучення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комах.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Обробку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періоди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низької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запилювачів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за умов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(&lt;20°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доцільно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застосовувати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штучне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запилення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сприяє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підвищенню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врожайності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стабільності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агроекосистеми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95122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792087"/>
          </a:xfrm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Літературні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джерела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124744"/>
            <a:ext cx="8424936" cy="5040560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3500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1.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Klein A.M.,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Vaissière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B.E.,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Cane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J.H.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et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al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Importance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of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pollinators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in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changing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landscapes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for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world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crops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//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Proceedings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of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the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Royal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Society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B. – 2007. –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Vol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 274. – P. 303–313.</a:t>
            </a:r>
            <a:b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Режим доступу: https://doi.org/10.1098/rspb.2006.3721 (дата звернення: 14.04.2026). </a:t>
            </a:r>
            <a:endParaRPr lang="ru-RU" sz="3500" dirty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3500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2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.Potts S.G.,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Biesmeijer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J.C.,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Kremen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C.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et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al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Global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pollinator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declines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: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trends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impacts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and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drivers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//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Trends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in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Ecology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&amp;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Evolution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 – 2010. –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Vol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 25(6). – P. 345–353.</a:t>
            </a:r>
            <a:b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Режим доступу: https://doi.org/10.1016/j.tree.2010.01.007 (дата звернення: 14.04.2026). </a:t>
            </a:r>
            <a:r>
              <a:rPr lang="uk-UA" sz="3500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3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.Willmer P.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Pollination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and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Floral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Ecology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 –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Princeton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: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Princeton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University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Press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2011. – 778 p.</a:t>
            </a:r>
            <a:b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Режим доступу: https://press.princeton.edu/books/hardcover/9780691128610/pollination-and-floral-ecology (дата звернення: 14.04.2026). </a:t>
            </a:r>
            <a:endParaRPr lang="ru-RU" sz="3500" dirty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3500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4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Bale J.S.,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Masters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G.J.,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Hodkinson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I.D.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et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al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Herbivory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in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global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climate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change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research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: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direct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effects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of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rising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temperature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on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insect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herbivores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//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Global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Change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Biology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 – 2002. –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Vol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 8. – P. 1–16.</a:t>
            </a:r>
            <a:b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Режим доступу: https://doi.org/10.1046/j.1365-2486.2002.00451.x (дата звернення: 14.04.2026).</a:t>
            </a:r>
            <a:endParaRPr lang="ru-RU" sz="3500" dirty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3500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5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 </a:t>
            </a:r>
            <a:r>
              <a:rPr lang="uk-UA" sz="35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Гиляров</a:t>
            </a:r>
            <a:r>
              <a:rPr lang="uk-UA" sz="35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М.С. (ред.). Курс загальної ентомології. – Київ: Вища школа, 1990. – 480 с</a:t>
            </a:r>
            <a:r>
              <a:rPr lang="uk-UA" sz="35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</a:t>
            </a:r>
            <a:endParaRPr lang="ru-RU" sz="35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endParaRPr lang="uk-UA" dirty="0" smtClean="0"/>
          </a:p>
        </p:txBody>
      </p:sp>
    </p:spTree>
    <p:extLst>
      <p:ext uri="{BB962C8B-B14F-4D97-AF65-F5344CB8AC3E}">
        <p14:creationId xmlns:p14="http://schemas.microsoft.com/office/powerpoint/2010/main" val="4154139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62674"/>
          </a:xfrm>
        </p:spPr>
        <p:txBody>
          <a:bodyPr>
            <a:norm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</a:t>
            </a:r>
            <a:b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Прошу ваші запитання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6672" y="-950164"/>
            <a:ext cx="11718000" cy="781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5575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535</Words>
  <Application>Microsoft Office PowerPoint</Application>
  <PresentationFormat>Экран (4:3)</PresentationFormat>
  <Paragraphs>76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Порівняльна оцінка видового різноманіття та активності запилювачів у природній та агроекосистемах залежно від температурних умов</vt:lpstr>
      <vt:lpstr>Більшість овочевої продукції в Україні вирощується на присадибних ділянках, тому ефективність запилення безпосередньо впливає на врожайність. Дослідження активності запилювачів у різних температурних умовах дозволяє визначити оптимальні умови для їх функціонування та сприяє збереженню екологічної рівноваги в агроекосистемах.</vt:lpstr>
      <vt:lpstr>Об’єкт: угруповання комах-запилювачів природної та агроекосистем. </vt:lpstr>
      <vt:lpstr>Завдання дослідження:</vt:lpstr>
      <vt:lpstr>Структура фітоценозу природної екосистеми</vt:lpstr>
      <vt:lpstr>Порівняльна характеристика фітоценозів</vt:lpstr>
      <vt:lpstr>Видовий склад комах – запилювачів у природній екосистемі</vt:lpstr>
      <vt:lpstr>Видовий склад комах – запилювачів у штучній екосистемі</vt:lpstr>
      <vt:lpstr>Розрахунок середнього арифметичного загальної активності запилювачів</vt:lpstr>
      <vt:lpstr>Середня активність окремих видів (Загальна для двох зон)</vt:lpstr>
      <vt:lpstr>Динаміка активності запилювачів у природному та штучному біоценозах залежно від температури повітря</vt:lpstr>
      <vt:lpstr>Висновки</vt:lpstr>
      <vt:lpstr>Практичні рекомендації</vt:lpstr>
      <vt:lpstr>Літературні джерела</vt:lpstr>
      <vt:lpstr>Дякую за увагу Прошу ваші запитання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Порівняльна оцінка видового різноманіття та активності запилювачів у природній та агроекосистемах залежно від температурних умов</dc:title>
  <cp:lastModifiedBy>Валентина Петрівна</cp:lastModifiedBy>
  <cp:revision>23</cp:revision>
  <dcterms:modified xsi:type="dcterms:W3CDTF">2026-04-20T21:37:21Z</dcterms:modified>
</cp:coreProperties>
</file>