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5" r:id="rId11"/>
    <p:sldId id="274" r:id="rId12"/>
    <p:sldId id="267" r:id="rId13"/>
    <p:sldId id="268" r:id="rId14"/>
    <p:sldId id="275" r:id="rId15"/>
    <p:sldId id="269" r:id="rId16"/>
    <p:sldId id="272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3BB363CA-04A1-4323-A3FA-7B25146D1A10}">
          <p14:sldIdLst>
            <p14:sldId id="273"/>
            <p14:sldId id="257"/>
            <p14:sldId id="258"/>
            <p14:sldId id="259"/>
            <p14:sldId id="260"/>
            <p14:sldId id="271"/>
            <p14:sldId id="261"/>
            <p14:sldId id="262"/>
            <p14:sldId id="263"/>
            <p14:sldId id="265"/>
            <p14:sldId id="274"/>
            <p14:sldId id="267"/>
            <p14:sldId id="268"/>
            <p14:sldId id="275"/>
            <p14:sldId id="269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76A"/>
    <a:srgbClr val="F5ECDC"/>
    <a:srgbClr val="501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6193A-EFD7-4406-B699-6FF2DC616D21}" v="68" dt="2026-04-13T13:21:33.352"/>
    <p1510:client id="{5C87D8DF-A8AC-43E6-AAF1-517ECFCB366B}" v="68" dt="2026-04-13T19:11:00.721"/>
    <p1510:client id="{FC4CC719-E5FA-4E95-B456-960FE4FF5737}" v="190" dt="2026-04-13T08:21:21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BB4B7-2A67-46B7-9D85-4F84D9C43CE6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61511-A57A-4561-B47F-BF2C2EE31F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896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61511-A57A-4561-B47F-BF2C2EE31FC8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503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563AE-E372-430E-A109-B1F96C773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6965B84C-71A5-E0F7-D60D-8A042AFAA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D2FC1C8-B612-6CDB-346C-C43E43313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32CD57B-921B-A9D8-0C37-F105ACE2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C88BACA-4016-8AED-68A4-ED7923DC6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7995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44ADE-ECF8-6FEA-C719-3C23B0E36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81302C3-B902-F6C6-3F18-1446111D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172255D-0587-97FE-177A-167074035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A8D6AF4-4D1A-E47C-A82E-451B9B355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6F06910-B894-2192-BB48-96E51FC4A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4082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7A182-A472-9731-8CB3-BCF0B0BEC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16FD7E0-54CD-8FE1-A0F0-3C3FDDE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0FDF64A-1DBE-CB8B-7F6E-D05EEE5E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DB2C8E2-5A39-C117-373E-31433C8C3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F48A0AF-F9F5-76B8-53C4-D89F02702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242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43E69-B884-7F3C-BCC2-92C3CE0E9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071BCD-1357-DC6F-7D19-4BB5A2478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2214544-A7E7-2A1D-6F28-0FD3EF30C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458D93C-D68E-9F1B-A5C0-52AA6D85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1BD0B72-37B2-B3EC-B8CB-D217F3A3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8BA082F-2C9A-BBEB-69FF-201C36BED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6920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C87B54-B61B-B2DE-F429-262BAD78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20D9D22-7277-215C-AFE9-08DA34E1F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C3E9947-82E3-ABB0-D514-B86F66BFE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F42152D-CFC1-4249-E4FE-5F5CB886D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FA521AD-276F-EF67-5024-68B26AB53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F76957DC-94D2-2D77-C550-D5579F074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EA356C90-F739-48FB-B9F9-C02288B8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3C196AC8-94CB-B5AD-D0C2-D1E7840D5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41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FB2A5-D2ED-1A0D-732F-A81C968D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A8FDBB2-06EE-47CF-09DD-8E595B9B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60ACDD57-5B59-09B8-09F7-896F19F05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6CC94B5-78C6-456E-E19A-5EE182D90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535628C8-D068-313E-744D-B3E337E7E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FEC51B5-29E2-4320-188B-A47B51AA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5F30D20-FABF-0C8C-7614-2901A020F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00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A96AD-923F-B96C-6465-9F7B15F2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BFFE370-8E03-6498-9260-938776C14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B335C54-A318-1E90-F21E-230763160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C273FE9-4F1F-EEA9-5CC4-FBA48DE7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539B44E-ABD3-31BE-FB25-FE08793C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9872F65-75D7-A5F9-7E31-9F4DDD32A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218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F183C-8752-442F-718D-DDB49E50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40EE138-9EDB-32EE-67E3-28459826D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0FE67DC-1C60-D356-5E4F-11CA32488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E4AC5C4-E564-367E-49B3-9DAA25968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047FD2B-E117-275E-F22B-210C58F4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D3F315E-C83B-793C-40B5-8CAB715AA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544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D2CB9-6AD6-4A46-92F3-260A8B62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F4FBBAB-3100-9C54-00C9-B2D1C41FF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630DB03-E318-1FB6-AFF1-2AFD6BAB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1894911-7F40-8621-235B-A3E50912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C0C9AF0-106A-1770-9064-62C80C37F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25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B15A3A9-5E13-5CA1-CE7C-3C5F512E0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EE0F1B5-707E-9D69-1B37-D972ED23A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97E3483-4E6D-3172-FF98-805364D5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3F7F3BB-71DE-831E-205F-D8DE790D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B5D1041-8581-448B-EDBF-917E2FE6D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482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193614A-5457-E141-2579-945B081B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ECBD889-E677-6B9C-A87F-4F0EF5BC5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D1ECAC0-4947-1089-93FA-0CEE71807D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B417A-EFC3-4B78-95AF-4F35F67895A1}" type="datetimeFigureOut">
              <a:rPr lang="uk-UA" smtClean="0"/>
              <a:t>14.04.2026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4067F49-DFF0-3740-3274-F31273AB2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4BE0FA-F36E-CBC8-CBA5-02ACB37F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96AF4-17B3-4E17-8A7C-221A6048E4F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751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908408-E440-95FA-0D87-BA85D7F78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6627" y="-2953657"/>
            <a:ext cx="7358746" cy="1283063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BB00A11-AB9C-35F2-9AB6-9D56CEA6E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18" y="2086427"/>
            <a:ext cx="3667288" cy="2750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1DFBF2A-09C7-1079-528A-59FF5AB53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0" b="16197"/>
          <a:stretch>
            <a:fillRect/>
          </a:stretch>
        </p:blipFill>
        <p:spPr>
          <a:xfrm>
            <a:off x="5907314" y="2086427"/>
            <a:ext cx="3958181" cy="2750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5129B03-4097-CBB8-3E7B-FDFFDA20FBAE}"/>
              </a:ext>
            </a:extLst>
          </p:cNvPr>
          <p:cNvSpPr txBox="1"/>
          <p:nvPr/>
        </p:nvSpPr>
        <p:spPr>
          <a:xfrm>
            <a:off x="1414655" y="1016000"/>
            <a:ext cx="9158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noProof="0" dirty="0">
                <a:solidFill>
                  <a:srgbClr val="501900"/>
                </a:solidFill>
                <a:latin typeface="Bookman Old Style" panose="02050604050505020204" pitchFamily="18" charset="0"/>
              </a:rPr>
              <a:t>Тернівка – Болгарське серце Миколаєва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F4ECBE-E947-B336-AC09-6923F57A1FC6}"/>
              </a:ext>
            </a:extLst>
          </p:cNvPr>
          <p:cNvSpPr txBox="1"/>
          <p:nvPr/>
        </p:nvSpPr>
        <p:spPr>
          <a:xfrm>
            <a:off x="7815038" y="5001355"/>
            <a:ext cx="2285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noProof="0" dirty="0"/>
              <a:t>Дмитро Александров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64EEB4-D9E3-CD2E-9B27-F209B82C4EA9}"/>
              </a:ext>
            </a:extLst>
          </p:cNvPr>
          <p:cNvSpPr txBox="1"/>
          <p:nvPr/>
        </p:nvSpPr>
        <p:spPr>
          <a:xfrm>
            <a:off x="3346238" y="4980767"/>
            <a:ext cx="1572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noProof="0" dirty="0"/>
              <a:t>Тимур </a:t>
            </a:r>
            <a:r>
              <a:rPr lang="uk-UA" noProof="0" dirty="0" err="1"/>
              <a:t>Чхеідзе</a:t>
            </a:r>
            <a:endParaRPr lang="uk-UA" noProof="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86F062-3E5E-5607-F157-B98EA743F892}"/>
              </a:ext>
            </a:extLst>
          </p:cNvPr>
          <p:cNvSpPr txBox="1"/>
          <p:nvPr/>
        </p:nvSpPr>
        <p:spPr>
          <a:xfrm>
            <a:off x="5352294" y="5001355"/>
            <a:ext cx="2174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noProof="0" dirty="0"/>
              <a:t>Олександр Болотній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18530DFB-4F0C-8755-7F0A-B1FEA999FD47}"/>
              </a:ext>
            </a:extLst>
          </p:cNvPr>
          <p:cNvSpPr/>
          <p:nvPr/>
        </p:nvSpPr>
        <p:spPr>
          <a:xfrm>
            <a:off x="1516862" y="1857828"/>
            <a:ext cx="9158276" cy="3846285"/>
          </a:xfrm>
          <a:prstGeom prst="roundRect">
            <a:avLst>
              <a:gd name="adj" fmla="val 1808"/>
            </a:avLst>
          </a:prstGeom>
          <a:noFill/>
          <a:ln w="57150">
            <a:solidFill>
              <a:srgbClr val="E8C76A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B4563B15-96ED-7028-5764-CBD4A2BE4B92}"/>
              </a:ext>
            </a:extLst>
          </p:cNvPr>
          <p:cNvSpPr/>
          <p:nvPr/>
        </p:nvSpPr>
        <p:spPr>
          <a:xfrm>
            <a:off x="1638300" y="1982739"/>
            <a:ext cx="8915400" cy="3596462"/>
          </a:xfrm>
          <a:prstGeom prst="roundRect">
            <a:avLst>
              <a:gd name="adj" fmla="val 776"/>
            </a:avLst>
          </a:prstGeom>
          <a:noFill/>
          <a:ln w="57150">
            <a:solidFill>
              <a:srgbClr val="E8C76A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1D3248-136C-55D2-0906-BEAC97AA66C3}"/>
              </a:ext>
            </a:extLst>
          </p:cNvPr>
          <p:cNvSpPr txBox="1"/>
          <p:nvPr/>
        </p:nvSpPr>
        <p:spPr>
          <a:xfrm>
            <a:off x="2864145" y="564437"/>
            <a:ext cx="6513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noProof="0" dirty="0">
                <a:solidFill>
                  <a:schemeClr val="accent2">
                    <a:lumMod val="75000"/>
                  </a:schemeClr>
                </a:solidFill>
                <a:latin typeface="Cascadia Mono ExtraLight" panose="020B0609020000020004" pitchFamily="49" charset="0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МАН-ЮНІОР ДОСЛІДНИК • НОМІНАЦІЯ «ІСТОРИК-ЮНІОР»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F28183-4889-B5AE-68D4-3CF48E0A7AEF}"/>
              </a:ext>
            </a:extLst>
          </p:cNvPr>
          <p:cNvSpPr txBox="1"/>
          <p:nvPr/>
        </p:nvSpPr>
        <p:spPr>
          <a:xfrm>
            <a:off x="4090310" y="5961166"/>
            <a:ext cx="36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№19 (м.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A77333-8FD2-3140-CCC6-D1A1C405814E}"/>
              </a:ext>
            </a:extLst>
          </p:cNvPr>
          <p:cNvSpPr txBox="1"/>
          <p:nvPr/>
        </p:nvSpPr>
        <p:spPr>
          <a:xfrm>
            <a:off x="5432870" y="835713"/>
            <a:ext cx="72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>
                <a:solidFill>
                  <a:schemeClr val="accent4">
                    <a:lumMod val="75000"/>
                  </a:schemeClr>
                </a:solidFill>
              </a:rPr>
              <a:t>Тема:</a:t>
            </a:r>
          </a:p>
        </p:txBody>
      </p:sp>
    </p:spTree>
    <p:extLst>
      <p:ext uri="{BB962C8B-B14F-4D97-AF65-F5344CB8AC3E}">
        <p14:creationId xmlns:p14="http://schemas.microsoft.com/office/powerpoint/2010/main" val="1323965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56117A-62E2-53C7-B112-8D7B722A6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627" y="-23751"/>
            <a:ext cx="12331254" cy="690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6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453EE7-5F40-E1A4-B486-BAD2ECFB5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"/>
            <a:ext cx="12192000" cy="68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92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495798-D944-4491-D9A1-25024466C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19"/>
            <a:ext cx="12192000" cy="684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9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A60929-1B12-3F6B-E20E-167A9E3A0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" y="0"/>
            <a:ext cx="12179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67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F5ECDC">
                <a:shade val="30000"/>
                <a:satMod val="115000"/>
                <a:alpha val="0"/>
              </a:srgbClr>
            </a:gs>
            <a:gs pos="65000">
              <a:srgbClr val="F5ECDC">
                <a:shade val="67500"/>
                <a:satMod val="115000"/>
              </a:srgbClr>
            </a:gs>
            <a:gs pos="100000">
              <a:srgbClr val="F5ECDC">
                <a:shade val="100000"/>
                <a:satMod val="11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82F060-7896-FCC2-49FB-EED296215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30231B-EE34-32D6-2EF8-14B009C35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293" y="1177298"/>
            <a:ext cx="8217412" cy="51373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159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9CDA5E-F7FD-0249-92F0-5531FC22B7DD}"/>
              </a:ext>
            </a:extLst>
          </p:cNvPr>
          <p:cNvSpPr txBox="1"/>
          <p:nvPr/>
        </p:nvSpPr>
        <p:spPr>
          <a:xfrm>
            <a:off x="3284973" y="341596"/>
            <a:ext cx="56220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noProof="0" dirty="0">
                <a:latin typeface="Bookman Old Style" panose="02050604050505020204" pitchFamily="18" charset="0"/>
              </a:rPr>
              <a:t>Розташування Тернівки</a:t>
            </a:r>
          </a:p>
        </p:txBody>
      </p:sp>
    </p:spTree>
    <p:extLst>
      <p:ext uri="{BB962C8B-B14F-4D97-AF65-F5344CB8AC3E}">
        <p14:creationId xmlns:p14="http://schemas.microsoft.com/office/powerpoint/2010/main" val="282064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B9A9EC-3B49-2F8B-2D56-B9DB72D1D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4" y="0"/>
            <a:ext cx="12160771" cy="6858000"/>
          </a:xfrm>
          <a:prstGeom prst="rect">
            <a:avLst/>
          </a:prstGeom>
        </p:spPr>
      </p:pic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id="{45652CC7-0A27-A613-67AB-BD8FD946FBA4}"/>
              </a:ext>
            </a:extLst>
          </p:cNvPr>
          <p:cNvSpPr/>
          <p:nvPr/>
        </p:nvSpPr>
        <p:spPr>
          <a:xfrm>
            <a:off x="3594100" y="520700"/>
            <a:ext cx="5194300" cy="469900"/>
          </a:xfrm>
          <a:prstGeom prst="roundRect">
            <a:avLst/>
          </a:prstGeom>
          <a:solidFill>
            <a:schemeClr val="bg2"/>
          </a:solidFill>
          <a:ln>
            <a:solidFill>
              <a:srgbClr val="E8C7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 контекст переселення</a:t>
            </a:r>
          </a:p>
        </p:txBody>
      </p:sp>
    </p:spTree>
    <p:extLst>
      <p:ext uri="{BB962C8B-B14F-4D97-AF65-F5344CB8AC3E}">
        <p14:creationId xmlns:p14="http://schemas.microsoft.com/office/powerpoint/2010/main" val="818936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2D26E7-F171-009F-D8CE-AC709E360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"/>
            <a:ext cx="12192000" cy="685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48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A3C369-D14D-3F15-848F-4C5242A7A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3"/>
            <a:ext cx="12192000" cy="68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4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52A057-95E7-54F1-DC98-45968F9D0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1"/>
            <a:ext cx="12192000" cy="683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11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18E42A-1277-7A74-A4B8-EA96D017E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B251CA-3181-2113-5BE2-ED82C3A950D9}"/>
              </a:ext>
            </a:extLst>
          </p:cNvPr>
          <p:cNvSpPr txBox="1"/>
          <p:nvPr/>
        </p:nvSpPr>
        <p:spPr>
          <a:xfrm>
            <a:off x="622300" y="584200"/>
            <a:ext cx="4556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 1 – Культурні традиції</a:t>
            </a:r>
          </a:p>
        </p:txBody>
      </p:sp>
      <p:pic>
        <p:nvPicPr>
          <p:cNvPr id="1026" name="Picture 2" descr="Трифон Зарізан&quot; або де в Україні святкують день виноробів • dovkola">
            <a:extLst>
              <a:ext uri="{FF2B5EF4-FFF2-40B4-BE49-F238E27FC236}">
                <a16:creationId xmlns:a16="http://schemas.microsoft.com/office/drawing/2014/main" id="{A84EB48C-7CEC-2041-57F5-02C5AE210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96" y="1350865"/>
            <a:ext cx="3579608" cy="2497235"/>
          </a:xfrm>
          <a:prstGeom prst="rect">
            <a:avLst/>
          </a:prstGeom>
          <a:noFill/>
        </p:spPr>
      </p:pic>
      <p:pic>
        <p:nvPicPr>
          <p:cNvPr id="1028" name="Picture 4" descr="Бабин день: як у Болградській громаді цього року шанували повитух (фото) |  БессарабiЯ.UA">
            <a:extLst>
              <a:ext uri="{FF2B5EF4-FFF2-40B4-BE49-F238E27FC236}">
                <a16:creationId xmlns:a16="http://schemas.microsoft.com/office/drawing/2014/main" id="{8340E445-494F-937A-05D0-3228288D9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42" y="1346200"/>
            <a:ext cx="3391420" cy="260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артениці — що символізують ці біло-червоні весняні обереги. Читайте на  UKR.NET">
            <a:extLst>
              <a:ext uri="{FF2B5EF4-FFF2-40B4-BE49-F238E27FC236}">
                <a16:creationId xmlns:a16="http://schemas.microsoft.com/office/drawing/2014/main" id="{2462F492-F521-7CC7-CD97-C93EF4A93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7"/>
          <a:stretch>
            <a:fillRect/>
          </a:stretch>
        </p:blipFill>
        <p:spPr bwMode="auto">
          <a:xfrm>
            <a:off x="7838981" y="1346200"/>
            <a:ext cx="3478904" cy="260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96385D77-80C6-3F94-CFA7-9D37E4C28BB9}"/>
              </a:ext>
            </a:extLst>
          </p:cNvPr>
          <p:cNvSpPr/>
          <p:nvPr/>
        </p:nvSpPr>
        <p:spPr>
          <a:xfrm>
            <a:off x="874115" y="3733800"/>
            <a:ext cx="10437608" cy="2387387"/>
          </a:xfrm>
          <a:prstGeom prst="roundRect">
            <a:avLst>
              <a:gd name="adj" fmla="val 390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36BE44-5034-883D-0B0D-D43F2734F673}"/>
              </a:ext>
            </a:extLst>
          </p:cNvPr>
          <p:cNvSpPr txBox="1"/>
          <p:nvPr/>
        </p:nvSpPr>
        <p:spPr>
          <a:xfrm>
            <a:off x="974819" y="3848100"/>
            <a:ext cx="33782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501900"/>
                </a:solidFill>
                <a:latin typeface="Myriad Pro Cond" panose="020B0506030403020204" pitchFamily="34" charset="0"/>
              </a:rPr>
              <a:t>Трифон </a:t>
            </a:r>
            <a:r>
              <a:rPr lang="uk-UA" b="1" dirty="0" err="1">
                <a:solidFill>
                  <a:srgbClr val="501900"/>
                </a:solidFill>
                <a:latin typeface="Myriad Pro Cond" panose="020B0506030403020204" pitchFamily="34" charset="0"/>
              </a:rPr>
              <a:t>Зарізан</a:t>
            </a:r>
            <a:r>
              <a:rPr lang="uk-UA" b="1" dirty="0">
                <a:solidFill>
                  <a:srgbClr val="501900"/>
                </a:solidFill>
                <a:latin typeface="Myriad Pro Cond" panose="020B0506030403020204" pitchFamily="34" charset="0"/>
              </a:rPr>
              <a:t> (14 лютого)</a:t>
            </a:r>
          </a:p>
          <a:p>
            <a:r>
              <a:rPr lang="uk-UA" sz="1600" noProof="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 виноградаря, символ праці та зв'язку із землею. У </a:t>
            </a:r>
            <a:r>
              <a:rPr lang="uk-UA" sz="1600" noProof="0" dirty="0" err="1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Тернівцічасто</a:t>
            </a:r>
            <a:r>
              <a:rPr lang="uk-UA" sz="1600" noProof="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перетворюється на масштабне загальноміське гуляння.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00C489-8859-B213-1803-90F2E3FAAEAF}"/>
              </a:ext>
            </a:extLst>
          </p:cNvPr>
          <p:cNvSpPr txBox="1"/>
          <p:nvPr/>
        </p:nvSpPr>
        <p:spPr>
          <a:xfrm>
            <a:off x="4454170" y="3858105"/>
            <a:ext cx="3378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501900"/>
                </a:solidFill>
                <a:latin typeface="Myriad Pro Cond" panose="020B0506030403020204" pitchFamily="34" charset="0"/>
              </a:rPr>
              <a:t>Бабин день / </a:t>
            </a:r>
            <a:r>
              <a:rPr lang="uk-UA" b="1" dirty="0" err="1">
                <a:solidFill>
                  <a:srgbClr val="501900"/>
                </a:solidFill>
                <a:latin typeface="Myriad Pro Cond" panose="020B0506030403020204" pitchFamily="34" charset="0"/>
              </a:rPr>
              <a:t>Бабінден</a:t>
            </a:r>
            <a:r>
              <a:rPr lang="uk-UA" b="1" dirty="0">
                <a:solidFill>
                  <a:srgbClr val="501900"/>
                </a:solidFill>
                <a:latin typeface="Myriad Pro Cond" panose="020B0506030403020204" pitchFamily="34" charset="0"/>
              </a:rPr>
              <a:t> (21 січня)</a:t>
            </a:r>
          </a:p>
          <a:p>
            <a:r>
              <a:rPr lang="uk-UA" sz="1600" noProof="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Глибоке шанування роду, життя, материнства та </a:t>
            </a:r>
            <a:r>
              <a:rPr lang="uk-UA" sz="1600" noProof="0" dirty="0" err="1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жіночоїмудрості</a:t>
            </a:r>
            <a:r>
              <a:rPr lang="uk-UA" sz="1600" noProof="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болгарській родині.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FB081-AFBB-2A59-5F40-A10653AADE1B}"/>
              </a:ext>
            </a:extLst>
          </p:cNvPr>
          <p:cNvSpPr txBox="1"/>
          <p:nvPr/>
        </p:nvSpPr>
        <p:spPr>
          <a:xfrm>
            <a:off x="7832372" y="3848099"/>
            <a:ext cx="347935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>
                <a:solidFill>
                  <a:srgbClr val="501900"/>
                </a:solidFill>
                <a:latin typeface="Myriad Pro Cond" panose="020B0506030403020204" pitchFamily="34" charset="0"/>
              </a:rPr>
              <a:t>Мартениці</a:t>
            </a:r>
            <a:r>
              <a:rPr lang="uk-UA" b="1" dirty="0">
                <a:solidFill>
                  <a:srgbClr val="501900"/>
                </a:solidFill>
                <a:latin typeface="Myriad Pro Cond" panose="020B0506030403020204" pitchFamily="34" charset="0"/>
              </a:rPr>
              <a:t> / </a:t>
            </a:r>
            <a:r>
              <a:rPr lang="uk-UA" b="1" dirty="0" err="1">
                <a:solidFill>
                  <a:srgbClr val="501900"/>
                </a:solidFill>
                <a:latin typeface="Myriad Pro Cond" panose="020B0506030403020204" pitchFamily="34" charset="0"/>
              </a:rPr>
              <a:t>Мерцішор</a:t>
            </a:r>
            <a:r>
              <a:rPr lang="uk-UA" b="1" dirty="0">
                <a:solidFill>
                  <a:srgbClr val="501900"/>
                </a:solidFill>
                <a:latin typeface="Myriad Pro Cond" panose="020B0506030403020204" pitchFamily="34" charset="0"/>
              </a:rPr>
              <a:t> (1 березня)</a:t>
            </a:r>
          </a:p>
          <a:p>
            <a:r>
              <a:rPr lang="uk-UA" sz="160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 весни. Плетені нитки білого та червоного кольорів </a:t>
            </a:r>
            <a:r>
              <a:rPr lang="uk-UA" sz="1600" dirty="0" err="1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даруютьблизьким</a:t>
            </a:r>
            <a:r>
              <a:rPr lang="uk-UA" sz="160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носять до зустрічі першого </a:t>
            </a:r>
            <a:r>
              <a:rPr lang="uk-UA" sz="1600" dirty="0" err="1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лелеки</a:t>
            </a:r>
            <a:r>
              <a:rPr lang="uk-UA" sz="1600" dirty="0">
                <a:solidFill>
                  <a:srgbClr val="501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квітучого дерева.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698D50D-0639-3693-C50D-882DD56D1952}"/>
              </a:ext>
            </a:extLst>
          </p:cNvPr>
          <p:cNvSpPr/>
          <p:nvPr/>
        </p:nvSpPr>
        <p:spPr>
          <a:xfrm>
            <a:off x="882839" y="1340859"/>
            <a:ext cx="10437608" cy="2387387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8A85303-9C78-ABDC-1892-E62A372F40C3}"/>
              </a:ext>
            </a:extLst>
          </p:cNvPr>
          <p:cNvSpPr/>
          <p:nvPr/>
        </p:nvSpPr>
        <p:spPr>
          <a:xfrm>
            <a:off x="4391047" y="1340859"/>
            <a:ext cx="106865" cy="4780328"/>
          </a:xfrm>
          <a:prstGeom prst="rect">
            <a:avLst/>
          </a:prstGeom>
          <a:solidFill>
            <a:srgbClr val="501900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A6C6CA6-FCC8-3B88-7A04-03C288FC4FC8}"/>
              </a:ext>
            </a:extLst>
          </p:cNvPr>
          <p:cNvSpPr/>
          <p:nvPr/>
        </p:nvSpPr>
        <p:spPr>
          <a:xfrm>
            <a:off x="7792624" y="1340859"/>
            <a:ext cx="106865" cy="4780328"/>
          </a:xfrm>
          <a:prstGeom prst="rect">
            <a:avLst/>
          </a:prstGeom>
          <a:solidFill>
            <a:srgbClr val="501900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9142B658-BD0A-B92D-3D1C-EA44FA4D483F}"/>
              </a:ext>
            </a:extLst>
          </p:cNvPr>
          <p:cNvSpPr/>
          <p:nvPr/>
        </p:nvSpPr>
        <p:spPr>
          <a:xfrm>
            <a:off x="1066800" y="5392834"/>
            <a:ext cx="3175000" cy="11430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900C5602-C5C8-AF17-5FC2-1862800F7835}"/>
              </a:ext>
            </a:extLst>
          </p:cNvPr>
          <p:cNvSpPr/>
          <p:nvPr/>
        </p:nvSpPr>
        <p:spPr>
          <a:xfrm>
            <a:off x="4545705" y="5392834"/>
            <a:ext cx="3175000" cy="11430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FEDA96BE-33EB-CFDA-9A78-B336DE0C2962}"/>
              </a:ext>
            </a:extLst>
          </p:cNvPr>
          <p:cNvSpPr/>
          <p:nvPr/>
        </p:nvSpPr>
        <p:spPr>
          <a:xfrm>
            <a:off x="8006120" y="5392834"/>
            <a:ext cx="3175000" cy="11430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1100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093FAC-0823-04CF-7621-AD320A166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" y="-29029"/>
            <a:ext cx="12184979" cy="688702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135110-CD22-13D7-D164-C8090E66C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530" y="947737"/>
            <a:ext cx="5013960" cy="313372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8A05CC-8EF1-9721-8095-8F30D1C34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530" y="3818096"/>
            <a:ext cx="5013960" cy="2834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7721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F4FDB12-8AA3-5FF6-7080-07BDE2393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04581"/>
            <a:ext cx="6288529" cy="838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3941A1-252F-47BE-6D98-5924EDF75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02" y="-1327787"/>
            <a:ext cx="6049898" cy="45374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77BA8F-5BC5-CB8D-364D-243ADA4C0B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3288" r="-17" b="-169"/>
          <a:stretch>
            <a:fillRect/>
          </a:stretch>
        </p:blipFill>
        <p:spPr>
          <a:xfrm>
            <a:off x="-2028" y="3648364"/>
            <a:ext cx="12198092" cy="321505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Прямокутник: округлені верхні кути 2">
            <a:extLst>
              <a:ext uri="{FF2B5EF4-FFF2-40B4-BE49-F238E27FC236}">
                <a16:creationId xmlns:a16="http://schemas.microsoft.com/office/drawing/2014/main" id="{C2175C07-BD8E-2484-F7D4-DC6DC6BB4679}"/>
              </a:ext>
            </a:extLst>
          </p:cNvPr>
          <p:cNvSpPr/>
          <p:nvPr/>
        </p:nvSpPr>
        <p:spPr>
          <a:xfrm>
            <a:off x="-6092" y="0"/>
            <a:ext cx="12198092" cy="3543300"/>
          </a:xfrm>
          <a:prstGeom prst="round2SameRect">
            <a:avLst>
              <a:gd name="adj1" fmla="val 12490"/>
              <a:gd name="adj2" fmla="val 0"/>
            </a:avLst>
          </a:prstGeom>
          <a:noFill/>
          <a:ln w="57150">
            <a:solidFill>
              <a:srgbClr val="E8C7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B69E1CB-9DF7-ED53-6554-DBC1AC8F549C}"/>
              </a:ext>
            </a:extLst>
          </p:cNvPr>
          <p:cNvSpPr/>
          <p:nvPr/>
        </p:nvSpPr>
        <p:spPr>
          <a:xfrm>
            <a:off x="-377190" y="2331720"/>
            <a:ext cx="12664440" cy="1316644"/>
          </a:xfrm>
          <a:prstGeom prst="rect">
            <a:avLst/>
          </a:prstGeom>
          <a:gradFill flip="none" rotWithShape="1">
            <a:gsLst>
              <a:gs pos="36000">
                <a:srgbClr val="F5ECDC">
                  <a:shade val="30000"/>
                  <a:satMod val="115000"/>
                  <a:alpha val="0"/>
                </a:srgbClr>
              </a:gs>
              <a:gs pos="65000">
                <a:srgbClr val="F5ECDC">
                  <a:shade val="67500"/>
                  <a:satMod val="115000"/>
                </a:srgbClr>
              </a:gs>
              <a:gs pos="100000">
                <a:srgbClr val="F5ECDC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0415D14-F6F5-D9DC-CEC8-C9A6B816720E}"/>
              </a:ext>
            </a:extLst>
          </p:cNvPr>
          <p:cNvSpPr/>
          <p:nvPr/>
        </p:nvSpPr>
        <p:spPr>
          <a:xfrm rot="19529059">
            <a:off x="-1182005" y="-694049"/>
            <a:ext cx="1777161" cy="989385"/>
          </a:xfrm>
          <a:prstGeom prst="rect">
            <a:avLst/>
          </a:prstGeom>
          <a:solidFill>
            <a:srgbClr val="E8C76A"/>
          </a:solidFill>
          <a:ln>
            <a:solidFill>
              <a:srgbClr val="E8C7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945BC1A-0AAA-1B38-F8D4-3D26D8D9C8CC}"/>
              </a:ext>
            </a:extLst>
          </p:cNvPr>
          <p:cNvSpPr/>
          <p:nvPr/>
        </p:nvSpPr>
        <p:spPr>
          <a:xfrm rot="876443">
            <a:off x="-1441493" y="-712075"/>
            <a:ext cx="1530884" cy="1347511"/>
          </a:xfrm>
          <a:prstGeom prst="rect">
            <a:avLst/>
          </a:prstGeom>
          <a:solidFill>
            <a:srgbClr val="E8C76A"/>
          </a:solidFill>
          <a:ln>
            <a:solidFill>
              <a:srgbClr val="E8C7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6783D214-7CFA-5339-0F16-3C5ADEE20A4E}"/>
              </a:ext>
            </a:extLst>
          </p:cNvPr>
          <p:cNvGrpSpPr/>
          <p:nvPr/>
        </p:nvGrpSpPr>
        <p:grpSpPr>
          <a:xfrm rot="13207638">
            <a:off x="11286228" y="-1178243"/>
            <a:ext cx="2150950" cy="1390054"/>
            <a:chOff x="10515940" y="-957706"/>
            <a:chExt cx="2150950" cy="1390054"/>
          </a:xfrm>
        </p:grpSpPr>
        <p:sp>
          <p:nvSpPr>
            <p:cNvPr id="9" name="Прямокутник 8">
              <a:extLst>
                <a:ext uri="{FF2B5EF4-FFF2-40B4-BE49-F238E27FC236}">
                  <a16:creationId xmlns:a16="http://schemas.microsoft.com/office/drawing/2014/main" id="{DFAD35A2-4AD9-ED0A-291B-A41B427CFA2E}"/>
                </a:ext>
              </a:extLst>
            </p:cNvPr>
            <p:cNvSpPr/>
            <p:nvPr/>
          </p:nvSpPr>
          <p:spPr>
            <a:xfrm rot="19529059">
              <a:off x="10889729" y="-957706"/>
              <a:ext cx="1777161" cy="989385"/>
            </a:xfrm>
            <a:prstGeom prst="rect">
              <a:avLst/>
            </a:prstGeom>
            <a:solidFill>
              <a:srgbClr val="E8C76A"/>
            </a:solidFill>
            <a:ln>
              <a:solidFill>
                <a:srgbClr val="E8C7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Прямокутник 9">
              <a:extLst>
                <a:ext uri="{FF2B5EF4-FFF2-40B4-BE49-F238E27FC236}">
                  <a16:creationId xmlns:a16="http://schemas.microsoft.com/office/drawing/2014/main" id="{B2CDB22B-4FF4-FC4B-AE69-154EECCF364D}"/>
                </a:ext>
              </a:extLst>
            </p:cNvPr>
            <p:cNvSpPr/>
            <p:nvPr/>
          </p:nvSpPr>
          <p:spPr>
            <a:xfrm rot="876443">
              <a:off x="10515940" y="-918363"/>
              <a:ext cx="1530884" cy="1347511"/>
            </a:xfrm>
            <a:prstGeom prst="rect">
              <a:avLst/>
            </a:prstGeom>
            <a:solidFill>
              <a:srgbClr val="E8C76A"/>
            </a:solidFill>
            <a:ln>
              <a:solidFill>
                <a:srgbClr val="E8C7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>
              <a:extLst>
                <a:ext uri="{FF2B5EF4-FFF2-40B4-BE49-F238E27FC236}">
                  <a16:creationId xmlns:a16="http://schemas.microsoft.com/office/drawing/2014/main" id="{83F92889-A79D-726A-72AB-55B015FB0F36}"/>
                </a:ext>
              </a:extLst>
            </p:cNvPr>
            <p:cNvSpPr/>
            <p:nvPr/>
          </p:nvSpPr>
          <p:spPr>
            <a:xfrm rot="21298404">
              <a:off x="10926223" y="-915163"/>
              <a:ext cx="1530884" cy="1347511"/>
            </a:xfrm>
            <a:prstGeom prst="rect">
              <a:avLst/>
            </a:prstGeom>
            <a:solidFill>
              <a:srgbClr val="E8C76A"/>
            </a:solidFill>
            <a:ln>
              <a:solidFill>
                <a:srgbClr val="E8C7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3942295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B59170-DB7C-27CE-9775-D8D8CF6B1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A108C5-FF23-6668-ACD0-00B49564E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9"/>
          <a:stretch>
            <a:fillRect/>
          </a:stretch>
        </p:blipFill>
        <p:spPr>
          <a:xfrm rot="16200000">
            <a:off x="-856846" y="1296004"/>
            <a:ext cx="6461369" cy="426598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BB8982-6E90-4294-FCE2-A8298C8D9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99162" y="1005985"/>
            <a:ext cx="6461370" cy="48460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6" name="Picture 2" descr="Жители Терновки жалуются, что неизвестные проникают в здание бывшего музея,  разрушают его и воруют экспонаты">
            <a:extLst>
              <a:ext uri="{FF2B5EF4-FFF2-40B4-BE49-F238E27FC236}">
                <a16:creationId xmlns:a16="http://schemas.microsoft.com/office/drawing/2014/main" id="{0EFEB2BE-EB9F-B119-BA99-FDA6F69AC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2" r="16922"/>
          <a:stretch>
            <a:fillRect/>
          </a:stretch>
        </p:blipFill>
        <p:spPr bwMode="auto">
          <a:xfrm>
            <a:off x="9146997" y="3614280"/>
            <a:ext cx="2804160" cy="30454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емориал в честь освобождения Терновки, Николаев — фото, описание, карта">
            <a:extLst>
              <a:ext uri="{FF2B5EF4-FFF2-40B4-BE49-F238E27FC236}">
                <a16:creationId xmlns:a16="http://schemas.microsoft.com/office/drawing/2014/main" id="{2A4A3294-B905-6FA2-34C6-565A42056F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4"/>
          <a:stretch>
            <a:fillRect/>
          </a:stretch>
        </p:blipFill>
        <p:spPr bwMode="auto">
          <a:xfrm>
            <a:off x="9146995" y="198312"/>
            <a:ext cx="2804161" cy="34159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612B13F9-0D7A-4C78-94EF-BC5AA800999D}"/>
              </a:ext>
            </a:extLst>
          </p:cNvPr>
          <p:cNvSpPr/>
          <p:nvPr/>
        </p:nvSpPr>
        <p:spPr>
          <a:xfrm>
            <a:off x="1037306" y="6021227"/>
            <a:ext cx="2852928" cy="414528"/>
          </a:xfrm>
          <a:prstGeom prst="roundRect">
            <a:avLst/>
          </a:prstGeom>
          <a:solidFill>
            <a:srgbClr val="F5ECDC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D6E452-3B7A-3D84-5AF2-D28E2CEE08A1}"/>
              </a:ext>
            </a:extLst>
          </p:cNvPr>
          <p:cNvSpPr txBox="1"/>
          <p:nvPr/>
        </p:nvSpPr>
        <p:spPr>
          <a:xfrm>
            <a:off x="1063306" y="6035040"/>
            <a:ext cx="2826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 про визволення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3D7ADBDC-BD7A-62FF-28F0-7F045D8691EF}"/>
              </a:ext>
            </a:extLst>
          </p:cNvPr>
          <p:cNvSpPr/>
          <p:nvPr/>
        </p:nvSpPr>
        <p:spPr>
          <a:xfrm>
            <a:off x="5544139" y="5896540"/>
            <a:ext cx="2852928" cy="691528"/>
          </a:xfrm>
          <a:prstGeom prst="roundRect">
            <a:avLst/>
          </a:prstGeom>
          <a:solidFill>
            <a:srgbClr val="F5ECDC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303303-612E-5ABD-59F8-2ED2F2A80CE9}"/>
              </a:ext>
            </a:extLst>
          </p:cNvPr>
          <p:cNvSpPr txBox="1"/>
          <p:nvPr/>
        </p:nvSpPr>
        <p:spPr>
          <a:xfrm>
            <a:off x="5604052" y="5896540"/>
            <a:ext cx="2651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78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1CED40-BF09-85D5-E628-D9B2D15D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86" y="-19050"/>
            <a:ext cx="12247172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24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C70967-864B-F08D-3897-F38366AEA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215919-E6F8-B146-446A-1597CD67DC50}"/>
              </a:ext>
            </a:extLst>
          </p:cNvPr>
          <p:cNvSpPr txBox="1"/>
          <p:nvPr/>
        </p:nvSpPr>
        <p:spPr>
          <a:xfrm>
            <a:off x="4016744" y="353568"/>
            <a:ext cx="41585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000" b="1" noProof="0" dirty="0">
                <a:latin typeface="Bookman Old Style" panose="02050604050505020204" pitchFamily="18" charset="0"/>
              </a:rPr>
              <a:t>Список літератури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7463D6-F039-64E3-D1C1-5A48F40F3666}"/>
              </a:ext>
            </a:extLst>
          </p:cNvPr>
          <p:cNvSpPr txBox="1"/>
          <p:nvPr/>
        </p:nvSpPr>
        <p:spPr>
          <a:xfrm>
            <a:off x="409955" y="1807987"/>
            <a:ext cx="14374897" cy="172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 err="1">
                <a:latin typeface="Bookman Old Style" panose="02050604050505020204" pitchFamily="18" charset="0"/>
              </a:rPr>
              <a:t>Ганчев</a:t>
            </a:r>
            <a:r>
              <a:rPr lang="uk-UA" sz="1200" noProof="0" dirty="0">
                <a:latin typeface="Bookman Old Style" panose="02050604050505020204" pitchFamily="18" charset="0"/>
              </a:rPr>
              <a:t> О. В. Етнокультурні процеси у болгар України та Молдови (кінець XVIII — початок XXI ст.). — Одеса: </a:t>
            </a:r>
            <a:r>
              <a:rPr lang="uk-UA" sz="1200" noProof="0" dirty="0" err="1">
                <a:latin typeface="Bookman Old Style" panose="02050604050505020204" pitchFamily="18" charset="0"/>
              </a:rPr>
              <a:t>Астропринт</a:t>
            </a:r>
            <a:r>
              <a:rPr lang="uk-UA" sz="1200" noProof="0" dirty="0">
                <a:latin typeface="Bookman Old Style" panose="02050604050505020204" pitchFamily="18" charset="0"/>
              </a:rPr>
              <a:t>, 2010.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Деркачова Н. В., Котляр Ю. В. Болгари Миколаївщини. — Миколаїв: Вид-во МДГУ ім. Петра Могили, 2004.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Колесник О. С. Тернівка: Сторінки історії болгарської колонії. — Миколаїв: Можливості Кіммерії, 2002. (Це ключова книга до 200-річчя Тернівки).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 err="1">
                <a:latin typeface="Bookman Old Style" panose="02050604050505020204" pitchFamily="18" charset="0"/>
              </a:rPr>
              <a:t>Шкварець</a:t>
            </a:r>
            <a:r>
              <a:rPr lang="uk-UA" sz="1200" noProof="0" dirty="0">
                <a:latin typeface="Bookman Old Style" panose="02050604050505020204" pitchFamily="18" charset="0"/>
              </a:rPr>
              <a:t> В. П. Болгари на Миколаївщині: історія, культура, особистості. — Миколаїв: Вид-во ЧДУ ім. Петра Могили, 2007.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Сябро Д. В. Побут та звичаї болгарського населення Південної України у XIX ст. // Наукові праці: Історичні науки. — Миколаїв, 2005.</a:t>
            </a:r>
          </a:p>
          <a:p>
            <a:pPr>
              <a:lnSpc>
                <a:spcPct val="150000"/>
              </a:lnSpc>
            </a:pPr>
            <a:endParaRPr lang="uk-UA" sz="1200" noProof="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EA4F20-63D4-3A17-E21F-01A96826FCE6}"/>
              </a:ext>
            </a:extLst>
          </p:cNvPr>
          <p:cNvSpPr txBox="1"/>
          <p:nvPr/>
        </p:nvSpPr>
        <p:spPr>
          <a:xfrm>
            <a:off x="829056" y="143865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>
                <a:latin typeface="Bookman Old Style" panose="02050604050505020204" pitchFamily="18" charset="0"/>
              </a:rPr>
              <a:t>I</a:t>
            </a:r>
            <a:r>
              <a:rPr lang="uk-UA" b="1" noProof="0" dirty="0">
                <a:latin typeface="Bookman Old Style" panose="02050604050505020204" pitchFamily="18" charset="0"/>
              </a:rPr>
              <a:t>. Монографії</a:t>
            </a:r>
          </a:p>
        </p:txBody>
      </p:sp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8CF01274-F161-0AB1-C929-A8A845E27D64}"/>
              </a:ext>
            </a:extLst>
          </p:cNvPr>
          <p:cNvCxnSpPr/>
          <p:nvPr/>
        </p:nvCxnSpPr>
        <p:spPr>
          <a:xfrm>
            <a:off x="409955" y="1807988"/>
            <a:ext cx="11155680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7050896-9CAF-5A19-B060-91DA0C502160}"/>
              </a:ext>
            </a:extLst>
          </p:cNvPr>
          <p:cNvSpPr txBox="1"/>
          <p:nvPr/>
        </p:nvSpPr>
        <p:spPr>
          <a:xfrm>
            <a:off x="829056" y="3346295"/>
            <a:ext cx="5482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II</a:t>
            </a:r>
            <a:r>
              <a:rPr lang="uk-UA" b="1" noProof="0" dirty="0">
                <a:latin typeface="Bookman Old Style" panose="02050604050505020204" pitchFamily="18" charset="0"/>
              </a:rPr>
              <a:t>. Енциклопедичні та довідкові видання </a:t>
            </a:r>
          </a:p>
        </p:txBody>
      </p:sp>
      <p:cxnSp>
        <p:nvCxnSpPr>
          <p:cNvPr id="9" name="Пряма сполучна лінія 8">
            <a:extLst>
              <a:ext uri="{FF2B5EF4-FFF2-40B4-BE49-F238E27FC236}">
                <a16:creationId xmlns:a16="http://schemas.microsoft.com/office/drawing/2014/main" id="{FE987B40-3CDE-30BC-D2BA-71149FB9A7EC}"/>
              </a:ext>
            </a:extLst>
          </p:cNvPr>
          <p:cNvCxnSpPr/>
          <p:nvPr/>
        </p:nvCxnSpPr>
        <p:spPr>
          <a:xfrm>
            <a:off x="434815" y="3715627"/>
            <a:ext cx="11155680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CB88800-74C4-62BD-79D0-34E863518FF0}"/>
              </a:ext>
            </a:extLst>
          </p:cNvPr>
          <p:cNvSpPr txBox="1"/>
          <p:nvPr/>
        </p:nvSpPr>
        <p:spPr>
          <a:xfrm>
            <a:off x="447007" y="3900290"/>
            <a:ext cx="11322370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Енциклопедичний словник «Миколаївці, 1789–1999 рр.» / Гол. ред. В. О. </a:t>
            </a:r>
            <a:r>
              <a:rPr lang="uk-UA" sz="1200" noProof="0" dirty="0" err="1">
                <a:latin typeface="Bookman Old Style" panose="02050604050505020204" pitchFamily="18" charset="0"/>
              </a:rPr>
              <a:t>Жадько</a:t>
            </a:r>
            <a:r>
              <a:rPr lang="uk-UA" sz="1200" noProof="0" dirty="0">
                <a:latin typeface="Bookman Old Style" panose="02050604050505020204" pitchFamily="18" charset="0"/>
              </a:rPr>
              <a:t>. — Миколаїв: Можливості Кіммерії, 1999.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Миколаївщина: </a:t>
            </a:r>
            <a:r>
              <a:rPr lang="uk-UA" sz="1200" noProof="0" dirty="0" err="1">
                <a:latin typeface="Bookman Old Style" panose="02050604050505020204" pitchFamily="18" charset="0"/>
              </a:rPr>
              <a:t>багатокультурія</a:t>
            </a:r>
            <a:r>
              <a:rPr lang="uk-UA" sz="1200" noProof="0" dirty="0">
                <a:latin typeface="Bookman Old Style" panose="02050604050505020204" pitchFamily="18" charset="0"/>
              </a:rPr>
              <a:t> та толерантність / Ред. </a:t>
            </a:r>
            <a:r>
              <a:rPr lang="uk-UA" sz="1200" noProof="0" dirty="0" err="1">
                <a:latin typeface="Bookman Old Style" panose="02050604050505020204" pitchFamily="18" charset="0"/>
              </a:rPr>
              <a:t>кол</a:t>
            </a:r>
            <a:r>
              <a:rPr lang="uk-UA" sz="1200" noProof="0" dirty="0">
                <a:latin typeface="Bookman Old Style" panose="02050604050505020204" pitchFamily="18" charset="0"/>
              </a:rPr>
              <a:t>.: О. О. Гаркуша та ін. — Миколаїв: Вид-во Ірини Гудим, 2010.</a:t>
            </a:r>
            <a:endParaRPr lang="uk-UA" sz="1200" b="1" noProof="0" dirty="0">
              <a:latin typeface="Bookman Old Style" panose="02050604050505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33E16-5802-B2BA-5F1F-B7CE51BDEAE6}"/>
              </a:ext>
            </a:extLst>
          </p:cNvPr>
          <p:cNvSpPr txBox="1"/>
          <p:nvPr/>
        </p:nvSpPr>
        <p:spPr>
          <a:xfrm>
            <a:off x="829056" y="4699611"/>
            <a:ext cx="492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III</a:t>
            </a:r>
            <a:r>
              <a:rPr lang="uk-UA" b="1" noProof="0" dirty="0">
                <a:latin typeface="Bookman Old Style" panose="02050604050505020204" pitchFamily="18" charset="0"/>
              </a:rPr>
              <a:t>. Електронні ресурси та періодика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5FF2E8-9C93-DEA5-E8AD-9010735A1392}"/>
              </a:ext>
            </a:extLst>
          </p:cNvPr>
          <p:cNvSpPr txBox="1"/>
          <p:nvPr/>
        </p:nvSpPr>
        <p:spPr>
          <a:xfrm>
            <a:off x="478795" y="5253609"/>
            <a:ext cx="11234408" cy="89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Сайт Миколаївської обласної універсальної наукової бібліотеки — розділ «Краєзнавство: Болгари Миколаївщини».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uk-UA" sz="1200" noProof="0" dirty="0">
                <a:latin typeface="Bookman Old Style" panose="02050604050505020204" pitchFamily="18" charset="0"/>
              </a:rPr>
              <a:t>Офіційний </a:t>
            </a:r>
            <a:r>
              <a:rPr lang="uk-UA" sz="1200" noProof="0" dirty="0" err="1">
                <a:latin typeface="Bookman Old Style" panose="02050604050505020204" pitchFamily="18" charset="0"/>
              </a:rPr>
              <a:t>вебсайт</a:t>
            </a:r>
            <a:r>
              <a:rPr lang="uk-UA" sz="1200" noProof="0" dirty="0">
                <a:latin typeface="Bookman Old Style" panose="02050604050505020204" pitchFamily="18" charset="0"/>
              </a:rPr>
              <a:t> Товариства болгарської культури імені Г. Тодорова. Статті з газети «</a:t>
            </a:r>
            <a:r>
              <a:rPr lang="uk-UA" sz="1200" noProof="0" dirty="0" err="1">
                <a:latin typeface="Bookman Old Style" panose="02050604050505020204" pitchFamily="18" charset="0"/>
              </a:rPr>
              <a:t>Вечерний</a:t>
            </a:r>
            <a:r>
              <a:rPr lang="uk-UA" sz="1200" noProof="0" dirty="0">
                <a:latin typeface="Bookman Old Style" panose="02050604050505020204" pitchFamily="18" charset="0"/>
              </a:rPr>
              <a:t> </a:t>
            </a:r>
            <a:r>
              <a:rPr lang="uk-UA" sz="1200" noProof="0" dirty="0" err="1">
                <a:latin typeface="Bookman Old Style" panose="02050604050505020204" pitchFamily="18" charset="0"/>
              </a:rPr>
              <a:t>Николаев</a:t>
            </a:r>
            <a:r>
              <a:rPr lang="uk-UA" sz="1200" noProof="0" dirty="0">
                <a:latin typeface="Bookman Old Style" panose="02050604050505020204" pitchFamily="18" charset="0"/>
              </a:rPr>
              <a:t>» (архівні матеріали про святкування Трифона Зарізана в Тернівці)</a:t>
            </a:r>
          </a:p>
        </p:txBody>
      </p: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5EC81974-DEBC-8568-3C66-7361494C97EE}"/>
              </a:ext>
            </a:extLst>
          </p:cNvPr>
          <p:cNvCxnSpPr/>
          <p:nvPr/>
        </p:nvCxnSpPr>
        <p:spPr>
          <a:xfrm>
            <a:off x="447007" y="5068943"/>
            <a:ext cx="11155680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0252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368</Words>
  <Application>Microsoft Office PowerPoint</Application>
  <PresentationFormat>Широкий екран</PresentationFormat>
  <Paragraphs>32</Paragraphs>
  <Slides>16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4" baseType="lpstr">
      <vt:lpstr>Arial</vt:lpstr>
      <vt:lpstr>Bookman Old Style</vt:lpstr>
      <vt:lpstr>Calibri</vt:lpstr>
      <vt:lpstr>Calibri Light</vt:lpstr>
      <vt:lpstr>Cascadia Mono ExtraLight</vt:lpstr>
      <vt:lpstr>Myriad Pro Cond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Dima</dc:creator>
  <cp:lastModifiedBy>Alex Dima</cp:lastModifiedBy>
  <cp:revision>39</cp:revision>
  <dcterms:created xsi:type="dcterms:W3CDTF">2026-04-02T16:44:34Z</dcterms:created>
  <dcterms:modified xsi:type="dcterms:W3CDTF">2026-04-14T18:00:36Z</dcterms:modified>
</cp:coreProperties>
</file>