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0" r:id="rId4"/>
    <p:sldId id="258" r:id="rId5"/>
    <p:sldId id="281" r:id="rId6"/>
    <p:sldId id="261" r:id="rId7"/>
    <p:sldId id="262" r:id="rId8"/>
    <p:sldId id="264" r:id="rId9"/>
    <p:sldId id="265" r:id="rId10"/>
    <p:sldId id="266" r:id="rId11"/>
    <p:sldId id="282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64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105156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29D4C6C-5F42-49F0-A399-A63D95544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3800" y="5181600"/>
            <a:ext cx="7473950" cy="41148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51382AA-4E0B-4573-8895-133E16032558}"/>
              </a:ext>
            </a:extLst>
          </p:cNvPr>
          <p:cNvSpPr txBox="1"/>
          <p:nvPr/>
        </p:nvSpPr>
        <p:spPr>
          <a:xfrm>
            <a:off x="10261600" y="6324600"/>
            <a:ext cx="522019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Чубченко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Анастасія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Дмитрівна</a:t>
            </a:r>
          </a:p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чениця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7-А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ліцей №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53 Одеської міської ради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історії</a:t>
            </a:r>
          </a:p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Ложешник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Аліса Сергіївна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956800" y="304800"/>
            <a:ext cx="5105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конкурс </a:t>
            </a:r>
          </a:p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«МАН-Юніор Дослідник»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118600" y="3886200"/>
            <a:ext cx="6477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рхітектура, міфи та символи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B79BCFB-99F6-4ECD-9D3E-60FB18F22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25026" cy="9144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C19DA41-980C-4FCA-8A02-75EE82BA7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800" y="2514601"/>
            <a:ext cx="6273120" cy="43434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202C030-F1CE-4C48-9CDD-5D745878C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400" y="0"/>
            <a:ext cx="8516030" cy="22860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FE88337-E6A0-4B6D-9B05-F40E764E96F4}"/>
              </a:ext>
            </a:extLst>
          </p:cNvPr>
          <p:cNvSpPr txBox="1"/>
          <p:nvPr/>
        </p:nvSpPr>
        <p:spPr>
          <a:xfrm>
            <a:off x="3403600" y="711191"/>
            <a:ext cx="4038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АНОТАЦІЯ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50A9D10-F69A-4FD3-BF12-FD3AE5EA9C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6553" y="-228600"/>
            <a:ext cx="8466649" cy="96012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56B0915-80AC-4FB5-9577-5631838EA8E8}"/>
              </a:ext>
            </a:extLst>
          </p:cNvPr>
          <p:cNvSpPr txBox="1"/>
          <p:nvPr/>
        </p:nvSpPr>
        <p:spPr>
          <a:xfrm>
            <a:off x="10109200" y="2502605"/>
            <a:ext cx="4410473" cy="4503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Актуальність дослідження зумовлена включенням центру Одеси до Світової спадщини ЮНЕСКО та підкреслює історичні зв’язки України з європейською цивілізацією через грецьку спадщину міста.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Мета: сформувати цілісне уявлення про Одесу як «Північну Елладу». Досягнути мету допомогли завдання: зібрати та проаналізувати інформацію про грецьку громаду Одеси; щоб виокремити локації для екскурсії.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216" descr="ionic">
            <a:extLst>
              <a:ext uri="{FF2B5EF4-FFF2-40B4-BE49-F238E27FC236}">
                <a16:creationId xmlns:a16="http://schemas.microsoft.com/office/drawing/2014/main" xmlns="" id="{CA1295FB-0FC0-482D-821D-176627F2E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170954" y="0"/>
            <a:ext cx="2095472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085" y="3877284"/>
            <a:ext cx="2371148" cy="27682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7" b="2601"/>
          <a:stretch/>
        </p:blipFill>
        <p:spPr>
          <a:xfrm>
            <a:off x="6493741" y="2108367"/>
            <a:ext cx="2396787" cy="27682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05239" y="6074804"/>
            <a:ext cx="3141360" cy="2239083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 rot="20336888">
            <a:off x="7021871" y="4613768"/>
            <a:ext cx="89788" cy="210672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" name="Скругленный прямоугольник 8"/>
          <p:cNvSpPr/>
          <p:nvPr/>
        </p:nvSpPr>
        <p:spPr>
          <a:xfrm rot="20336888">
            <a:off x="7112586" y="4887184"/>
            <a:ext cx="89788" cy="210672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0" name="Скругленный прямоугольник 9"/>
          <p:cNvSpPr/>
          <p:nvPr/>
        </p:nvSpPr>
        <p:spPr>
          <a:xfrm rot="19798200">
            <a:off x="7209129" y="5156088"/>
            <a:ext cx="89788" cy="210672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1" name="Скругленный прямоугольник 10"/>
          <p:cNvSpPr/>
          <p:nvPr/>
        </p:nvSpPr>
        <p:spPr>
          <a:xfrm rot="17909078">
            <a:off x="7363062" y="5386461"/>
            <a:ext cx="119717" cy="158004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2" name="Скругленный прямоугольник 11"/>
          <p:cNvSpPr/>
          <p:nvPr/>
        </p:nvSpPr>
        <p:spPr>
          <a:xfrm rot="4859964">
            <a:off x="8918064" y="5726702"/>
            <a:ext cx="119717" cy="158004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3" name="Скругленный прямоугольник 12"/>
          <p:cNvSpPr/>
          <p:nvPr/>
        </p:nvSpPr>
        <p:spPr>
          <a:xfrm rot="5125946">
            <a:off x="8701620" y="5759626"/>
            <a:ext cx="119717" cy="158004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4" name="Скругленный прямоугольник 13"/>
          <p:cNvSpPr/>
          <p:nvPr/>
        </p:nvSpPr>
        <p:spPr>
          <a:xfrm rot="5930968">
            <a:off x="8477836" y="5734246"/>
            <a:ext cx="119717" cy="158004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5" name="Скругленный прямоугольник 14"/>
          <p:cNvSpPr/>
          <p:nvPr/>
        </p:nvSpPr>
        <p:spPr>
          <a:xfrm rot="6243332">
            <a:off x="8263519" y="5651099"/>
            <a:ext cx="119717" cy="158004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6" name="Скругленный прямоугольник 15"/>
          <p:cNvSpPr/>
          <p:nvPr/>
        </p:nvSpPr>
        <p:spPr>
          <a:xfrm rot="6353552">
            <a:off x="8027712" y="5557369"/>
            <a:ext cx="119717" cy="158004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7" name="Скругленный прямоугольник 16"/>
          <p:cNvSpPr/>
          <p:nvPr/>
        </p:nvSpPr>
        <p:spPr>
          <a:xfrm rot="9775265">
            <a:off x="7888287" y="6095051"/>
            <a:ext cx="89788" cy="210672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8" name="Скругленный прямоугольник 17"/>
          <p:cNvSpPr/>
          <p:nvPr/>
        </p:nvSpPr>
        <p:spPr>
          <a:xfrm rot="9630185">
            <a:off x="7802362" y="5784820"/>
            <a:ext cx="89788" cy="210672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22" name="Picture 216" descr="ioni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0896" y="0"/>
            <a:ext cx="2095472" cy="9144000"/>
          </a:xfrm>
          <a:prstGeom prst="rect">
            <a:avLst/>
          </a:prstGeom>
          <a:noFill/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7DEC4297-E768-4E9B-97D3-C1E62514FB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6962" y="-54692"/>
            <a:ext cx="8516030" cy="22860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CF52D40-5B91-4FA7-BFC7-A053BE15C5EB}"/>
              </a:ext>
            </a:extLst>
          </p:cNvPr>
          <p:cNvSpPr txBox="1"/>
          <p:nvPr/>
        </p:nvSpPr>
        <p:spPr>
          <a:xfrm>
            <a:off x="3820730" y="696805"/>
            <a:ext cx="4038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АНОТАЦІЯ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AD63110-91B4-4513-A40C-E8D4E90D99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18345" y="152401"/>
            <a:ext cx="5337126" cy="40386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3B9B8A6-D031-42F9-B6D0-02ED7AFC9256}"/>
              </a:ext>
            </a:extLst>
          </p:cNvPr>
          <p:cNvSpPr txBox="1"/>
          <p:nvPr/>
        </p:nvSpPr>
        <p:spPr>
          <a:xfrm>
            <a:off x="11938001" y="1019970"/>
            <a:ext cx="3095710" cy="1733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0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грецька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діаспора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algn="ctr">
              <a:spcAft>
                <a:spcPts val="800"/>
              </a:spcAft>
            </a:pP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особливості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грецької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культури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місті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10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7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B2B94D3-D938-4B2D-A242-4732C683C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6224250" cy="8991601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3"/>
          <a:srcRect l="2188" t="3782" r="28906" b="18067"/>
          <a:stretch/>
        </p:blipFill>
        <p:spPr>
          <a:xfrm>
            <a:off x="889000" y="1200150"/>
            <a:ext cx="8934450" cy="56524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02976B6-1EBA-4756-A4CD-58C7C302BF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91" y="228600"/>
            <a:ext cx="3886200" cy="51816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 descr="Греческая Одесса: храбрые аргонавты, Гомер, Маразли и не только - изображение №1">
            <a:extLst>
              <a:ext uri="{FF2B5EF4-FFF2-40B4-BE49-F238E27FC236}">
                <a16:creationId xmlns:a16="http://schemas.microsoft.com/office/drawing/2014/main" xmlns="" id="{FEBE44CC-7D39-46A3-A477-7CC9AC7B757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791" y="335416"/>
            <a:ext cx="4451170" cy="3855583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372EF58-9808-42A6-B9CD-DCB041FCFA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0829" y="3426280"/>
            <a:ext cx="4882236" cy="548912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DCDF1A5-501D-4F72-B665-E873BB24A1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2125" y="-228600"/>
            <a:ext cx="8466649" cy="960120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4" name="Picture 216" descr="ionic">
            <a:extLst>
              <a:ext uri="{FF2B5EF4-FFF2-40B4-BE49-F238E27FC236}">
                <a16:creationId xmlns:a16="http://schemas.microsoft.com/office/drawing/2014/main" xmlns="" id="{8B79984D-54C5-46E0-9F25-5309F3E10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170954" y="0"/>
            <a:ext cx="2095472" cy="9144000"/>
          </a:xfrm>
          <a:prstGeom prst="rect">
            <a:avLst/>
          </a:prstGeom>
          <a:noFill/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53EF5DE-8E84-4BA1-AD9C-FD8643358A9D}"/>
              </a:ext>
            </a:extLst>
          </p:cNvPr>
          <p:cNvSpPr txBox="1"/>
          <p:nvPr/>
        </p:nvSpPr>
        <p:spPr>
          <a:xfrm>
            <a:off x="10190300" y="2895600"/>
            <a:ext cx="414080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Розпочнемо екскурсію біля Скляного куполу на Приморському бульварі, який, ніби, таємничий портал у часі </a:t>
            </a:r>
            <a:r>
              <a:rPr lang="uk-UA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переносить</a:t>
            </a: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нас на 2500 років назад, до гавані </a:t>
            </a:r>
            <a:r>
              <a:rPr lang="uk-UA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Істріан</a:t>
            </a: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За стародавніми міфами на острові </a:t>
            </a:r>
            <a:r>
              <a:rPr lang="uk-UA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Левке</a:t>
            </a: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нині відомому як острів Зміїний, знаходилось святилище Ахілла. Моряки вірили: якщо принести йому жертву, море біля наших берегів завжди буде лагідним. 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66904CE-0E51-43DE-BF06-FB7517F48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"/>
            <a:ext cx="16287596" cy="91249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3DBD22D-3C50-47B0-A3C0-0BD82739A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600" y="4735595"/>
            <a:ext cx="9982200" cy="442745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14EABB0-335E-427A-9E37-083EC0E42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4601" y="228600"/>
            <a:ext cx="4726882" cy="50820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E50D88F-C56F-47BB-B8CD-A660FADE49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3201" y="1855211"/>
            <a:ext cx="5913150" cy="3581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4E53656-C620-490F-BD6B-B55E3BBB8475}"/>
              </a:ext>
            </a:extLst>
          </p:cNvPr>
          <p:cNvSpPr txBox="1"/>
          <p:nvPr/>
        </p:nvSpPr>
        <p:spPr>
          <a:xfrm>
            <a:off x="8128000" y="5672049"/>
            <a:ext cx="6477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Зверніть увагу на фонтан Михайла Реви «Початок початків» або, як його називають, «Сльоза Геракла». За легендою, біля цього місця загинув у бою вірний друг Геракла. І він, безстрашний перед чудовиськами, не міг стримати сліз, які падали на землю і перетворювалися на чисті джерела цілющої води. Одесити стверджують, що одна з цих сліз впала саме тут, де б'є фонтан. І вона має магічну силу. 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346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763EFF2-FB38-41A7-873E-FDAA261FE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9" y="38100"/>
            <a:ext cx="15871321" cy="91059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BF8332F-4358-413B-8462-643611530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800" y="38100"/>
            <a:ext cx="8466649" cy="960120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6AD8D79-19CA-4D08-B1C4-F20568DD9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400" y="1295400"/>
            <a:ext cx="5410200" cy="72136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CE2ECC9-7BD9-41C8-84D0-35A596B8D813}"/>
              </a:ext>
            </a:extLst>
          </p:cNvPr>
          <p:cNvSpPr txBox="1"/>
          <p:nvPr/>
        </p:nvSpPr>
        <p:spPr>
          <a:xfrm>
            <a:off x="4701567" y="3124200"/>
            <a:ext cx="4140808" cy="3888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В археологічному музеї знаходиться унікальна колекція грецької кераміки, де значне місце займають амфори з гострим дном. Греки вірили, що вино – це дар Діоніса, і воно має «дихати» в землі, тому їх встромляли в пісок у трюмах кораблів. </a:t>
            </a:r>
          </a:p>
          <a:p>
            <a:pPr algn="just"/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Кожен малюнок на вазі – це не просто декор, а історії про подвиги Геракла або хитрощі Гермеса.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047ECFF-52E3-465F-A3EF-4147D064D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-38100"/>
            <a:ext cx="16320594" cy="93726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280889C-65B3-4A7D-9C06-EB5BDE829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663" y="240379"/>
            <a:ext cx="6248399" cy="47623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97DCFD7-E9F5-42C0-BDB8-6C47D79A8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7362" y="1308901"/>
            <a:ext cx="4984751" cy="664633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48EEE7A-5EE1-4D02-9B3D-2345A422A6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8200" y="-38100"/>
            <a:ext cx="5281984" cy="160539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D12866B-D905-44FD-A9CB-763D54ED62D7}"/>
              </a:ext>
            </a:extLst>
          </p:cNvPr>
          <p:cNvSpPr txBox="1"/>
          <p:nvPr/>
        </p:nvSpPr>
        <p:spPr>
          <a:xfrm>
            <a:off x="2717800" y="454504"/>
            <a:ext cx="38204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0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Меандри</a:t>
            </a: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символ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вічності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життєвого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шляху</a:t>
            </a: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781BB85-B57D-4517-927B-EB7E27E7F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1070" y="-38100"/>
            <a:ext cx="6248398" cy="160539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E2A7407-10BB-4A1F-9B79-4BAD693237B4}"/>
              </a:ext>
            </a:extLst>
          </p:cNvPr>
          <p:cNvSpPr txBox="1"/>
          <p:nvPr/>
        </p:nvSpPr>
        <p:spPr>
          <a:xfrm>
            <a:off x="8411874" y="410515"/>
            <a:ext cx="44405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0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Коринфська</a:t>
            </a: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колона -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язок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природою та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тріумф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1873E9B-6D03-4B37-B5B0-860286D281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7899" y="3048000"/>
            <a:ext cx="3589626" cy="2716268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D62F078-7153-4002-8A33-FD9EA4930C06}"/>
              </a:ext>
            </a:extLst>
          </p:cNvPr>
          <p:cNvSpPr txBox="1"/>
          <p:nvPr/>
        </p:nvSpPr>
        <p:spPr>
          <a:xfrm>
            <a:off x="9166061" y="3597355"/>
            <a:ext cx="23961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Маски та </a:t>
            </a:r>
            <a:r>
              <a:rPr lang="ru-RU" sz="20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Горгульї</a:t>
            </a: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вартові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будинків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античні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вуличні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боги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C517FFDF-B8EC-4536-9C9F-BF214D86D2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257" y="3597355"/>
            <a:ext cx="6963496" cy="592764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85A90DC-87D1-4720-95AA-10E8FEFB9856}"/>
              </a:ext>
            </a:extLst>
          </p:cNvPr>
          <p:cNvSpPr txBox="1"/>
          <p:nvPr/>
        </p:nvSpPr>
        <p:spPr>
          <a:xfrm>
            <a:off x="1912848" y="4572000"/>
            <a:ext cx="3810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uk-UA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Справжньої величі містові надав Григорій </a:t>
            </a:r>
            <a:r>
              <a:rPr lang="uk-UA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Маразлі</a:t>
            </a:r>
            <a:r>
              <a:rPr lang="uk-UA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меценат, що очолював місто 17 років. Подейкують, він був настільки багатим і щедрим, що хотів вимостити одну з вулиць золотими монетами. Як символ вічності та доброчесності на фасаді будинку </a:t>
            </a:r>
            <a:r>
              <a:rPr lang="uk-UA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Маразлі</a:t>
            </a:r>
            <a:r>
              <a:rPr lang="uk-UA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вулиці Пушкінській, 4, зображено меандр. 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 descr="Image 1 of 51">
            <a:extLst>
              <a:ext uri="{FF2B5EF4-FFF2-40B4-BE49-F238E27FC236}">
                <a16:creationId xmlns:a16="http://schemas.microsoft.com/office/drawing/2014/main" xmlns="" id="{C5CA2D9D-E8DF-40F0-A09F-F1809C6547C9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173" y="5420448"/>
            <a:ext cx="2644872" cy="2862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59D22E3-A86B-4697-A00C-640BEEFAA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8649" y="-228600"/>
            <a:ext cx="8466649" cy="960120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6" name="Picture 216" descr="ionic">
            <a:extLst>
              <a:ext uri="{FF2B5EF4-FFF2-40B4-BE49-F238E27FC236}">
                <a16:creationId xmlns:a16="http://schemas.microsoft.com/office/drawing/2014/main" xmlns="" id="{F02AFFA3-868A-4D43-A3BE-AD99672E5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7411" y="-38100"/>
            <a:ext cx="2095472" cy="9144000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9295731-06E0-4F94-8183-0F63C7915D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59" y="38100"/>
            <a:ext cx="3155022" cy="4267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958AAD6-995B-4186-A1CA-B74D244C6F92}"/>
              </a:ext>
            </a:extLst>
          </p:cNvPr>
          <p:cNvSpPr txBox="1"/>
          <p:nvPr/>
        </p:nvSpPr>
        <p:spPr>
          <a:xfrm>
            <a:off x="2222528" y="3130541"/>
            <a:ext cx="3810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b="1" dirty="0">
                <a:solidFill>
                  <a:srgbClr val="0A0A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узей «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Філікі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Етерія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в Красному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провулку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належав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купцю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Маразлі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-старшому. 1814 р. тут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зародилося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таємне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товариство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свободолюбивих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греків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чолі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Еммануїлом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Ксантосом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Ніколаосом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Скуфасом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Кажуть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кандидати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товариство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проходили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містичний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обряд у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підвалах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будинку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де присягали на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вірність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Батьківщині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стародавньому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Євангелії</a:t>
            </a:r>
            <a:r>
              <a:rPr lang="ru-RU" sz="1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FFE00E6-3C3F-4BA2-B702-F75BDF8E2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0"/>
            <a:ext cx="16389860" cy="9144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7A2D8CF-944B-430F-B4E8-99A158FE3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0" y="114752"/>
            <a:ext cx="4441126" cy="425413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64AAF1E-84A9-4983-A76C-D3EE02E17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451" y="13068"/>
            <a:ext cx="4760533" cy="634737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B21A398-DB67-4E73-9A10-33C36D76B4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5209" y="4230790"/>
            <a:ext cx="4441126" cy="479845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0AD75C7-6EB1-4CEE-9E5D-97F8C9C20C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77800" y="4038600"/>
            <a:ext cx="10134599" cy="54483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B8BD9C5-111B-4010-B0CF-CE41C41ADC23}"/>
              </a:ext>
            </a:extLst>
          </p:cNvPr>
          <p:cNvSpPr txBox="1"/>
          <p:nvPr/>
        </p:nvSpPr>
        <p:spPr>
          <a:xfrm>
            <a:off x="1644650" y="5647704"/>
            <a:ext cx="6477000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лоща, де колись </a:t>
            </a:r>
            <a:r>
              <a:rPr lang="uk-UA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пахло</a:t>
            </a: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оливками, прянощами та свіжою рибою, колишній Грецький базар, центр світової торгівлі зерном. </a:t>
            </a:r>
          </a:p>
          <a:p>
            <a:pPr algn="ctr">
              <a:spcAft>
                <a:spcPts val="800"/>
              </a:spcAft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Сьогодні, тут Свято-Троїцький собор: головний храм грецької громади, де в 1821-1871 рр. спочивали мощі страченого османами патріарха Григорія 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</a:t>
            </a: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торговий                   центр «Афіна».. 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 descr="Image 1 of 51">
            <a:extLst>
              <a:ext uri="{FF2B5EF4-FFF2-40B4-BE49-F238E27FC236}">
                <a16:creationId xmlns:a16="http://schemas.microsoft.com/office/drawing/2014/main" xmlns="" id="{BC09DF25-60DC-4E4F-92E1-F43009120BE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4657" y="6392563"/>
            <a:ext cx="1742440" cy="175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0CA181E-55B1-4A66-BCEF-BF7F18CC5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0200" y="8153400"/>
            <a:ext cx="2133600" cy="1147011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B79BCFB-99F6-4ECD-9D3E-60FB18F22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25026" cy="9144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235205F-1B4F-4FFC-A338-908DAED9B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9929" y="1476543"/>
            <a:ext cx="3949085" cy="526544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CE9D3AD-00FA-4945-9A34-2DC37BB1A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600" y="0"/>
            <a:ext cx="11963400" cy="24384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C374166-A947-414C-82C8-0733251C9134}"/>
              </a:ext>
            </a:extLst>
          </p:cNvPr>
          <p:cNvSpPr txBox="1"/>
          <p:nvPr/>
        </p:nvSpPr>
        <p:spPr>
          <a:xfrm>
            <a:off x="3688365" y="838200"/>
            <a:ext cx="682187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ЛІТЕРАТУРИ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2BB0598-9DEE-458B-BEA6-20EACA9C53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4414" y="2209800"/>
            <a:ext cx="8416686" cy="67056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3264CF0-AA41-4ABB-9E4E-5385272DBA52}"/>
              </a:ext>
            </a:extLst>
          </p:cNvPr>
          <p:cNvSpPr txBox="1"/>
          <p:nvPr/>
        </p:nvSpPr>
        <p:spPr>
          <a:xfrm>
            <a:off x="8545393" y="4513927"/>
            <a:ext cx="452925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Діанова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Н. М. «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Формування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грецької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громади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Одеси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XIX ст.»</a:t>
            </a:r>
          </a:p>
          <a:p>
            <a:pPr algn="ctr"/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Герейло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Н. «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Антична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спадщина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Північного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Причорномор’я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Котова О. «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Григорій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Маразлі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Життя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меценатство»</a:t>
            </a:r>
          </a:p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Терещенко А. «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Архітектура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Одеси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грецький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акцент»</a:t>
            </a:r>
          </a:p>
        </p:txBody>
      </p:sp>
    </p:spTree>
    <p:extLst>
      <p:ext uri="{BB962C8B-B14F-4D97-AF65-F5344CB8AC3E}">
        <p14:creationId xmlns:p14="http://schemas.microsoft.com/office/powerpoint/2010/main" val="73768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89641FC-8AFE-4B2C-A251-914A69711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314855" cy="94488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BABC2F8-E0BC-4941-A6A9-2139A64CC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600" y="6477000"/>
            <a:ext cx="11963400" cy="24384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496FEEE-1501-469C-BC72-02D3ABEB4371}"/>
              </a:ext>
            </a:extLst>
          </p:cNvPr>
          <p:cNvSpPr txBox="1"/>
          <p:nvPr/>
        </p:nvSpPr>
        <p:spPr>
          <a:xfrm>
            <a:off x="5461000" y="7315200"/>
            <a:ext cx="682187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4A819A4-1A88-43E1-B1DA-B75E8B271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2600" y="0"/>
            <a:ext cx="10744200" cy="67056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9217B02-B360-4A86-AC34-3F51EFE2F9D7}"/>
              </a:ext>
            </a:extLst>
          </p:cNvPr>
          <p:cNvSpPr txBox="1"/>
          <p:nvPr/>
        </p:nvSpPr>
        <p:spPr>
          <a:xfrm>
            <a:off x="5655372" y="2375039"/>
            <a:ext cx="5004109" cy="2657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uk-UA" sz="20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uk-UA" sz="20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Панта</a:t>
            </a:r>
            <a:r>
              <a:rPr lang="uk-UA" sz="20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реї – все тече, все </a:t>
            </a:r>
            <a:r>
              <a:rPr lang="uk-UA" sz="20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змінюєься</a:t>
            </a:r>
            <a:r>
              <a:rPr lang="uk-UA" sz="20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…, але грецька душа Одеси залишається вічною.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uk-UA" sz="20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Вулиці  Одеси розмовляють багатьма мовами. Наступного разу, гуляючи центром, придивіться до каміння – і ви почуєте давньогрецьку мову.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580</Words>
  <Application>Microsoft Office PowerPoint</Application>
  <PresentationFormat>Произвольный</PresentationFormat>
  <Paragraphs>33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</cp:revision>
  <dcterms:created xsi:type="dcterms:W3CDTF">2006-08-16T00:00:00Z</dcterms:created>
  <dcterms:modified xsi:type="dcterms:W3CDTF">2026-04-13T16:46:56Z</dcterms:modified>
</cp:coreProperties>
</file>