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0"/>
  </p:notesMasterIdLst>
  <p:sldIdLst>
    <p:sldId id="256" r:id="rId2"/>
    <p:sldId id="258" r:id="rId3"/>
    <p:sldId id="257" r:id="rId4"/>
    <p:sldId id="281" r:id="rId5"/>
    <p:sldId id="278" r:id="rId6"/>
    <p:sldId id="280" r:id="rId7"/>
    <p:sldId id="279" r:id="rId8"/>
    <p:sldId id="266" r:id="rId9"/>
    <p:sldId id="259" r:id="rId10"/>
    <p:sldId id="277" r:id="rId11"/>
    <p:sldId id="260" r:id="rId12"/>
    <p:sldId id="261" r:id="rId13"/>
    <p:sldId id="272" r:id="rId14"/>
    <p:sldId id="275" r:id="rId15"/>
    <p:sldId id="262" r:id="rId16"/>
    <p:sldId id="268" r:id="rId17"/>
    <p:sldId id="271" r:id="rId18"/>
    <p:sldId id="276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660"/>
  </p:normalViewPr>
  <p:slideViewPr>
    <p:cSldViewPr snapToGrid="0">
      <p:cViewPr varScale="1">
        <p:scale>
          <a:sx n="63" d="100"/>
          <a:sy n="63" d="100"/>
        </p:scale>
        <p:origin x="-57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3B65D-B03E-44EA-B179-15D9803C76EB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B3D1E-40C0-49DB-8AAE-F8F1E213B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6A654-DA5B-4122-992F-D1E1F8B6F85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CEEFB01-6321-41F2-9B19-D6CA6720000F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97E738F-B692-48C4-9C9D-DB7D465A8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roc.asu.edu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roc.asu.edu/" TargetMode="External"/><Relationship Id="rId2" Type="http://schemas.openxmlformats.org/officeDocument/2006/relationships/hyperlink" Target="https://uk.wikipedia.org/wiki/-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228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5813" y="1520981"/>
            <a:ext cx="10689126" cy="4762123"/>
          </a:xfrm>
        </p:spPr>
        <p:txBody>
          <a:bodyPr>
            <a:noAutofit/>
          </a:bodyPr>
          <a:lstStyle/>
          <a:p>
            <a:pPr algn="l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кратерів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видимому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боці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статистичний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/>
            <a:r>
              <a:rPr lang="ru-RU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Чобан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Марія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Юріївна</a:t>
            </a: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ru-RU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Виноградівського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О.О.Банєва</a:t>
            </a: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Панасенко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Елла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Миколаївна</a:t>
            </a: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астрономії</a:t>
            </a: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lroc.im-ldi.com/news/uploads/lroc_wac_nearside_noslew_anot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5837" y="2652160"/>
            <a:ext cx="4581525" cy="42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28503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7680" y="320041"/>
            <a:ext cx="10180320" cy="563879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5760" y="1097280"/>
            <a:ext cx="11826240" cy="576072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l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Виміряти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вибраних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місячних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кратерів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З'ясувати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закономірності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кратерів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Об'єкт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видимої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кратерів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їхній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статистичний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вибраній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29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719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360" y="1219201"/>
            <a:ext cx="11277600" cy="5638800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1. </a:t>
            </a:r>
            <a:r>
              <a:rPr lang="ru-RU" sz="3200" dirty="0" err="1" smtClean="0"/>
              <a:t>Вибрати</a:t>
            </a:r>
            <a:r>
              <a:rPr lang="ru-RU" sz="3200" dirty="0" smtClean="0"/>
              <a:t> </a:t>
            </a:r>
            <a:r>
              <a:rPr lang="ru-RU" sz="3200" dirty="0" err="1" smtClean="0"/>
              <a:t>конкретну</a:t>
            </a:r>
            <a:r>
              <a:rPr lang="ru-RU" sz="3200" dirty="0" smtClean="0"/>
              <a:t> </a:t>
            </a:r>
            <a:r>
              <a:rPr lang="ru-RU" sz="3200" dirty="0" err="1" smtClean="0"/>
              <a:t>ділянку</a:t>
            </a:r>
            <a:r>
              <a:rPr lang="ru-RU" sz="3200" dirty="0" smtClean="0"/>
              <a:t> </a:t>
            </a:r>
            <a:r>
              <a:rPr lang="ru-RU" sz="3200" dirty="0" err="1" smtClean="0"/>
              <a:t>поверхні</a:t>
            </a:r>
            <a:r>
              <a:rPr lang="ru-RU" sz="3200" dirty="0" smtClean="0"/>
              <a:t> </a:t>
            </a:r>
            <a:r>
              <a:rPr lang="ru-RU" sz="3200" dirty="0" err="1" smtClean="0"/>
              <a:t>Місяця</a:t>
            </a:r>
            <a:r>
              <a:rPr lang="ru-RU" sz="3200" dirty="0" smtClean="0"/>
              <a:t> для </a:t>
            </a:r>
            <a:r>
              <a:rPr lang="ru-RU" sz="3200" dirty="0" err="1" smtClean="0"/>
              <a:t>спостереження</a:t>
            </a:r>
            <a:r>
              <a:rPr lang="ru-RU" sz="3200" dirty="0" smtClean="0"/>
              <a:t> (</a:t>
            </a:r>
            <a:r>
              <a:rPr lang="ru-RU" sz="3200" dirty="0" err="1" smtClean="0"/>
              <a:t>наприклад</a:t>
            </a:r>
            <a:r>
              <a:rPr lang="ru-RU" sz="3200" dirty="0" smtClean="0"/>
              <a:t>, район Моря </a:t>
            </a:r>
            <a:r>
              <a:rPr lang="ru-RU" sz="3200" dirty="0" err="1" smtClean="0"/>
              <a:t>Дощів</a:t>
            </a:r>
            <a:r>
              <a:rPr lang="ru-RU" sz="3200" dirty="0" smtClean="0"/>
              <a:t> — </a:t>
            </a:r>
            <a:r>
              <a:rPr lang="ru-RU" sz="3200" dirty="0" err="1" smtClean="0"/>
              <a:t>Mare</a:t>
            </a:r>
            <a:r>
              <a:rPr lang="ru-RU" sz="3200" dirty="0" smtClean="0"/>
              <a:t> </a:t>
            </a:r>
            <a:r>
              <a:rPr lang="ru-RU" sz="3200" dirty="0" err="1" smtClean="0"/>
              <a:t>Imbrium</a:t>
            </a:r>
            <a:r>
              <a:rPr lang="ru-RU" sz="3200" dirty="0" smtClean="0"/>
              <a:t>). </a:t>
            </a:r>
            <a:r>
              <a:rPr lang="ru-RU" sz="3200" dirty="0" smtClean="0"/>
              <a:t>									                2. </a:t>
            </a:r>
            <a:r>
              <a:rPr lang="ru-RU" sz="3200" dirty="0" err="1" smtClean="0"/>
              <a:t>Зібрати</a:t>
            </a:r>
            <a:r>
              <a:rPr lang="ru-RU" sz="3200" dirty="0" smtClean="0"/>
              <a:t> та </a:t>
            </a:r>
            <a:r>
              <a:rPr lang="ru-RU" sz="3200" dirty="0" err="1" smtClean="0"/>
              <a:t>обробити</a:t>
            </a:r>
            <a:r>
              <a:rPr lang="ru-RU" sz="3200" dirty="0" smtClean="0"/>
              <a:t> </a:t>
            </a:r>
            <a:r>
              <a:rPr lang="ru-RU" sz="3200" dirty="0" err="1" smtClean="0"/>
              <a:t>астрономічні</a:t>
            </a:r>
            <a:r>
              <a:rPr lang="ru-RU" sz="3200" dirty="0" smtClean="0"/>
              <a:t> </a:t>
            </a:r>
            <a:r>
              <a:rPr lang="ru-RU" sz="3200" dirty="0" err="1" smtClean="0"/>
              <a:t>знімки</a:t>
            </a:r>
            <a:r>
              <a:rPr lang="ru-RU" sz="3200" dirty="0" smtClean="0"/>
              <a:t> </a:t>
            </a:r>
            <a:r>
              <a:rPr lang="ru-RU" sz="3200" dirty="0" err="1" smtClean="0"/>
              <a:t>цієї</a:t>
            </a:r>
            <a:r>
              <a:rPr lang="ru-RU" sz="3200" dirty="0" smtClean="0"/>
              <a:t> </a:t>
            </a:r>
            <a:r>
              <a:rPr lang="ru-RU" sz="3200" dirty="0" err="1" smtClean="0"/>
              <a:t>ділянки</a:t>
            </a:r>
            <a:r>
              <a:rPr lang="ru-RU" sz="3200" dirty="0" smtClean="0"/>
              <a:t> </a:t>
            </a:r>
            <a:r>
              <a:rPr lang="ru-RU" sz="3200" dirty="0" err="1" smtClean="0"/>
              <a:t>з</a:t>
            </a:r>
            <a:r>
              <a:rPr lang="ru-RU" sz="3200" dirty="0" smtClean="0"/>
              <a:t> </a:t>
            </a:r>
            <a:r>
              <a:rPr lang="ru-RU" sz="3200" dirty="0" err="1" smtClean="0"/>
              <a:t>відкритих</a:t>
            </a:r>
            <a:r>
              <a:rPr lang="ru-RU" sz="3200" dirty="0" smtClean="0"/>
              <a:t> </a:t>
            </a:r>
            <a:r>
              <a:rPr lang="ru-RU" sz="3200" dirty="0" err="1" smtClean="0"/>
              <a:t>архівів</a:t>
            </a:r>
            <a:r>
              <a:rPr lang="ru-RU" sz="3200" dirty="0" smtClean="0"/>
              <a:t>, </a:t>
            </a:r>
            <a:r>
              <a:rPr lang="ru-RU" sz="3200" dirty="0" err="1" smtClean="0"/>
              <a:t>наприклад</a:t>
            </a:r>
            <a:r>
              <a:rPr lang="ru-RU" sz="3200" dirty="0" smtClean="0"/>
              <a:t> NASA LROC</a:t>
            </a:r>
            <a:r>
              <a:rPr lang="ru-RU" sz="3200" dirty="0" smtClean="0"/>
              <a:t>.                                 </a:t>
            </a:r>
            <a:r>
              <a:rPr lang="ru-RU" sz="3200" dirty="0" smtClean="0"/>
              <a:t>3. </a:t>
            </a:r>
            <a:r>
              <a:rPr lang="ru-RU" sz="3200" dirty="0" err="1" smtClean="0"/>
              <a:t>Виміряти</a:t>
            </a:r>
            <a:r>
              <a:rPr lang="ru-RU" sz="3200" dirty="0" smtClean="0"/>
              <a:t> </a:t>
            </a:r>
            <a:r>
              <a:rPr lang="ru-RU" sz="3200" dirty="0" err="1" smtClean="0"/>
              <a:t>діаметри</a:t>
            </a:r>
            <a:r>
              <a:rPr lang="ru-RU" sz="3200" dirty="0" smtClean="0"/>
              <a:t> </a:t>
            </a:r>
            <a:r>
              <a:rPr lang="ru-RU" sz="3200" dirty="0" err="1" smtClean="0"/>
              <a:t>кратерів</a:t>
            </a:r>
            <a:r>
              <a:rPr lang="ru-RU" sz="3200" dirty="0" smtClean="0"/>
              <a:t> </a:t>
            </a:r>
            <a:r>
              <a:rPr lang="ru-RU" sz="3200" dirty="0" err="1" smtClean="0"/>
              <a:t>і</a:t>
            </a:r>
            <a:r>
              <a:rPr lang="ru-RU" sz="3200" dirty="0" smtClean="0"/>
              <a:t> занести </a:t>
            </a:r>
            <a:r>
              <a:rPr lang="ru-RU" sz="3200" dirty="0" err="1" smtClean="0"/>
              <a:t>результати</a:t>
            </a:r>
            <a:r>
              <a:rPr lang="ru-RU" sz="3200" dirty="0" smtClean="0"/>
              <a:t> в </a:t>
            </a:r>
            <a:r>
              <a:rPr lang="ru-RU" sz="3200" dirty="0" err="1" smtClean="0"/>
              <a:t>таблицю</a:t>
            </a:r>
            <a:r>
              <a:rPr lang="ru-RU" sz="3200" dirty="0" smtClean="0"/>
              <a:t>. </a:t>
            </a:r>
            <a:r>
              <a:rPr lang="uk-UA" sz="3200" dirty="0" smtClean="0"/>
              <a:t>                     </a:t>
            </a:r>
            <a:r>
              <a:rPr lang="uk-UA" sz="3200" dirty="0" smtClean="0"/>
              <a:t>                                                           4</a:t>
            </a:r>
            <a:r>
              <a:rPr lang="uk-UA" sz="3200" dirty="0" smtClean="0"/>
              <a:t>. Побудувати гістограму розподілу діаметрів кратерів та топології </a:t>
            </a:r>
            <a:r>
              <a:rPr lang="uk-UA" sz="3200" dirty="0" smtClean="0"/>
              <a:t>кратерів.                                                                     5. Проаналізувати </a:t>
            </a:r>
            <a:r>
              <a:rPr lang="uk-UA" sz="3200" dirty="0" smtClean="0"/>
              <a:t>закономірності розподілу та порівняти з відомими науковими даним.  			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2402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Поверхня місяця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400" y="1554163"/>
            <a:ext cx="6436360" cy="477043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uk-UA" sz="3200" dirty="0" smtClean="0"/>
              <a:t>Місячна поверхня складається з двох основних типів місцевості — </a:t>
            </a:r>
            <a:r>
              <a:rPr lang="uk-UA" sz="3200" b="1" dirty="0" smtClean="0"/>
              <a:t>височин</a:t>
            </a:r>
            <a:r>
              <a:rPr lang="uk-UA" sz="3200" dirty="0" smtClean="0"/>
              <a:t> (світлі ділянки) та </a:t>
            </a:r>
            <a:r>
              <a:rPr lang="uk-UA" sz="3200" b="1" dirty="0" smtClean="0"/>
              <a:t>морів</a:t>
            </a:r>
            <a:r>
              <a:rPr lang="uk-UA" sz="3200" dirty="0" smtClean="0"/>
              <a:t> (темні рівнини). </a:t>
            </a:r>
            <a:r>
              <a:rPr lang="ru-RU" sz="3200" dirty="0" err="1" smtClean="0"/>
              <a:t>Більша</a:t>
            </a:r>
            <a:r>
              <a:rPr lang="ru-RU" sz="3200" dirty="0" smtClean="0"/>
              <a:t> </a:t>
            </a:r>
            <a:r>
              <a:rPr lang="ru-RU" sz="3200" dirty="0" err="1" smtClean="0"/>
              <a:t>частина</a:t>
            </a:r>
            <a:r>
              <a:rPr lang="ru-RU" sz="3200" dirty="0" smtClean="0"/>
              <a:t> видимого боку </a:t>
            </a:r>
            <a:r>
              <a:rPr lang="ru-RU" sz="3200" dirty="0" err="1" smtClean="0"/>
              <a:t>Місяця</a:t>
            </a:r>
            <a:r>
              <a:rPr lang="ru-RU" sz="3200" dirty="0" smtClean="0"/>
              <a:t> </a:t>
            </a:r>
            <a:r>
              <a:rPr lang="ru-RU" sz="3200" dirty="0" err="1" smtClean="0"/>
              <a:t>покрита</a:t>
            </a:r>
            <a:r>
              <a:rPr lang="ru-RU" sz="3200" dirty="0" smtClean="0"/>
              <a:t> кратерами </a:t>
            </a:r>
            <a:r>
              <a:rPr lang="ru-RU" sz="3200" dirty="0" err="1" smtClean="0"/>
              <a:t>різних</a:t>
            </a:r>
            <a:r>
              <a:rPr lang="ru-RU" sz="3200" dirty="0" smtClean="0"/>
              <a:t> </a:t>
            </a:r>
            <a:r>
              <a:rPr lang="ru-RU" sz="3200" dirty="0" err="1" smtClean="0"/>
              <a:t>розмірів</a:t>
            </a:r>
            <a:r>
              <a:rPr lang="ru-RU" sz="3200" dirty="0" smtClean="0"/>
              <a:t>, </a:t>
            </a:r>
            <a:r>
              <a:rPr lang="ru-RU" sz="3200" dirty="0" err="1" smtClean="0"/>
              <a:t>які</a:t>
            </a:r>
            <a:r>
              <a:rPr lang="ru-RU" sz="3200" dirty="0" smtClean="0"/>
              <a:t> </a:t>
            </a:r>
            <a:r>
              <a:rPr lang="ru-RU" sz="3200" dirty="0" err="1" smtClean="0"/>
              <a:t>є</a:t>
            </a:r>
            <a:r>
              <a:rPr lang="ru-RU" sz="3200" dirty="0" smtClean="0"/>
              <a:t> </a:t>
            </a:r>
            <a:r>
              <a:rPr lang="ru-RU" sz="3200" dirty="0" err="1" smtClean="0"/>
              <a:t>свідченням</a:t>
            </a:r>
            <a:r>
              <a:rPr lang="ru-RU" sz="3200" dirty="0" smtClean="0"/>
              <a:t> </a:t>
            </a:r>
            <a:r>
              <a:rPr lang="ru-RU" sz="3200" dirty="0" err="1" smtClean="0"/>
              <a:t>активних</a:t>
            </a:r>
            <a:r>
              <a:rPr lang="ru-RU" sz="3200" dirty="0" smtClean="0"/>
              <a:t> </a:t>
            </a:r>
            <a:r>
              <a:rPr lang="ru-RU" sz="3200" dirty="0" err="1" smtClean="0"/>
              <a:t>процесів</a:t>
            </a:r>
            <a:r>
              <a:rPr lang="ru-RU" sz="3200" dirty="0" smtClean="0"/>
              <a:t>, </a:t>
            </a:r>
            <a:r>
              <a:rPr lang="ru-RU" sz="3200" dirty="0" err="1" smtClean="0"/>
              <a:t>що</a:t>
            </a:r>
            <a:r>
              <a:rPr lang="ru-RU" sz="3200" dirty="0" smtClean="0"/>
              <a:t> </a:t>
            </a:r>
            <a:r>
              <a:rPr lang="ru-RU" sz="3200" dirty="0" err="1" smtClean="0"/>
              <a:t>відбувалися</a:t>
            </a:r>
            <a:r>
              <a:rPr lang="ru-RU" sz="3200" dirty="0" smtClean="0"/>
              <a:t> </a:t>
            </a:r>
            <a:r>
              <a:rPr lang="ru-RU" sz="3200" dirty="0" err="1" smtClean="0"/>
              <a:t>протягом</a:t>
            </a:r>
            <a:r>
              <a:rPr lang="ru-RU" sz="3200" dirty="0" smtClean="0"/>
              <a:t> </a:t>
            </a:r>
            <a:r>
              <a:rPr lang="ru-RU" sz="3200" dirty="0" err="1" smtClean="0"/>
              <a:t>мільярдів</a:t>
            </a:r>
            <a:r>
              <a:rPr lang="ru-RU" sz="3200" dirty="0" smtClean="0"/>
              <a:t> </a:t>
            </a:r>
            <a:r>
              <a:rPr lang="ru-RU" sz="3200" dirty="0" err="1" smtClean="0"/>
              <a:t>років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https://lroc.im-ldi.com/news/uploads/lroc_wac_nearside_noslew_anot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3241" y="1203960"/>
            <a:ext cx="5318760" cy="52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7720" y="0"/>
            <a:ext cx="10850879" cy="130997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МОРФОЛОГИЧНИМИ ОЗНАКАМИ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08000" y="1203960"/>
            <a:ext cx="11277600" cy="150876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>
                <a:ln>
                  <a:solidFill>
                    <a:schemeClr val="tx1"/>
                  </a:solidFill>
                </a:ln>
              </a:rPr>
              <a:t>   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4" name="Рисунок 3" descr="Майже ідеально круглий кратер з викидами, що розходяться назовні, та круглим колом уламків у центрі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217" y="2773680"/>
            <a:ext cx="3629025" cy="277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assets.science.nasa.gov/dynamicimage/assets/science/psd/lunar-science/2023/09/bruno.jpg?w=3711&amp;h=2163&amp;fit=clip&amp;crop=faces%2Cfocalpoint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5760" y="2762250"/>
            <a:ext cx="397764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Сіро-біле зображення кратерованої та вибоїстої поверхні Місяця. Кратери оточують круглу, відносно непорушену область.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05800" y="2758440"/>
            <a:ext cx="3688080" cy="280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Блок-схема: альтернативный процесс 8"/>
          <p:cNvSpPr/>
          <p:nvPr/>
        </p:nvSpPr>
        <p:spPr>
          <a:xfrm>
            <a:off x="1021080" y="1234440"/>
            <a:ext cx="1859280" cy="128016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ПРОСТІ</a:t>
            </a:r>
            <a:endParaRPr lang="ru-RU" sz="28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4846320" y="1249680"/>
            <a:ext cx="2240280" cy="112776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СКЛАДНІ</a:t>
            </a:r>
            <a:endParaRPr lang="ru-RU" sz="32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8671560" y="1280160"/>
            <a:ext cx="2849880" cy="1066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БАСЕЙНІ</a:t>
            </a:r>
            <a:endParaRPr lang="ru-RU" sz="28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1798320" y="853440"/>
            <a:ext cx="192024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5928360" y="899160"/>
            <a:ext cx="15240" cy="8534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940040" y="960120"/>
            <a:ext cx="1844040" cy="8686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74320" y="566928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Виглядають</a:t>
            </a:r>
            <a:r>
              <a:rPr lang="ru-RU" dirty="0" smtClean="0"/>
              <a:t> гладкими та </a:t>
            </a:r>
            <a:r>
              <a:rPr lang="ru-RU" dirty="0" err="1" smtClean="0"/>
              <a:t>мають</a:t>
            </a:r>
            <a:r>
              <a:rPr lang="ru-RU" dirty="0" smtClean="0"/>
              <a:t> форму чаш </a:t>
            </a:r>
            <a:r>
              <a:rPr lang="ru-RU" dirty="0" err="1" smtClean="0"/>
              <a:t>із</a:t>
            </a:r>
            <a:r>
              <a:rPr lang="ru-RU" dirty="0" smtClean="0"/>
              <a:t> круглим дном. </a:t>
            </a:r>
            <a:r>
              <a:rPr lang="ru-RU" dirty="0" err="1" smtClean="0"/>
              <a:t>Діаметром</a:t>
            </a:r>
            <a:r>
              <a:rPr lang="ru-RU" dirty="0" smtClean="0"/>
              <a:t> 10-15 км.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175760" y="5577840"/>
            <a:ext cx="3794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Складний</a:t>
            </a:r>
            <a:r>
              <a:rPr lang="ru-RU" dirty="0" smtClean="0"/>
              <a:t> кратер </a:t>
            </a:r>
            <a:r>
              <a:rPr lang="ru-RU" dirty="0" err="1" smtClean="0"/>
              <a:t>більші</a:t>
            </a:r>
            <a:r>
              <a:rPr lang="ru-RU" dirty="0" smtClean="0"/>
              <a:t> за </a:t>
            </a:r>
            <a:r>
              <a:rPr lang="ru-RU" dirty="0" err="1" smtClean="0"/>
              <a:t>прості</a:t>
            </a:r>
            <a:r>
              <a:rPr lang="ru-RU" dirty="0" smtClean="0"/>
              <a:t> </a:t>
            </a:r>
            <a:r>
              <a:rPr lang="ru-RU" dirty="0" err="1" smtClean="0"/>
              <a:t>кратери</a:t>
            </a:r>
            <a:r>
              <a:rPr lang="ru-RU" dirty="0" smtClean="0"/>
              <a:t> та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особливості</a:t>
            </a:r>
            <a:r>
              <a:rPr lang="ru-RU" dirty="0" smtClean="0"/>
              <a:t>, як </a:t>
            </a:r>
            <a:r>
              <a:rPr lang="ru-RU" dirty="0" err="1" smtClean="0"/>
              <a:t>центральні</a:t>
            </a:r>
            <a:r>
              <a:rPr lang="ru-RU" dirty="0" smtClean="0"/>
              <a:t> </a:t>
            </a:r>
            <a:r>
              <a:rPr lang="ru-RU" dirty="0" err="1" smtClean="0"/>
              <a:t>вершини</a:t>
            </a:r>
            <a:r>
              <a:rPr lang="ru-RU" dirty="0" smtClean="0"/>
              <a:t>, </a:t>
            </a:r>
            <a:r>
              <a:rPr lang="ru-RU" dirty="0" err="1" smtClean="0"/>
              <a:t>тераси</a:t>
            </a:r>
            <a:r>
              <a:rPr lang="ru-RU" dirty="0" smtClean="0"/>
              <a:t> та </a:t>
            </a:r>
            <a:r>
              <a:rPr lang="ru-RU" dirty="0" err="1" smtClean="0"/>
              <a:t>плоскі</a:t>
            </a:r>
            <a:r>
              <a:rPr lang="ru-RU" dirty="0" smtClean="0"/>
              <a:t> дна.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8412480" y="566928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Басейни</a:t>
            </a:r>
            <a:r>
              <a:rPr lang="uk-UA" dirty="0" smtClean="0"/>
              <a:t> 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величезні</a:t>
            </a:r>
            <a:r>
              <a:rPr lang="ru-RU" dirty="0" smtClean="0"/>
              <a:t> </a:t>
            </a:r>
            <a:r>
              <a:rPr lang="ru-RU" dirty="0" err="1" smtClean="0"/>
              <a:t>кратери</a:t>
            </a:r>
            <a:r>
              <a:rPr lang="ru-RU" dirty="0" smtClean="0"/>
              <a:t> на </a:t>
            </a:r>
            <a:r>
              <a:rPr lang="ru-RU" dirty="0" err="1" smtClean="0"/>
              <a:t>Місяці</a:t>
            </a:r>
            <a:r>
              <a:rPr lang="ru-RU" dirty="0" smtClean="0"/>
              <a:t> </a:t>
            </a:r>
            <a:r>
              <a:rPr lang="ru-RU" dirty="0" err="1" smtClean="0"/>
              <a:t>діаметром</a:t>
            </a:r>
            <a:r>
              <a:rPr lang="ru-RU" dirty="0" smtClean="0"/>
              <a:t> </a:t>
            </a:r>
            <a:r>
              <a:rPr lang="ru-RU" dirty="0" err="1" smtClean="0"/>
              <a:t>понад</a:t>
            </a:r>
            <a:r>
              <a:rPr lang="ru-RU" dirty="0" smtClean="0"/>
              <a:t> 300 км.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41681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Практичне значення вивчення кратерів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400" y="1554163"/>
            <a:ext cx="11785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3200" dirty="0" smtClean="0"/>
              <a:t>Аналіз кратерів дозволяє:                                                                                                  - визначати </a:t>
            </a:r>
            <a:r>
              <a:rPr lang="uk-UA" sz="3200" b="1" dirty="0" smtClean="0"/>
              <a:t>вік поверхонь</a:t>
            </a:r>
            <a:r>
              <a:rPr lang="uk-UA" sz="3200" dirty="0" smtClean="0"/>
              <a:t>;                                                                                                    - досліджувати </a:t>
            </a:r>
            <a:r>
              <a:rPr lang="uk-UA" sz="3200" b="1" dirty="0" smtClean="0"/>
              <a:t>частоту падіння метеоритів</a:t>
            </a:r>
            <a:r>
              <a:rPr lang="uk-UA" sz="3200" dirty="0" smtClean="0"/>
              <a:t> у минулому;                                   - порівнювати </a:t>
            </a:r>
            <a:r>
              <a:rPr lang="uk-UA" sz="3200" b="1" dirty="0" smtClean="0"/>
              <a:t>геологічні процеси</a:t>
            </a:r>
            <a:r>
              <a:rPr lang="uk-UA" sz="3200" dirty="0" smtClean="0"/>
              <a:t> на різних небесних тілах (Місяці, Марсі, Меркурії);                                                                                                                                      - планувати </a:t>
            </a:r>
            <a:r>
              <a:rPr lang="uk-UA" sz="3200" b="1" dirty="0" smtClean="0"/>
              <a:t>посадкові місії</a:t>
            </a:r>
            <a:r>
              <a:rPr lang="uk-UA" sz="3200" dirty="0" smtClean="0"/>
              <a:t> (вибір безпечних рівнинних ділянок);                                                                                                      - розвивати </a:t>
            </a:r>
            <a:r>
              <a:rPr lang="uk-UA" sz="3200" b="1" dirty="0" smtClean="0"/>
              <a:t>наукові методи статистичного аналізу природних структур</a:t>
            </a:r>
            <a:endParaRPr lang="ru-RU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480" y="213360"/>
            <a:ext cx="11582400" cy="85344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Методика та </a:t>
            </a:r>
            <a:r>
              <a:rPr lang="ru-RU" b="1" dirty="0" err="1" smtClean="0"/>
              <a:t>результати</a:t>
            </a:r>
            <a:r>
              <a:rPr lang="ru-RU" b="1" dirty="0" smtClean="0"/>
              <a:t> </a:t>
            </a:r>
            <a:r>
              <a:rPr lang="ru-RU" b="1" dirty="0" err="1" smtClean="0"/>
              <a:t>власного</a:t>
            </a:r>
            <a:r>
              <a:rPr lang="ru-RU" b="1" dirty="0" smtClean="0"/>
              <a:t> </a:t>
            </a:r>
            <a:r>
              <a:rPr lang="ru-RU" b="1" dirty="0" err="1" smtClean="0"/>
              <a:t>дослідження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2880" y="1082040"/>
            <a:ext cx="11805920" cy="577596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ru-RU" sz="2000" b="1" dirty="0" smtClean="0"/>
              <a:t>Для </a:t>
            </a:r>
            <a:r>
              <a:rPr lang="ru-RU" sz="2000" b="1" dirty="0" err="1" smtClean="0"/>
              <a:t>практичної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частини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було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обрано</a:t>
            </a:r>
            <a:r>
              <a:rPr lang="ru-RU" sz="2000" b="1" dirty="0" smtClean="0"/>
              <a:t> , в основному, </a:t>
            </a:r>
            <a:r>
              <a:rPr lang="ru-RU" sz="2000" b="1" dirty="0" err="1" smtClean="0"/>
              <a:t>ділянку</a:t>
            </a:r>
            <a:r>
              <a:rPr lang="ru-RU" sz="2000" b="1" dirty="0" smtClean="0"/>
              <a:t> на видимому </a:t>
            </a:r>
            <a:r>
              <a:rPr lang="ru-RU" sz="2000" b="1" dirty="0" err="1" smtClean="0"/>
              <a:t>боці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Місяця</a:t>
            </a:r>
            <a:r>
              <a:rPr lang="ru-RU" sz="2000" b="1" dirty="0" smtClean="0"/>
              <a:t> — район Моря </a:t>
            </a:r>
            <a:r>
              <a:rPr lang="ru-RU" sz="2000" b="1" dirty="0" err="1" smtClean="0"/>
              <a:t>Дощів</a:t>
            </a:r>
            <a:r>
              <a:rPr lang="ru-RU" sz="2000" b="1" dirty="0" smtClean="0"/>
              <a:t> (</a:t>
            </a:r>
            <a:r>
              <a:rPr lang="ru-RU" sz="2000" b="1" dirty="0" err="1" smtClean="0"/>
              <a:t>Mare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Imbrium</a:t>
            </a:r>
            <a:r>
              <a:rPr lang="ru-RU" sz="2000" b="1" dirty="0" smtClean="0"/>
              <a:t>).</a:t>
            </a:r>
            <a:br>
              <a:rPr lang="ru-RU" sz="2000" b="1" dirty="0" smtClean="0"/>
            </a:br>
            <a:r>
              <a:rPr lang="ru-RU" sz="2000" b="1" dirty="0" err="1" smtClean="0"/>
              <a:t>Ця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місцевість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є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однією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найкраще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досліджених</a:t>
            </a:r>
            <a:r>
              <a:rPr lang="ru-RU" sz="2000" b="1" dirty="0" smtClean="0"/>
              <a:t> на </a:t>
            </a:r>
            <a:r>
              <a:rPr lang="ru-RU" sz="2000" b="1" dirty="0" err="1" smtClean="0"/>
              <a:t>Місяці</a:t>
            </a:r>
            <a:r>
              <a:rPr lang="ru-RU" sz="2000" b="1" dirty="0" smtClean="0"/>
              <a:t>: </a:t>
            </a:r>
            <a:r>
              <a:rPr lang="ru-RU" sz="2000" b="1" dirty="0" err="1" smtClean="0"/>
              <a:t>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її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території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розташовані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відомі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кратери</a:t>
            </a:r>
            <a:r>
              <a:rPr lang="ru-RU" sz="2000" b="1" dirty="0" smtClean="0"/>
              <a:t> Коперник, </a:t>
            </a:r>
            <a:r>
              <a:rPr lang="ru-RU" sz="2000" b="1" dirty="0" err="1" smtClean="0"/>
              <a:t>Архімед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Ератосфен</a:t>
            </a:r>
            <a:r>
              <a:rPr lang="uk-UA" sz="2000" b="1" dirty="0" smtClean="0"/>
              <a:t>, Платон  </a:t>
            </a:r>
          </a:p>
          <a:p>
            <a:pPr>
              <a:lnSpc>
                <a:spcPct val="170000"/>
              </a:lnSpc>
              <a:buNone/>
            </a:pPr>
            <a:r>
              <a:rPr lang="ru-RU" sz="2000" b="1" dirty="0" err="1" smtClean="0"/>
              <a:t>Вибір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саме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цього</a:t>
            </a:r>
            <a:r>
              <a:rPr lang="ru-RU" sz="2000" b="1" dirty="0" smtClean="0"/>
              <a:t> району </a:t>
            </a:r>
            <a:r>
              <a:rPr lang="ru-RU" sz="2000" b="1" dirty="0" err="1" smtClean="0"/>
              <a:t>пояснюється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тим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що</a:t>
            </a:r>
            <a:r>
              <a:rPr lang="ru-RU" sz="2000" b="1" dirty="0" smtClean="0"/>
              <a:t>:</a:t>
            </a:r>
          </a:p>
          <a:p>
            <a:pPr lvl="0">
              <a:lnSpc>
                <a:spcPct val="170000"/>
              </a:lnSpc>
            </a:pPr>
            <a:r>
              <a:rPr lang="ru-RU" sz="2000" b="1" dirty="0" err="1" smtClean="0"/>
              <a:t>він</a:t>
            </a:r>
            <a:r>
              <a:rPr lang="ru-RU" sz="2000" b="1" dirty="0" smtClean="0"/>
              <a:t> добре </a:t>
            </a:r>
            <a:r>
              <a:rPr lang="ru-RU" sz="2000" b="1" dirty="0" err="1" smtClean="0"/>
              <a:t>спостерігається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із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Землі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навіть</a:t>
            </a:r>
            <a:r>
              <a:rPr lang="ru-RU" sz="2000" b="1" dirty="0" smtClean="0"/>
              <a:t> у невеликий телескоп;</a:t>
            </a:r>
          </a:p>
          <a:p>
            <a:pPr lvl="0">
              <a:lnSpc>
                <a:spcPct val="170000"/>
              </a:lnSpc>
            </a:pPr>
            <a:r>
              <a:rPr lang="ru-RU" sz="2000" b="1" dirty="0" err="1" smtClean="0"/>
              <a:t>містить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кратери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різного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розміру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що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зручно</a:t>
            </a:r>
            <a:r>
              <a:rPr lang="ru-RU" sz="2000" b="1" dirty="0" smtClean="0"/>
              <a:t> для </a:t>
            </a:r>
            <a:r>
              <a:rPr lang="ru-RU" sz="2000" b="1" dirty="0" err="1" smtClean="0"/>
              <a:t>статистичного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аналізу</a:t>
            </a:r>
            <a:r>
              <a:rPr lang="ru-RU" sz="2000" b="1" dirty="0" smtClean="0"/>
              <a:t>;</a:t>
            </a:r>
          </a:p>
          <a:p>
            <a:pPr>
              <a:lnSpc>
                <a:spcPct val="170000"/>
              </a:lnSpc>
            </a:pPr>
            <a:r>
              <a:rPr lang="ru-RU" sz="2000" b="1" dirty="0" smtClean="0"/>
              <a:t>для </a:t>
            </a:r>
            <a:r>
              <a:rPr lang="ru-RU" sz="2000" b="1" dirty="0" err="1" smtClean="0"/>
              <a:t>нього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доступні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якісні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зображення</a:t>
            </a:r>
            <a:r>
              <a:rPr lang="ru-RU" sz="2000" b="1" dirty="0" smtClean="0"/>
              <a:t> у </a:t>
            </a:r>
            <a:r>
              <a:rPr lang="ru-RU" sz="2000" b="1" dirty="0" err="1" smtClean="0"/>
              <a:t>відкритих</a:t>
            </a:r>
            <a:r>
              <a:rPr lang="ru-RU" sz="2000" b="1" dirty="0" smtClean="0"/>
              <a:t> базах </a:t>
            </a:r>
            <a:r>
              <a:rPr lang="ru-RU" sz="2000" b="1" dirty="0" err="1" smtClean="0"/>
              <a:t>даних</a:t>
            </a:r>
            <a:r>
              <a:rPr lang="ru-RU" sz="2000" b="1" dirty="0" smtClean="0"/>
              <a:t> NASA.</a:t>
            </a:r>
          </a:p>
          <a:p>
            <a:pPr>
              <a:lnSpc>
                <a:spcPct val="170000"/>
              </a:lnSpc>
              <a:tabLst>
                <a:tab pos="3763963" algn="l"/>
              </a:tabLst>
            </a:pPr>
            <a:r>
              <a:rPr lang="ru-RU" sz="2000" b="1" dirty="0" err="1" smtClean="0"/>
              <a:t>Також</a:t>
            </a:r>
            <a:r>
              <a:rPr lang="ru-RU" sz="2000" b="1" dirty="0" smtClean="0"/>
              <a:t> до </a:t>
            </a:r>
            <a:r>
              <a:rPr lang="ru-RU" sz="2000" b="1" dirty="0" err="1" smtClean="0"/>
              <a:t>дослідження</a:t>
            </a:r>
            <a:r>
              <a:rPr lang="ru-RU" sz="2000" b="1" dirty="0" smtClean="0"/>
              <a:t> я включила  кратер Тихо, </a:t>
            </a:r>
            <a:r>
              <a:rPr lang="ru-RU" sz="2000" dirty="0" err="1" smtClean="0"/>
              <a:t>який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знаходиться</a:t>
            </a:r>
            <a:r>
              <a:rPr lang="ru-RU" sz="2000" dirty="0" smtClean="0"/>
              <a:t>  в </a:t>
            </a:r>
            <a:r>
              <a:rPr lang="ru-RU" sz="2000" dirty="0" err="1" smtClean="0"/>
              <a:t>південної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частині</a:t>
            </a:r>
            <a:r>
              <a:rPr lang="ru-RU" sz="2000" dirty="0" smtClean="0"/>
              <a:t> видимого боку </a:t>
            </a:r>
            <a:r>
              <a:rPr lang="ru-RU" sz="2000" dirty="0" err="1" smtClean="0"/>
              <a:t>Місяця</a:t>
            </a:r>
            <a:r>
              <a:rPr lang="ru-RU" sz="2000" dirty="0" smtClean="0"/>
              <a:t> (</a:t>
            </a:r>
            <a:r>
              <a:rPr lang="ru-RU" sz="2000" dirty="0" err="1" smtClean="0"/>
              <a:t>південне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материкове</a:t>
            </a:r>
            <a:r>
              <a:rPr lang="ru-RU" sz="2000" dirty="0" smtClean="0"/>
              <a:t> плато). </a:t>
            </a:r>
            <a:endParaRPr lang="ru-RU" sz="2000" b="1" dirty="0" smtClean="0"/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719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520" y="1249680"/>
            <a:ext cx="11658600" cy="5349240"/>
          </a:xfrm>
        </p:spPr>
        <p:txBody>
          <a:bodyPr>
            <a:noAutofit/>
          </a:bodyPr>
          <a:lstStyle/>
          <a:p>
            <a:pPr algn="l"/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Вибрано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кратерів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кожного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кратера, за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ресурсу </a:t>
            </a:r>
            <a:r>
              <a:rPr lang="en-US" sz="2800" dirty="0" smtClean="0"/>
              <a:t>Lunar Reconnaissance Orbiter (LRO)</a:t>
            </a:r>
            <a:r>
              <a:rPr lang="en-US" sz="2800" u="sng" dirty="0" smtClean="0">
                <a:hlinkClick r:id="rId2"/>
              </a:rPr>
              <a:t> https://www.lroc.asu.edu</a:t>
            </a:r>
            <a:r>
              <a:rPr lang="uk-UA" sz="2800" dirty="0" smtClean="0"/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 масштабом на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 (широта,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довгота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Тип (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приведено до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єдиних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кілометри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Розраховано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моду,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медіану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Побудовано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Excel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гістограм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кратерів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графік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обраних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катерів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7003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18120" y="1188721"/>
            <a:ext cx="4191000" cy="3507266"/>
          </a:xfrm>
        </p:spPr>
        <p:txBody>
          <a:bodyPr>
            <a:noAutofit/>
          </a:bodyPr>
          <a:lstStyle/>
          <a:p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uk-UA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ів</a:t>
            </a:r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вимірювань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7680" cy="671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939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67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14394" y="-742651"/>
            <a:ext cx="8489132" cy="2064457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Топологія кратерів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649" y="1165741"/>
            <a:ext cx="2592796" cy="1967195"/>
          </a:xfrm>
        </p:spPr>
        <p:txBody>
          <a:bodyPr>
            <a:normAutofit/>
          </a:bodyPr>
          <a:lstStyle/>
          <a:p>
            <a:r>
              <a:rPr lang="uk-UA" dirty="0" smtClean="0"/>
              <a:t>Прості  Складні</a:t>
            </a:r>
          </a:p>
          <a:p>
            <a:pPr marL="457200" indent="-457200">
              <a:buAutoNum type="arabicPlain" startAt="7"/>
            </a:pPr>
            <a:r>
              <a:rPr lang="uk-UA" dirty="0" smtClean="0"/>
              <a:t>13</a:t>
            </a:r>
          </a:p>
          <a:p>
            <a:r>
              <a:rPr lang="uk-UA" dirty="0" smtClean="0"/>
              <a:t>35%       65%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" y="563880"/>
            <a:ext cx="11567160" cy="58690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3400"/>
            <a:ext cx="11567160" cy="586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297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6160" y="0"/>
            <a:ext cx="8382000" cy="2387600"/>
          </a:xfrm>
        </p:spPr>
        <p:txBody>
          <a:bodyPr>
            <a:normAutofit/>
          </a:bodyPr>
          <a:lstStyle/>
          <a:p>
            <a:r>
              <a:rPr lang="uk-UA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 кратерів за діаметром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99560" y="2371103"/>
            <a:ext cx="7452360" cy="4151617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09987477"/>
              </p:ext>
            </p:extLst>
          </p:nvPr>
        </p:nvGraphicFramePr>
        <p:xfrm>
          <a:off x="0" y="640079"/>
          <a:ext cx="3611880" cy="5708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920240"/>
              </a:tblGrid>
              <a:tr h="1355241">
                <a:tc>
                  <a:txBody>
                    <a:bodyPr/>
                    <a:lstStyle/>
                    <a:p>
                      <a:r>
                        <a:rPr lang="uk-UA" dirty="0" smtClean="0"/>
                        <a:t>Інтервал діаметрів (км)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Кількість </a:t>
                      </a:r>
                    </a:p>
                    <a:p>
                      <a:r>
                        <a:rPr lang="uk-UA" dirty="0" smtClean="0"/>
                        <a:t>кратерів</a:t>
                      </a:r>
                      <a:endParaRPr lang="ru-RU" dirty="0"/>
                    </a:p>
                  </a:txBody>
                  <a:tcPr/>
                </a:tc>
              </a:tr>
              <a:tr h="725561">
                <a:tc>
                  <a:txBody>
                    <a:bodyPr/>
                    <a:lstStyle/>
                    <a:p>
                      <a:r>
                        <a:rPr lang="uk-UA" dirty="0" smtClean="0"/>
                        <a:t>10-19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725561">
                <a:tc>
                  <a:txBody>
                    <a:bodyPr/>
                    <a:lstStyle/>
                    <a:p>
                      <a:r>
                        <a:rPr lang="uk-UA" dirty="0" smtClean="0"/>
                        <a:t>20-40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725561">
                <a:tc>
                  <a:txBody>
                    <a:bodyPr/>
                    <a:lstStyle/>
                    <a:p>
                      <a:r>
                        <a:rPr lang="uk-UA" dirty="0" smtClean="0"/>
                        <a:t>40-60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725561">
                <a:tc>
                  <a:txBody>
                    <a:bodyPr/>
                    <a:lstStyle/>
                    <a:p>
                      <a:r>
                        <a:rPr lang="uk-UA" dirty="0" smtClean="0"/>
                        <a:t>60-80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725561">
                <a:tc>
                  <a:txBody>
                    <a:bodyPr/>
                    <a:lstStyle/>
                    <a:p>
                      <a:r>
                        <a:rPr lang="uk-UA" dirty="0" smtClean="0"/>
                        <a:t>80-100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725561">
                <a:tc>
                  <a:txBody>
                    <a:bodyPr/>
                    <a:lstStyle/>
                    <a:p>
                      <a:r>
                        <a:rPr lang="en-US" dirty="0" smtClean="0"/>
                        <a:t>&gt;100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6125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3228"/>
          </a:xfrm>
        </p:spPr>
        <p:txBody>
          <a:bodyPr/>
          <a:lstStyle/>
          <a:p>
            <a:r>
              <a:rPr lang="uk-UA" dirty="0" smtClean="0"/>
              <a:t>Статистичні вимірювання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441342"/>
            <a:ext cx="11157488" cy="4974956"/>
          </a:xfrm>
        </p:spPr>
        <p:txBody>
          <a:bodyPr>
            <a:normAutofit fontScale="92500" lnSpcReduction="10000"/>
          </a:bodyPr>
          <a:lstStyle/>
          <a:p>
            <a:r>
              <a:rPr lang="ru-RU" sz="3600" b="1" dirty="0" err="1" smtClean="0"/>
              <a:t>Середній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діаметр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кратерів</a:t>
            </a:r>
            <a:r>
              <a:rPr lang="ru-RU" sz="3600" dirty="0" smtClean="0"/>
              <a:t> у </a:t>
            </a:r>
            <a:r>
              <a:rPr lang="ru-RU" sz="3600" dirty="0" err="1" smtClean="0"/>
              <a:t>вибірці</a:t>
            </a:r>
            <a:r>
              <a:rPr lang="ru-RU" sz="3600" dirty="0" smtClean="0"/>
              <a:t>: ≈ </a:t>
            </a:r>
            <a:r>
              <a:rPr lang="uk-UA" sz="3600" dirty="0" smtClean="0"/>
              <a:t>44,55</a:t>
            </a:r>
            <a:r>
              <a:rPr lang="ru-RU" sz="3600" dirty="0" smtClean="0"/>
              <a:t> км</a:t>
            </a:r>
          </a:p>
          <a:p>
            <a:r>
              <a:rPr lang="uk-UA" sz="3600" dirty="0" smtClean="0"/>
              <a:t>Розрахуємо медіану  діаметрів кратерів.</a:t>
            </a:r>
            <a:endParaRPr lang="ru-RU" sz="3600" dirty="0" smtClean="0"/>
          </a:p>
          <a:p>
            <a:r>
              <a:rPr lang="uk-UA" sz="3600" b="1" dirty="0" smtClean="0"/>
              <a:t>Розташуємо</a:t>
            </a:r>
            <a:r>
              <a:rPr lang="ru-RU" sz="3600" b="1" dirty="0" smtClean="0"/>
              <a:t> числа по </a:t>
            </a:r>
            <a:r>
              <a:rPr lang="uk-UA" sz="3600" b="1" dirty="0" smtClean="0"/>
              <a:t>зростанню</a:t>
            </a:r>
            <a:r>
              <a:rPr lang="ru-RU" sz="3600" dirty="0" smtClean="0"/>
              <a:t>:</a:t>
            </a:r>
            <a:br>
              <a:rPr lang="ru-RU" sz="3600" dirty="0" smtClean="0"/>
            </a:br>
            <a:r>
              <a:rPr lang="ru-RU" sz="3600" dirty="0" smtClean="0"/>
              <a:t>16, 17, 18, 19, 21, 26, 28, 29, 30, </a:t>
            </a:r>
            <a:r>
              <a:rPr lang="ru-RU" sz="3600" b="1" dirty="0" smtClean="0">
                <a:solidFill>
                  <a:srgbClr val="FF0000"/>
                </a:solidFill>
              </a:rPr>
              <a:t>32</a:t>
            </a:r>
            <a:r>
              <a:rPr lang="ru-RU" sz="3600" dirty="0" smtClean="0">
                <a:solidFill>
                  <a:srgbClr val="FF0000"/>
                </a:solidFill>
              </a:rPr>
              <a:t>, </a:t>
            </a:r>
            <a:r>
              <a:rPr lang="ru-RU" sz="3600" b="1" dirty="0" smtClean="0">
                <a:solidFill>
                  <a:srgbClr val="FF0000"/>
                </a:solidFill>
              </a:rPr>
              <a:t>39</a:t>
            </a:r>
            <a:r>
              <a:rPr lang="ru-RU" sz="3600" dirty="0" smtClean="0"/>
              <a:t>, 40, 41, 55, 58, 60, 83, 85, 93, 101</a:t>
            </a:r>
          </a:p>
          <a:p>
            <a:r>
              <a:rPr lang="ru-RU" sz="3600" dirty="0" smtClean="0"/>
              <a:t>Всего в списке 20 чисел. Это </a:t>
            </a:r>
            <a:r>
              <a:rPr lang="ru-RU" sz="3600" b="1" dirty="0" smtClean="0"/>
              <a:t>парное</a:t>
            </a:r>
            <a:r>
              <a:rPr lang="ru-RU" sz="3600" dirty="0" smtClean="0"/>
              <a:t> число</a:t>
            </a:r>
            <a:r>
              <a:rPr lang="uk-UA" sz="3600" dirty="0" smtClean="0"/>
              <a:t>. Оскільки </a:t>
            </a:r>
            <a:r>
              <a:rPr lang="ru-RU" sz="3600" dirty="0" smtClean="0"/>
              <a:t> к</a:t>
            </a:r>
            <a:r>
              <a:rPr lang="uk-UA" sz="3600" dirty="0" err="1" smtClean="0"/>
              <a:t>ількість</a:t>
            </a:r>
            <a:r>
              <a:rPr lang="ru-RU" sz="3600" dirty="0" smtClean="0"/>
              <a:t> чисел </a:t>
            </a:r>
            <a:r>
              <a:rPr lang="ru-RU" sz="3600" dirty="0" err="1" smtClean="0"/>
              <a:t>парн</a:t>
            </a:r>
            <a:r>
              <a:rPr lang="uk-UA" sz="3600" dirty="0" smtClean="0"/>
              <a:t>а</a:t>
            </a:r>
            <a:r>
              <a:rPr lang="ru-RU" sz="3600" dirty="0" smtClean="0"/>
              <a:t>, мед</a:t>
            </a:r>
            <a:r>
              <a:rPr lang="uk-UA" sz="3600" dirty="0" smtClean="0"/>
              <a:t>і</a:t>
            </a:r>
            <a:r>
              <a:rPr lang="ru-RU" sz="3600" dirty="0" err="1" smtClean="0"/>
              <a:t>ана</a:t>
            </a:r>
            <a:r>
              <a:rPr lang="ru-RU" sz="3600" dirty="0" smtClean="0"/>
              <a:t> буде с</a:t>
            </a:r>
            <a:r>
              <a:rPr lang="uk-UA" sz="3600" dirty="0" smtClean="0"/>
              <a:t>е</a:t>
            </a:r>
            <a:r>
              <a:rPr lang="ru-RU" sz="3600" dirty="0" err="1" smtClean="0"/>
              <a:t>редним</a:t>
            </a:r>
            <a:r>
              <a:rPr lang="ru-RU" sz="3600" dirty="0" smtClean="0"/>
              <a:t> </a:t>
            </a:r>
            <a:r>
              <a:rPr lang="ru-RU" sz="3600" dirty="0" err="1" smtClean="0"/>
              <a:t>арифметич</a:t>
            </a:r>
            <a:r>
              <a:rPr lang="uk-UA" sz="3600" dirty="0" smtClean="0"/>
              <a:t>н</a:t>
            </a:r>
            <a:r>
              <a:rPr lang="ru-RU" sz="3600" dirty="0" smtClean="0"/>
              <a:t>им </a:t>
            </a:r>
            <a:r>
              <a:rPr lang="ru-RU" sz="3600" dirty="0" err="1" smtClean="0"/>
              <a:t>дв</a:t>
            </a:r>
            <a:r>
              <a:rPr lang="uk-UA" sz="3600" dirty="0" smtClean="0"/>
              <a:t>о</a:t>
            </a:r>
            <a:r>
              <a:rPr lang="ru-RU" sz="3600" dirty="0" err="1" smtClean="0"/>
              <a:t>х</a:t>
            </a:r>
            <a:r>
              <a:rPr lang="ru-RU" sz="3600" dirty="0" smtClean="0"/>
              <a:t> </a:t>
            </a:r>
            <a:r>
              <a:rPr lang="ru-RU" sz="3600" dirty="0" err="1" smtClean="0"/>
              <a:t>центральн</a:t>
            </a:r>
            <a:r>
              <a:rPr lang="uk-UA" sz="3600" dirty="0" smtClean="0"/>
              <a:t>и</a:t>
            </a:r>
            <a:r>
              <a:rPr lang="ru-RU" sz="3600" dirty="0" err="1" smtClean="0"/>
              <a:t>х</a:t>
            </a:r>
            <a:r>
              <a:rPr lang="ru-RU" sz="3600" dirty="0" smtClean="0"/>
              <a:t> чисел</a:t>
            </a:r>
            <a:r>
              <a:rPr lang="uk-UA" sz="3600" dirty="0" smtClean="0"/>
              <a:t>:   32 та 39.                                                                                                                    </a:t>
            </a:r>
            <a:r>
              <a:rPr lang="ru-RU" sz="3600" b="1" dirty="0" smtClean="0"/>
              <a:t>Мед</a:t>
            </a:r>
            <a:r>
              <a:rPr lang="uk-UA" sz="3600" b="1" dirty="0" smtClean="0"/>
              <a:t>і</a:t>
            </a:r>
            <a:r>
              <a:rPr lang="ru-RU" sz="3600" b="1" dirty="0" err="1" smtClean="0"/>
              <a:t>ана</a:t>
            </a:r>
            <a:r>
              <a:rPr lang="ru-RU" sz="3600" dirty="0" smtClean="0"/>
              <a:t> = (32 + 39) / 2 = 71 / 2 = </a:t>
            </a:r>
            <a:r>
              <a:rPr lang="ru-RU" sz="3600" b="1" dirty="0" smtClean="0"/>
              <a:t>35.5</a:t>
            </a:r>
            <a:r>
              <a:rPr lang="uk-UA" sz="3600" b="1" dirty="0" smtClean="0"/>
              <a:t> км.</a:t>
            </a:r>
            <a:endParaRPr lang="ru-RU" sz="3600" dirty="0" smtClean="0"/>
          </a:p>
          <a:p>
            <a:r>
              <a:rPr lang="ru-RU" sz="3600" b="1" dirty="0" smtClean="0"/>
              <a:t>Мода:</a:t>
            </a:r>
            <a:r>
              <a:rPr lang="ru-RU" sz="3600" dirty="0" smtClean="0"/>
              <a:t> </a:t>
            </a:r>
            <a:r>
              <a:rPr lang="uk-UA" sz="3600" dirty="0" smtClean="0"/>
              <a:t>2</a:t>
            </a:r>
            <a:r>
              <a:rPr lang="ru-RU" sz="3600" dirty="0" smtClean="0"/>
              <a:t>0–40 км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480" y="289561"/>
            <a:ext cx="10515600" cy="1219199"/>
          </a:xfrm>
        </p:spPr>
        <p:txBody>
          <a:bodyPr/>
          <a:lstStyle/>
          <a:p>
            <a:r>
              <a:rPr lang="uk-UA" dirty="0" smtClean="0"/>
              <a:t>Точний розрахунок моди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09360" y="1840864"/>
            <a:ext cx="6151277" cy="4575175"/>
          </a:xfrm>
        </p:spPr>
        <p:txBody>
          <a:bodyPr>
            <a:normAutofit/>
          </a:bodyPr>
          <a:lstStyle/>
          <a:p>
            <a:r>
              <a:rPr lang="en-US" dirty="0" smtClean="0"/>
              <a:t>L</a:t>
            </a:r>
            <a:r>
              <a:rPr lang="ru-RU" dirty="0" smtClean="0"/>
              <a:t>- </a:t>
            </a:r>
            <a:r>
              <a:rPr lang="ru-RU" dirty="0" err="1" smtClean="0"/>
              <a:t>нижня</a:t>
            </a:r>
            <a:r>
              <a:rPr lang="ru-RU" dirty="0" smtClean="0"/>
              <a:t> межа модельного </a:t>
            </a:r>
            <a:r>
              <a:rPr lang="ru-RU" dirty="0" err="1" smtClean="0"/>
              <a:t>інтервалу</a:t>
            </a:r>
            <a:r>
              <a:rPr lang="ru-RU" dirty="0" smtClean="0"/>
              <a:t> (20);</a:t>
            </a:r>
          </a:p>
          <a:p>
            <a:r>
              <a:rPr lang="ru-RU" dirty="0" smtClean="0"/>
              <a:t>  </a:t>
            </a:r>
            <a:r>
              <a:rPr lang="uk-UA" dirty="0" smtClean="0"/>
              <a:t>частота модельного </a:t>
            </a:r>
            <a:r>
              <a:rPr lang="uk-UA" dirty="0" err="1" smtClean="0"/>
              <a:t>інтервала</a:t>
            </a:r>
            <a:r>
              <a:rPr lang="uk-UA" dirty="0" smtClean="0"/>
              <a:t> (8);</a:t>
            </a:r>
            <a:endParaRPr lang="ru-RU" dirty="0" smtClean="0"/>
          </a:p>
          <a:p>
            <a:r>
              <a:rPr lang="uk-UA" dirty="0" smtClean="0"/>
              <a:t>частота попереднього </a:t>
            </a:r>
            <a:r>
              <a:rPr lang="uk-UA" dirty="0" err="1" smtClean="0"/>
              <a:t>інтервала</a:t>
            </a:r>
            <a:r>
              <a:rPr lang="uk-UA" dirty="0" smtClean="0"/>
              <a:t> (4);</a:t>
            </a:r>
            <a:endParaRPr lang="ru-RU" dirty="0" smtClean="0"/>
          </a:p>
          <a:p>
            <a:r>
              <a:rPr lang="uk-UA" dirty="0" smtClean="0"/>
              <a:t>частота наступного </a:t>
            </a:r>
            <a:r>
              <a:rPr lang="uk-UA" dirty="0" err="1" smtClean="0"/>
              <a:t>інтервала</a:t>
            </a:r>
            <a:r>
              <a:rPr lang="uk-UA" dirty="0" smtClean="0"/>
              <a:t> (4).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W- </a:t>
            </a:r>
            <a:r>
              <a:rPr lang="uk-UA" dirty="0" smtClean="0"/>
              <a:t>кількість розглянутих кратерів (20)</a:t>
            </a:r>
          </a:p>
          <a:p>
            <a:pPr>
              <a:buNone/>
            </a:pPr>
            <a:r>
              <a:rPr lang="uk-UA" dirty="0" smtClean="0"/>
              <a:t>За цій формулою мода =30 км. </a:t>
            </a:r>
            <a:endParaRPr lang="ru-RU" dirty="0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" y="1630680"/>
            <a:ext cx="5943600" cy="2194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81915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938" y="-753676"/>
            <a:ext cx="9144000" cy="2387600"/>
          </a:xfrm>
        </p:spPr>
        <p:txBody>
          <a:bodyPr>
            <a:normAutofit/>
          </a:bodyPr>
          <a:lstStyle/>
          <a:p>
            <a:r>
              <a:rPr lang="uk-UA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розташування кратерів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7240" y="1633924"/>
            <a:ext cx="9143999" cy="47530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12192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767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8075" y="-274321"/>
            <a:ext cx="9144000" cy="1385115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9560" y="1110795"/>
            <a:ext cx="11536680" cy="5747205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досягнуто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поставленої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мети —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вивчено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закономірності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кратерів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видимому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боці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проведено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статистичний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/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1.Поверхня видимого боку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вкрита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великою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кратерів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ударне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2.Розподіл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кратерів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степеневий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—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кратерів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зменшується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збільшенням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їхнього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723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280" y="426720"/>
            <a:ext cx="11551920" cy="62484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3.Середній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кратера у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дослідженій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вибірці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44,5 км, а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найпоширеніші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20–40 км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4.Кратери на морях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зустрічаються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рідше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височинах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молодший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лавових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5.Проведені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Virtual Moon Atlas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Moon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дали результат,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узгоджується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NASA LRO,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підтверджує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надійність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обраної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6.Дослідження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продемонструвало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шкільних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астрономічні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endParaRPr lang="ru-RU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СПИСОК ВИКОРАСТАННИХ ДЖЕРЕЛ: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9416"/>
            <a:ext cx="10317480" cy="4846320"/>
          </a:xfrm>
        </p:spPr>
        <p:txBody>
          <a:bodyPr>
            <a:normAutofit/>
          </a:bodyPr>
          <a:lstStyle/>
          <a:p>
            <a:r>
              <a:rPr lang="uk-UA" dirty="0" smtClean="0"/>
              <a:t>1. </a:t>
            </a:r>
            <a:r>
              <a:rPr lang="uk-UA" u="sng" dirty="0" smtClean="0">
                <a:hlinkClick r:id="rId2"/>
              </a:rPr>
              <a:t>https://uk.wikipedia.org/wiki/-</a:t>
            </a:r>
            <a:r>
              <a:rPr lang="uk-UA" dirty="0" smtClean="0"/>
              <a:t> Вільна енциклопедія.</a:t>
            </a:r>
            <a:endParaRPr lang="ru-RU" dirty="0" smtClean="0"/>
          </a:p>
          <a:p>
            <a:r>
              <a:rPr lang="uk-UA" dirty="0" smtClean="0"/>
              <a:t>2. Підручник  Астрономія – авт. В.Сиротюк, Ю.</a:t>
            </a:r>
            <a:r>
              <a:rPr lang="uk-UA" dirty="0" err="1" smtClean="0"/>
              <a:t>Мирошніченко</a:t>
            </a:r>
            <a:r>
              <a:rPr lang="uk-UA" dirty="0" smtClean="0"/>
              <a:t>.                                       3.  </a:t>
            </a:r>
            <a:r>
              <a:rPr lang="ru-RU" dirty="0" err="1" smtClean="0"/>
              <a:t>Google</a:t>
            </a:r>
            <a:r>
              <a:rPr lang="ru-RU" dirty="0" smtClean="0"/>
              <a:t> </a:t>
            </a:r>
            <a:r>
              <a:rPr lang="ru-RU" dirty="0" err="1" smtClean="0"/>
              <a:t>Moon</a:t>
            </a:r>
            <a:r>
              <a:rPr lang="ru-RU" dirty="0" smtClean="0"/>
              <a:t> — </a:t>
            </a:r>
            <a:r>
              <a:rPr lang="ru-RU" dirty="0" err="1" smtClean="0"/>
              <a:t>інтерактивна</a:t>
            </a:r>
            <a:r>
              <a:rPr lang="ru-RU" dirty="0" smtClean="0"/>
              <a:t> карта </a:t>
            </a:r>
            <a:r>
              <a:rPr lang="ru-RU" dirty="0" err="1" smtClean="0"/>
              <a:t>Місяця</a:t>
            </a:r>
            <a:r>
              <a:rPr lang="ru-RU" dirty="0" smtClean="0"/>
              <a:t>. [</a:t>
            </a:r>
            <a:r>
              <a:rPr lang="ru-RU" dirty="0" err="1" smtClean="0"/>
              <a:t>Електронний</a:t>
            </a:r>
            <a:r>
              <a:rPr lang="ru-RU" dirty="0" smtClean="0"/>
              <a:t> ресурс]. — Режим доступу: https://www.google.com/moon</a:t>
            </a:r>
          </a:p>
          <a:p>
            <a:r>
              <a:rPr lang="uk-UA" dirty="0" smtClean="0"/>
              <a:t>4. </a:t>
            </a:r>
            <a:r>
              <a:rPr lang="en-US" dirty="0" smtClean="0"/>
              <a:t>Lunar Reconnaissance Orbiter (LRO) — </a:t>
            </a:r>
            <a:r>
              <a:rPr lang="ru-RU" dirty="0" err="1" smtClean="0"/>
              <a:t>офіційний</a:t>
            </a:r>
            <a:r>
              <a:rPr lang="ru-RU" dirty="0" smtClean="0"/>
              <a:t> сайт </a:t>
            </a:r>
            <a:r>
              <a:rPr lang="ru-RU" dirty="0" err="1" smtClean="0"/>
              <a:t>місії</a:t>
            </a:r>
            <a:r>
              <a:rPr lang="en-US" dirty="0" smtClean="0"/>
              <a:t> NASA. [</a:t>
            </a:r>
            <a:r>
              <a:rPr lang="ru-RU" dirty="0" err="1" smtClean="0"/>
              <a:t>Електронний</a:t>
            </a:r>
            <a:r>
              <a:rPr lang="ru-RU" dirty="0" smtClean="0"/>
              <a:t> ресурс</a:t>
            </a:r>
            <a:r>
              <a:rPr lang="en-US" dirty="0" smtClean="0"/>
              <a:t>]. — </a:t>
            </a:r>
            <a:r>
              <a:rPr lang="ru-RU" dirty="0" smtClean="0"/>
              <a:t>Режим доступу</a:t>
            </a:r>
            <a:r>
              <a:rPr lang="en-US" dirty="0" smtClean="0"/>
              <a:t>: </a:t>
            </a:r>
            <a:r>
              <a:rPr lang="en-US" u="sng" dirty="0" smtClean="0">
                <a:hlinkClick r:id="rId3"/>
              </a:rPr>
              <a:t>https://www.lroc.asu.edu</a:t>
            </a:r>
            <a:r>
              <a:rPr lang="uk-UA" dirty="0" smtClean="0"/>
              <a:t>                                                                                                                                       5. </a:t>
            </a:r>
            <a:r>
              <a:rPr lang="en-US" dirty="0" smtClean="0"/>
              <a:t>Virtual Moon Atlas, </a:t>
            </a:r>
            <a:r>
              <a:rPr lang="ru-RU" dirty="0" err="1" smtClean="0"/>
              <a:t>версія</a:t>
            </a:r>
            <a:r>
              <a:rPr lang="en-US" dirty="0" smtClean="0"/>
              <a:t> 7.0 — </a:t>
            </a:r>
            <a:r>
              <a:rPr lang="ru-RU" dirty="0" err="1" smtClean="0"/>
              <a:t>програмне</a:t>
            </a:r>
            <a:r>
              <a:rPr lang="ru-RU" dirty="0" smtClean="0"/>
              <a:t> </a:t>
            </a:r>
            <a:r>
              <a:rPr lang="ru-RU" dirty="0" err="1" smtClean="0"/>
              <a:t>забезпечення</a:t>
            </a:r>
            <a:r>
              <a:rPr lang="ru-RU" dirty="0" smtClean="0"/>
              <a:t> для </a:t>
            </a:r>
            <a:r>
              <a:rPr lang="ru-RU" dirty="0" err="1" smtClean="0"/>
              <a:t>спостереження</a:t>
            </a:r>
            <a:r>
              <a:rPr lang="ru-RU" dirty="0" smtClean="0"/>
              <a:t> та </a:t>
            </a:r>
            <a:r>
              <a:rPr lang="ru-RU" dirty="0" err="1" smtClean="0"/>
              <a:t>вимірювання</a:t>
            </a:r>
            <a:r>
              <a:rPr lang="ru-RU" dirty="0" smtClean="0"/>
              <a:t> </a:t>
            </a:r>
            <a:r>
              <a:rPr lang="ru-RU" dirty="0" err="1" smtClean="0"/>
              <a:t>місячних</a:t>
            </a:r>
            <a:r>
              <a:rPr lang="ru-RU" dirty="0" smtClean="0"/>
              <a:t> об</a:t>
            </a:r>
            <a:r>
              <a:rPr lang="en-US" dirty="0" smtClean="0"/>
              <a:t>’</a:t>
            </a:r>
            <a:r>
              <a:rPr lang="ru-RU" dirty="0" err="1" smtClean="0"/>
              <a:t>єктів</a:t>
            </a:r>
            <a:r>
              <a:rPr lang="en-US" dirty="0" smtClean="0"/>
              <a:t>. </a:t>
            </a:r>
            <a:r>
              <a:rPr lang="ru-RU" dirty="0" smtClean="0"/>
              <a:t>[</a:t>
            </a:r>
            <a:r>
              <a:rPr lang="ru-RU" dirty="0" err="1" smtClean="0"/>
              <a:t>Електронний</a:t>
            </a:r>
            <a:r>
              <a:rPr lang="ru-RU" dirty="0" smtClean="0"/>
              <a:t> ресурс]. — Режим доступу: https://ap-i.net/avl/en/start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652</TotalTime>
  <Words>739</Words>
  <Application>Microsoft Office PowerPoint</Application>
  <PresentationFormat>Произвольный</PresentationFormat>
  <Paragraphs>105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Тема роботи</vt:lpstr>
      <vt:lpstr>Мета дослідження  </vt:lpstr>
      <vt:lpstr>Завдання:</vt:lpstr>
      <vt:lpstr>Поверхня місяця</vt:lpstr>
      <vt:lpstr>    Види     кратерів за МОРФОЛОГИЧНИМИ ОЗНАКАМИ</vt:lpstr>
      <vt:lpstr>Практичне значення вивчення кратерів</vt:lpstr>
      <vt:lpstr>Методика та результати власного дослідження</vt:lpstr>
      <vt:lpstr>Методика вимірювань</vt:lpstr>
      <vt:lpstr>Слайд 9</vt:lpstr>
      <vt:lpstr>Слайд 10</vt:lpstr>
      <vt:lpstr>Топологія кратерів</vt:lpstr>
      <vt:lpstr>Розподіл кратерів за діаметром</vt:lpstr>
      <vt:lpstr>Статистичні вимірювання</vt:lpstr>
      <vt:lpstr>Точний розрахунок моди</vt:lpstr>
      <vt:lpstr>Карта розташування кратерів</vt:lpstr>
      <vt:lpstr>Висновки</vt:lpstr>
      <vt:lpstr>Слайд 17</vt:lpstr>
      <vt:lpstr>СПИСОК ВИКОРАСТАННИХ ДЖЕРЕЛ: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роботи</dc:title>
  <dc:creator>F5</dc:creator>
  <cp:lastModifiedBy>User</cp:lastModifiedBy>
  <cp:revision>29</cp:revision>
  <dcterms:created xsi:type="dcterms:W3CDTF">2025-11-15T12:42:56Z</dcterms:created>
  <dcterms:modified xsi:type="dcterms:W3CDTF">2026-04-01T15:55:42Z</dcterms:modified>
</cp:coreProperties>
</file>