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3" r:id="rId4"/>
    <p:sldId id="264" r:id="rId5"/>
    <p:sldId id="268" r:id="rId6"/>
    <p:sldId id="259" r:id="rId7"/>
    <p:sldId id="262" r:id="rId8"/>
    <p:sldId id="265" r:id="rId9"/>
    <p:sldId id="258" r:id="rId10"/>
    <p:sldId id="269" r:id="rId11"/>
    <p:sldId id="267" r:id="rId12"/>
    <p:sldId id="270" r:id="rId13"/>
    <p:sldId id="272" r:id="rId14"/>
    <p:sldId id="266" r:id="rId15"/>
    <p:sldId id="271"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C6426B"/>
    <a:srgbClr val="FF0066"/>
    <a:srgbClr val="025E4C"/>
    <a:srgbClr val="0033CC"/>
    <a:srgbClr val="E331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276A6C-37E2-4AD2-B68A-6BDF062E9D1C}" type="datetimeFigureOut">
              <a:rPr lang="uk-UA" smtClean="0"/>
              <a:t>22.04.2026</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86097B-FC74-4AF6-B985-F7425BE4F529}" type="slidenum">
              <a:rPr lang="uk-UA" smtClean="0"/>
              <a:t>‹№›</a:t>
            </a:fld>
            <a:endParaRPr lang="uk-UA"/>
          </a:p>
        </p:txBody>
      </p:sp>
    </p:spTree>
    <p:extLst>
      <p:ext uri="{BB962C8B-B14F-4D97-AF65-F5344CB8AC3E}">
        <p14:creationId xmlns:p14="http://schemas.microsoft.com/office/powerpoint/2010/main" val="1708603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9B86097B-FC74-4AF6-B985-F7425BE4F529}" type="slidenum">
              <a:rPr lang="uk-UA" smtClean="0"/>
              <a:t>9</a:t>
            </a:fld>
            <a:endParaRPr lang="uk-UA"/>
          </a:p>
        </p:txBody>
      </p:sp>
    </p:spTree>
    <p:extLst>
      <p:ext uri="{BB962C8B-B14F-4D97-AF65-F5344CB8AC3E}">
        <p14:creationId xmlns:p14="http://schemas.microsoft.com/office/powerpoint/2010/main" val="1430549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9B86097B-FC74-4AF6-B985-F7425BE4F529}" type="slidenum">
              <a:rPr lang="uk-UA" smtClean="0"/>
              <a:t>13</a:t>
            </a:fld>
            <a:endParaRPr lang="uk-UA"/>
          </a:p>
        </p:txBody>
      </p:sp>
    </p:spTree>
    <p:extLst>
      <p:ext uri="{BB962C8B-B14F-4D97-AF65-F5344CB8AC3E}">
        <p14:creationId xmlns:p14="http://schemas.microsoft.com/office/powerpoint/2010/main" val="1033818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30450B-906A-4AA5-9EE0-B0E5C625E6EA}"/>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7DCCA325-242F-4417-A62A-E544DCD0A4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D1101075-28D7-4C6B-B4D7-2CDDD7C9C3B4}"/>
              </a:ext>
            </a:extLst>
          </p:cNvPr>
          <p:cNvSpPr>
            <a:spLocks noGrp="1"/>
          </p:cNvSpPr>
          <p:nvPr>
            <p:ph type="dt" sz="half" idx="10"/>
          </p:nvPr>
        </p:nvSpPr>
        <p:spPr/>
        <p:txBody>
          <a:bodyPr/>
          <a:lstStyle/>
          <a:p>
            <a:fld id="{1A1330A8-4F74-48CB-B464-79B85723E3C9}" type="datetimeFigureOut">
              <a:rPr lang="uk-UA" smtClean="0"/>
              <a:t>22.04.2026</a:t>
            </a:fld>
            <a:endParaRPr lang="uk-UA"/>
          </a:p>
        </p:txBody>
      </p:sp>
      <p:sp>
        <p:nvSpPr>
          <p:cNvPr id="5" name="Місце для нижнього колонтитула 4">
            <a:extLst>
              <a:ext uri="{FF2B5EF4-FFF2-40B4-BE49-F238E27FC236}">
                <a16:creationId xmlns:a16="http://schemas.microsoft.com/office/drawing/2014/main" id="{E5DE9D4A-D20E-4AC2-93FB-CD511BD2EEAE}"/>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98B0DDA3-925A-434D-8611-733AB65AD69F}"/>
              </a:ext>
            </a:extLst>
          </p:cNvPr>
          <p:cNvSpPr>
            <a:spLocks noGrp="1"/>
          </p:cNvSpPr>
          <p:nvPr>
            <p:ph type="sldNum" sz="quarter" idx="12"/>
          </p:nvPr>
        </p:nvSpPr>
        <p:spPr/>
        <p:txBody>
          <a:bodyPr/>
          <a:lstStyle/>
          <a:p>
            <a:fld id="{932C6237-D4A2-478E-B1C2-F26174106A3B}" type="slidenum">
              <a:rPr lang="uk-UA" smtClean="0"/>
              <a:t>‹№›</a:t>
            </a:fld>
            <a:endParaRPr lang="uk-UA"/>
          </a:p>
        </p:txBody>
      </p:sp>
    </p:spTree>
    <p:extLst>
      <p:ext uri="{BB962C8B-B14F-4D97-AF65-F5344CB8AC3E}">
        <p14:creationId xmlns:p14="http://schemas.microsoft.com/office/powerpoint/2010/main" val="1470511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8EE947-D716-454C-A18B-05A9BEDEB49D}"/>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6FEA9953-F59D-439B-BC90-A9CF2D1BEDCF}"/>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C1518940-4B2B-4112-958D-B8DA3309F4A0}"/>
              </a:ext>
            </a:extLst>
          </p:cNvPr>
          <p:cNvSpPr>
            <a:spLocks noGrp="1"/>
          </p:cNvSpPr>
          <p:nvPr>
            <p:ph type="dt" sz="half" idx="10"/>
          </p:nvPr>
        </p:nvSpPr>
        <p:spPr/>
        <p:txBody>
          <a:bodyPr/>
          <a:lstStyle/>
          <a:p>
            <a:fld id="{1A1330A8-4F74-48CB-B464-79B85723E3C9}" type="datetimeFigureOut">
              <a:rPr lang="uk-UA" smtClean="0"/>
              <a:t>22.04.2026</a:t>
            </a:fld>
            <a:endParaRPr lang="uk-UA"/>
          </a:p>
        </p:txBody>
      </p:sp>
      <p:sp>
        <p:nvSpPr>
          <p:cNvPr id="5" name="Місце для нижнього колонтитула 4">
            <a:extLst>
              <a:ext uri="{FF2B5EF4-FFF2-40B4-BE49-F238E27FC236}">
                <a16:creationId xmlns:a16="http://schemas.microsoft.com/office/drawing/2014/main" id="{AF47B189-9CF4-49EA-8C10-3870AA8C58B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E1F8A54E-9561-4D0A-B46D-D13DB98E5EBD}"/>
              </a:ext>
            </a:extLst>
          </p:cNvPr>
          <p:cNvSpPr>
            <a:spLocks noGrp="1"/>
          </p:cNvSpPr>
          <p:nvPr>
            <p:ph type="sldNum" sz="quarter" idx="12"/>
          </p:nvPr>
        </p:nvSpPr>
        <p:spPr/>
        <p:txBody>
          <a:bodyPr/>
          <a:lstStyle/>
          <a:p>
            <a:fld id="{932C6237-D4A2-478E-B1C2-F26174106A3B}" type="slidenum">
              <a:rPr lang="uk-UA" smtClean="0"/>
              <a:t>‹№›</a:t>
            </a:fld>
            <a:endParaRPr lang="uk-UA"/>
          </a:p>
        </p:txBody>
      </p:sp>
    </p:spTree>
    <p:extLst>
      <p:ext uri="{BB962C8B-B14F-4D97-AF65-F5344CB8AC3E}">
        <p14:creationId xmlns:p14="http://schemas.microsoft.com/office/powerpoint/2010/main" val="184944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E05116-EAB7-4840-A8FB-9AC17CB235B0}"/>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EA0C42A5-0AFF-4586-865A-4A113DA76A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162777DA-08F3-43F5-94EF-D0D990B3F5C9}"/>
              </a:ext>
            </a:extLst>
          </p:cNvPr>
          <p:cNvSpPr>
            <a:spLocks noGrp="1"/>
          </p:cNvSpPr>
          <p:nvPr>
            <p:ph type="dt" sz="half" idx="10"/>
          </p:nvPr>
        </p:nvSpPr>
        <p:spPr/>
        <p:txBody>
          <a:bodyPr/>
          <a:lstStyle/>
          <a:p>
            <a:fld id="{1A1330A8-4F74-48CB-B464-79B85723E3C9}" type="datetimeFigureOut">
              <a:rPr lang="uk-UA" smtClean="0"/>
              <a:t>22.04.2026</a:t>
            </a:fld>
            <a:endParaRPr lang="uk-UA"/>
          </a:p>
        </p:txBody>
      </p:sp>
      <p:sp>
        <p:nvSpPr>
          <p:cNvPr id="5" name="Місце для нижнього колонтитула 4">
            <a:extLst>
              <a:ext uri="{FF2B5EF4-FFF2-40B4-BE49-F238E27FC236}">
                <a16:creationId xmlns:a16="http://schemas.microsoft.com/office/drawing/2014/main" id="{90A3DEBB-06DD-4D59-9C70-F07E5321AD14}"/>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DEB36F4B-CBF5-4DDB-BBB5-C7D36B8C895F}"/>
              </a:ext>
            </a:extLst>
          </p:cNvPr>
          <p:cNvSpPr>
            <a:spLocks noGrp="1"/>
          </p:cNvSpPr>
          <p:nvPr>
            <p:ph type="sldNum" sz="quarter" idx="12"/>
          </p:nvPr>
        </p:nvSpPr>
        <p:spPr/>
        <p:txBody>
          <a:bodyPr/>
          <a:lstStyle/>
          <a:p>
            <a:fld id="{932C6237-D4A2-478E-B1C2-F26174106A3B}" type="slidenum">
              <a:rPr lang="uk-UA" smtClean="0"/>
              <a:t>‹№›</a:t>
            </a:fld>
            <a:endParaRPr lang="uk-UA"/>
          </a:p>
        </p:txBody>
      </p:sp>
    </p:spTree>
    <p:extLst>
      <p:ext uri="{BB962C8B-B14F-4D97-AF65-F5344CB8AC3E}">
        <p14:creationId xmlns:p14="http://schemas.microsoft.com/office/powerpoint/2010/main" val="1381703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655943-68D4-4DCA-8208-A1D2E62FD00B}"/>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326B1A96-3229-46F6-A975-797ABA7FC817}"/>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BAF790FD-EA6B-4BBD-B61B-A9502FB12DC9}"/>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98185F4A-E65A-44FF-8D28-460F14B6B546}"/>
              </a:ext>
            </a:extLst>
          </p:cNvPr>
          <p:cNvSpPr>
            <a:spLocks noGrp="1"/>
          </p:cNvSpPr>
          <p:nvPr>
            <p:ph type="dt" sz="half" idx="10"/>
          </p:nvPr>
        </p:nvSpPr>
        <p:spPr/>
        <p:txBody>
          <a:bodyPr/>
          <a:lstStyle/>
          <a:p>
            <a:fld id="{1A1330A8-4F74-48CB-B464-79B85723E3C9}" type="datetimeFigureOut">
              <a:rPr lang="uk-UA" smtClean="0"/>
              <a:t>22.04.2026</a:t>
            </a:fld>
            <a:endParaRPr lang="uk-UA"/>
          </a:p>
        </p:txBody>
      </p:sp>
      <p:sp>
        <p:nvSpPr>
          <p:cNvPr id="6" name="Місце для нижнього колонтитула 5">
            <a:extLst>
              <a:ext uri="{FF2B5EF4-FFF2-40B4-BE49-F238E27FC236}">
                <a16:creationId xmlns:a16="http://schemas.microsoft.com/office/drawing/2014/main" id="{79B832DF-DA04-438A-B201-AD8DE8D7D020}"/>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5E31B4B4-3F5E-45AD-8352-CE562962BF9C}"/>
              </a:ext>
            </a:extLst>
          </p:cNvPr>
          <p:cNvSpPr>
            <a:spLocks noGrp="1"/>
          </p:cNvSpPr>
          <p:nvPr>
            <p:ph type="sldNum" sz="quarter" idx="12"/>
          </p:nvPr>
        </p:nvSpPr>
        <p:spPr/>
        <p:txBody>
          <a:bodyPr/>
          <a:lstStyle/>
          <a:p>
            <a:fld id="{932C6237-D4A2-478E-B1C2-F26174106A3B}" type="slidenum">
              <a:rPr lang="uk-UA" smtClean="0"/>
              <a:t>‹№›</a:t>
            </a:fld>
            <a:endParaRPr lang="uk-UA"/>
          </a:p>
        </p:txBody>
      </p:sp>
    </p:spTree>
    <p:extLst>
      <p:ext uri="{BB962C8B-B14F-4D97-AF65-F5344CB8AC3E}">
        <p14:creationId xmlns:p14="http://schemas.microsoft.com/office/powerpoint/2010/main" val="2369843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4155CE-6C7D-41A2-B5AD-CFB753357214}"/>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4D9B2A4C-DC82-4AA3-8E98-3A4E8D7C17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8BA6DF6B-793A-4388-B5FB-A3F0B75A7D35}"/>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22CAAF8D-20D8-4530-84F7-10F5B76536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B84A32EC-888D-4B23-82EC-1A4AB967080D}"/>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84AE8EC1-DFE9-4A69-9EAF-CB140B4A84AF}"/>
              </a:ext>
            </a:extLst>
          </p:cNvPr>
          <p:cNvSpPr>
            <a:spLocks noGrp="1"/>
          </p:cNvSpPr>
          <p:nvPr>
            <p:ph type="dt" sz="half" idx="10"/>
          </p:nvPr>
        </p:nvSpPr>
        <p:spPr/>
        <p:txBody>
          <a:bodyPr/>
          <a:lstStyle/>
          <a:p>
            <a:fld id="{1A1330A8-4F74-48CB-B464-79B85723E3C9}" type="datetimeFigureOut">
              <a:rPr lang="uk-UA" smtClean="0"/>
              <a:t>22.04.2026</a:t>
            </a:fld>
            <a:endParaRPr lang="uk-UA"/>
          </a:p>
        </p:txBody>
      </p:sp>
      <p:sp>
        <p:nvSpPr>
          <p:cNvPr id="8" name="Місце для нижнього колонтитула 7">
            <a:extLst>
              <a:ext uri="{FF2B5EF4-FFF2-40B4-BE49-F238E27FC236}">
                <a16:creationId xmlns:a16="http://schemas.microsoft.com/office/drawing/2014/main" id="{1A1D719D-45FA-4769-80F4-E999550A3C64}"/>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4787898B-59C9-4019-9E83-3FC621C13E57}"/>
              </a:ext>
            </a:extLst>
          </p:cNvPr>
          <p:cNvSpPr>
            <a:spLocks noGrp="1"/>
          </p:cNvSpPr>
          <p:nvPr>
            <p:ph type="sldNum" sz="quarter" idx="12"/>
          </p:nvPr>
        </p:nvSpPr>
        <p:spPr/>
        <p:txBody>
          <a:bodyPr/>
          <a:lstStyle/>
          <a:p>
            <a:fld id="{932C6237-D4A2-478E-B1C2-F26174106A3B}" type="slidenum">
              <a:rPr lang="uk-UA" smtClean="0"/>
              <a:t>‹№›</a:t>
            </a:fld>
            <a:endParaRPr lang="uk-UA"/>
          </a:p>
        </p:txBody>
      </p:sp>
    </p:spTree>
    <p:extLst>
      <p:ext uri="{BB962C8B-B14F-4D97-AF65-F5344CB8AC3E}">
        <p14:creationId xmlns:p14="http://schemas.microsoft.com/office/powerpoint/2010/main" val="100886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6E2AB2-7908-4F1A-A378-37A0F959663B}"/>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3AF8D919-AFD2-4D12-BF0C-E9BA4A0A6CDC}"/>
              </a:ext>
            </a:extLst>
          </p:cNvPr>
          <p:cNvSpPr>
            <a:spLocks noGrp="1"/>
          </p:cNvSpPr>
          <p:nvPr>
            <p:ph type="dt" sz="half" idx="10"/>
          </p:nvPr>
        </p:nvSpPr>
        <p:spPr/>
        <p:txBody>
          <a:bodyPr/>
          <a:lstStyle/>
          <a:p>
            <a:fld id="{1A1330A8-4F74-48CB-B464-79B85723E3C9}" type="datetimeFigureOut">
              <a:rPr lang="uk-UA" smtClean="0"/>
              <a:t>22.04.2026</a:t>
            </a:fld>
            <a:endParaRPr lang="uk-UA"/>
          </a:p>
        </p:txBody>
      </p:sp>
      <p:sp>
        <p:nvSpPr>
          <p:cNvPr id="4" name="Місце для нижнього колонтитула 3">
            <a:extLst>
              <a:ext uri="{FF2B5EF4-FFF2-40B4-BE49-F238E27FC236}">
                <a16:creationId xmlns:a16="http://schemas.microsoft.com/office/drawing/2014/main" id="{9354DF55-9801-481A-B26D-4CCBDBEAF403}"/>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6EE48A7B-4386-4798-BA65-ECE2DEA1A76A}"/>
              </a:ext>
            </a:extLst>
          </p:cNvPr>
          <p:cNvSpPr>
            <a:spLocks noGrp="1"/>
          </p:cNvSpPr>
          <p:nvPr>
            <p:ph type="sldNum" sz="quarter" idx="12"/>
          </p:nvPr>
        </p:nvSpPr>
        <p:spPr/>
        <p:txBody>
          <a:bodyPr/>
          <a:lstStyle/>
          <a:p>
            <a:fld id="{932C6237-D4A2-478E-B1C2-F26174106A3B}" type="slidenum">
              <a:rPr lang="uk-UA" smtClean="0"/>
              <a:t>‹№›</a:t>
            </a:fld>
            <a:endParaRPr lang="uk-UA"/>
          </a:p>
        </p:txBody>
      </p:sp>
    </p:spTree>
    <p:extLst>
      <p:ext uri="{BB962C8B-B14F-4D97-AF65-F5344CB8AC3E}">
        <p14:creationId xmlns:p14="http://schemas.microsoft.com/office/powerpoint/2010/main" val="971105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E4032CCF-EAA6-407F-B344-F2646FC93CA7}"/>
              </a:ext>
            </a:extLst>
          </p:cNvPr>
          <p:cNvSpPr>
            <a:spLocks noGrp="1"/>
          </p:cNvSpPr>
          <p:nvPr>
            <p:ph type="dt" sz="half" idx="10"/>
          </p:nvPr>
        </p:nvSpPr>
        <p:spPr/>
        <p:txBody>
          <a:bodyPr/>
          <a:lstStyle/>
          <a:p>
            <a:fld id="{1A1330A8-4F74-48CB-B464-79B85723E3C9}" type="datetimeFigureOut">
              <a:rPr lang="uk-UA" smtClean="0"/>
              <a:t>22.04.2026</a:t>
            </a:fld>
            <a:endParaRPr lang="uk-UA"/>
          </a:p>
        </p:txBody>
      </p:sp>
      <p:sp>
        <p:nvSpPr>
          <p:cNvPr id="3" name="Місце для нижнього колонтитула 2">
            <a:extLst>
              <a:ext uri="{FF2B5EF4-FFF2-40B4-BE49-F238E27FC236}">
                <a16:creationId xmlns:a16="http://schemas.microsoft.com/office/drawing/2014/main" id="{A4D8F135-5EE4-4A6A-8DB4-A6DB8CBBE0D2}"/>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C1B1B099-157F-4BFD-A8DA-D03D88AEB527}"/>
              </a:ext>
            </a:extLst>
          </p:cNvPr>
          <p:cNvSpPr>
            <a:spLocks noGrp="1"/>
          </p:cNvSpPr>
          <p:nvPr>
            <p:ph type="sldNum" sz="quarter" idx="12"/>
          </p:nvPr>
        </p:nvSpPr>
        <p:spPr/>
        <p:txBody>
          <a:bodyPr/>
          <a:lstStyle/>
          <a:p>
            <a:fld id="{932C6237-D4A2-478E-B1C2-F26174106A3B}" type="slidenum">
              <a:rPr lang="uk-UA" smtClean="0"/>
              <a:t>‹№›</a:t>
            </a:fld>
            <a:endParaRPr lang="uk-UA"/>
          </a:p>
        </p:txBody>
      </p:sp>
    </p:spTree>
    <p:extLst>
      <p:ext uri="{BB962C8B-B14F-4D97-AF65-F5344CB8AC3E}">
        <p14:creationId xmlns:p14="http://schemas.microsoft.com/office/powerpoint/2010/main" val="4198835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5682A0-81F1-4464-B263-D4BB37C3E168}"/>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9EAA3E4D-6497-4B53-9D50-C433AA519E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F2A929A9-60A8-4AEF-8EE9-D6D9E3E140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DB1485F6-C598-44AE-AA76-BC21CC7FEC56}"/>
              </a:ext>
            </a:extLst>
          </p:cNvPr>
          <p:cNvSpPr>
            <a:spLocks noGrp="1"/>
          </p:cNvSpPr>
          <p:nvPr>
            <p:ph type="dt" sz="half" idx="10"/>
          </p:nvPr>
        </p:nvSpPr>
        <p:spPr/>
        <p:txBody>
          <a:bodyPr/>
          <a:lstStyle/>
          <a:p>
            <a:fld id="{1A1330A8-4F74-48CB-B464-79B85723E3C9}" type="datetimeFigureOut">
              <a:rPr lang="uk-UA" smtClean="0"/>
              <a:t>22.04.2026</a:t>
            </a:fld>
            <a:endParaRPr lang="uk-UA"/>
          </a:p>
        </p:txBody>
      </p:sp>
      <p:sp>
        <p:nvSpPr>
          <p:cNvPr id="6" name="Місце для нижнього колонтитула 5">
            <a:extLst>
              <a:ext uri="{FF2B5EF4-FFF2-40B4-BE49-F238E27FC236}">
                <a16:creationId xmlns:a16="http://schemas.microsoft.com/office/drawing/2014/main" id="{8D973346-008A-438C-8CEA-537D70734EDA}"/>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8D90B079-ABE2-4035-8D3D-66CDD7A4BADA}"/>
              </a:ext>
            </a:extLst>
          </p:cNvPr>
          <p:cNvSpPr>
            <a:spLocks noGrp="1"/>
          </p:cNvSpPr>
          <p:nvPr>
            <p:ph type="sldNum" sz="quarter" idx="12"/>
          </p:nvPr>
        </p:nvSpPr>
        <p:spPr/>
        <p:txBody>
          <a:bodyPr/>
          <a:lstStyle/>
          <a:p>
            <a:fld id="{932C6237-D4A2-478E-B1C2-F26174106A3B}" type="slidenum">
              <a:rPr lang="uk-UA" smtClean="0"/>
              <a:t>‹№›</a:t>
            </a:fld>
            <a:endParaRPr lang="uk-UA"/>
          </a:p>
        </p:txBody>
      </p:sp>
    </p:spTree>
    <p:extLst>
      <p:ext uri="{BB962C8B-B14F-4D97-AF65-F5344CB8AC3E}">
        <p14:creationId xmlns:p14="http://schemas.microsoft.com/office/powerpoint/2010/main" val="865708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86E798-08C3-4FB4-8D88-3D29114C6507}"/>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DC9EA3DA-F19C-4816-A4CC-D1B691C0CF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407FBC88-5C8E-43F6-8283-5B40A06239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CE854B2C-1D9D-484F-8474-2810C58EEDDC}"/>
              </a:ext>
            </a:extLst>
          </p:cNvPr>
          <p:cNvSpPr>
            <a:spLocks noGrp="1"/>
          </p:cNvSpPr>
          <p:nvPr>
            <p:ph type="dt" sz="half" idx="10"/>
          </p:nvPr>
        </p:nvSpPr>
        <p:spPr/>
        <p:txBody>
          <a:bodyPr/>
          <a:lstStyle/>
          <a:p>
            <a:fld id="{1A1330A8-4F74-48CB-B464-79B85723E3C9}" type="datetimeFigureOut">
              <a:rPr lang="uk-UA" smtClean="0"/>
              <a:t>22.04.2026</a:t>
            </a:fld>
            <a:endParaRPr lang="uk-UA"/>
          </a:p>
        </p:txBody>
      </p:sp>
      <p:sp>
        <p:nvSpPr>
          <p:cNvPr id="6" name="Місце для нижнього колонтитула 5">
            <a:extLst>
              <a:ext uri="{FF2B5EF4-FFF2-40B4-BE49-F238E27FC236}">
                <a16:creationId xmlns:a16="http://schemas.microsoft.com/office/drawing/2014/main" id="{126D1913-BCBA-43B3-8FDE-5EDB964067F6}"/>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DB836A4D-EB22-4FD9-957E-A89F5EDCE82F}"/>
              </a:ext>
            </a:extLst>
          </p:cNvPr>
          <p:cNvSpPr>
            <a:spLocks noGrp="1"/>
          </p:cNvSpPr>
          <p:nvPr>
            <p:ph type="sldNum" sz="quarter" idx="12"/>
          </p:nvPr>
        </p:nvSpPr>
        <p:spPr/>
        <p:txBody>
          <a:bodyPr/>
          <a:lstStyle/>
          <a:p>
            <a:fld id="{932C6237-D4A2-478E-B1C2-F26174106A3B}" type="slidenum">
              <a:rPr lang="uk-UA" smtClean="0"/>
              <a:t>‹№›</a:t>
            </a:fld>
            <a:endParaRPr lang="uk-UA"/>
          </a:p>
        </p:txBody>
      </p:sp>
    </p:spTree>
    <p:extLst>
      <p:ext uri="{BB962C8B-B14F-4D97-AF65-F5344CB8AC3E}">
        <p14:creationId xmlns:p14="http://schemas.microsoft.com/office/powerpoint/2010/main" val="803654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E0170F3-B48B-4D18-A10D-AE1CA2129C15}"/>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A83CF9E9-3064-42DA-A939-61F4368E3B1C}"/>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082182DC-991F-4033-AB5C-9CEFE808B794}"/>
              </a:ext>
            </a:extLst>
          </p:cNvPr>
          <p:cNvSpPr>
            <a:spLocks noGrp="1"/>
          </p:cNvSpPr>
          <p:nvPr>
            <p:ph type="dt" sz="half" idx="10"/>
          </p:nvPr>
        </p:nvSpPr>
        <p:spPr/>
        <p:txBody>
          <a:bodyPr/>
          <a:lstStyle/>
          <a:p>
            <a:fld id="{1A1330A8-4F74-48CB-B464-79B85723E3C9}" type="datetimeFigureOut">
              <a:rPr lang="uk-UA" smtClean="0"/>
              <a:t>22.04.2026</a:t>
            </a:fld>
            <a:endParaRPr lang="uk-UA"/>
          </a:p>
        </p:txBody>
      </p:sp>
      <p:sp>
        <p:nvSpPr>
          <p:cNvPr id="5" name="Місце для нижнього колонтитула 4">
            <a:extLst>
              <a:ext uri="{FF2B5EF4-FFF2-40B4-BE49-F238E27FC236}">
                <a16:creationId xmlns:a16="http://schemas.microsoft.com/office/drawing/2014/main" id="{27BA3F3E-3D86-49AE-B9D4-8D4701A01A2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992AA41-252F-490C-A3FF-CA65B098DD45}"/>
              </a:ext>
            </a:extLst>
          </p:cNvPr>
          <p:cNvSpPr>
            <a:spLocks noGrp="1"/>
          </p:cNvSpPr>
          <p:nvPr>
            <p:ph type="sldNum" sz="quarter" idx="12"/>
          </p:nvPr>
        </p:nvSpPr>
        <p:spPr/>
        <p:txBody>
          <a:bodyPr/>
          <a:lstStyle/>
          <a:p>
            <a:fld id="{932C6237-D4A2-478E-B1C2-F26174106A3B}" type="slidenum">
              <a:rPr lang="uk-UA" smtClean="0"/>
              <a:t>‹№›</a:t>
            </a:fld>
            <a:endParaRPr lang="uk-UA"/>
          </a:p>
        </p:txBody>
      </p:sp>
    </p:spTree>
    <p:extLst>
      <p:ext uri="{BB962C8B-B14F-4D97-AF65-F5344CB8AC3E}">
        <p14:creationId xmlns:p14="http://schemas.microsoft.com/office/powerpoint/2010/main" val="184072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58590B70-3B08-4847-A84B-894E3DEE9735}"/>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6D359019-84D7-4493-8779-8AC0E1948535}"/>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ACD4F417-7B4E-48E6-8F50-7840CD2A43F1}"/>
              </a:ext>
            </a:extLst>
          </p:cNvPr>
          <p:cNvSpPr>
            <a:spLocks noGrp="1"/>
          </p:cNvSpPr>
          <p:nvPr>
            <p:ph type="dt" sz="half" idx="10"/>
          </p:nvPr>
        </p:nvSpPr>
        <p:spPr/>
        <p:txBody>
          <a:bodyPr/>
          <a:lstStyle/>
          <a:p>
            <a:fld id="{1A1330A8-4F74-48CB-B464-79B85723E3C9}" type="datetimeFigureOut">
              <a:rPr lang="uk-UA" smtClean="0"/>
              <a:t>22.04.2026</a:t>
            </a:fld>
            <a:endParaRPr lang="uk-UA"/>
          </a:p>
        </p:txBody>
      </p:sp>
      <p:sp>
        <p:nvSpPr>
          <p:cNvPr id="5" name="Місце для нижнього колонтитула 4">
            <a:extLst>
              <a:ext uri="{FF2B5EF4-FFF2-40B4-BE49-F238E27FC236}">
                <a16:creationId xmlns:a16="http://schemas.microsoft.com/office/drawing/2014/main" id="{3347B0E0-93AD-4CE1-AFB8-E64F62181701}"/>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66F9651E-A358-4AB5-B5A4-26B099F8C877}"/>
              </a:ext>
            </a:extLst>
          </p:cNvPr>
          <p:cNvSpPr>
            <a:spLocks noGrp="1"/>
          </p:cNvSpPr>
          <p:nvPr>
            <p:ph type="sldNum" sz="quarter" idx="12"/>
          </p:nvPr>
        </p:nvSpPr>
        <p:spPr/>
        <p:txBody>
          <a:bodyPr/>
          <a:lstStyle/>
          <a:p>
            <a:fld id="{932C6237-D4A2-478E-B1C2-F26174106A3B}" type="slidenum">
              <a:rPr lang="uk-UA" smtClean="0"/>
              <a:t>‹№›</a:t>
            </a:fld>
            <a:endParaRPr lang="uk-UA"/>
          </a:p>
        </p:txBody>
      </p:sp>
    </p:spTree>
    <p:extLst>
      <p:ext uri="{BB962C8B-B14F-4D97-AF65-F5344CB8AC3E}">
        <p14:creationId xmlns:p14="http://schemas.microsoft.com/office/powerpoint/2010/main" val="3535795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8F780B2D-5E99-4FD7-B999-99B423E148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299A61BE-C708-4C4F-BEC8-0DFF7A18EC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C49BBB2B-A303-4BEF-8D90-F17AB7BAF3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1330A8-4F74-48CB-B464-79B85723E3C9}" type="datetimeFigureOut">
              <a:rPr lang="uk-UA" smtClean="0"/>
              <a:t>22.04.2026</a:t>
            </a:fld>
            <a:endParaRPr lang="uk-UA"/>
          </a:p>
        </p:txBody>
      </p:sp>
      <p:sp>
        <p:nvSpPr>
          <p:cNvPr id="5" name="Місце для нижнього колонтитула 4">
            <a:extLst>
              <a:ext uri="{FF2B5EF4-FFF2-40B4-BE49-F238E27FC236}">
                <a16:creationId xmlns:a16="http://schemas.microsoft.com/office/drawing/2014/main" id="{7C8C4996-0C66-4501-80A5-F5948DD1BE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BD35CE20-5540-48E8-995F-4CCD5DFFC2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2C6237-D4A2-478E-B1C2-F26174106A3B}" type="slidenum">
              <a:rPr lang="uk-UA" smtClean="0"/>
              <a:t>‹№›</a:t>
            </a:fld>
            <a:endParaRPr lang="uk-UA"/>
          </a:p>
        </p:txBody>
      </p:sp>
    </p:spTree>
    <p:extLst>
      <p:ext uri="{BB962C8B-B14F-4D97-AF65-F5344CB8AC3E}">
        <p14:creationId xmlns:p14="http://schemas.microsoft.com/office/powerpoint/2010/main" val="1934909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4.png"/><Relationship Id="rId21" Type="http://schemas.openxmlformats.org/officeDocument/2006/relationships/image" Target="../media/image32.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image" Target="../media/image6.png"/><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18" Type="http://schemas.openxmlformats.org/officeDocument/2006/relationships/image" Target="../media/image63.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17" Type="http://schemas.openxmlformats.org/officeDocument/2006/relationships/image" Target="../media/image62.png"/><Relationship Id="rId2" Type="http://schemas.openxmlformats.org/officeDocument/2006/relationships/notesSlide" Target="../notesSlides/notesSlide2.xml"/><Relationship Id="rId16"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5" Type="http://schemas.openxmlformats.org/officeDocument/2006/relationships/image" Target="../media/image60.png"/><Relationship Id="rId10" Type="http://schemas.openxmlformats.org/officeDocument/2006/relationships/image" Target="../media/image55.png"/><Relationship Id="rId19" Type="http://schemas.openxmlformats.org/officeDocument/2006/relationships/image" Target="../media/image64.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tapecompanies.com/uk/phase-change-material-for-cooling/" TargetMode="External"/><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hyperlink" Target="https://energyeducation.ca/encyclopedia/Solar_panel" TargetMode="External"/><Relationship Id="rId4" Type="http://schemas.openxmlformats.org/officeDocument/2006/relationships/hyperlink" Target="https://spaceplace.nasa.gov/all-about-the-moon/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D58BBF-8A91-4E6D-BBA4-422E35A8CB72}"/>
              </a:ext>
            </a:extLst>
          </p:cNvPr>
          <p:cNvSpPr>
            <a:spLocks noGrp="1"/>
          </p:cNvSpPr>
          <p:nvPr>
            <p:ph type="ctrTitle"/>
          </p:nvPr>
        </p:nvSpPr>
        <p:spPr/>
        <p:txBody>
          <a:bodyPr/>
          <a:lstStyle/>
          <a:p>
            <a:endParaRPr lang="uk-UA"/>
          </a:p>
        </p:txBody>
      </p:sp>
      <p:sp>
        <p:nvSpPr>
          <p:cNvPr id="3" name="Підзаголовок 2">
            <a:extLst>
              <a:ext uri="{FF2B5EF4-FFF2-40B4-BE49-F238E27FC236}">
                <a16:creationId xmlns:a16="http://schemas.microsoft.com/office/drawing/2014/main" id="{B7AD5FB0-C116-4C7D-B6C4-B4541FA14E06}"/>
              </a:ext>
            </a:extLst>
          </p:cNvPr>
          <p:cNvSpPr>
            <a:spLocks noGrp="1"/>
          </p:cNvSpPr>
          <p:nvPr>
            <p:ph type="subTitle" idx="1"/>
          </p:nvPr>
        </p:nvSpPr>
        <p:spPr/>
        <p:txBody>
          <a:bodyPr/>
          <a:lstStyle/>
          <a:p>
            <a:endParaRPr lang="uk-UA"/>
          </a:p>
        </p:txBody>
      </p:sp>
      <p:pic>
        <p:nvPicPr>
          <p:cNvPr id="4" name="Рисунок 3">
            <a:extLst>
              <a:ext uri="{FF2B5EF4-FFF2-40B4-BE49-F238E27FC236}">
                <a16:creationId xmlns:a16="http://schemas.microsoft.com/office/drawing/2014/main" id="{ED1CCBBB-C95F-470D-880E-E5C18F663AE3}"/>
              </a:ext>
            </a:extLst>
          </p:cNvPr>
          <p:cNvPicPr>
            <a:picLocks noChangeAspect="1"/>
          </p:cNvPicPr>
          <p:nvPr/>
        </p:nvPicPr>
        <p:blipFill>
          <a:blip r:embed="rId2"/>
          <a:stretch>
            <a:fillRect/>
          </a:stretch>
        </p:blipFill>
        <p:spPr>
          <a:xfrm>
            <a:off x="94956" y="0"/>
            <a:ext cx="12192000" cy="6851904"/>
          </a:xfrm>
          <a:prstGeom prst="rect">
            <a:avLst/>
          </a:prstGeom>
        </p:spPr>
      </p:pic>
      <p:pic>
        <p:nvPicPr>
          <p:cNvPr id="11" name="Рисунок 10">
            <a:extLst>
              <a:ext uri="{FF2B5EF4-FFF2-40B4-BE49-F238E27FC236}">
                <a16:creationId xmlns:a16="http://schemas.microsoft.com/office/drawing/2014/main" id="{A69AF82A-E8C7-4525-9BCB-8523EC41FF32}"/>
              </a:ext>
            </a:extLst>
          </p:cNvPr>
          <p:cNvPicPr>
            <a:picLocks noChangeAspect="1"/>
          </p:cNvPicPr>
          <p:nvPr/>
        </p:nvPicPr>
        <p:blipFill>
          <a:blip r:embed="rId3"/>
          <a:stretch>
            <a:fillRect/>
          </a:stretch>
        </p:blipFill>
        <p:spPr>
          <a:xfrm>
            <a:off x="1388012" y="914921"/>
            <a:ext cx="2277208" cy="2277208"/>
          </a:xfrm>
          <a:prstGeom prst="rect">
            <a:avLst/>
          </a:prstGeom>
        </p:spPr>
      </p:pic>
      <p:sp>
        <p:nvSpPr>
          <p:cNvPr id="12" name="TextBox 11">
            <a:extLst>
              <a:ext uri="{FF2B5EF4-FFF2-40B4-BE49-F238E27FC236}">
                <a16:creationId xmlns:a16="http://schemas.microsoft.com/office/drawing/2014/main" id="{02BECB84-7E35-4534-8983-F52F5F45420A}"/>
              </a:ext>
            </a:extLst>
          </p:cNvPr>
          <p:cNvSpPr txBox="1"/>
          <p:nvPr/>
        </p:nvSpPr>
        <p:spPr>
          <a:xfrm>
            <a:off x="1853075" y="344598"/>
            <a:ext cx="10482582" cy="1384995"/>
          </a:xfrm>
          <a:prstGeom prst="rect">
            <a:avLst/>
          </a:prstGeom>
          <a:noFill/>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uk-UA" sz="2800" b="1" i="1" u="none" strike="noStrike" kern="0" cap="none" spc="-120" normalizeH="0" baseline="0" noProof="0" dirty="0">
                <a:ln>
                  <a:noFill/>
                </a:ln>
                <a:solidFill>
                  <a:srgbClr val="469212"/>
                </a:solidFill>
                <a:effectLst/>
                <a:uLnTx/>
                <a:uFillTx/>
                <a:latin typeface="Times New Roman" panose="02020603050405020304" pitchFamily="18" charset="0"/>
                <a:cs typeface="Times New Roman" panose="02020603050405020304" pitchFamily="18" charset="0"/>
              </a:rPr>
              <a:t>Всеукраїнський відкритий інтерактивний конкурс</a:t>
            </a:r>
            <a:br>
              <a:rPr kumimoji="0" lang="uk-UA" sz="2800" b="1" i="1" u="none" strike="noStrike" kern="0" cap="none" spc="-120" normalizeH="0" baseline="0" noProof="0" dirty="0">
                <a:ln>
                  <a:noFill/>
                </a:ln>
                <a:solidFill>
                  <a:srgbClr val="469212"/>
                </a:solidFill>
                <a:effectLst/>
                <a:uLnTx/>
                <a:uFillTx/>
                <a:latin typeface="Times New Roman" panose="02020603050405020304" pitchFamily="18" charset="0"/>
                <a:cs typeface="Times New Roman" panose="02020603050405020304" pitchFamily="18" charset="0"/>
              </a:rPr>
            </a:br>
            <a:r>
              <a:rPr kumimoji="0" lang="uk-UA" sz="2800" b="1" i="1" u="none" strike="noStrike" kern="0" cap="none" spc="-120" normalizeH="0" baseline="0" noProof="0" dirty="0">
                <a:ln>
                  <a:noFill/>
                </a:ln>
                <a:solidFill>
                  <a:srgbClr val="469212"/>
                </a:solidFill>
                <a:effectLst/>
                <a:uLnTx/>
                <a:uFillTx/>
                <a:latin typeface="Times New Roman" panose="02020603050405020304" pitchFamily="18" charset="0"/>
                <a:cs typeface="Times New Roman" panose="02020603050405020304" pitchFamily="18" charset="0"/>
              </a:rPr>
              <a:t>“МАН−Юніор Дослідник” </a:t>
            </a:r>
            <a:br>
              <a:rPr kumimoji="0" lang="uk-UA" sz="2800" b="1" i="1" u="none" strike="noStrike" kern="0" cap="none" spc="-120" normalizeH="0" baseline="0" noProof="0" dirty="0">
                <a:ln>
                  <a:noFill/>
                </a:ln>
                <a:solidFill>
                  <a:srgbClr val="469212"/>
                </a:solidFill>
                <a:effectLst/>
                <a:uLnTx/>
                <a:uFillTx/>
                <a:latin typeface="Times New Roman" panose="02020603050405020304" pitchFamily="18" charset="0"/>
                <a:cs typeface="Times New Roman" panose="02020603050405020304" pitchFamily="18" charset="0"/>
              </a:rPr>
            </a:br>
            <a:r>
              <a:rPr kumimoji="0" lang="uk-UA" sz="2800" b="1" i="1" u="none" strike="noStrike" kern="0" cap="none" spc="-120" normalizeH="0" baseline="0" noProof="0" dirty="0">
                <a:ln>
                  <a:noFill/>
                </a:ln>
                <a:solidFill>
                  <a:srgbClr val="469212"/>
                </a:solidFill>
                <a:effectLst/>
                <a:uLnTx/>
                <a:uFillTx/>
                <a:latin typeface="Times New Roman" panose="02020603050405020304" pitchFamily="18" charset="0"/>
                <a:cs typeface="Times New Roman" panose="02020603050405020304" pitchFamily="18" charset="0"/>
              </a:rPr>
              <a:t>Номінація “Технік−Юніор</a:t>
            </a:r>
            <a:endParaRPr kumimoji="0" lang="uk-UA" sz="2800" b="0" i="0" u="none" strike="noStrike" kern="0" cap="none" spc="0" normalizeH="0" baseline="0" noProof="0" dirty="0">
              <a:ln>
                <a:noFill/>
              </a:ln>
              <a:solidFill>
                <a:srgbClr val="469212"/>
              </a:solidFill>
              <a:effectLst/>
              <a:uLnTx/>
              <a:uFillTx/>
            </a:endParaRPr>
          </a:p>
        </p:txBody>
      </p:sp>
      <p:sp>
        <p:nvSpPr>
          <p:cNvPr id="13" name="TextBox 12">
            <a:extLst>
              <a:ext uri="{FF2B5EF4-FFF2-40B4-BE49-F238E27FC236}">
                <a16:creationId xmlns:a16="http://schemas.microsoft.com/office/drawing/2014/main" id="{0F4B22A8-9625-4990-9509-1E8AB1AD6A96}"/>
              </a:ext>
            </a:extLst>
          </p:cNvPr>
          <p:cNvSpPr txBox="1"/>
          <p:nvPr/>
        </p:nvSpPr>
        <p:spPr>
          <a:xfrm>
            <a:off x="5335172" y="4611415"/>
            <a:ext cx="6196818" cy="2031325"/>
          </a:xfrm>
          <a:prstGeom prst="rect">
            <a:avLst/>
          </a:prstGeom>
          <a:noFill/>
        </p:spPr>
        <p:txBody>
          <a:bodyPr wrap="square">
            <a:spAutoFit/>
          </a:bodyPr>
          <a:lstStyle/>
          <a:p>
            <a:pPr algn="just" defTabSz="457200">
              <a:defRPr/>
            </a:pPr>
            <a:r>
              <a:rPr lang="uk-UA" b="1" i="1" dirty="0">
                <a:solidFill>
                  <a:srgbClr val="90BA4C">
                    <a:lumMod val="50000"/>
                  </a:srgbClr>
                </a:solidFill>
                <a:latin typeface="Times New Roman" panose="02020603050405020304" pitchFamily="18" charset="0"/>
                <a:cs typeface="Times New Roman" panose="02020603050405020304" pitchFamily="18" charset="0"/>
              </a:rPr>
              <a:t>Виконувала: </a:t>
            </a:r>
            <a:r>
              <a:rPr lang="uk-UA" b="1" i="1" dirty="0" err="1">
                <a:solidFill>
                  <a:srgbClr val="90BA4C">
                    <a:lumMod val="50000"/>
                  </a:srgbClr>
                </a:solidFill>
                <a:latin typeface="Times New Roman" panose="02020603050405020304" pitchFamily="18" charset="0"/>
                <a:cs typeface="Times New Roman" panose="02020603050405020304" pitchFamily="18" charset="0"/>
              </a:rPr>
              <a:t>Черуха</a:t>
            </a:r>
            <a:r>
              <a:rPr lang="uk-UA" b="1" i="1" dirty="0">
                <a:solidFill>
                  <a:srgbClr val="90BA4C">
                    <a:lumMod val="50000"/>
                  </a:srgbClr>
                </a:solidFill>
                <a:latin typeface="Times New Roman" panose="02020603050405020304" pitchFamily="18" charset="0"/>
                <a:cs typeface="Times New Roman" panose="02020603050405020304" pitchFamily="18" charset="0"/>
              </a:rPr>
              <a:t> Поліна Миколаївна, учениця  7 класу, КЗ «</a:t>
            </a:r>
            <a:r>
              <a:rPr lang="uk-UA" b="1" i="1" dirty="0" err="1">
                <a:solidFill>
                  <a:srgbClr val="90BA4C">
                    <a:lumMod val="50000"/>
                  </a:srgbClr>
                </a:solidFill>
                <a:latin typeface="Times New Roman" panose="02020603050405020304" pitchFamily="18" charset="0"/>
                <a:cs typeface="Times New Roman" panose="02020603050405020304" pitchFamily="18" charset="0"/>
              </a:rPr>
              <a:t>Степанецький</a:t>
            </a:r>
            <a:r>
              <a:rPr lang="uk-UA" b="1" i="1" dirty="0">
                <a:solidFill>
                  <a:srgbClr val="90BA4C">
                    <a:lumMod val="50000"/>
                  </a:srgbClr>
                </a:solidFill>
                <a:latin typeface="Times New Roman" panose="02020603050405020304" pitchFamily="18" charset="0"/>
                <a:cs typeface="Times New Roman" panose="02020603050405020304" pitchFamily="18" charset="0"/>
              </a:rPr>
              <a:t> ліцей – опорний заклад загальної середньої освіти» </a:t>
            </a:r>
            <a:r>
              <a:rPr lang="uk-UA" b="1" i="1" dirty="0" err="1">
                <a:solidFill>
                  <a:srgbClr val="90BA4C">
                    <a:lumMod val="50000"/>
                  </a:srgbClr>
                </a:solidFill>
                <a:latin typeface="Times New Roman" panose="02020603050405020304" pitchFamily="18" charset="0"/>
                <a:cs typeface="Times New Roman" panose="02020603050405020304" pitchFamily="18" charset="0"/>
              </a:rPr>
              <a:t>Степанецької</a:t>
            </a:r>
            <a:r>
              <a:rPr lang="uk-UA" b="1" i="1" dirty="0">
                <a:solidFill>
                  <a:srgbClr val="90BA4C">
                    <a:lumMod val="50000"/>
                  </a:srgbClr>
                </a:solidFill>
                <a:latin typeface="Times New Roman" panose="02020603050405020304" pitchFamily="18" charset="0"/>
                <a:cs typeface="Times New Roman" panose="02020603050405020304" pitchFamily="18" charset="0"/>
              </a:rPr>
              <a:t> сільської ради ОТГ Черкаської області, с. Степанці</a:t>
            </a:r>
          </a:p>
          <a:p>
            <a:pPr algn="just" defTabSz="457200">
              <a:defRPr/>
            </a:pPr>
            <a:r>
              <a:rPr lang="uk-UA" b="1" i="1" dirty="0">
                <a:solidFill>
                  <a:srgbClr val="90BA4C">
                    <a:lumMod val="50000"/>
                  </a:srgbClr>
                </a:solidFill>
                <a:latin typeface="Times New Roman" panose="02020603050405020304" pitchFamily="18" charset="0"/>
                <a:cs typeface="Times New Roman" panose="02020603050405020304" pitchFamily="18" charset="0"/>
              </a:rPr>
              <a:t>Науковий керівник: Степанець Світлана Анатоліївна, вчитель фізики, вища кваліфікаційна категорія</a:t>
            </a:r>
          </a:p>
          <a:p>
            <a:pPr algn="just" defTabSz="457200">
              <a:defRPr/>
            </a:pPr>
            <a:r>
              <a:rPr lang="uk-UA" b="1" dirty="0">
                <a:solidFill>
                  <a:srgbClr val="90BA4C">
                    <a:lumMod val="50000"/>
                  </a:srgbClr>
                </a:solidFill>
                <a:latin typeface="Times New Roman" panose="02020603050405020304" pitchFamily="18" charset="0"/>
              </a:rPr>
              <a:t>Черкаське територіальне відділення МАН</a:t>
            </a:r>
            <a:endParaRPr lang="uk-UA" b="1" i="1" dirty="0">
              <a:solidFill>
                <a:srgbClr val="90BA4C">
                  <a:lumMod val="50000"/>
                </a:srgbClr>
              </a:solidFill>
              <a:latin typeface="Times New Roman" panose="02020603050405020304" pitchFamily="18" charset="0"/>
              <a:cs typeface="Times New Roman" panose="02020603050405020304" pitchFamily="18" charset="0"/>
            </a:endParaRPr>
          </a:p>
        </p:txBody>
      </p:sp>
      <p:pic>
        <p:nvPicPr>
          <p:cNvPr id="14" name="Рисунок 13">
            <a:extLst>
              <a:ext uri="{FF2B5EF4-FFF2-40B4-BE49-F238E27FC236}">
                <a16:creationId xmlns:a16="http://schemas.microsoft.com/office/drawing/2014/main" id="{71E6BAE0-9FB9-40CF-9C27-E1CEDEA7576C}"/>
              </a:ext>
            </a:extLst>
          </p:cNvPr>
          <p:cNvPicPr>
            <a:picLocks noChangeAspect="1"/>
          </p:cNvPicPr>
          <p:nvPr/>
        </p:nvPicPr>
        <p:blipFill>
          <a:blip r:embed="rId4"/>
          <a:stretch>
            <a:fillRect/>
          </a:stretch>
        </p:blipFill>
        <p:spPr>
          <a:xfrm rot="20807600">
            <a:off x="1913206" y="4100511"/>
            <a:ext cx="2074640" cy="2074640"/>
          </a:xfrm>
          <a:prstGeom prst="rect">
            <a:avLst/>
          </a:prstGeom>
        </p:spPr>
      </p:pic>
      <p:pic>
        <p:nvPicPr>
          <p:cNvPr id="15" name="Рисунок 14">
            <a:extLst>
              <a:ext uri="{FF2B5EF4-FFF2-40B4-BE49-F238E27FC236}">
                <a16:creationId xmlns:a16="http://schemas.microsoft.com/office/drawing/2014/main" id="{B4F879C3-ED16-463A-ABF3-F84AD16BFBA6}"/>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foregroundMark x1="30167" y1="69250" x2="33500" y2="77500"/>
                        <a14:foregroundMark x1="36167" y1="80250" x2="43000" y2="83000"/>
                        <a14:foregroundMark x1="63167" y1="81000" x2="68333" y2="75250"/>
                        <a14:foregroundMark x1="63000" y1="79750" x2="47500" y2="82250"/>
                        <a14:foregroundMark x1="47500" y1="82250" x2="34500" y2="79000"/>
                        <a14:foregroundMark x1="34500" y1="79000" x2="26833" y2="71250"/>
                        <a14:foregroundMark x1="40333" y1="83750" x2="53167" y2="85250"/>
                        <a14:foregroundMark x1="53167" y1="85250" x2="63000" y2="83500"/>
                        <a14:foregroundMark x1="63000" y1="83500" x2="63167" y2="83250"/>
                        <a14:foregroundMark x1="41333" y1="86250" x2="53500" y2="86750"/>
                        <a14:foregroundMark x1="53500" y1="86750" x2="60333" y2="86750"/>
                        <a14:foregroundMark x1="38167" y1="86000" x2="26833" y2="80250"/>
                        <a14:foregroundMark x1="26833" y1="80250" x2="24500" y2="71250"/>
                      </a14:backgroundRemoval>
                    </a14:imgEffect>
                  </a14:imgLayer>
                </a14:imgProps>
              </a:ext>
            </a:extLst>
          </a:blip>
          <a:srcRect l="-2835" t="-657" r="24195" b="657"/>
          <a:stretch/>
        </p:blipFill>
        <p:spPr>
          <a:xfrm>
            <a:off x="9092667" y="1097443"/>
            <a:ext cx="2747188" cy="2328919"/>
          </a:xfrm>
          <a:prstGeom prst="rect">
            <a:avLst/>
          </a:prstGeom>
        </p:spPr>
      </p:pic>
      <p:sp>
        <p:nvSpPr>
          <p:cNvPr id="16" name="TextBox 15">
            <a:extLst>
              <a:ext uri="{FF2B5EF4-FFF2-40B4-BE49-F238E27FC236}">
                <a16:creationId xmlns:a16="http://schemas.microsoft.com/office/drawing/2014/main" id="{B2B73669-3BE4-47C0-A17C-1BDDD1F78E99}"/>
              </a:ext>
            </a:extLst>
          </p:cNvPr>
          <p:cNvSpPr txBox="1"/>
          <p:nvPr/>
        </p:nvSpPr>
        <p:spPr>
          <a:xfrm>
            <a:off x="3844870" y="2228248"/>
            <a:ext cx="6104753" cy="1815882"/>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ru-RU" sz="2800" b="1" i="1" u="none" strike="noStrike" kern="0" cap="none" spc="0" normalizeH="0" baseline="0" noProof="0" dirty="0">
                <a:ln>
                  <a:noFill/>
                </a:ln>
                <a:solidFill>
                  <a:srgbClr val="CC0066"/>
                </a:solidFill>
                <a:effectLst/>
                <a:uLnTx/>
                <a:uFillTx/>
              </a:rPr>
              <a:t> «</a:t>
            </a:r>
            <a:r>
              <a:rPr kumimoji="0" lang="ru-RU" sz="2800" b="1" i="1" u="none" strike="noStrike" kern="0" cap="none" spc="0" normalizeH="0" baseline="0" noProof="0" dirty="0" err="1">
                <a:ln>
                  <a:noFill/>
                </a:ln>
                <a:solidFill>
                  <a:srgbClr val="CC0066"/>
                </a:solidFill>
                <a:effectLst/>
                <a:uLnTx/>
                <a:uFillTx/>
              </a:rPr>
              <a:t>Комбінована</a:t>
            </a:r>
            <a:r>
              <a:rPr kumimoji="0" lang="ru-RU" sz="2800" b="1" i="1" u="none" strike="noStrike" kern="0" cap="none" spc="0" normalizeH="0" baseline="0" noProof="0" dirty="0">
                <a:ln>
                  <a:noFill/>
                </a:ln>
                <a:solidFill>
                  <a:srgbClr val="CC0066"/>
                </a:solidFill>
                <a:effectLst/>
                <a:uLnTx/>
                <a:uFillTx/>
              </a:rPr>
              <a:t> система </a:t>
            </a:r>
            <a:r>
              <a:rPr kumimoji="0" lang="ru-RU" sz="2800" b="1" i="1" u="none" strike="noStrike" kern="0" cap="none" spc="0" normalizeH="0" baseline="0" noProof="0" dirty="0" err="1">
                <a:ln>
                  <a:noFill/>
                </a:ln>
                <a:solidFill>
                  <a:srgbClr val="CC0066"/>
                </a:solidFill>
                <a:effectLst/>
                <a:uLnTx/>
                <a:uFillTx/>
              </a:rPr>
              <a:t>життєзабезпечення</a:t>
            </a:r>
            <a:r>
              <a:rPr kumimoji="0" lang="ru-RU" sz="2800" b="1" i="1" u="none" strike="noStrike" kern="0" cap="none" spc="0" normalizeH="0" baseline="0" noProof="0" dirty="0">
                <a:ln>
                  <a:noFill/>
                </a:ln>
                <a:solidFill>
                  <a:srgbClr val="CC0066"/>
                </a:solidFill>
                <a:effectLst/>
                <a:uLnTx/>
                <a:uFillTx/>
              </a:rPr>
              <a:t> та </a:t>
            </a:r>
            <a:r>
              <a:rPr kumimoji="0" lang="ru-RU" sz="2800" b="1" i="1" u="none" strike="noStrike" kern="0" cap="none" spc="0" normalizeH="0" baseline="0" noProof="0" dirty="0" err="1">
                <a:ln>
                  <a:noFill/>
                </a:ln>
                <a:solidFill>
                  <a:srgbClr val="CC0066"/>
                </a:solidFill>
                <a:effectLst/>
                <a:uLnTx/>
                <a:uFillTx/>
              </a:rPr>
              <a:t>дослідження</a:t>
            </a:r>
            <a:r>
              <a:rPr kumimoji="0" lang="ru-RU" sz="2800" b="1" i="1" u="none" strike="noStrike" kern="0" cap="none" spc="0" normalizeH="0" baseline="0" noProof="0" dirty="0">
                <a:ln>
                  <a:noFill/>
                </a:ln>
                <a:solidFill>
                  <a:srgbClr val="CC0066"/>
                </a:solidFill>
                <a:effectLst/>
                <a:uLnTx/>
                <a:uFillTx/>
              </a:rPr>
              <a:t> </a:t>
            </a:r>
            <a:r>
              <a:rPr kumimoji="0" lang="ru-RU" sz="2800" b="1" i="1" u="none" strike="noStrike" kern="0" cap="none" spc="0" normalizeH="0" baseline="0" noProof="0" dirty="0" err="1">
                <a:ln>
                  <a:noFill/>
                </a:ln>
                <a:solidFill>
                  <a:srgbClr val="CC0066"/>
                </a:solidFill>
                <a:effectLst/>
                <a:uLnTx/>
                <a:uFillTx/>
              </a:rPr>
              <a:t>фізичних</a:t>
            </a:r>
            <a:r>
              <a:rPr kumimoji="0" lang="ru-RU" sz="2800" b="1" i="1" u="none" strike="noStrike" kern="0" cap="none" spc="0" normalizeH="0" baseline="0" noProof="0" dirty="0">
                <a:ln>
                  <a:noFill/>
                </a:ln>
                <a:solidFill>
                  <a:srgbClr val="CC0066"/>
                </a:solidFill>
                <a:effectLst/>
                <a:uLnTx/>
                <a:uFillTx/>
              </a:rPr>
              <a:t> </a:t>
            </a:r>
            <a:r>
              <a:rPr kumimoji="0" lang="ru-RU" sz="2800" b="1" i="1" u="none" strike="noStrike" kern="0" cap="none" spc="0" normalizeH="0" baseline="0" noProof="0" dirty="0" err="1">
                <a:ln>
                  <a:noFill/>
                </a:ln>
                <a:solidFill>
                  <a:srgbClr val="CC0066"/>
                </a:solidFill>
                <a:effectLst/>
                <a:uLnTx/>
                <a:uFillTx/>
              </a:rPr>
              <a:t>процесів</a:t>
            </a:r>
            <a:r>
              <a:rPr kumimoji="0" lang="ru-RU" sz="2800" b="1" i="1" u="none" strike="noStrike" kern="0" cap="none" spc="0" normalizeH="0" baseline="0" noProof="0" dirty="0">
                <a:ln>
                  <a:noFill/>
                </a:ln>
                <a:solidFill>
                  <a:srgbClr val="CC0066"/>
                </a:solidFill>
                <a:effectLst/>
                <a:uLnTx/>
                <a:uFillTx/>
              </a:rPr>
              <a:t> у </a:t>
            </a:r>
            <a:r>
              <a:rPr kumimoji="0" lang="ru-RU" sz="2800" b="1" i="1" u="none" strike="noStrike" kern="0" cap="none" spc="0" normalizeH="0" baseline="0" noProof="0" dirty="0" err="1">
                <a:ln>
                  <a:noFill/>
                </a:ln>
                <a:solidFill>
                  <a:srgbClr val="CC0066"/>
                </a:solidFill>
                <a:effectLst/>
                <a:uLnTx/>
                <a:uFillTx/>
              </a:rPr>
              <a:t>місячних</a:t>
            </a:r>
            <a:r>
              <a:rPr kumimoji="0" lang="ru-RU" sz="2800" b="1" i="1" u="none" strike="noStrike" kern="0" cap="none" spc="0" normalizeH="0" baseline="0" noProof="0" dirty="0">
                <a:ln>
                  <a:noFill/>
                </a:ln>
                <a:solidFill>
                  <a:srgbClr val="CC0066"/>
                </a:solidFill>
                <a:effectLst/>
                <a:uLnTx/>
                <a:uFillTx/>
              </a:rPr>
              <a:t> </a:t>
            </a:r>
            <a:r>
              <a:rPr kumimoji="0" lang="ru-RU" sz="2800" b="1" i="1" u="none" strike="noStrike" kern="0" cap="none" spc="0" normalizeH="0" baseline="0" noProof="0" dirty="0" err="1">
                <a:ln>
                  <a:noFill/>
                </a:ln>
                <a:solidFill>
                  <a:srgbClr val="CC0066"/>
                </a:solidFill>
                <a:effectLst/>
                <a:uLnTx/>
                <a:uFillTx/>
              </a:rPr>
              <a:t>умовах</a:t>
            </a:r>
            <a:r>
              <a:rPr kumimoji="0" lang="ru-RU" sz="2800" b="0" i="0" u="none" strike="noStrike" kern="0" cap="none" spc="0" normalizeH="0" baseline="0" noProof="0" dirty="0">
                <a:ln>
                  <a:noFill/>
                </a:ln>
                <a:solidFill>
                  <a:srgbClr val="CC0066"/>
                </a:solidFill>
                <a:effectLst/>
                <a:uLnTx/>
                <a:uFillTx/>
              </a:rPr>
              <a:t>»</a:t>
            </a:r>
            <a:endParaRPr kumimoji="0" lang="uk-UA" sz="2800" b="0" i="0" u="none" strike="noStrike" kern="0" cap="none" spc="0" normalizeH="0" baseline="0" noProof="0" dirty="0">
              <a:ln>
                <a:noFill/>
              </a:ln>
              <a:solidFill>
                <a:srgbClr val="CC0066"/>
              </a:solidFill>
              <a:effectLst/>
              <a:uLnTx/>
              <a:uFillTx/>
            </a:endParaRPr>
          </a:p>
        </p:txBody>
      </p:sp>
    </p:spTree>
    <p:extLst>
      <p:ext uri="{BB962C8B-B14F-4D97-AF65-F5344CB8AC3E}">
        <p14:creationId xmlns:p14="http://schemas.microsoft.com/office/powerpoint/2010/main" val="3770107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B11EF9C2-8A15-46E3-A52C-7B6D833C2E09}"/>
              </a:ext>
            </a:extLst>
          </p:cNvPr>
          <p:cNvPicPr>
            <a:picLocks noChangeAspect="1"/>
          </p:cNvPicPr>
          <p:nvPr/>
        </p:nvPicPr>
        <p:blipFill>
          <a:blip r:embed="rId2"/>
          <a:stretch>
            <a:fillRect/>
          </a:stretch>
        </p:blipFill>
        <p:spPr>
          <a:xfrm>
            <a:off x="0" y="0"/>
            <a:ext cx="12192000" cy="6851904"/>
          </a:xfrm>
          <a:prstGeom prst="rect">
            <a:avLst/>
          </a:prstGeom>
        </p:spPr>
      </p:pic>
      <p:sp>
        <p:nvSpPr>
          <p:cNvPr id="6" name="TextBox 5">
            <a:extLst>
              <a:ext uri="{FF2B5EF4-FFF2-40B4-BE49-F238E27FC236}">
                <a16:creationId xmlns:a16="http://schemas.microsoft.com/office/drawing/2014/main" id="{2B2BAC9C-956F-4BB3-BB70-BEBFB9877DD3}"/>
              </a:ext>
            </a:extLst>
          </p:cNvPr>
          <p:cNvSpPr txBox="1"/>
          <p:nvPr/>
        </p:nvSpPr>
        <p:spPr>
          <a:xfrm>
            <a:off x="1674056" y="2451319"/>
            <a:ext cx="184731" cy="584775"/>
          </a:xfrm>
          <a:prstGeom prst="rect">
            <a:avLst/>
          </a:prstGeom>
          <a:noFill/>
        </p:spPr>
        <p:txBody>
          <a:bodyPr wrap="none" rtlCol="0">
            <a:spAutoFit/>
          </a:bodyPr>
          <a:lstStyle/>
          <a:p>
            <a:endParaRPr lang="uk-UA" sz="3200" u="sng" dirty="0">
              <a:solidFill>
                <a:srgbClr val="C6426B"/>
              </a:solidFill>
              <a:latin typeface="+mj-lt"/>
            </a:endParaRPr>
          </a:p>
        </p:txBody>
      </p:sp>
      <p:sp>
        <p:nvSpPr>
          <p:cNvPr id="12" name="TextBox 11">
            <a:extLst>
              <a:ext uri="{FF2B5EF4-FFF2-40B4-BE49-F238E27FC236}">
                <a16:creationId xmlns:a16="http://schemas.microsoft.com/office/drawing/2014/main" id="{003A0A73-BDDC-4517-A374-6A1532E71B4C}"/>
              </a:ext>
            </a:extLst>
          </p:cNvPr>
          <p:cNvSpPr txBox="1"/>
          <p:nvPr/>
        </p:nvSpPr>
        <p:spPr>
          <a:xfrm>
            <a:off x="3170585" y="2183927"/>
            <a:ext cx="8502479" cy="3749168"/>
          </a:xfrm>
          <a:prstGeom prst="rect">
            <a:avLst/>
          </a:prstGeom>
          <a:noFill/>
        </p:spPr>
        <p:txBody>
          <a:bodyPr wrap="square">
            <a:spAutoFit/>
          </a:bodyPr>
          <a:lstStyle/>
          <a:p>
            <a:pPr marL="342900" lvl="0" indent="-342900" algn="just">
              <a:lnSpc>
                <a:spcPct val="107000"/>
              </a:lnSpc>
              <a:spcAft>
                <a:spcPts val="800"/>
              </a:spcAft>
              <a:buSzPts val="1000"/>
              <a:buFont typeface="Wingdings" panose="05000000000000000000" pitchFamily="2" charset="2"/>
              <a:buChar char="Ø"/>
              <a:tabLst>
                <a:tab pos="457200" algn="l"/>
              </a:tabLst>
            </a:pPr>
            <a:r>
              <a:rPr lang="uk-UA" sz="2400" b="1" i="1" dirty="0">
                <a:solidFill>
                  <a:srgbClr val="002060"/>
                </a:solidFill>
                <a:effectLst/>
                <a:latin typeface="+mj-lt"/>
                <a:ea typeface="Calibri" panose="020F0502020204030204" pitchFamily="34" charset="0"/>
                <a:cs typeface="Times New Roman" panose="02020603050405020304" pitchFamily="18" charset="0"/>
              </a:rPr>
              <a:t>дослідити вплив кута, освітлення та пилу на роботу сонячної панелі; </a:t>
            </a:r>
          </a:p>
          <a:p>
            <a:pPr marL="285750" lvl="0" indent="-285750" algn="just">
              <a:lnSpc>
                <a:spcPct val="107000"/>
              </a:lnSpc>
              <a:spcAft>
                <a:spcPts val="800"/>
              </a:spcAft>
              <a:buSzPts val="1000"/>
              <a:buFont typeface="Wingdings" panose="05000000000000000000" pitchFamily="2" charset="2"/>
              <a:buChar char="Ø"/>
              <a:tabLst>
                <a:tab pos="457200" algn="l"/>
              </a:tabLst>
            </a:pPr>
            <a:r>
              <a:rPr lang="uk-UA" sz="2400" b="1" i="1" dirty="0">
                <a:solidFill>
                  <a:srgbClr val="002060"/>
                </a:solidFill>
                <a:effectLst/>
                <a:latin typeface="+mj-lt"/>
                <a:ea typeface="Calibri" panose="020F0502020204030204" pitchFamily="34" charset="0"/>
                <a:cs typeface="Times New Roman" panose="02020603050405020304" pitchFamily="18" charset="0"/>
              </a:rPr>
              <a:t>дослідити ефективність </a:t>
            </a:r>
            <a:r>
              <a:rPr lang="uk-UA" sz="2400" b="1" i="1" dirty="0" err="1">
                <a:solidFill>
                  <a:srgbClr val="002060"/>
                </a:solidFill>
                <a:effectLst/>
                <a:latin typeface="+mj-lt"/>
                <a:ea typeface="Calibri" panose="020F0502020204030204" pitchFamily="34" charset="0"/>
                <a:cs typeface="Times New Roman" panose="02020603050405020304" pitchFamily="18" charset="0"/>
              </a:rPr>
              <a:t>фазозмінних</a:t>
            </a:r>
            <a:r>
              <a:rPr lang="uk-UA" sz="2400" b="1" i="1" dirty="0">
                <a:solidFill>
                  <a:srgbClr val="002060"/>
                </a:solidFill>
                <a:effectLst/>
                <a:latin typeface="+mj-lt"/>
                <a:ea typeface="Calibri" panose="020F0502020204030204" pitchFamily="34" charset="0"/>
                <a:cs typeface="Times New Roman" panose="02020603050405020304" pitchFamily="18" charset="0"/>
              </a:rPr>
              <a:t> матеріалів (PCM);</a:t>
            </a:r>
          </a:p>
          <a:p>
            <a:pPr marL="285750" lvl="0" indent="-285750" algn="just">
              <a:lnSpc>
                <a:spcPct val="107000"/>
              </a:lnSpc>
              <a:spcAft>
                <a:spcPts val="800"/>
              </a:spcAft>
              <a:buSzPts val="1000"/>
              <a:buFont typeface="Wingdings" panose="05000000000000000000" pitchFamily="2" charset="2"/>
              <a:buChar char="Ø"/>
              <a:tabLst>
                <a:tab pos="457200" algn="l"/>
              </a:tabLst>
            </a:pPr>
            <a:r>
              <a:rPr lang="uk-UA" sz="2400" b="1" i="1" dirty="0">
                <a:solidFill>
                  <a:srgbClr val="002060"/>
                </a:solidFill>
                <a:effectLst/>
                <a:latin typeface="+mj-lt"/>
                <a:ea typeface="Calibri" panose="020F0502020204030204" pitchFamily="34" charset="0"/>
                <a:cs typeface="Times New Roman" panose="02020603050405020304" pitchFamily="18" charset="0"/>
              </a:rPr>
              <a:t>порівняти теплові властивості різних форм модуля (куб, купол, піраміда); </a:t>
            </a:r>
          </a:p>
          <a:p>
            <a:pPr marL="285750" lvl="0" indent="-285750" algn="just">
              <a:lnSpc>
                <a:spcPct val="107000"/>
              </a:lnSpc>
              <a:spcAft>
                <a:spcPts val="800"/>
              </a:spcAft>
              <a:buSzPts val="1000"/>
              <a:buFont typeface="Wingdings" panose="05000000000000000000" pitchFamily="2" charset="2"/>
              <a:buChar char="Ø"/>
              <a:tabLst>
                <a:tab pos="457200" algn="l"/>
              </a:tabLst>
            </a:pPr>
            <a:r>
              <a:rPr lang="uk-UA" sz="2400" b="1" i="1" dirty="0">
                <a:solidFill>
                  <a:srgbClr val="002060"/>
                </a:solidFill>
                <a:latin typeface="+mj-lt"/>
                <a:ea typeface="Calibri" panose="020F0502020204030204" pitchFamily="34" charset="0"/>
                <a:cs typeface="Times New Roman" panose="02020603050405020304" pitchFamily="18" charset="0"/>
              </a:rPr>
              <a:t>розробити систему очищення води;</a:t>
            </a:r>
            <a:endParaRPr lang="uk-UA" sz="2400" b="1" i="1" dirty="0">
              <a:solidFill>
                <a:srgbClr val="002060"/>
              </a:solidFill>
              <a:effectLst/>
              <a:latin typeface="+mj-lt"/>
              <a:ea typeface="Calibri" panose="020F0502020204030204" pitchFamily="34" charset="0"/>
              <a:cs typeface="Times New Roman" panose="02020603050405020304" pitchFamily="18" charset="0"/>
            </a:endParaRPr>
          </a:p>
          <a:p>
            <a:pPr marL="285750" lvl="0" indent="-285750" algn="just">
              <a:lnSpc>
                <a:spcPct val="107000"/>
              </a:lnSpc>
              <a:spcAft>
                <a:spcPts val="800"/>
              </a:spcAft>
              <a:buSzPts val="1000"/>
              <a:buFont typeface="Wingdings" panose="05000000000000000000" pitchFamily="2" charset="2"/>
              <a:buChar char="Ø"/>
              <a:tabLst>
                <a:tab pos="457200" algn="l"/>
              </a:tabLst>
            </a:pPr>
            <a:r>
              <a:rPr lang="uk-UA" sz="2400" b="1" i="1" dirty="0">
                <a:solidFill>
                  <a:srgbClr val="002060"/>
                </a:solidFill>
                <a:effectLst/>
                <a:latin typeface="+mj-lt"/>
                <a:ea typeface="Calibri" panose="020F0502020204030204" pitchFamily="34" charset="0"/>
                <a:cs typeface="Times New Roman" panose="02020603050405020304" pitchFamily="18" charset="0"/>
              </a:rPr>
              <a:t>створити модель місячної бази; </a:t>
            </a:r>
          </a:p>
          <a:p>
            <a:pPr marL="285750" lvl="0" indent="-285750" algn="just">
              <a:lnSpc>
                <a:spcPct val="107000"/>
              </a:lnSpc>
              <a:spcAft>
                <a:spcPts val="800"/>
              </a:spcAft>
              <a:buSzPts val="1000"/>
              <a:buFont typeface="Wingdings" panose="05000000000000000000" pitchFamily="2" charset="2"/>
              <a:buChar char="Ø"/>
              <a:tabLst>
                <a:tab pos="457200" algn="l"/>
              </a:tabLst>
            </a:pPr>
            <a:r>
              <a:rPr lang="uk-UA" sz="2400" b="1" i="1" dirty="0">
                <a:solidFill>
                  <a:srgbClr val="002060"/>
                </a:solidFill>
                <a:effectLst/>
                <a:latin typeface="+mj-lt"/>
                <a:ea typeface="Calibri" panose="020F0502020204030204" pitchFamily="34" charset="0"/>
                <a:cs typeface="Times New Roman" panose="02020603050405020304" pitchFamily="18" charset="0"/>
              </a:rPr>
              <a:t>проаналізувати отримані результати, зробити висновки</a:t>
            </a:r>
          </a:p>
        </p:txBody>
      </p:sp>
      <p:sp>
        <p:nvSpPr>
          <p:cNvPr id="13" name="TextBox 12">
            <a:extLst>
              <a:ext uri="{FF2B5EF4-FFF2-40B4-BE49-F238E27FC236}">
                <a16:creationId xmlns:a16="http://schemas.microsoft.com/office/drawing/2014/main" id="{BB9368D6-CBD6-4D70-AD39-7110A4C33244}"/>
              </a:ext>
            </a:extLst>
          </p:cNvPr>
          <p:cNvSpPr txBox="1"/>
          <p:nvPr/>
        </p:nvSpPr>
        <p:spPr>
          <a:xfrm>
            <a:off x="5641144" y="2700997"/>
            <a:ext cx="914400" cy="914400"/>
          </a:xfrm>
          <a:prstGeom prst="rect">
            <a:avLst/>
          </a:prstGeom>
          <a:noFill/>
        </p:spPr>
        <p:txBody>
          <a:bodyPr wrap="square" rtlCol="0">
            <a:spAutoFit/>
          </a:bodyPr>
          <a:lstStyle/>
          <a:p>
            <a:endParaRPr lang="uk-UA" dirty="0"/>
          </a:p>
        </p:txBody>
      </p:sp>
      <p:sp>
        <p:nvSpPr>
          <p:cNvPr id="14" name="TextBox 13">
            <a:extLst>
              <a:ext uri="{FF2B5EF4-FFF2-40B4-BE49-F238E27FC236}">
                <a16:creationId xmlns:a16="http://schemas.microsoft.com/office/drawing/2014/main" id="{701B9B56-DDE0-4644-B252-A23C56354EC7}"/>
              </a:ext>
            </a:extLst>
          </p:cNvPr>
          <p:cNvSpPr txBox="1"/>
          <p:nvPr/>
        </p:nvSpPr>
        <p:spPr>
          <a:xfrm>
            <a:off x="1593601" y="631926"/>
            <a:ext cx="10096651" cy="1492716"/>
          </a:xfrm>
          <a:prstGeom prst="rect">
            <a:avLst/>
          </a:prstGeom>
          <a:noFill/>
        </p:spPr>
        <p:txBody>
          <a:bodyPr wrap="square" rtlCol="0">
            <a:spAutoFit/>
          </a:bodyPr>
          <a:lstStyle/>
          <a:p>
            <a:pPr algn="just"/>
            <a:r>
              <a:rPr lang="uk-UA" sz="2400" b="1" i="1" dirty="0">
                <a:solidFill>
                  <a:srgbClr val="002060"/>
                </a:solidFill>
                <a:effectLst/>
                <a:latin typeface="+mj-lt"/>
                <a:ea typeface="Times New Roman" panose="02020603050405020304" pitchFamily="18" charset="0"/>
              </a:rPr>
              <a:t> </a:t>
            </a:r>
            <a:r>
              <a:rPr lang="uk-UA" sz="2500" b="1" u="sng" dirty="0">
                <a:solidFill>
                  <a:srgbClr val="C6426B"/>
                </a:solidFill>
                <a:latin typeface="+mj-lt"/>
              </a:rPr>
              <a:t>Мета дослідження:</a:t>
            </a:r>
            <a:r>
              <a:rPr lang="uk-UA" sz="2500" b="1" i="1" dirty="0">
                <a:solidFill>
                  <a:srgbClr val="002060"/>
                </a:solidFill>
                <a:effectLst/>
                <a:latin typeface="+mj-lt"/>
                <a:ea typeface="Times New Roman" panose="02020603050405020304" pitchFamily="18" charset="0"/>
              </a:rPr>
              <a:t> </a:t>
            </a:r>
            <a:r>
              <a:rPr lang="uk-UA" sz="2400" b="1" i="1" dirty="0">
                <a:solidFill>
                  <a:srgbClr val="002060"/>
                </a:solidFill>
                <a:effectLst/>
                <a:latin typeface="+mj-lt"/>
                <a:ea typeface="Times New Roman" panose="02020603050405020304" pitchFamily="18" charset="0"/>
              </a:rPr>
              <a:t>Розробити модель місячної бази та експериментально дослідити фізичні процеси, що впливають на її ефективність: генерацію енергії, теплову стабілізацію та форму конструкції.</a:t>
            </a:r>
          </a:p>
          <a:p>
            <a:endParaRPr lang="uk-UA" dirty="0"/>
          </a:p>
        </p:txBody>
      </p:sp>
      <p:sp>
        <p:nvSpPr>
          <p:cNvPr id="15" name="TextBox 14">
            <a:extLst>
              <a:ext uri="{FF2B5EF4-FFF2-40B4-BE49-F238E27FC236}">
                <a16:creationId xmlns:a16="http://schemas.microsoft.com/office/drawing/2014/main" id="{F2A28A4A-AD13-4CB9-902A-9EF45B3F50A1}"/>
              </a:ext>
            </a:extLst>
          </p:cNvPr>
          <p:cNvSpPr txBox="1"/>
          <p:nvPr/>
        </p:nvSpPr>
        <p:spPr>
          <a:xfrm>
            <a:off x="1544140" y="2312229"/>
            <a:ext cx="1756361" cy="461665"/>
          </a:xfrm>
          <a:prstGeom prst="rect">
            <a:avLst/>
          </a:prstGeom>
          <a:noFill/>
        </p:spPr>
        <p:txBody>
          <a:bodyPr wrap="square" rtlCol="0">
            <a:spAutoFit/>
          </a:bodyPr>
          <a:lstStyle/>
          <a:p>
            <a:endParaRPr lang="uk-UA" sz="2400" b="1" dirty="0">
              <a:latin typeface="+mj-lt"/>
            </a:endParaRPr>
          </a:p>
        </p:txBody>
      </p:sp>
      <p:sp>
        <p:nvSpPr>
          <p:cNvPr id="17" name="TextBox 16">
            <a:extLst>
              <a:ext uri="{FF2B5EF4-FFF2-40B4-BE49-F238E27FC236}">
                <a16:creationId xmlns:a16="http://schemas.microsoft.com/office/drawing/2014/main" id="{6613DE73-1D7A-4242-81D8-9F8C1FEACB58}"/>
              </a:ext>
            </a:extLst>
          </p:cNvPr>
          <p:cNvSpPr txBox="1"/>
          <p:nvPr/>
        </p:nvSpPr>
        <p:spPr>
          <a:xfrm>
            <a:off x="1674056" y="2210741"/>
            <a:ext cx="1508746" cy="477054"/>
          </a:xfrm>
          <a:prstGeom prst="rect">
            <a:avLst/>
          </a:prstGeom>
          <a:noFill/>
        </p:spPr>
        <p:txBody>
          <a:bodyPr wrap="none" rtlCol="0">
            <a:spAutoFit/>
          </a:bodyPr>
          <a:lstStyle/>
          <a:p>
            <a:r>
              <a:rPr lang="uk-UA" sz="2500" b="1" u="sng" dirty="0">
                <a:solidFill>
                  <a:srgbClr val="C6426B"/>
                </a:solidFill>
                <a:latin typeface="+mj-lt"/>
              </a:rPr>
              <a:t>Завдання:</a:t>
            </a:r>
            <a:endParaRPr lang="uk-UA" sz="2500" dirty="0"/>
          </a:p>
        </p:txBody>
      </p:sp>
    </p:spTree>
    <p:extLst>
      <p:ext uri="{BB962C8B-B14F-4D97-AF65-F5344CB8AC3E}">
        <p14:creationId xmlns:p14="http://schemas.microsoft.com/office/powerpoint/2010/main" val="1290894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F2520B-7AAA-46AD-BD0C-262B580A12E8}"/>
              </a:ext>
            </a:extLst>
          </p:cNvPr>
          <p:cNvSpPr>
            <a:spLocks noGrp="1"/>
          </p:cNvSpPr>
          <p:nvPr>
            <p:ph type="title"/>
          </p:nvPr>
        </p:nvSpPr>
        <p:spPr/>
        <p:txBody>
          <a:bodyPr/>
          <a:lstStyle/>
          <a:p>
            <a:endParaRPr lang="uk-UA"/>
          </a:p>
        </p:txBody>
      </p:sp>
      <p:pic>
        <p:nvPicPr>
          <p:cNvPr id="4" name="Рисунок 3">
            <a:extLst>
              <a:ext uri="{FF2B5EF4-FFF2-40B4-BE49-F238E27FC236}">
                <a16:creationId xmlns:a16="http://schemas.microsoft.com/office/drawing/2014/main" id="{8CE5F2B0-C565-4E7B-A3ED-BF9F6686440D}"/>
              </a:ext>
            </a:extLst>
          </p:cNvPr>
          <p:cNvPicPr>
            <a:picLocks noChangeAspect="1"/>
          </p:cNvPicPr>
          <p:nvPr/>
        </p:nvPicPr>
        <p:blipFill>
          <a:blip r:embed="rId2"/>
          <a:stretch>
            <a:fillRect/>
          </a:stretch>
        </p:blipFill>
        <p:spPr>
          <a:xfrm>
            <a:off x="-1" y="6096"/>
            <a:ext cx="12192000" cy="6851904"/>
          </a:xfrm>
          <a:prstGeom prst="rect">
            <a:avLst/>
          </a:prstGeom>
        </p:spPr>
      </p:pic>
      <p:sp>
        <p:nvSpPr>
          <p:cNvPr id="6" name="Прямокутник 5">
            <a:extLst>
              <a:ext uri="{FF2B5EF4-FFF2-40B4-BE49-F238E27FC236}">
                <a16:creationId xmlns:a16="http://schemas.microsoft.com/office/drawing/2014/main" id="{EE82A286-7931-40DE-BBE9-EEEEB12B703A}"/>
              </a:ext>
            </a:extLst>
          </p:cNvPr>
          <p:cNvSpPr/>
          <p:nvPr/>
        </p:nvSpPr>
        <p:spPr>
          <a:xfrm>
            <a:off x="1429322" y="163564"/>
            <a:ext cx="8627807" cy="646331"/>
          </a:xfrm>
          <a:prstGeom prst="rect">
            <a:avLst/>
          </a:prstGeom>
          <a:noFill/>
        </p:spPr>
        <p:txBody>
          <a:bodyPr wrap="square" lIns="91440" tIns="45720" rIns="91440" bIns="45720">
            <a:spAutoFit/>
          </a:bodyPr>
          <a:lstStyle/>
          <a:p>
            <a:pPr algn="ctr"/>
            <a:r>
              <a:rPr lang="ru-RU" sz="3600" dirty="0" err="1">
                <a:ln w="0"/>
                <a:solidFill>
                  <a:srgbClr val="C6426B"/>
                </a:solidFill>
                <a:effectLst>
                  <a:outerShdw blurRad="38100" dist="25400" dir="5400000" algn="ctr" rotWithShape="0">
                    <a:srgbClr val="6E747A">
                      <a:alpha val="43000"/>
                    </a:srgbClr>
                  </a:outerShdw>
                </a:effectLst>
              </a:rPr>
              <a:t>Життя</a:t>
            </a:r>
            <a:r>
              <a:rPr lang="ru-RU" sz="3600" dirty="0">
                <a:ln w="0"/>
                <a:solidFill>
                  <a:srgbClr val="C6426B"/>
                </a:solidFill>
                <a:effectLst>
                  <a:outerShdw blurRad="38100" dist="25400" dir="5400000" algn="ctr" rotWithShape="0">
                    <a:srgbClr val="6E747A">
                      <a:alpha val="43000"/>
                    </a:srgbClr>
                  </a:outerShdw>
                </a:effectLst>
              </a:rPr>
              <a:t> на </a:t>
            </a:r>
            <a:r>
              <a:rPr lang="ru-RU" sz="3600" dirty="0" err="1">
                <a:ln w="0"/>
                <a:solidFill>
                  <a:srgbClr val="C6426B"/>
                </a:solidFill>
                <a:effectLst>
                  <a:outerShdw blurRad="38100" dist="25400" dir="5400000" algn="ctr" rotWithShape="0">
                    <a:srgbClr val="6E747A">
                      <a:alpha val="43000"/>
                    </a:srgbClr>
                  </a:outerShdw>
                </a:effectLst>
              </a:rPr>
              <a:t>Місяці</a:t>
            </a:r>
            <a:r>
              <a:rPr lang="ru-RU" sz="3600" dirty="0">
                <a:ln w="0"/>
                <a:solidFill>
                  <a:srgbClr val="C6426B"/>
                </a:solidFill>
                <a:effectLst>
                  <a:outerShdw blurRad="38100" dist="25400" dir="5400000" algn="ctr" rotWithShape="0">
                    <a:srgbClr val="6E747A">
                      <a:alpha val="43000"/>
                    </a:srgbClr>
                  </a:outerShdw>
                </a:effectLst>
              </a:rPr>
              <a:t> — </a:t>
            </a:r>
            <a:r>
              <a:rPr lang="ru-RU" sz="3600" dirty="0" err="1">
                <a:ln w="0"/>
                <a:solidFill>
                  <a:srgbClr val="C6426B"/>
                </a:solidFill>
                <a:effectLst>
                  <a:outerShdw blurRad="38100" dist="25400" dir="5400000" algn="ctr" rotWithShape="0">
                    <a:srgbClr val="6E747A">
                      <a:alpha val="43000"/>
                    </a:srgbClr>
                  </a:outerShdw>
                </a:effectLst>
              </a:rPr>
              <a:t>виклик</a:t>
            </a:r>
            <a:r>
              <a:rPr lang="ru-RU" sz="3600" dirty="0">
                <a:ln w="0"/>
                <a:solidFill>
                  <a:srgbClr val="C6426B"/>
                </a:solidFill>
                <a:effectLst>
                  <a:outerShdw blurRad="38100" dist="25400" dir="5400000" algn="ctr" rotWithShape="0">
                    <a:srgbClr val="6E747A">
                      <a:alpha val="43000"/>
                    </a:srgbClr>
                  </a:outerShdw>
                </a:effectLst>
              </a:rPr>
              <a:t> </a:t>
            </a:r>
            <a:r>
              <a:rPr lang="ru-RU" sz="3600" dirty="0" err="1">
                <a:ln w="0"/>
                <a:solidFill>
                  <a:srgbClr val="C6426B"/>
                </a:solidFill>
                <a:effectLst>
                  <a:outerShdw blurRad="38100" dist="25400" dir="5400000" algn="ctr" rotWithShape="0">
                    <a:srgbClr val="6E747A">
                      <a:alpha val="43000"/>
                    </a:srgbClr>
                  </a:outerShdw>
                </a:effectLst>
              </a:rPr>
              <a:t>чи</a:t>
            </a:r>
            <a:r>
              <a:rPr lang="ru-RU" sz="3600" dirty="0">
                <a:ln w="0"/>
                <a:solidFill>
                  <a:srgbClr val="C6426B"/>
                </a:solidFill>
                <a:effectLst>
                  <a:outerShdw blurRad="38100" dist="25400" dir="5400000" algn="ctr" rotWithShape="0">
                    <a:srgbClr val="6E747A">
                      <a:alpha val="43000"/>
                    </a:srgbClr>
                  </a:outerShdw>
                </a:effectLst>
              </a:rPr>
              <a:t> </a:t>
            </a:r>
            <a:r>
              <a:rPr lang="ru-RU" sz="3600" dirty="0" err="1">
                <a:ln w="0"/>
                <a:solidFill>
                  <a:srgbClr val="C6426B"/>
                </a:solidFill>
                <a:effectLst>
                  <a:outerShdw blurRad="38100" dist="25400" dir="5400000" algn="ctr" rotWithShape="0">
                    <a:srgbClr val="6E747A">
                      <a:alpha val="43000"/>
                    </a:srgbClr>
                  </a:outerShdw>
                </a:effectLst>
              </a:rPr>
              <a:t>реальність</a:t>
            </a:r>
            <a:r>
              <a:rPr lang="ru-RU" sz="3600" dirty="0">
                <a:ln w="0"/>
                <a:solidFill>
                  <a:srgbClr val="C6426B"/>
                </a:solidFill>
                <a:effectLst>
                  <a:outerShdw blurRad="38100" dist="25400" dir="5400000" algn="ctr" rotWithShape="0">
                    <a:srgbClr val="6E747A">
                      <a:alpha val="43000"/>
                    </a:srgbClr>
                  </a:outerShdw>
                </a:effectLst>
              </a:rPr>
              <a:t>?</a:t>
            </a:r>
          </a:p>
        </p:txBody>
      </p:sp>
      <p:sp>
        <p:nvSpPr>
          <p:cNvPr id="11" name="TextBox 10">
            <a:extLst>
              <a:ext uri="{FF2B5EF4-FFF2-40B4-BE49-F238E27FC236}">
                <a16:creationId xmlns:a16="http://schemas.microsoft.com/office/drawing/2014/main" id="{8EDEA4A0-0474-4DB7-9243-40331751443F}"/>
              </a:ext>
            </a:extLst>
          </p:cNvPr>
          <p:cNvSpPr txBox="1"/>
          <p:nvPr/>
        </p:nvSpPr>
        <p:spPr>
          <a:xfrm>
            <a:off x="-161003" y="1176005"/>
            <a:ext cx="10412361" cy="830997"/>
          </a:xfrm>
          <a:prstGeom prst="rect">
            <a:avLst/>
          </a:prstGeom>
          <a:noFill/>
        </p:spPr>
        <p:txBody>
          <a:bodyPr wrap="square">
            <a:spAutoFit/>
          </a:bodyPr>
          <a:lstStyle/>
          <a:p>
            <a:pPr algn="ctr"/>
            <a:r>
              <a:rPr lang="ru-RU" sz="2400" b="1" i="1" dirty="0"/>
              <a:t>      </a:t>
            </a:r>
            <a:r>
              <a:rPr lang="ru-RU" sz="2400" b="1" i="1" dirty="0" err="1"/>
              <a:t>Людство</a:t>
            </a:r>
            <a:r>
              <a:rPr lang="ru-RU" sz="2400" b="1" i="1" dirty="0"/>
              <a:t> давно </a:t>
            </a:r>
            <a:r>
              <a:rPr lang="ru-RU" sz="2400" b="1" i="1" dirty="0" err="1"/>
              <a:t>мріє</a:t>
            </a:r>
            <a:r>
              <a:rPr lang="ru-RU" sz="2400" b="1" i="1" dirty="0"/>
              <a:t> про </a:t>
            </a:r>
            <a:r>
              <a:rPr lang="ru-RU" sz="2400" b="1" i="1" dirty="0" err="1"/>
              <a:t>життя</a:t>
            </a:r>
            <a:r>
              <a:rPr lang="ru-RU" sz="2400" b="1" i="1" dirty="0"/>
              <a:t> за межами </a:t>
            </a:r>
            <a:r>
              <a:rPr lang="ru-RU" sz="2400" b="1" i="1" dirty="0" err="1"/>
              <a:t>Землі</a:t>
            </a:r>
            <a:r>
              <a:rPr lang="ru-RU" sz="2400" b="1" i="1" dirty="0"/>
              <a:t>. </a:t>
            </a:r>
          </a:p>
          <a:p>
            <a:pPr algn="ctr"/>
            <a:r>
              <a:rPr lang="ru-RU" sz="2400" b="1" i="1" dirty="0" err="1"/>
              <a:t>Місяць</a:t>
            </a:r>
            <a:r>
              <a:rPr lang="ru-RU" sz="2400" b="1" i="1" dirty="0"/>
              <a:t> — </a:t>
            </a:r>
            <a:r>
              <a:rPr lang="ru-RU" sz="2400" b="1" i="1" dirty="0" err="1"/>
              <a:t>найближчий</a:t>
            </a:r>
            <a:r>
              <a:rPr lang="ru-RU" sz="2400" b="1" i="1" dirty="0"/>
              <a:t> крок до </a:t>
            </a:r>
            <a:r>
              <a:rPr lang="ru-RU" sz="2400" b="1" i="1" dirty="0" err="1"/>
              <a:t>цієї</a:t>
            </a:r>
            <a:r>
              <a:rPr lang="ru-RU" sz="2400" b="1" i="1" dirty="0"/>
              <a:t> мети.</a:t>
            </a:r>
          </a:p>
        </p:txBody>
      </p:sp>
      <p:sp>
        <p:nvSpPr>
          <p:cNvPr id="13" name="Прямокутник 12">
            <a:extLst>
              <a:ext uri="{FF2B5EF4-FFF2-40B4-BE49-F238E27FC236}">
                <a16:creationId xmlns:a16="http://schemas.microsoft.com/office/drawing/2014/main" id="{FE67A80E-942D-43C4-A757-EA6AD5111F7E}"/>
              </a:ext>
            </a:extLst>
          </p:cNvPr>
          <p:cNvSpPr/>
          <p:nvPr/>
        </p:nvSpPr>
        <p:spPr>
          <a:xfrm>
            <a:off x="2233670" y="2394614"/>
            <a:ext cx="5623014" cy="646331"/>
          </a:xfrm>
          <a:prstGeom prst="rect">
            <a:avLst/>
          </a:prstGeom>
          <a:noFill/>
        </p:spPr>
        <p:txBody>
          <a:bodyPr wrap="none" lIns="91440" tIns="45720" rIns="91440" bIns="45720">
            <a:spAutoFit/>
          </a:bodyPr>
          <a:lstStyle/>
          <a:p>
            <a:pPr algn="ctr"/>
            <a:r>
              <a:rPr lang="uk-UA" sz="3600" b="0" cap="none" spc="0" dirty="0">
                <a:ln w="0"/>
                <a:solidFill>
                  <a:srgbClr val="C6426B"/>
                </a:solidFill>
                <a:effectLst>
                  <a:outerShdw blurRad="38100" dist="25400" dir="5400000" algn="ctr" rotWithShape="0">
                    <a:srgbClr val="6E747A">
                      <a:alpha val="43000"/>
                    </a:srgbClr>
                  </a:outerShdw>
                </a:effectLst>
              </a:rPr>
              <a:t>Історія дослідження Місяця</a:t>
            </a:r>
          </a:p>
        </p:txBody>
      </p:sp>
      <p:sp>
        <p:nvSpPr>
          <p:cNvPr id="14" name="TextBox 13">
            <a:extLst>
              <a:ext uri="{FF2B5EF4-FFF2-40B4-BE49-F238E27FC236}">
                <a16:creationId xmlns:a16="http://schemas.microsoft.com/office/drawing/2014/main" id="{29BABF8B-E516-46CC-BA1F-4D285FB65C54}"/>
              </a:ext>
            </a:extLst>
          </p:cNvPr>
          <p:cNvSpPr txBox="1"/>
          <p:nvPr/>
        </p:nvSpPr>
        <p:spPr>
          <a:xfrm>
            <a:off x="1955143" y="3318828"/>
            <a:ext cx="8281713" cy="1569660"/>
          </a:xfrm>
          <a:prstGeom prst="rect">
            <a:avLst/>
          </a:prstGeom>
          <a:noFill/>
        </p:spPr>
        <p:txBody>
          <a:bodyPr wrap="square" rtlCol="0">
            <a:spAutoFit/>
          </a:bodyPr>
          <a:lstStyle/>
          <a:p>
            <a:r>
              <a:rPr lang="ru-RU" sz="2400" b="1" i="1" dirty="0"/>
              <a:t>- 1959 — перший </a:t>
            </a:r>
            <a:r>
              <a:rPr lang="ru-RU" sz="2400" b="1" i="1" dirty="0" err="1"/>
              <a:t>апарат</a:t>
            </a:r>
            <a:r>
              <a:rPr lang="ru-RU" sz="2400" b="1" i="1" dirty="0"/>
              <a:t> </a:t>
            </a:r>
            <a:r>
              <a:rPr lang="ru-RU" sz="2400" b="1" i="1" dirty="0" err="1"/>
              <a:t>досяг</a:t>
            </a:r>
            <a:r>
              <a:rPr lang="ru-RU" sz="2400" b="1" i="1" dirty="0"/>
              <a:t> </a:t>
            </a:r>
            <a:r>
              <a:rPr lang="ru-RU" sz="2400" b="1" i="1" dirty="0" err="1"/>
              <a:t>Місяця</a:t>
            </a:r>
            <a:endParaRPr lang="ru-RU" sz="2400" b="1" i="1" dirty="0"/>
          </a:p>
          <a:p>
            <a:r>
              <a:rPr lang="uk-UA" sz="2400" b="1" i="1" dirty="0"/>
              <a:t>- 1969 — перша висадка людини</a:t>
            </a:r>
          </a:p>
          <a:p>
            <a:r>
              <a:rPr lang="uk-UA" sz="2400" b="1" i="1" dirty="0"/>
              <a:t>- програма </a:t>
            </a:r>
            <a:r>
              <a:rPr lang="en-US" sz="2400" b="1" i="1" dirty="0"/>
              <a:t>Apollo </a:t>
            </a:r>
            <a:r>
              <a:rPr lang="uk-UA" sz="2400" b="1" i="1" dirty="0"/>
              <a:t>довела можливість перебування людини</a:t>
            </a:r>
          </a:p>
          <a:p>
            <a:r>
              <a:rPr lang="uk-UA" sz="2400" b="1" i="1" dirty="0"/>
              <a:t>- сучасні місії (</a:t>
            </a:r>
            <a:r>
              <a:rPr lang="en-US" sz="2400" b="1" i="1" dirty="0"/>
              <a:t>NASA, ESA) — </a:t>
            </a:r>
            <a:r>
              <a:rPr lang="uk-UA" sz="2400" b="1" i="1" dirty="0"/>
              <a:t>підготовка до створення баз</a:t>
            </a:r>
          </a:p>
        </p:txBody>
      </p:sp>
      <p:sp>
        <p:nvSpPr>
          <p:cNvPr id="17" name="TextBox 16">
            <a:extLst>
              <a:ext uri="{FF2B5EF4-FFF2-40B4-BE49-F238E27FC236}">
                <a16:creationId xmlns:a16="http://schemas.microsoft.com/office/drawing/2014/main" id="{6612822A-F997-4ACA-AEA4-C8A805E0E751}"/>
              </a:ext>
            </a:extLst>
          </p:cNvPr>
          <p:cNvSpPr txBox="1"/>
          <p:nvPr/>
        </p:nvSpPr>
        <p:spPr>
          <a:xfrm>
            <a:off x="1955143" y="5266496"/>
            <a:ext cx="909385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2400" b="1" i="1"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Саме під час цих досліджень стало зрозуміло, що головна проблема — це енергія, температура та ресурси.</a:t>
            </a:r>
          </a:p>
        </p:txBody>
      </p:sp>
      <p:pic>
        <p:nvPicPr>
          <p:cNvPr id="18" name="Рисунок 17">
            <a:extLst>
              <a:ext uri="{FF2B5EF4-FFF2-40B4-BE49-F238E27FC236}">
                <a16:creationId xmlns:a16="http://schemas.microsoft.com/office/drawing/2014/main" id="{58865252-8259-46D1-80D0-5C979D02FED5}"/>
              </a:ext>
            </a:extLst>
          </p:cNvPr>
          <p:cNvPicPr>
            <a:picLocks noChangeAspect="1"/>
          </p:cNvPicPr>
          <p:nvPr/>
        </p:nvPicPr>
        <p:blipFill>
          <a:blip r:embed="rId3"/>
          <a:stretch>
            <a:fillRect/>
          </a:stretch>
        </p:blipFill>
        <p:spPr>
          <a:xfrm rot="353988">
            <a:off x="8833381" y="2169770"/>
            <a:ext cx="2513946" cy="1665489"/>
          </a:xfrm>
          <a:prstGeom prst="rect">
            <a:avLst/>
          </a:prstGeom>
        </p:spPr>
      </p:pic>
    </p:spTree>
    <p:extLst>
      <p:ext uri="{BB962C8B-B14F-4D97-AF65-F5344CB8AC3E}">
        <p14:creationId xmlns:p14="http://schemas.microsoft.com/office/powerpoint/2010/main" val="527485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D52519-5BA6-421B-A97E-F131480BD40F}"/>
              </a:ext>
            </a:extLst>
          </p:cNvPr>
          <p:cNvSpPr>
            <a:spLocks noGrp="1"/>
          </p:cNvSpPr>
          <p:nvPr>
            <p:ph type="title"/>
          </p:nvPr>
        </p:nvSpPr>
        <p:spPr>
          <a:xfrm>
            <a:off x="838200" y="730885"/>
            <a:ext cx="10515600" cy="1325563"/>
          </a:xfrm>
        </p:spPr>
        <p:txBody>
          <a:bodyPr/>
          <a:lstStyle/>
          <a:p>
            <a:endParaRPr lang="uk-UA"/>
          </a:p>
        </p:txBody>
      </p:sp>
      <p:pic>
        <p:nvPicPr>
          <p:cNvPr id="4" name="Рисунок 3">
            <a:extLst>
              <a:ext uri="{FF2B5EF4-FFF2-40B4-BE49-F238E27FC236}">
                <a16:creationId xmlns:a16="http://schemas.microsoft.com/office/drawing/2014/main" id="{D275D5B0-57CA-4C12-B74F-CFD9E55F8B45}"/>
              </a:ext>
            </a:extLst>
          </p:cNvPr>
          <p:cNvPicPr>
            <a:picLocks noChangeAspect="1"/>
          </p:cNvPicPr>
          <p:nvPr/>
        </p:nvPicPr>
        <p:blipFill>
          <a:blip r:embed="rId2"/>
          <a:stretch>
            <a:fillRect/>
          </a:stretch>
        </p:blipFill>
        <p:spPr>
          <a:xfrm>
            <a:off x="0" y="-91751"/>
            <a:ext cx="12192000" cy="6851904"/>
          </a:xfrm>
          <a:prstGeom prst="rect">
            <a:avLst/>
          </a:prstGeom>
        </p:spPr>
      </p:pic>
      <p:sp>
        <p:nvSpPr>
          <p:cNvPr id="5" name="Прямокутник 4">
            <a:extLst>
              <a:ext uri="{FF2B5EF4-FFF2-40B4-BE49-F238E27FC236}">
                <a16:creationId xmlns:a16="http://schemas.microsoft.com/office/drawing/2014/main" id="{56F24E64-8064-4FE5-9D93-39FB08B86B8E}"/>
              </a:ext>
            </a:extLst>
          </p:cNvPr>
          <p:cNvSpPr/>
          <p:nvPr/>
        </p:nvSpPr>
        <p:spPr>
          <a:xfrm>
            <a:off x="3897416" y="97847"/>
            <a:ext cx="3480312" cy="646331"/>
          </a:xfrm>
          <a:prstGeom prst="rect">
            <a:avLst/>
          </a:prstGeom>
          <a:noFill/>
        </p:spPr>
        <p:txBody>
          <a:bodyPr wrap="none" lIns="91440" tIns="45720" rIns="91440" bIns="45720">
            <a:spAutoFit/>
          </a:bodyPr>
          <a:lstStyle/>
          <a:p>
            <a:pPr algn="ctr"/>
            <a:r>
              <a:rPr lang="uk-UA" sz="3600" b="1" cap="none" spc="0" dirty="0">
                <a:ln w="0"/>
                <a:solidFill>
                  <a:srgbClr val="C6426B"/>
                </a:solidFill>
                <a:effectLst>
                  <a:outerShdw blurRad="38100" dist="25400" dir="5400000" algn="ctr" rotWithShape="0">
                    <a:srgbClr val="6E747A">
                      <a:alpha val="43000"/>
                    </a:srgbClr>
                  </a:outerShdw>
                </a:effectLst>
              </a:rPr>
              <a:t>Умови на Місяці</a:t>
            </a:r>
          </a:p>
        </p:txBody>
      </p:sp>
      <p:sp>
        <p:nvSpPr>
          <p:cNvPr id="9" name="TextBox 8">
            <a:extLst>
              <a:ext uri="{FF2B5EF4-FFF2-40B4-BE49-F238E27FC236}">
                <a16:creationId xmlns:a16="http://schemas.microsoft.com/office/drawing/2014/main" id="{8AB6ED4B-5F34-4113-A5E7-B05AFF687F57}"/>
              </a:ext>
            </a:extLst>
          </p:cNvPr>
          <p:cNvSpPr txBox="1"/>
          <p:nvPr/>
        </p:nvSpPr>
        <p:spPr>
          <a:xfrm>
            <a:off x="2183623" y="721716"/>
            <a:ext cx="9126216" cy="4431983"/>
          </a:xfrm>
          <a:prstGeom prst="rect">
            <a:avLst/>
          </a:prstGeom>
          <a:noFill/>
        </p:spPr>
        <p:txBody>
          <a:bodyPr wrap="square" rtlCol="0">
            <a:spAutoFit/>
          </a:bodyPr>
          <a:lstStyle/>
          <a:p>
            <a:pPr marL="342900" indent="-342900">
              <a:buFont typeface="Wingdings" panose="05000000000000000000" pitchFamily="2" charset="2"/>
              <a:buChar char="Ø"/>
            </a:pPr>
            <a:r>
              <a:rPr lang="uk-UA" sz="2400" dirty="0"/>
              <a:t>температура: від −170°</a:t>
            </a:r>
            <a:r>
              <a:rPr lang="en-US" sz="2400" dirty="0"/>
              <a:t>C </a:t>
            </a:r>
            <a:r>
              <a:rPr lang="uk-UA" sz="2400" dirty="0"/>
              <a:t>до +120°</a:t>
            </a:r>
            <a:r>
              <a:rPr lang="en-US" sz="2400" dirty="0"/>
              <a:t>C</a:t>
            </a:r>
            <a:r>
              <a:rPr lang="uk-UA" sz="2400" dirty="0"/>
              <a:t>, </a:t>
            </a:r>
            <a:r>
              <a:rPr lang="ru-RU" sz="2400" dirty="0"/>
              <a:t>у кратерах на полюсах   </a:t>
            </a:r>
            <a:r>
              <a:rPr lang="ru-RU" sz="2400" b="1" dirty="0"/>
              <a:t>–</a:t>
            </a:r>
            <a:r>
              <a:rPr lang="ru-RU" sz="2400" dirty="0"/>
              <a:t>  </a:t>
            </a:r>
            <a:r>
              <a:rPr lang="ru-RU" sz="2400" dirty="0" err="1"/>
              <a:t>може</a:t>
            </a:r>
            <a:r>
              <a:rPr lang="ru-RU" sz="2400" dirty="0"/>
              <a:t> </a:t>
            </a:r>
            <a:r>
              <a:rPr lang="ru-RU" sz="2400" dirty="0" err="1"/>
              <a:t>триматися</a:t>
            </a:r>
            <a:r>
              <a:rPr lang="ru-RU" sz="2400" dirty="0"/>
              <a:t> на </a:t>
            </a:r>
            <a:r>
              <a:rPr lang="ru-RU" sz="2400" dirty="0" err="1"/>
              <a:t>рівні</a:t>
            </a:r>
            <a:r>
              <a:rPr lang="ru-RU" sz="2400" dirty="0"/>
              <a:t> </a:t>
            </a:r>
            <a:r>
              <a:rPr lang="ru-RU" sz="2400" b="1" dirty="0"/>
              <a:t>–</a:t>
            </a:r>
            <a:r>
              <a:rPr lang="ru-RU" sz="2400" dirty="0"/>
              <a:t>240°C.</a:t>
            </a:r>
            <a:endParaRPr lang="en-US" sz="2400" dirty="0"/>
          </a:p>
          <a:p>
            <a:pPr marL="342900" indent="-342900">
              <a:buFont typeface="Wingdings" panose="05000000000000000000" pitchFamily="2" charset="2"/>
              <a:buChar char="Ø"/>
            </a:pPr>
            <a:r>
              <a:rPr lang="uk-UA" sz="2400" dirty="0"/>
              <a:t> відсутність атмосфери </a:t>
            </a:r>
          </a:p>
          <a:p>
            <a:pPr marL="342900" indent="-342900">
              <a:buFont typeface="Wingdings" panose="05000000000000000000" pitchFamily="2" charset="2"/>
              <a:buChar char="Ø"/>
            </a:pPr>
            <a:r>
              <a:rPr lang="uk-UA" sz="2400" dirty="0"/>
              <a:t> радіація </a:t>
            </a:r>
          </a:p>
          <a:p>
            <a:pPr marL="342900" indent="-342900">
              <a:buFont typeface="Wingdings" panose="05000000000000000000" pitchFamily="2" charset="2"/>
              <a:buChar char="Ø"/>
            </a:pPr>
            <a:r>
              <a:rPr lang="uk-UA" sz="2400" dirty="0"/>
              <a:t> пил (прилипає і пошкоджує техніку)</a:t>
            </a:r>
          </a:p>
          <a:p>
            <a:pPr marL="342900" indent="-342900">
              <a:buFont typeface="Wingdings" panose="05000000000000000000" pitchFamily="2" charset="2"/>
              <a:buChar char="Ø"/>
            </a:pPr>
            <a:r>
              <a:rPr lang="uk-UA" sz="2400" dirty="0"/>
              <a:t> </a:t>
            </a:r>
            <a:r>
              <a:rPr lang="ru-RU" sz="2400" dirty="0" err="1"/>
              <a:t>гравітація</a:t>
            </a:r>
            <a:r>
              <a:rPr lang="ru-RU" sz="2400" dirty="0"/>
              <a:t> у 6 </a:t>
            </a:r>
            <a:r>
              <a:rPr lang="ru-RU" sz="2400" dirty="0" err="1"/>
              <a:t>разів</a:t>
            </a:r>
            <a:r>
              <a:rPr lang="ru-RU" sz="2400" dirty="0"/>
              <a:t> </a:t>
            </a:r>
            <a:r>
              <a:rPr lang="ru-RU" sz="2400" dirty="0" err="1"/>
              <a:t>менша</a:t>
            </a:r>
            <a:r>
              <a:rPr lang="ru-RU" sz="2400" dirty="0"/>
              <a:t> </a:t>
            </a:r>
            <a:r>
              <a:rPr lang="ru-RU" sz="2400" dirty="0" err="1"/>
              <a:t>від</a:t>
            </a:r>
            <a:r>
              <a:rPr lang="ru-RU" sz="2400" dirty="0"/>
              <a:t> </a:t>
            </a:r>
            <a:r>
              <a:rPr lang="ru-RU" sz="2400" dirty="0" err="1"/>
              <a:t>земної</a:t>
            </a:r>
            <a:endParaRPr lang="ru-RU" sz="2400" dirty="0"/>
          </a:p>
          <a:p>
            <a:pPr marL="342900" indent="-342900">
              <a:buFont typeface="Wingdings" panose="05000000000000000000" pitchFamily="2" charset="2"/>
              <a:buChar char="Ø"/>
            </a:pPr>
            <a:r>
              <a:rPr lang="ru-RU" sz="2400" dirty="0"/>
              <a:t>вода </a:t>
            </a:r>
            <a:r>
              <a:rPr lang="ru-RU" sz="2400" dirty="0" err="1"/>
              <a:t>лише</a:t>
            </a:r>
            <a:r>
              <a:rPr lang="ru-RU" sz="2400" dirty="0"/>
              <a:t> у </a:t>
            </a:r>
            <a:r>
              <a:rPr lang="ru-RU" sz="2400" dirty="0" err="1"/>
              <a:t>вигляді</a:t>
            </a:r>
            <a:r>
              <a:rPr lang="ru-RU" sz="2400" dirty="0"/>
              <a:t> </a:t>
            </a:r>
            <a:r>
              <a:rPr lang="ru-RU" sz="2400" dirty="0" err="1"/>
              <a:t>льоду</a:t>
            </a:r>
            <a:endParaRPr lang="ru-RU" sz="2400" dirty="0"/>
          </a:p>
          <a:p>
            <a:pPr marL="342900" indent="-342900">
              <a:buFont typeface="Wingdings" panose="05000000000000000000" pitchFamily="2" charset="2"/>
              <a:buChar char="Ø"/>
            </a:pPr>
            <a:r>
              <a:rPr lang="ru-RU" sz="2400" dirty="0"/>
              <a:t>день –  14 </a:t>
            </a:r>
            <a:r>
              <a:rPr lang="ru-RU" sz="2400" dirty="0" err="1"/>
              <a:t>земних</a:t>
            </a:r>
            <a:r>
              <a:rPr lang="ru-RU" sz="2400" dirty="0"/>
              <a:t> </a:t>
            </a:r>
            <a:r>
              <a:rPr lang="ru-RU" sz="2400" dirty="0" err="1"/>
              <a:t>діб</a:t>
            </a:r>
            <a:endParaRPr lang="ru-RU" sz="2400" dirty="0"/>
          </a:p>
          <a:p>
            <a:pPr marL="342900" indent="-342900">
              <a:buFont typeface="Wingdings" panose="05000000000000000000" pitchFamily="2" charset="2"/>
              <a:buChar char="Ø"/>
            </a:pPr>
            <a:r>
              <a:rPr lang="ru-RU" sz="2400" dirty="0" err="1"/>
              <a:t>ніч</a:t>
            </a:r>
            <a:r>
              <a:rPr lang="ru-RU" sz="2400" dirty="0"/>
              <a:t> – 14 </a:t>
            </a:r>
            <a:r>
              <a:rPr lang="ru-RU" sz="2400" dirty="0" err="1"/>
              <a:t>земних</a:t>
            </a:r>
            <a:r>
              <a:rPr lang="ru-RU" sz="2400" dirty="0"/>
              <a:t> </a:t>
            </a:r>
            <a:r>
              <a:rPr lang="ru-RU" sz="2400" dirty="0" err="1"/>
              <a:t>діб</a:t>
            </a:r>
            <a:r>
              <a:rPr lang="ru-RU" sz="2400" dirty="0"/>
              <a:t> (</a:t>
            </a:r>
            <a:r>
              <a:rPr lang="ru-RU" sz="2400" dirty="0" err="1"/>
              <a:t>відсутність</a:t>
            </a:r>
            <a:r>
              <a:rPr lang="ru-RU" sz="2400" dirty="0"/>
              <a:t> </a:t>
            </a:r>
            <a:r>
              <a:rPr lang="ru-RU" sz="2400" dirty="0" err="1"/>
              <a:t>енергії</a:t>
            </a:r>
            <a:r>
              <a:rPr lang="ru-RU" sz="2400" dirty="0"/>
              <a:t>)</a:t>
            </a:r>
          </a:p>
          <a:p>
            <a:pPr marL="342900" indent="-342900">
              <a:buFont typeface="Wingdings" panose="05000000000000000000" pitchFamily="2" charset="2"/>
              <a:buChar char="Ø"/>
            </a:pPr>
            <a:r>
              <a:rPr lang="ru-RU" sz="2400" dirty="0"/>
              <a:t>доба </a:t>
            </a:r>
            <a:r>
              <a:rPr lang="ru-RU" sz="2400" dirty="0" err="1"/>
              <a:t>триває</a:t>
            </a:r>
            <a:r>
              <a:rPr lang="ru-RU" sz="2400" dirty="0"/>
              <a:t> ≈ 29,5 </a:t>
            </a:r>
            <a:r>
              <a:rPr lang="ru-RU" sz="2400" dirty="0" err="1"/>
              <a:t>земних</a:t>
            </a:r>
            <a:r>
              <a:rPr lang="ru-RU" sz="2400" dirty="0"/>
              <a:t> </a:t>
            </a:r>
            <a:r>
              <a:rPr lang="ru-RU" sz="2400" dirty="0" err="1"/>
              <a:t>днів</a:t>
            </a:r>
            <a:endParaRPr lang="uk-UA" sz="2400" dirty="0"/>
          </a:p>
          <a:p>
            <a:r>
              <a:rPr lang="uk-UA" sz="2400" b="1" dirty="0">
                <a:solidFill>
                  <a:srgbClr val="C6426B"/>
                </a:solidFill>
              </a:rPr>
              <a:t>Ці фактори визначають конструкцію бази</a:t>
            </a:r>
          </a:p>
          <a:p>
            <a:endParaRPr lang="uk-UA" dirty="0"/>
          </a:p>
        </p:txBody>
      </p:sp>
      <p:sp>
        <p:nvSpPr>
          <p:cNvPr id="12" name="TextBox 11">
            <a:extLst>
              <a:ext uri="{FF2B5EF4-FFF2-40B4-BE49-F238E27FC236}">
                <a16:creationId xmlns:a16="http://schemas.microsoft.com/office/drawing/2014/main" id="{DDF996BD-6B53-4BD7-8883-B44BE9249502}"/>
              </a:ext>
            </a:extLst>
          </p:cNvPr>
          <p:cNvSpPr txBox="1"/>
          <p:nvPr/>
        </p:nvSpPr>
        <p:spPr>
          <a:xfrm>
            <a:off x="1237957" y="4801553"/>
            <a:ext cx="10515600" cy="1446550"/>
          </a:xfrm>
          <a:prstGeom prst="rect">
            <a:avLst/>
          </a:prstGeom>
          <a:noFill/>
        </p:spPr>
        <p:txBody>
          <a:bodyPr wrap="square">
            <a:spAutoFit/>
          </a:bodyPr>
          <a:lstStyle/>
          <a:p>
            <a:pPr algn="just"/>
            <a:r>
              <a:rPr lang="ru-RU" sz="2200" dirty="0"/>
              <a:t>         </a:t>
            </a:r>
            <a:r>
              <a:rPr lang="ru-RU" sz="2200" dirty="0" err="1">
                <a:solidFill>
                  <a:srgbClr val="002060"/>
                </a:solidFill>
              </a:rPr>
              <a:t>Місяць</a:t>
            </a:r>
            <a:r>
              <a:rPr lang="ru-RU" sz="2200" dirty="0">
                <a:solidFill>
                  <a:srgbClr val="002060"/>
                </a:solidFill>
              </a:rPr>
              <a:t> — </a:t>
            </a:r>
            <a:r>
              <a:rPr lang="ru-RU" sz="2200" dirty="0" err="1">
                <a:solidFill>
                  <a:srgbClr val="002060"/>
                </a:solidFill>
              </a:rPr>
              <a:t>це</a:t>
            </a:r>
            <a:r>
              <a:rPr lang="ru-RU" sz="2200" dirty="0">
                <a:solidFill>
                  <a:srgbClr val="002060"/>
                </a:solidFill>
              </a:rPr>
              <a:t> </a:t>
            </a:r>
            <a:r>
              <a:rPr lang="ru-RU" sz="2200" dirty="0" err="1">
                <a:solidFill>
                  <a:srgbClr val="002060"/>
                </a:solidFill>
              </a:rPr>
              <a:t>середовище</a:t>
            </a:r>
            <a:r>
              <a:rPr lang="ru-RU" sz="2200" dirty="0">
                <a:solidFill>
                  <a:srgbClr val="002060"/>
                </a:solidFill>
              </a:rPr>
              <a:t>, де </a:t>
            </a:r>
            <a:r>
              <a:rPr lang="ru-RU" sz="2200" dirty="0" err="1">
                <a:solidFill>
                  <a:srgbClr val="002060"/>
                </a:solidFill>
              </a:rPr>
              <a:t>людина</a:t>
            </a:r>
            <a:r>
              <a:rPr lang="ru-RU" sz="2200" dirty="0">
                <a:solidFill>
                  <a:srgbClr val="002060"/>
                </a:solidFill>
              </a:rPr>
              <a:t> не </a:t>
            </a:r>
            <a:r>
              <a:rPr lang="ru-RU" sz="2200" dirty="0" err="1">
                <a:solidFill>
                  <a:srgbClr val="002060"/>
                </a:solidFill>
              </a:rPr>
              <a:t>може</a:t>
            </a:r>
            <a:r>
              <a:rPr lang="ru-RU" sz="2200" dirty="0">
                <a:solidFill>
                  <a:srgbClr val="002060"/>
                </a:solidFill>
              </a:rPr>
              <a:t> </a:t>
            </a:r>
            <a:r>
              <a:rPr lang="ru-RU" sz="2200" dirty="0" err="1">
                <a:solidFill>
                  <a:srgbClr val="002060"/>
                </a:solidFill>
              </a:rPr>
              <a:t>вижити</a:t>
            </a:r>
            <a:r>
              <a:rPr lang="ru-RU" sz="2200" dirty="0">
                <a:solidFill>
                  <a:srgbClr val="002060"/>
                </a:solidFill>
              </a:rPr>
              <a:t> без </a:t>
            </a:r>
            <a:r>
              <a:rPr lang="ru-RU" sz="2200" dirty="0" err="1">
                <a:solidFill>
                  <a:srgbClr val="002060"/>
                </a:solidFill>
              </a:rPr>
              <a:t>технологій</a:t>
            </a:r>
            <a:r>
              <a:rPr lang="ru-RU" sz="2200" dirty="0">
                <a:solidFill>
                  <a:srgbClr val="002060"/>
                </a:solidFill>
              </a:rPr>
              <a:t>.</a:t>
            </a:r>
            <a:br>
              <a:rPr lang="ru-RU" sz="2200" dirty="0">
                <a:solidFill>
                  <a:srgbClr val="002060"/>
                </a:solidFill>
              </a:rPr>
            </a:br>
            <a:r>
              <a:rPr lang="ru-RU" sz="2200" dirty="0" err="1">
                <a:solidFill>
                  <a:srgbClr val="002060"/>
                </a:solidFill>
              </a:rPr>
              <a:t>Температури</a:t>
            </a:r>
            <a:r>
              <a:rPr lang="ru-RU" sz="2200" dirty="0">
                <a:solidFill>
                  <a:srgbClr val="002060"/>
                </a:solidFill>
              </a:rPr>
              <a:t>, пил, </a:t>
            </a:r>
            <a:r>
              <a:rPr lang="ru-RU" sz="2200" dirty="0" err="1">
                <a:solidFill>
                  <a:srgbClr val="002060"/>
                </a:solidFill>
              </a:rPr>
              <a:t>нестабільність</a:t>
            </a:r>
            <a:r>
              <a:rPr lang="ru-RU" sz="2200" dirty="0">
                <a:solidFill>
                  <a:srgbClr val="002060"/>
                </a:solidFill>
              </a:rPr>
              <a:t> </a:t>
            </a:r>
            <a:r>
              <a:rPr lang="ru-RU" sz="2200" dirty="0" err="1">
                <a:solidFill>
                  <a:srgbClr val="002060"/>
                </a:solidFill>
              </a:rPr>
              <a:t>енергії</a:t>
            </a:r>
            <a:r>
              <a:rPr lang="ru-RU" sz="2200" dirty="0">
                <a:solidFill>
                  <a:srgbClr val="002060"/>
                </a:solidFill>
              </a:rPr>
              <a:t> і </a:t>
            </a:r>
            <a:r>
              <a:rPr lang="ru-RU" sz="2200" dirty="0" err="1">
                <a:solidFill>
                  <a:srgbClr val="002060"/>
                </a:solidFill>
              </a:rPr>
              <a:t>відсутність</a:t>
            </a:r>
            <a:r>
              <a:rPr lang="ru-RU" sz="2200" dirty="0">
                <a:solidFill>
                  <a:srgbClr val="002060"/>
                </a:solidFill>
              </a:rPr>
              <a:t> води </a:t>
            </a:r>
            <a:r>
              <a:rPr lang="ru-RU" sz="2200" dirty="0" err="1">
                <a:solidFill>
                  <a:srgbClr val="002060"/>
                </a:solidFill>
              </a:rPr>
              <a:t>створюють</a:t>
            </a:r>
            <a:r>
              <a:rPr lang="ru-RU" sz="2200" dirty="0">
                <a:solidFill>
                  <a:srgbClr val="002060"/>
                </a:solidFill>
              </a:rPr>
              <a:t> </a:t>
            </a:r>
            <a:r>
              <a:rPr lang="ru-RU" sz="2200" dirty="0" err="1">
                <a:solidFill>
                  <a:srgbClr val="002060"/>
                </a:solidFill>
              </a:rPr>
              <a:t>критичні</a:t>
            </a:r>
            <a:r>
              <a:rPr lang="ru-RU" sz="2200" dirty="0">
                <a:solidFill>
                  <a:srgbClr val="002060"/>
                </a:solidFill>
              </a:rPr>
              <a:t> </a:t>
            </a:r>
            <a:r>
              <a:rPr lang="ru-RU" sz="2200" dirty="0" err="1">
                <a:solidFill>
                  <a:srgbClr val="002060"/>
                </a:solidFill>
              </a:rPr>
              <a:t>умови</a:t>
            </a:r>
            <a:r>
              <a:rPr lang="ru-RU" sz="2200" dirty="0">
                <a:solidFill>
                  <a:srgbClr val="002060"/>
                </a:solidFill>
              </a:rPr>
              <a:t>.</a:t>
            </a:r>
            <a:br>
              <a:rPr lang="ru-RU" sz="2200" dirty="0">
                <a:solidFill>
                  <a:srgbClr val="002060"/>
                </a:solidFill>
              </a:rPr>
            </a:br>
            <a:r>
              <a:rPr lang="ru-RU" sz="2200" dirty="0">
                <a:solidFill>
                  <a:srgbClr val="002060"/>
                </a:solidFill>
              </a:rPr>
              <a:t>Тому </a:t>
            </a:r>
            <a:r>
              <a:rPr lang="ru-RU" sz="2200" dirty="0" err="1">
                <a:solidFill>
                  <a:srgbClr val="002060"/>
                </a:solidFill>
              </a:rPr>
              <a:t>виникає</a:t>
            </a:r>
            <a:r>
              <a:rPr lang="ru-RU" sz="2200" dirty="0">
                <a:solidFill>
                  <a:srgbClr val="002060"/>
                </a:solidFill>
              </a:rPr>
              <a:t> </a:t>
            </a:r>
            <a:r>
              <a:rPr lang="ru-RU" sz="2200" dirty="0" err="1">
                <a:solidFill>
                  <a:srgbClr val="002060"/>
                </a:solidFill>
              </a:rPr>
              <a:t>питання</a:t>
            </a:r>
            <a:r>
              <a:rPr lang="ru-RU" sz="2200" dirty="0">
                <a:solidFill>
                  <a:srgbClr val="002060"/>
                </a:solidFill>
              </a:rPr>
              <a:t>: як </a:t>
            </a:r>
            <a:r>
              <a:rPr lang="ru-RU" sz="2200" dirty="0" err="1">
                <a:solidFill>
                  <a:srgbClr val="002060"/>
                </a:solidFill>
              </a:rPr>
              <a:t>створити</a:t>
            </a:r>
            <a:r>
              <a:rPr lang="ru-RU" sz="2200" dirty="0">
                <a:solidFill>
                  <a:srgbClr val="002060"/>
                </a:solidFill>
              </a:rPr>
              <a:t> </a:t>
            </a:r>
            <a:r>
              <a:rPr lang="ru-RU" sz="2200" dirty="0" err="1">
                <a:solidFill>
                  <a:srgbClr val="002060"/>
                </a:solidFill>
              </a:rPr>
              <a:t>ефективну</a:t>
            </a:r>
            <a:r>
              <a:rPr lang="ru-RU" sz="2200" dirty="0">
                <a:solidFill>
                  <a:srgbClr val="002060"/>
                </a:solidFill>
              </a:rPr>
              <a:t> </a:t>
            </a:r>
            <a:r>
              <a:rPr lang="ru-RU" sz="2200" dirty="0" err="1">
                <a:solidFill>
                  <a:srgbClr val="002060"/>
                </a:solidFill>
              </a:rPr>
              <a:t>комплексну</a:t>
            </a:r>
            <a:r>
              <a:rPr lang="ru-RU" sz="2200" dirty="0">
                <a:solidFill>
                  <a:srgbClr val="002060"/>
                </a:solidFill>
              </a:rPr>
              <a:t> систему </a:t>
            </a:r>
            <a:r>
              <a:rPr lang="ru-RU" sz="2200" dirty="0" err="1">
                <a:solidFill>
                  <a:srgbClr val="002060"/>
                </a:solidFill>
              </a:rPr>
              <a:t>життєзабезпечення</a:t>
            </a:r>
            <a:r>
              <a:rPr lang="ru-RU" sz="2200" dirty="0">
                <a:solidFill>
                  <a:srgbClr val="002060"/>
                </a:solidFill>
              </a:rPr>
              <a:t>?</a:t>
            </a:r>
            <a:endParaRPr lang="uk-UA" sz="2200" dirty="0">
              <a:solidFill>
                <a:srgbClr val="002060"/>
              </a:solidFill>
            </a:endParaRPr>
          </a:p>
        </p:txBody>
      </p:sp>
      <p:pic>
        <p:nvPicPr>
          <p:cNvPr id="6" name="Рисунок 5">
            <a:extLst>
              <a:ext uri="{FF2B5EF4-FFF2-40B4-BE49-F238E27FC236}">
                <a16:creationId xmlns:a16="http://schemas.microsoft.com/office/drawing/2014/main" id="{1901747C-CE49-45AC-AE75-63D188CF6543}"/>
              </a:ext>
            </a:extLst>
          </p:cNvPr>
          <p:cNvPicPr>
            <a:picLocks noChangeAspect="1"/>
          </p:cNvPicPr>
          <p:nvPr/>
        </p:nvPicPr>
        <p:blipFill>
          <a:blip r:embed="rId3"/>
          <a:stretch>
            <a:fillRect/>
          </a:stretch>
        </p:blipFill>
        <p:spPr>
          <a:xfrm>
            <a:off x="9059593" y="1827443"/>
            <a:ext cx="948783" cy="948783"/>
          </a:xfrm>
          <a:prstGeom prst="rect">
            <a:avLst/>
          </a:prstGeom>
        </p:spPr>
      </p:pic>
    </p:spTree>
    <p:extLst>
      <p:ext uri="{BB962C8B-B14F-4D97-AF65-F5344CB8AC3E}">
        <p14:creationId xmlns:p14="http://schemas.microsoft.com/office/powerpoint/2010/main" val="1153953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225535B5-9665-4757-B50E-D5C3E0555B2E}"/>
              </a:ext>
            </a:extLst>
          </p:cNvPr>
          <p:cNvPicPr>
            <a:picLocks noChangeAspect="1"/>
          </p:cNvPicPr>
          <p:nvPr/>
        </p:nvPicPr>
        <p:blipFill>
          <a:blip r:embed="rId2"/>
          <a:stretch>
            <a:fillRect/>
          </a:stretch>
        </p:blipFill>
        <p:spPr>
          <a:xfrm>
            <a:off x="0" y="40391"/>
            <a:ext cx="12192000" cy="6851904"/>
          </a:xfrm>
          <a:prstGeom prst="rect">
            <a:avLst/>
          </a:prstGeom>
        </p:spPr>
      </p:pic>
      <p:sp>
        <p:nvSpPr>
          <p:cNvPr id="10" name="Прямокутник 9">
            <a:extLst>
              <a:ext uri="{FF2B5EF4-FFF2-40B4-BE49-F238E27FC236}">
                <a16:creationId xmlns:a16="http://schemas.microsoft.com/office/drawing/2014/main" id="{EFB69C38-31B1-49AF-89D4-589A729F1EB4}"/>
              </a:ext>
            </a:extLst>
          </p:cNvPr>
          <p:cNvSpPr/>
          <p:nvPr/>
        </p:nvSpPr>
        <p:spPr>
          <a:xfrm>
            <a:off x="3449197" y="111000"/>
            <a:ext cx="5119094" cy="707886"/>
          </a:xfrm>
          <a:prstGeom prst="rect">
            <a:avLst/>
          </a:prstGeom>
          <a:noFill/>
        </p:spPr>
        <p:txBody>
          <a:bodyPr wrap="none" lIns="91440" tIns="45720" rIns="91440" bIns="45720">
            <a:spAutoFit/>
          </a:bodyPr>
          <a:lstStyle/>
          <a:p>
            <a:pPr algn="ctr"/>
            <a:r>
              <a:rPr lang="uk-UA" sz="4000" b="1" dirty="0">
                <a:ln w="22225">
                  <a:solidFill>
                    <a:schemeClr val="accent2"/>
                  </a:solidFill>
                  <a:prstDash val="solid"/>
                </a:ln>
                <a:solidFill>
                  <a:srgbClr val="FF0066"/>
                </a:solidFill>
              </a:rPr>
              <a:t>Модель місячної бази</a:t>
            </a:r>
            <a:endParaRPr lang="uk-UA" sz="4000" b="1" cap="none" spc="0" dirty="0">
              <a:ln w="22225">
                <a:solidFill>
                  <a:schemeClr val="accent2"/>
                </a:solidFill>
                <a:prstDash val="solid"/>
              </a:ln>
              <a:solidFill>
                <a:srgbClr val="FF0066"/>
              </a:solidFill>
              <a:effectLst/>
            </a:endParaRPr>
          </a:p>
        </p:txBody>
      </p:sp>
      <p:sp>
        <p:nvSpPr>
          <p:cNvPr id="11" name="TextBox 10">
            <a:extLst>
              <a:ext uri="{FF2B5EF4-FFF2-40B4-BE49-F238E27FC236}">
                <a16:creationId xmlns:a16="http://schemas.microsoft.com/office/drawing/2014/main" id="{B66E140A-0464-4854-A979-0C051AC1F074}"/>
              </a:ext>
            </a:extLst>
          </p:cNvPr>
          <p:cNvSpPr txBox="1"/>
          <p:nvPr/>
        </p:nvSpPr>
        <p:spPr>
          <a:xfrm flipH="1">
            <a:off x="1443696" y="655503"/>
            <a:ext cx="8619980" cy="523220"/>
          </a:xfrm>
          <a:prstGeom prst="rect">
            <a:avLst/>
          </a:prstGeom>
          <a:noFill/>
        </p:spPr>
        <p:txBody>
          <a:bodyPr wrap="square" rtlCol="0">
            <a:spAutoFit/>
          </a:bodyPr>
          <a:lstStyle/>
          <a:p>
            <a:r>
              <a:rPr lang="uk-UA" sz="2800" b="1" dirty="0">
                <a:solidFill>
                  <a:srgbClr val="0070C0"/>
                </a:solidFill>
              </a:rPr>
              <a:t>Як база  забезпечує життя?</a:t>
            </a:r>
          </a:p>
        </p:txBody>
      </p:sp>
      <p:sp>
        <p:nvSpPr>
          <p:cNvPr id="12" name="TextBox 11">
            <a:extLst>
              <a:ext uri="{FF2B5EF4-FFF2-40B4-BE49-F238E27FC236}">
                <a16:creationId xmlns:a16="http://schemas.microsoft.com/office/drawing/2014/main" id="{48FD053C-98B3-4473-9F1B-8066E179638C}"/>
              </a:ext>
            </a:extLst>
          </p:cNvPr>
          <p:cNvSpPr txBox="1"/>
          <p:nvPr/>
        </p:nvSpPr>
        <p:spPr>
          <a:xfrm>
            <a:off x="1316289" y="1145467"/>
            <a:ext cx="6682152" cy="5601533"/>
          </a:xfrm>
          <a:prstGeom prst="rect">
            <a:avLst/>
          </a:prstGeom>
          <a:noFill/>
        </p:spPr>
        <p:txBody>
          <a:bodyPr wrap="square" rtlCol="0">
            <a:spAutoFit/>
          </a:bodyPr>
          <a:lstStyle/>
          <a:p>
            <a:r>
              <a:rPr lang="ru-RU" sz="2000" b="1" dirty="0" err="1"/>
              <a:t>Сонячна</a:t>
            </a:r>
            <a:r>
              <a:rPr lang="ru-RU" sz="2000" b="1" dirty="0"/>
              <a:t> панель (1) — </a:t>
            </a:r>
            <a:r>
              <a:rPr lang="ru-RU" sz="2000" b="1" dirty="0" err="1"/>
              <a:t>джерело</a:t>
            </a:r>
            <a:r>
              <a:rPr lang="ru-RU" sz="2000" b="1" dirty="0"/>
              <a:t> </a:t>
            </a:r>
            <a:r>
              <a:rPr lang="ru-RU" sz="2000" b="1" dirty="0" err="1"/>
              <a:t>енергії</a:t>
            </a:r>
            <a:br>
              <a:rPr lang="ru-RU" sz="2000" dirty="0"/>
            </a:br>
            <a:r>
              <a:rPr lang="ru-RU" sz="2000" dirty="0" err="1"/>
              <a:t>перетворює</a:t>
            </a:r>
            <a:r>
              <a:rPr lang="ru-RU" sz="2000" dirty="0"/>
              <a:t> </a:t>
            </a:r>
            <a:r>
              <a:rPr lang="ru-RU" sz="2000" dirty="0" err="1"/>
              <a:t>світло</a:t>
            </a:r>
            <a:r>
              <a:rPr lang="ru-RU" sz="2000" dirty="0"/>
              <a:t> на </a:t>
            </a:r>
            <a:r>
              <a:rPr lang="ru-RU" sz="2000" dirty="0" err="1"/>
              <a:t>електрику</a:t>
            </a:r>
            <a:r>
              <a:rPr lang="ru-RU" sz="2000" dirty="0"/>
              <a:t> </a:t>
            </a:r>
          </a:p>
          <a:p>
            <a:r>
              <a:rPr lang="ru-RU" sz="2000" b="1"/>
              <a:t>Акумулятор</a:t>
            </a:r>
            <a:r>
              <a:rPr lang="ru-RU" sz="2000" b="1" dirty="0"/>
              <a:t> (4) + контролер (5) </a:t>
            </a:r>
            <a:r>
              <a:rPr lang="ru-RU" sz="2000" dirty="0"/>
              <a:t>— </a:t>
            </a:r>
            <a:r>
              <a:rPr lang="ru-RU" sz="2000" dirty="0" err="1"/>
              <a:t>управління</a:t>
            </a:r>
            <a:r>
              <a:rPr lang="ru-RU" sz="2000" dirty="0"/>
              <a:t> </a:t>
            </a:r>
            <a:r>
              <a:rPr lang="ru-RU" sz="2000" dirty="0" err="1"/>
              <a:t>енергією</a:t>
            </a:r>
            <a:r>
              <a:rPr lang="ru-RU" sz="2000" dirty="0"/>
              <a:t> </a:t>
            </a:r>
            <a:r>
              <a:rPr lang="ru-RU" sz="2000" dirty="0" err="1"/>
              <a:t>накопичення</a:t>
            </a:r>
            <a:r>
              <a:rPr lang="ru-RU" sz="2000" dirty="0"/>
              <a:t> та </a:t>
            </a:r>
            <a:r>
              <a:rPr lang="ru-RU" sz="2000" dirty="0" err="1"/>
              <a:t>розподіл</a:t>
            </a:r>
            <a:r>
              <a:rPr lang="ru-RU" sz="2000" dirty="0"/>
              <a:t> </a:t>
            </a:r>
            <a:r>
              <a:rPr lang="ru-RU" sz="2000" dirty="0" err="1"/>
              <a:t>електрики</a:t>
            </a:r>
            <a:endParaRPr lang="ru-RU" sz="2000" dirty="0"/>
          </a:p>
          <a:p>
            <a:r>
              <a:rPr lang="uk-UA" sz="2000" b="1" dirty="0"/>
              <a:t>Блок видобування води (3)</a:t>
            </a:r>
            <a:br>
              <a:rPr lang="uk-UA" sz="2000" dirty="0"/>
            </a:br>
            <a:r>
              <a:rPr lang="uk-UA" sz="2000" dirty="0"/>
              <a:t>отримання води з льоду (імітація місячних умов)</a:t>
            </a:r>
          </a:p>
          <a:p>
            <a:r>
              <a:rPr lang="uk-UA" sz="2000" b="1" dirty="0"/>
              <a:t> Система очищення води(6)</a:t>
            </a:r>
            <a:br>
              <a:rPr lang="uk-UA" sz="2000" dirty="0"/>
            </a:br>
            <a:r>
              <a:rPr lang="uk-UA" sz="2000" dirty="0"/>
              <a:t>гравій → пісок → активоване вугілля → марля → вата</a:t>
            </a:r>
          </a:p>
          <a:p>
            <a:r>
              <a:rPr lang="uk-UA" sz="2000" b="1" dirty="0"/>
              <a:t> Система трубок (10): </a:t>
            </a:r>
            <a:r>
              <a:rPr lang="uk-UA" sz="2000" dirty="0"/>
              <a:t>подача води у житловий модуль та до рослин </a:t>
            </a:r>
          </a:p>
          <a:p>
            <a:r>
              <a:rPr lang="ru-RU" sz="2000" b="1" dirty="0"/>
              <a:t>PCM (</a:t>
            </a:r>
            <a:r>
              <a:rPr lang="ru-RU" sz="2000" b="1" dirty="0" err="1"/>
              <a:t>парафін</a:t>
            </a:r>
            <a:r>
              <a:rPr lang="ru-RU" sz="2000" b="1" dirty="0"/>
              <a:t>) — </a:t>
            </a:r>
            <a:r>
              <a:rPr lang="ru-RU" sz="2000" b="1" dirty="0" err="1"/>
              <a:t>теплова</a:t>
            </a:r>
            <a:r>
              <a:rPr lang="ru-RU" sz="2000" b="1" dirty="0"/>
              <a:t> батарея (</a:t>
            </a:r>
            <a:r>
              <a:rPr lang="ru-RU" sz="2000" b="1" dirty="0" err="1"/>
              <a:t>під</a:t>
            </a:r>
            <a:r>
              <a:rPr lang="ru-RU" sz="2000" b="1" dirty="0"/>
              <a:t> основою </a:t>
            </a:r>
            <a:r>
              <a:rPr lang="ru-RU" sz="2000" b="1" dirty="0" err="1"/>
              <a:t>житлового</a:t>
            </a:r>
            <a:r>
              <a:rPr lang="ru-RU" sz="2000" b="1" dirty="0"/>
              <a:t> модуля)  (8) </a:t>
            </a:r>
            <a:r>
              <a:rPr lang="ru-RU" sz="2000" dirty="0" err="1"/>
              <a:t>накопичує</a:t>
            </a:r>
            <a:r>
              <a:rPr lang="ru-RU" sz="2000" dirty="0"/>
              <a:t> тепло вдень і </a:t>
            </a:r>
            <a:r>
              <a:rPr lang="ru-RU" sz="2000" dirty="0" err="1"/>
              <a:t>віддає</a:t>
            </a:r>
            <a:r>
              <a:rPr lang="ru-RU" sz="2000" dirty="0"/>
              <a:t> тепло </a:t>
            </a:r>
            <a:r>
              <a:rPr lang="ru-RU" sz="2000" dirty="0" err="1"/>
              <a:t>вночі</a:t>
            </a:r>
            <a:endParaRPr lang="ru-RU" sz="2000" dirty="0"/>
          </a:p>
          <a:p>
            <a:r>
              <a:rPr lang="ru-RU" sz="2000" b="1" dirty="0"/>
              <a:t>Купол — </a:t>
            </a:r>
            <a:r>
              <a:rPr lang="ru-RU" sz="2000" b="1" dirty="0" err="1"/>
              <a:t>житловий</a:t>
            </a:r>
            <a:r>
              <a:rPr lang="ru-RU" sz="2000" b="1" dirty="0"/>
              <a:t> модуль (11) — </a:t>
            </a:r>
            <a:r>
              <a:rPr lang="uk-UA" sz="2000" dirty="0"/>
              <a:t>збереження тепла</a:t>
            </a:r>
            <a:br>
              <a:rPr lang="ru-RU" sz="2000" dirty="0"/>
            </a:br>
            <a:r>
              <a:rPr lang="ru-RU" sz="2000" dirty="0" err="1"/>
              <a:t>захист</a:t>
            </a:r>
            <a:r>
              <a:rPr lang="ru-RU" sz="2000" dirty="0"/>
              <a:t> і </a:t>
            </a:r>
            <a:r>
              <a:rPr lang="ru-RU" sz="2000" dirty="0" err="1"/>
              <a:t>стабільна</a:t>
            </a:r>
            <a:r>
              <a:rPr lang="ru-RU" sz="2000" dirty="0"/>
              <a:t> температура</a:t>
            </a:r>
          </a:p>
          <a:p>
            <a:r>
              <a:rPr lang="uk-UA" sz="2000" b="1" dirty="0"/>
              <a:t>Світлодіод (2) (</a:t>
            </a:r>
            <a:r>
              <a:rPr lang="uk-UA" sz="2000" dirty="0"/>
              <a:t>імітація освітлення)</a:t>
            </a:r>
          </a:p>
          <a:p>
            <a:r>
              <a:rPr lang="uk-UA" sz="2000" b="1" dirty="0"/>
              <a:t>Блок вирощування  рослин (7), </a:t>
            </a:r>
            <a:r>
              <a:rPr lang="uk-UA" sz="2000" b="1" dirty="0" err="1"/>
              <a:t>фітолампа</a:t>
            </a:r>
            <a:r>
              <a:rPr lang="uk-UA" sz="2000" b="1" dirty="0"/>
              <a:t> (9)</a:t>
            </a:r>
          </a:p>
          <a:p>
            <a:endParaRPr lang="uk-UA" dirty="0"/>
          </a:p>
        </p:txBody>
      </p:sp>
      <p:pic>
        <p:nvPicPr>
          <p:cNvPr id="20" name="Рисунок 19">
            <a:extLst>
              <a:ext uri="{FF2B5EF4-FFF2-40B4-BE49-F238E27FC236}">
                <a16:creationId xmlns:a16="http://schemas.microsoft.com/office/drawing/2014/main" id="{998DBC9C-2A3D-45A4-B8D8-300D0F00F595}"/>
              </a:ext>
            </a:extLst>
          </p:cNvPr>
          <p:cNvPicPr>
            <a:picLocks noChangeAspect="1"/>
          </p:cNvPicPr>
          <p:nvPr/>
        </p:nvPicPr>
        <p:blipFill rotWithShape="1">
          <a:blip r:embed="rId3"/>
          <a:srcRect r="16128"/>
          <a:stretch/>
        </p:blipFill>
        <p:spPr>
          <a:xfrm>
            <a:off x="8885053" y="3646660"/>
            <a:ext cx="2974890" cy="2506040"/>
          </a:xfrm>
          <a:prstGeom prst="rect">
            <a:avLst/>
          </a:prstGeom>
        </p:spPr>
      </p:pic>
      <p:sp>
        <p:nvSpPr>
          <p:cNvPr id="21" name="TextBox 20">
            <a:extLst>
              <a:ext uri="{FF2B5EF4-FFF2-40B4-BE49-F238E27FC236}">
                <a16:creationId xmlns:a16="http://schemas.microsoft.com/office/drawing/2014/main" id="{9F8ACA81-E998-40A0-BDF0-D19EB25C1D6A}"/>
              </a:ext>
            </a:extLst>
          </p:cNvPr>
          <p:cNvSpPr txBox="1"/>
          <p:nvPr/>
        </p:nvSpPr>
        <p:spPr>
          <a:xfrm>
            <a:off x="5753686" y="2693963"/>
            <a:ext cx="914400" cy="461665"/>
          </a:xfrm>
          <a:prstGeom prst="rect">
            <a:avLst/>
          </a:prstGeom>
          <a:noFill/>
        </p:spPr>
        <p:txBody>
          <a:bodyPr wrap="square" rtlCol="0">
            <a:spAutoFit/>
          </a:bodyPr>
          <a:lstStyle/>
          <a:p>
            <a:endParaRPr lang="uk-UA" sz="2400" dirty="0"/>
          </a:p>
        </p:txBody>
      </p:sp>
      <p:sp>
        <p:nvSpPr>
          <p:cNvPr id="24" name="TextBox 23">
            <a:extLst>
              <a:ext uri="{FF2B5EF4-FFF2-40B4-BE49-F238E27FC236}">
                <a16:creationId xmlns:a16="http://schemas.microsoft.com/office/drawing/2014/main" id="{9851B59E-41AA-421B-961A-C41207575A90}"/>
              </a:ext>
            </a:extLst>
          </p:cNvPr>
          <p:cNvSpPr txBox="1"/>
          <p:nvPr/>
        </p:nvSpPr>
        <p:spPr>
          <a:xfrm>
            <a:off x="5641144" y="2968283"/>
            <a:ext cx="914400" cy="914400"/>
          </a:xfrm>
          <a:prstGeom prst="rect">
            <a:avLst/>
          </a:prstGeom>
          <a:noFill/>
        </p:spPr>
        <p:txBody>
          <a:bodyPr wrap="square" rtlCol="0">
            <a:spAutoFit/>
          </a:bodyPr>
          <a:lstStyle/>
          <a:p>
            <a:endParaRPr lang="uk-UA" dirty="0"/>
          </a:p>
        </p:txBody>
      </p:sp>
      <p:sp>
        <p:nvSpPr>
          <p:cNvPr id="43" name="TextBox 42">
            <a:extLst>
              <a:ext uri="{FF2B5EF4-FFF2-40B4-BE49-F238E27FC236}">
                <a16:creationId xmlns:a16="http://schemas.microsoft.com/office/drawing/2014/main" id="{6C1A391D-CF7F-4C2D-A323-B8D75D39DFB2}"/>
              </a:ext>
            </a:extLst>
          </p:cNvPr>
          <p:cNvSpPr txBox="1"/>
          <p:nvPr/>
        </p:nvSpPr>
        <p:spPr>
          <a:xfrm>
            <a:off x="9885587" y="2736587"/>
            <a:ext cx="601447" cy="584775"/>
          </a:xfrm>
          <a:prstGeom prst="rect">
            <a:avLst/>
          </a:prstGeom>
          <a:noFill/>
        </p:spPr>
        <p:txBody>
          <a:bodyPr wrap="none" rtlCol="0">
            <a:spAutoFit/>
          </a:bodyPr>
          <a:lstStyle/>
          <a:p>
            <a:r>
              <a:rPr lang="uk-UA" sz="3200" b="1" dirty="0">
                <a:solidFill>
                  <a:srgbClr val="C00000"/>
                </a:solidFill>
              </a:rPr>
              <a:t>11</a:t>
            </a:r>
          </a:p>
        </p:txBody>
      </p:sp>
      <p:cxnSp>
        <p:nvCxnSpPr>
          <p:cNvPr id="45" name="Пряма зі стрілкою 44">
            <a:extLst>
              <a:ext uri="{FF2B5EF4-FFF2-40B4-BE49-F238E27FC236}">
                <a16:creationId xmlns:a16="http://schemas.microsoft.com/office/drawing/2014/main" id="{90C701E2-9B2C-491E-9335-C45EEF85F8B8}"/>
              </a:ext>
            </a:extLst>
          </p:cNvPr>
          <p:cNvCxnSpPr>
            <a:cxnSpLocks/>
          </p:cNvCxnSpPr>
          <p:nvPr/>
        </p:nvCxnSpPr>
        <p:spPr>
          <a:xfrm flipH="1" flipV="1">
            <a:off x="9762978" y="2532185"/>
            <a:ext cx="309885" cy="401351"/>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pic>
        <p:nvPicPr>
          <p:cNvPr id="52" name="Рисунок 51">
            <a:extLst>
              <a:ext uri="{FF2B5EF4-FFF2-40B4-BE49-F238E27FC236}">
                <a16:creationId xmlns:a16="http://schemas.microsoft.com/office/drawing/2014/main" id="{6AA8910A-E5F8-4589-B778-C54B0056374F}"/>
              </a:ext>
            </a:extLst>
          </p:cNvPr>
          <p:cNvPicPr>
            <a:picLocks noChangeAspect="1"/>
          </p:cNvPicPr>
          <p:nvPr/>
        </p:nvPicPr>
        <p:blipFill rotWithShape="1">
          <a:blip r:embed="rId4"/>
          <a:srcRect l="63692" t="30766" r="13984" b="47292"/>
          <a:stretch/>
        </p:blipFill>
        <p:spPr>
          <a:xfrm>
            <a:off x="7666012" y="838055"/>
            <a:ext cx="4193931" cy="2317573"/>
          </a:xfrm>
          <a:prstGeom prst="rect">
            <a:avLst/>
          </a:prstGeom>
        </p:spPr>
      </p:pic>
      <p:pic>
        <p:nvPicPr>
          <p:cNvPr id="57" name="Рисунок 56">
            <a:extLst>
              <a:ext uri="{FF2B5EF4-FFF2-40B4-BE49-F238E27FC236}">
                <a16:creationId xmlns:a16="http://schemas.microsoft.com/office/drawing/2014/main" id="{AF5BBAC4-E8DC-4B91-87CE-17B386B2920A}"/>
              </a:ext>
            </a:extLst>
          </p:cNvPr>
          <p:cNvPicPr>
            <a:picLocks noChangeAspect="1"/>
          </p:cNvPicPr>
          <p:nvPr/>
        </p:nvPicPr>
        <p:blipFill rotWithShape="1">
          <a:blip r:embed="rId5"/>
          <a:srcRect l="18315" t="3835" r="24760" b="18975"/>
          <a:stretch/>
        </p:blipFill>
        <p:spPr>
          <a:xfrm>
            <a:off x="7935051" y="3646659"/>
            <a:ext cx="1379679" cy="2385145"/>
          </a:xfrm>
          <a:prstGeom prst="rect">
            <a:avLst/>
          </a:prstGeom>
        </p:spPr>
      </p:pic>
      <p:pic>
        <p:nvPicPr>
          <p:cNvPr id="59" name="Рисунок 58">
            <a:extLst>
              <a:ext uri="{FF2B5EF4-FFF2-40B4-BE49-F238E27FC236}">
                <a16:creationId xmlns:a16="http://schemas.microsoft.com/office/drawing/2014/main" id="{49E9E289-4D74-4450-989A-6B9F3A56B892}"/>
              </a:ext>
            </a:extLst>
          </p:cNvPr>
          <p:cNvPicPr>
            <a:picLocks noChangeAspect="1"/>
          </p:cNvPicPr>
          <p:nvPr/>
        </p:nvPicPr>
        <p:blipFill rotWithShape="1">
          <a:blip r:embed="rId6"/>
          <a:srcRect t="28487" b="12047"/>
          <a:stretch/>
        </p:blipFill>
        <p:spPr>
          <a:xfrm>
            <a:off x="7880355" y="5718556"/>
            <a:ext cx="1502962" cy="673098"/>
          </a:xfrm>
          <a:prstGeom prst="rect">
            <a:avLst/>
          </a:prstGeom>
        </p:spPr>
      </p:pic>
    </p:spTree>
    <p:extLst>
      <p:ext uri="{BB962C8B-B14F-4D97-AF65-F5344CB8AC3E}">
        <p14:creationId xmlns:p14="http://schemas.microsoft.com/office/powerpoint/2010/main" val="841371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04A1BB-EBE2-4D8E-90BE-1F69430DB420}"/>
              </a:ext>
            </a:extLst>
          </p:cNvPr>
          <p:cNvSpPr>
            <a:spLocks noGrp="1"/>
          </p:cNvSpPr>
          <p:nvPr>
            <p:ph type="title"/>
          </p:nvPr>
        </p:nvSpPr>
        <p:spPr/>
        <p:txBody>
          <a:bodyPr/>
          <a:lstStyle/>
          <a:p>
            <a:endParaRPr lang="uk-UA"/>
          </a:p>
        </p:txBody>
      </p:sp>
      <p:pic>
        <p:nvPicPr>
          <p:cNvPr id="4" name="Місце для вмісту 3">
            <a:extLst>
              <a:ext uri="{FF2B5EF4-FFF2-40B4-BE49-F238E27FC236}">
                <a16:creationId xmlns:a16="http://schemas.microsoft.com/office/drawing/2014/main" id="{A0A79EB1-9C01-40F7-84C8-D1A7914B1EA3}"/>
              </a:ext>
            </a:extLst>
          </p:cNvPr>
          <p:cNvPicPr>
            <a:picLocks noGrp="1" noChangeAspect="1"/>
          </p:cNvPicPr>
          <p:nvPr>
            <p:ph idx="1"/>
          </p:nvPr>
        </p:nvPicPr>
        <p:blipFill>
          <a:blip r:embed="rId2"/>
          <a:stretch>
            <a:fillRect/>
          </a:stretch>
        </p:blipFill>
        <p:spPr>
          <a:xfrm>
            <a:off x="0" y="-119359"/>
            <a:ext cx="12192000" cy="6858000"/>
          </a:xfrm>
          <a:prstGeom prst="rect">
            <a:avLst/>
          </a:prstGeom>
        </p:spPr>
      </p:pic>
      <p:sp>
        <p:nvSpPr>
          <p:cNvPr id="6" name="TextBox 5">
            <a:extLst>
              <a:ext uri="{FF2B5EF4-FFF2-40B4-BE49-F238E27FC236}">
                <a16:creationId xmlns:a16="http://schemas.microsoft.com/office/drawing/2014/main" id="{67FA9901-A198-4B9A-B198-BFD6947BCD68}"/>
              </a:ext>
            </a:extLst>
          </p:cNvPr>
          <p:cNvSpPr txBox="1"/>
          <p:nvPr/>
        </p:nvSpPr>
        <p:spPr>
          <a:xfrm>
            <a:off x="1458334" y="1270620"/>
            <a:ext cx="10097920" cy="1661993"/>
          </a:xfrm>
          <a:prstGeom prst="rect">
            <a:avLst/>
          </a:prstGeom>
          <a:noFill/>
        </p:spPr>
        <p:txBody>
          <a:bodyPr wrap="square" rtlCol="0">
            <a:spAutoFit/>
          </a:bodyPr>
          <a:lstStyle/>
          <a:p>
            <a:r>
              <a:rPr lang="uk-UA" sz="2200" b="1" dirty="0"/>
              <a:t>Мета експерименту: </a:t>
            </a:r>
            <a:r>
              <a:rPr lang="uk-UA" sz="2200" dirty="0">
                <a:solidFill>
                  <a:srgbClr val="002060"/>
                </a:solidFill>
              </a:rPr>
              <a:t>Дослідити, як змінюються </a:t>
            </a:r>
            <a:r>
              <a:rPr lang="uk-UA" sz="2200" b="1" dirty="0">
                <a:solidFill>
                  <a:srgbClr val="002060"/>
                </a:solidFill>
              </a:rPr>
              <a:t>напруга (</a:t>
            </a:r>
            <a:r>
              <a:rPr lang="en-US" sz="2200" b="1" dirty="0">
                <a:solidFill>
                  <a:srgbClr val="002060"/>
                </a:solidFill>
              </a:rPr>
              <a:t>V)</a:t>
            </a:r>
            <a:r>
              <a:rPr lang="en-US" sz="2200" dirty="0">
                <a:solidFill>
                  <a:srgbClr val="002060"/>
                </a:solidFill>
              </a:rPr>
              <a:t> </a:t>
            </a:r>
            <a:r>
              <a:rPr lang="uk-UA" sz="2200" dirty="0">
                <a:solidFill>
                  <a:srgbClr val="002060"/>
                </a:solidFill>
              </a:rPr>
              <a:t>та </a:t>
            </a:r>
            <a:r>
              <a:rPr lang="uk-UA" sz="2200" b="1" dirty="0">
                <a:solidFill>
                  <a:srgbClr val="002060"/>
                </a:solidFill>
              </a:rPr>
              <a:t>сила струму (</a:t>
            </a:r>
            <a:r>
              <a:rPr lang="en-US" sz="2200" b="1" dirty="0">
                <a:solidFill>
                  <a:srgbClr val="002060"/>
                </a:solidFill>
              </a:rPr>
              <a:t>A)</a:t>
            </a:r>
            <a:r>
              <a:rPr lang="en-US" sz="2200" dirty="0">
                <a:solidFill>
                  <a:srgbClr val="002060"/>
                </a:solidFill>
              </a:rPr>
              <a:t> </a:t>
            </a:r>
            <a:r>
              <a:rPr lang="uk-UA" sz="2200" dirty="0">
                <a:solidFill>
                  <a:srgbClr val="002060"/>
                </a:solidFill>
              </a:rPr>
              <a:t>сонячної панелі залежно від: рівня освітленості, кута нахилу панелі, наявності “космічного пилу” (імітація забруднення поверхні)</a:t>
            </a:r>
          </a:p>
          <a:p>
            <a:endParaRPr lang="uk-UA" dirty="0">
              <a:solidFill>
                <a:srgbClr val="002060"/>
              </a:solidFill>
            </a:endParaRPr>
          </a:p>
          <a:p>
            <a:endParaRPr lang="uk-UA" dirty="0"/>
          </a:p>
        </p:txBody>
      </p:sp>
      <p:sp>
        <p:nvSpPr>
          <p:cNvPr id="7" name="Прямокутник 6">
            <a:extLst>
              <a:ext uri="{FF2B5EF4-FFF2-40B4-BE49-F238E27FC236}">
                <a16:creationId xmlns:a16="http://schemas.microsoft.com/office/drawing/2014/main" id="{CB86A04E-B7C5-41D5-B28F-3ECD60A0ED15}"/>
              </a:ext>
            </a:extLst>
          </p:cNvPr>
          <p:cNvSpPr/>
          <p:nvPr/>
        </p:nvSpPr>
        <p:spPr>
          <a:xfrm>
            <a:off x="1858276" y="119359"/>
            <a:ext cx="10097920" cy="1200329"/>
          </a:xfrm>
          <a:prstGeom prst="rect">
            <a:avLst/>
          </a:prstGeom>
          <a:noFill/>
        </p:spPr>
        <p:txBody>
          <a:bodyPr wrap="square" lIns="91440" tIns="45720" rIns="91440" bIns="45720">
            <a:spAutoFit/>
          </a:bodyPr>
          <a:lstStyle/>
          <a:p>
            <a:pPr algn="ctr"/>
            <a:r>
              <a:rPr lang="uk-UA" sz="3600" b="1" cap="none" spc="0" dirty="0">
                <a:ln w="0"/>
                <a:solidFill>
                  <a:srgbClr val="CC0066"/>
                </a:solidFill>
                <a:effectLst>
                  <a:outerShdw blurRad="38100" dist="25400" dir="5400000" algn="ctr" rotWithShape="0">
                    <a:srgbClr val="6E747A">
                      <a:alpha val="43000"/>
                    </a:srgbClr>
                  </a:outerShdw>
                </a:effectLst>
              </a:rPr>
              <a:t>Експеримент: </a:t>
            </a:r>
            <a:r>
              <a:rPr lang="ru-RU" sz="3600" b="1" cap="none" spc="0" dirty="0">
                <a:ln w="0"/>
                <a:solidFill>
                  <a:srgbClr val="CC0066"/>
                </a:solidFill>
                <a:effectLst>
                  <a:outerShdw blurRad="38100" dist="25400" dir="5400000" algn="ctr" rotWithShape="0">
                    <a:srgbClr val="6E747A">
                      <a:alpha val="43000"/>
                    </a:srgbClr>
                  </a:outerShdw>
                </a:effectLst>
              </a:rPr>
              <a:t>“</a:t>
            </a:r>
            <a:r>
              <a:rPr lang="ru-RU" sz="3600" b="1" cap="none" spc="0" dirty="0" err="1">
                <a:ln w="0"/>
                <a:solidFill>
                  <a:srgbClr val="CC0066"/>
                </a:solidFill>
                <a:effectLst>
                  <a:outerShdw blurRad="38100" dist="25400" dir="5400000" algn="ctr" rotWithShape="0">
                    <a:srgbClr val="6E747A">
                      <a:alpha val="43000"/>
                    </a:srgbClr>
                  </a:outerShdw>
                </a:effectLst>
              </a:rPr>
              <a:t>Сонячна</a:t>
            </a:r>
            <a:r>
              <a:rPr lang="ru-RU" sz="3600" b="1" cap="none" spc="0" dirty="0">
                <a:ln w="0"/>
                <a:solidFill>
                  <a:srgbClr val="CC0066"/>
                </a:solidFill>
                <a:effectLst>
                  <a:outerShdw blurRad="38100" dist="25400" dir="5400000" algn="ctr" rotWithShape="0">
                    <a:srgbClr val="6E747A">
                      <a:alpha val="43000"/>
                    </a:srgbClr>
                  </a:outerShdw>
                </a:effectLst>
              </a:rPr>
              <a:t> панель </a:t>
            </a:r>
            <a:r>
              <a:rPr lang="ru-RU" sz="3600" b="1" cap="none" spc="0" dirty="0" err="1">
                <a:ln w="0"/>
                <a:solidFill>
                  <a:srgbClr val="CC0066"/>
                </a:solidFill>
                <a:effectLst>
                  <a:outerShdw blurRad="38100" dist="25400" dir="5400000" algn="ctr" rotWithShape="0">
                    <a:srgbClr val="6E747A">
                      <a:alpha val="43000"/>
                    </a:srgbClr>
                  </a:outerShdw>
                </a:effectLst>
              </a:rPr>
              <a:t>під</a:t>
            </a:r>
            <a:r>
              <a:rPr lang="ru-RU" sz="3600" b="1" cap="none" spc="0" dirty="0">
                <a:ln w="0"/>
                <a:solidFill>
                  <a:srgbClr val="CC0066"/>
                </a:solidFill>
                <a:effectLst>
                  <a:outerShdw blurRad="38100" dist="25400" dir="5400000" algn="ctr" rotWithShape="0">
                    <a:srgbClr val="6E747A">
                      <a:alpha val="43000"/>
                    </a:srgbClr>
                  </a:outerShdw>
                </a:effectLst>
              </a:rPr>
              <a:t> </a:t>
            </a:r>
            <a:r>
              <a:rPr lang="ru-RU" sz="3600" b="1" cap="none" spc="0" dirty="0" err="1">
                <a:ln w="0"/>
                <a:solidFill>
                  <a:srgbClr val="CC0066"/>
                </a:solidFill>
                <a:effectLst>
                  <a:outerShdw blurRad="38100" dist="25400" dir="5400000" algn="ctr" rotWithShape="0">
                    <a:srgbClr val="6E747A">
                      <a:alpha val="43000"/>
                    </a:srgbClr>
                  </a:outerShdw>
                </a:effectLst>
              </a:rPr>
              <a:t>впливом</a:t>
            </a:r>
            <a:r>
              <a:rPr lang="ru-RU" sz="3600" b="1" cap="none" spc="0" dirty="0">
                <a:ln w="0"/>
                <a:solidFill>
                  <a:srgbClr val="CC0066"/>
                </a:solidFill>
                <a:effectLst>
                  <a:outerShdw blurRad="38100" dist="25400" dir="5400000" algn="ctr" rotWithShape="0">
                    <a:srgbClr val="6E747A">
                      <a:alpha val="43000"/>
                    </a:srgbClr>
                  </a:outerShdw>
                </a:effectLst>
              </a:rPr>
              <a:t> умов: кут </a:t>
            </a:r>
            <a:r>
              <a:rPr lang="ru-RU" sz="3600" b="1" cap="none" spc="0" dirty="0" err="1">
                <a:ln w="0"/>
                <a:solidFill>
                  <a:srgbClr val="CC0066"/>
                </a:solidFill>
                <a:effectLst>
                  <a:outerShdw blurRad="38100" dist="25400" dir="5400000" algn="ctr" rotWithShape="0">
                    <a:srgbClr val="6E747A">
                      <a:alpha val="43000"/>
                    </a:srgbClr>
                  </a:outerShdw>
                </a:effectLst>
              </a:rPr>
              <a:t>нахилу</a:t>
            </a:r>
            <a:r>
              <a:rPr lang="ru-RU" sz="3600" b="1" cap="none" spc="0" dirty="0">
                <a:ln w="0"/>
                <a:solidFill>
                  <a:srgbClr val="CC0066"/>
                </a:solidFill>
                <a:effectLst>
                  <a:outerShdw blurRad="38100" dist="25400" dir="5400000" algn="ctr" rotWithShape="0">
                    <a:srgbClr val="6E747A">
                      <a:alpha val="43000"/>
                    </a:srgbClr>
                  </a:outerShdw>
                </a:effectLst>
              </a:rPr>
              <a:t>, </a:t>
            </a:r>
            <a:r>
              <a:rPr lang="ru-RU" sz="3600" b="1" cap="none" spc="0" dirty="0" err="1">
                <a:ln w="0"/>
                <a:solidFill>
                  <a:srgbClr val="CC0066"/>
                </a:solidFill>
                <a:effectLst>
                  <a:outerShdw blurRad="38100" dist="25400" dir="5400000" algn="ctr" rotWithShape="0">
                    <a:srgbClr val="6E747A">
                      <a:alpha val="43000"/>
                    </a:srgbClr>
                  </a:outerShdw>
                </a:effectLst>
              </a:rPr>
              <a:t>освітлення</a:t>
            </a:r>
            <a:r>
              <a:rPr lang="ru-RU" sz="3600" b="1" cap="none" spc="0" dirty="0">
                <a:ln w="0"/>
                <a:solidFill>
                  <a:srgbClr val="CC0066"/>
                </a:solidFill>
                <a:effectLst>
                  <a:outerShdw blurRad="38100" dist="25400" dir="5400000" algn="ctr" rotWithShape="0">
                    <a:srgbClr val="6E747A">
                      <a:alpha val="43000"/>
                    </a:srgbClr>
                  </a:outerShdw>
                </a:effectLst>
              </a:rPr>
              <a:t> та пил”</a:t>
            </a:r>
            <a:endParaRPr lang="uk-UA" sz="3600" b="1" cap="none" spc="0" dirty="0">
              <a:ln w="0"/>
              <a:solidFill>
                <a:srgbClr val="CC0066"/>
              </a:solidFill>
              <a:effectLst>
                <a:outerShdw blurRad="38100" dist="25400" dir="5400000" algn="ctr" rotWithShape="0">
                  <a:srgbClr val="6E747A">
                    <a:alpha val="43000"/>
                  </a:srgbClr>
                </a:outerShdw>
              </a:effectLst>
            </a:endParaRPr>
          </a:p>
        </p:txBody>
      </p:sp>
      <p:sp>
        <p:nvSpPr>
          <p:cNvPr id="11" name="Rectangle 1">
            <a:extLst>
              <a:ext uri="{FF2B5EF4-FFF2-40B4-BE49-F238E27FC236}">
                <a16:creationId xmlns:a16="http://schemas.microsoft.com/office/drawing/2014/main" id="{09E05E83-E8E6-4F63-A5AE-1363B18F5DC6}"/>
              </a:ext>
            </a:extLst>
          </p:cNvPr>
          <p:cNvSpPr>
            <a:spLocks noChangeArrowheads="1"/>
          </p:cNvSpPr>
          <p:nvPr/>
        </p:nvSpPr>
        <p:spPr bwMode="auto">
          <a:xfrm>
            <a:off x="1582365" y="2551428"/>
            <a:ext cx="352420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uk-UA" b="1" i="0" u="none" strike="noStrike" cap="none" normalizeH="0" baseline="0" dirty="0">
                <a:ln>
                  <a:noFill/>
                </a:ln>
                <a:solidFill>
                  <a:schemeClr val="tx1"/>
                </a:solidFill>
                <a:effectLst/>
                <a:latin typeface="+mj-lt"/>
              </a:rPr>
              <a:t>СОНЯЧНА ПОГОДА</a:t>
            </a:r>
            <a:endParaRPr kumimoji="0" lang="uk-UA" altLang="uk-UA"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dirty="0">
              <a:ln>
                <a:noFill/>
              </a:ln>
              <a:solidFill>
                <a:schemeClr val="tx1"/>
              </a:solidFill>
              <a:effectLst/>
              <a:latin typeface="Arial" panose="020B0604020202020204" pitchFamily="34" charset="0"/>
            </a:endParaRPr>
          </a:p>
        </p:txBody>
      </p:sp>
      <p:graphicFrame>
        <p:nvGraphicFramePr>
          <p:cNvPr id="16" name="Таблиця 16">
            <a:extLst>
              <a:ext uri="{FF2B5EF4-FFF2-40B4-BE49-F238E27FC236}">
                <a16:creationId xmlns:a16="http://schemas.microsoft.com/office/drawing/2014/main" id="{E59718F3-5B88-464F-B5DE-8FD61775021E}"/>
              </a:ext>
            </a:extLst>
          </p:cNvPr>
          <p:cNvGraphicFramePr>
            <a:graphicFrameLocks noGrp="1"/>
          </p:cNvGraphicFramePr>
          <p:nvPr>
            <p:extLst>
              <p:ext uri="{D42A27DB-BD31-4B8C-83A1-F6EECF244321}">
                <p14:modId xmlns:p14="http://schemas.microsoft.com/office/powerpoint/2010/main" val="3838871502"/>
              </p:ext>
            </p:extLst>
          </p:nvPr>
        </p:nvGraphicFramePr>
        <p:xfrm>
          <a:off x="838200" y="3138845"/>
          <a:ext cx="5521279" cy="3143546"/>
        </p:xfrm>
        <a:graphic>
          <a:graphicData uri="http://schemas.openxmlformats.org/drawingml/2006/table">
            <a:tbl>
              <a:tblPr firstRow="1" bandRow="1">
                <a:tableStyleId>{5C22544A-7EE6-4342-B048-85BDC9FD1C3A}</a:tableStyleId>
              </a:tblPr>
              <a:tblGrid>
                <a:gridCol w="773730">
                  <a:extLst>
                    <a:ext uri="{9D8B030D-6E8A-4147-A177-3AD203B41FA5}">
                      <a16:colId xmlns:a16="http://schemas.microsoft.com/office/drawing/2014/main" val="3278765769"/>
                    </a:ext>
                  </a:extLst>
                </a:gridCol>
                <a:gridCol w="773730">
                  <a:extLst>
                    <a:ext uri="{9D8B030D-6E8A-4147-A177-3AD203B41FA5}">
                      <a16:colId xmlns:a16="http://schemas.microsoft.com/office/drawing/2014/main" val="1725985108"/>
                    </a:ext>
                  </a:extLst>
                </a:gridCol>
                <a:gridCol w="984043">
                  <a:extLst>
                    <a:ext uri="{9D8B030D-6E8A-4147-A177-3AD203B41FA5}">
                      <a16:colId xmlns:a16="http://schemas.microsoft.com/office/drawing/2014/main" val="238813807"/>
                    </a:ext>
                  </a:extLst>
                </a:gridCol>
                <a:gridCol w="890346">
                  <a:extLst>
                    <a:ext uri="{9D8B030D-6E8A-4147-A177-3AD203B41FA5}">
                      <a16:colId xmlns:a16="http://schemas.microsoft.com/office/drawing/2014/main" val="1637141721"/>
                    </a:ext>
                  </a:extLst>
                </a:gridCol>
                <a:gridCol w="961041">
                  <a:extLst>
                    <a:ext uri="{9D8B030D-6E8A-4147-A177-3AD203B41FA5}">
                      <a16:colId xmlns:a16="http://schemas.microsoft.com/office/drawing/2014/main" val="171270884"/>
                    </a:ext>
                  </a:extLst>
                </a:gridCol>
                <a:gridCol w="1138389">
                  <a:extLst>
                    <a:ext uri="{9D8B030D-6E8A-4147-A177-3AD203B41FA5}">
                      <a16:colId xmlns:a16="http://schemas.microsoft.com/office/drawing/2014/main" val="1563542796"/>
                    </a:ext>
                  </a:extLst>
                </a:gridCol>
              </a:tblGrid>
              <a:tr h="658526">
                <a:tc>
                  <a:txBody>
                    <a:bodyPr/>
                    <a:lstStyle/>
                    <a:p>
                      <a:r>
                        <a:rPr lang="uk-UA" dirty="0"/>
                        <a:t>Кут</a:t>
                      </a:r>
                    </a:p>
                  </a:txBody>
                  <a:tcPr/>
                </a:tc>
                <a:tc>
                  <a:txBody>
                    <a:bodyPr/>
                    <a:lstStyle/>
                    <a:p>
                      <a:r>
                        <a:rPr lang="uk-UA" dirty="0"/>
                        <a:t>Пил</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uk-UA" dirty="0"/>
                        <a:t>Напруга (</a:t>
                      </a:r>
                      <a:r>
                        <a:rPr lang="en-US" dirty="0"/>
                        <a:t>V)</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uk-UA" dirty="0"/>
                        <a:t>Струм (</a:t>
                      </a:r>
                      <a:r>
                        <a:rPr lang="en-US" dirty="0"/>
                        <a:t>mA)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uk-UA" dirty="0"/>
                        <a:t>Струм (</a:t>
                      </a:r>
                      <a:r>
                        <a:rPr lang="en-US" dirty="0"/>
                        <a:t>A)</a:t>
                      </a:r>
                    </a:p>
                  </a:txBody>
                  <a:tcPr/>
                </a:tc>
                <a:tc>
                  <a:txBody>
                    <a:bodyPr/>
                    <a:lstStyle/>
                    <a:p>
                      <a:r>
                        <a:rPr lang="uk-UA" dirty="0"/>
                        <a:t>Потуж - </a:t>
                      </a:r>
                      <a:r>
                        <a:rPr lang="uk-UA" dirty="0" err="1"/>
                        <a:t>ність</a:t>
                      </a:r>
                      <a:r>
                        <a:rPr lang="uk-UA" dirty="0"/>
                        <a:t> (</a:t>
                      </a:r>
                      <a:r>
                        <a:rPr lang="en-US" dirty="0"/>
                        <a:t>W)</a:t>
                      </a:r>
                      <a:endParaRPr lang="uk-UA" dirty="0"/>
                    </a:p>
                  </a:txBody>
                  <a:tcPr/>
                </a:tc>
                <a:extLst>
                  <a:ext uri="{0D108BD9-81ED-4DB2-BD59-A6C34878D82A}">
                    <a16:rowId xmlns:a16="http://schemas.microsoft.com/office/drawing/2014/main" val="3792841042"/>
                  </a:ext>
                </a:extLst>
              </a:tr>
              <a:tr h="4141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45°</a:t>
                      </a:r>
                    </a:p>
                  </a:txBody>
                  <a:tcPr/>
                </a:tc>
                <a:tc>
                  <a:txBody>
                    <a:bodyPr/>
                    <a:lstStyle/>
                    <a:p>
                      <a:pPr algn="ctr"/>
                      <a:r>
                        <a:rPr lang="uk-UA" dirty="0"/>
                        <a:t>чисто</a:t>
                      </a:r>
                    </a:p>
                  </a:txBody>
                  <a:tcPr/>
                </a:tc>
                <a:tc>
                  <a:txBody>
                    <a:bodyPr/>
                    <a:lstStyle/>
                    <a:p>
                      <a:pPr algn="ctr"/>
                      <a:r>
                        <a:rPr lang="uk-UA" dirty="0"/>
                        <a:t>21.76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166.7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0.1667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t>3.63</a:t>
                      </a:r>
                      <a:endParaRPr lang="uk-UA" dirty="0"/>
                    </a:p>
                  </a:txBody>
                  <a:tcPr/>
                </a:tc>
                <a:extLst>
                  <a:ext uri="{0D108BD9-81ED-4DB2-BD59-A6C34878D82A}">
                    <a16:rowId xmlns:a16="http://schemas.microsoft.com/office/drawing/2014/main" val="1665153362"/>
                  </a:ext>
                </a:extLst>
              </a:tr>
              <a:tr h="4141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45°</a:t>
                      </a:r>
                    </a:p>
                  </a:txBody>
                  <a:tcPr/>
                </a:tc>
                <a:tc>
                  <a:txBody>
                    <a:bodyPr/>
                    <a:lstStyle/>
                    <a:p>
                      <a:pPr algn="ctr"/>
                      <a:r>
                        <a:rPr lang="uk-UA" dirty="0"/>
                        <a:t>пил</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20.80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120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0.120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t>2.50</a:t>
                      </a:r>
                      <a:endParaRPr lang="uk-UA" dirty="0"/>
                    </a:p>
                  </a:txBody>
                  <a:tcPr/>
                </a:tc>
                <a:extLst>
                  <a:ext uri="{0D108BD9-81ED-4DB2-BD59-A6C34878D82A}">
                    <a16:rowId xmlns:a16="http://schemas.microsoft.com/office/drawing/2014/main" val="3499272862"/>
                  </a:ext>
                </a:extLst>
              </a:tr>
              <a:tr h="4141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65°</a:t>
                      </a:r>
                    </a:p>
                  </a:txBody>
                  <a:tcPr/>
                </a:tc>
                <a:tc>
                  <a:txBody>
                    <a:bodyPr/>
                    <a:lstStyle/>
                    <a:p>
                      <a:pPr algn="ctr"/>
                      <a:r>
                        <a:rPr lang="uk-UA" dirty="0"/>
                        <a:t>чисто</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21.00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110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0.110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t>2.31</a:t>
                      </a:r>
                      <a:endParaRPr lang="uk-UA" dirty="0"/>
                    </a:p>
                  </a:txBody>
                  <a:tcPr/>
                </a:tc>
                <a:extLst>
                  <a:ext uri="{0D108BD9-81ED-4DB2-BD59-A6C34878D82A}">
                    <a16:rowId xmlns:a16="http://schemas.microsoft.com/office/drawing/2014/main" val="2046237876"/>
                  </a:ext>
                </a:extLst>
              </a:tr>
              <a:tr h="4141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65°</a:t>
                      </a:r>
                    </a:p>
                  </a:txBody>
                  <a:tcPr/>
                </a:tc>
                <a:tc>
                  <a:txBody>
                    <a:bodyPr/>
                    <a:lstStyle/>
                    <a:p>
                      <a:pPr algn="ctr"/>
                      <a:r>
                        <a:rPr lang="uk-UA" dirty="0"/>
                        <a:t>пил</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20.82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37.13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0.03713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t>0.77</a:t>
                      </a:r>
                      <a:endParaRPr lang="uk-UA" dirty="0"/>
                    </a:p>
                  </a:txBody>
                  <a:tcPr/>
                </a:tc>
                <a:extLst>
                  <a:ext uri="{0D108BD9-81ED-4DB2-BD59-A6C34878D82A}">
                    <a16:rowId xmlns:a16="http://schemas.microsoft.com/office/drawing/2014/main" val="1478418140"/>
                  </a:ext>
                </a:extLst>
              </a:tr>
              <a:tr h="4141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90°</a:t>
                      </a:r>
                    </a:p>
                  </a:txBody>
                  <a:tcPr/>
                </a:tc>
                <a:tc>
                  <a:txBody>
                    <a:bodyPr/>
                    <a:lstStyle/>
                    <a:p>
                      <a:pPr algn="ctr"/>
                      <a:r>
                        <a:rPr lang="uk-UA" dirty="0"/>
                        <a:t>чисто</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22.50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0.040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t>0.90</a:t>
                      </a:r>
                      <a:endParaRPr lang="uk-UA" dirty="0"/>
                    </a:p>
                  </a:txBody>
                  <a:tcPr/>
                </a:tc>
                <a:extLst>
                  <a:ext uri="{0D108BD9-81ED-4DB2-BD59-A6C34878D82A}">
                    <a16:rowId xmlns:a16="http://schemas.microsoft.com/office/drawing/2014/main" val="592406342"/>
                  </a:ext>
                </a:extLst>
              </a:tr>
              <a:tr h="4141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90°</a:t>
                      </a:r>
                    </a:p>
                  </a:txBody>
                  <a:tcPr/>
                </a:tc>
                <a:tc>
                  <a:txBody>
                    <a:bodyPr/>
                    <a:lstStyle/>
                    <a:p>
                      <a:pPr algn="ctr"/>
                      <a:r>
                        <a:rPr lang="uk-UA" dirty="0"/>
                        <a:t>пил</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20.49</a:t>
                      </a:r>
                    </a:p>
                  </a:txBody>
                  <a:tcPr/>
                </a:tc>
                <a:tc>
                  <a:txBody>
                    <a:bodyPr/>
                    <a:lstStyle/>
                    <a:p>
                      <a:pPr algn="ctr"/>
                      <a:r>
                        <a:rPr lang="uk-UA" dirty="0"/>
                        <a:t>34.4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0.034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t>0.71</a:t>
                      </a:r>
                      <a:endParaRPr lang="uk-UA" dirty="0"/>
                    </a:p>
                  </a:txBody>
                  <a:tcPr/>
                </a:tc>
                <a:extLst>
                  <a:ext uri="{0D108BD9-81ED-4DB2-BD59-A6C34878D82A}">
                    <a16:rowId xmlns:a16="http://schemas.microsoft.com/office/drawing/2014/main" val="1488804678"/>
                  </a:ext>
                </a:extLst>
              </a:tr>
            </a:tbl>
          </a:graphicData>
        </a:graphic>
      </p:graphicFrame>
      <p:sp>
        <p:nvSpPr>
          <p:cNvPr id="24" name="Rectangle 2">
            <a:extLst>
              <a:ext uri="{FF2B5EF4-FFF2-40B4-BE49-F238E27FC236}">
                <a16:creationId xmlns:a16="http://schemas.microsoft.com/office/drawing/2014/main" id="{A3AF96A1-6699-4382-BE32-E8891AEE95F8}"/>
              </a:ext>
            </a:extLst>
          </p:cNvPr>
          <p:cNvSpPr>
            <a:spLocks noChangeArrowheads="1"/>
          </p:cNvSpPr>
          <p:nvPr/>
        </p:nvSpPr>
        <p:spPr bwMode="auto">
          <a:xfrm>
            <a:off x="8193662" y="2576249"/>
            <a:ext cx="199125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uk-UA" b="1" i="0" u="none" strike="noStrike" cap="none" normalizeH="0" baseline="0" dirty="0">
                <a:ln>
                  <a:noFill/>
                </a:ln>
                <a:solidFill>
                  <a:schemeClr val="tx1"/>
                </a:solidFill>
                <a:effectLst/>
                <a:latin typeface="+mj-lt"/>
              </a:rPr>
              <a:t>ПОХМУРА ПОГОДА</a:t>
            </a:r>
          </a:p>
        </p:txBody>
      </p:sp>
      <p:graphicFrame>
        <p:nvGraphicFramePr>
          <p:cNvPr id="30" name="Таблиця 30">
            <a:extLst>
              <a:ext uri="{FF2B5EF4-FFF2-40B4-BE49-F238E27FC236}">
                <a16:creationId xmlns:a16="http://schemas.microsoft.com/office/drawing/2014/main" id="{CA021C92-9829-459C-AA69-4B37AA43E2CA}"/>
              </a:ext>
            </a:extLst>
          </p:cNvPr>
          <p:cNvGraphicFramePr>
            <a:graphicFrameLocks noGrp="1"/>
          </p:cNvGraphicFramePr>
          <p:nvPr>
            <p:extLst>
              <p:ext uri="{D42A27DB-BD31-4B8C-83A1-F6EECF244321}">
                <p14:modId xmlns:p14="http://schemas.microsoft.com/office/powerpoint/2010/main" val="3145622226"/>
              </p:ext>
            </p:extLst>
          </p:nvPr>
        </p:nvGraphicFramePr>
        <p:xfrm>
          <a:off x="6507294" y="3156138"/>
          <a:ext cx="5354251" cy="3108960"/>
        </p:xfrm>
        <a:graphic>
          <a:graphicData uri="http://schemas.openxmlformats.org/drawingml/2006/table">
            <a:tbl>
              <a:tblPr firstRow="1" bandRow="1">
                <a:tableStyleId>{5C22544A-7EE6-4342-B048-85BDC9FD1C3A}</a:tableStyleId>
              </a:tblPr>
              <a:tblGrid>
                <a:gridCol w="710394">
                  <a:extLst>
                    <a:ext uri="{9D8B030D-6E8A-4147-A177-3AD203B41FA5}">
                      <a16:colId xmlns:a16="http://schemas.microsoft.com/office/drawing/2014/main" val="2176373933"/>
                    </a:ext>
                  </a:extLst>
                </a:gridCol>
                <a:gridCol w="819877">
                  <a:extLst>
                    <a:ext uri="{9D8B030D-6E8A-4147-A177-3AD203B41FA5}">
                      <a16:colId xmlns:a16="http://schemas.microsoft.com/office/drawing/2014/main" val="2980538923"/>
                    </a:ext>
                  </a:extLst>
                </a:gridCol>
                <a:gridCol w="1014423">
                  <a:extLst>
                    <a:ext uri="{9D8B030D-6E8A-4147-A177-3AD203B41FA5}">
                      <a16:colId xmlns:a16="http://schemas.microsoft.com/office/drawing/2014/main" val="38994859"/>
                    </a:ext>
                  </a:extLst>
                </a:gridCol>
                <a:gridCol w="805981">
                  <a:extLst>
                    <a:ext uri="{9D8B030D-6E8A-4147-A177-3AD203B41FA5}">
                      <a16:colId xmlns:a16="http://schemas.microsoft.com/office/drawing/2014/main" val="2297871818"/>
                    </a:ext>
                  </a:extLst>
                </a:gridCol>
                <a:gridCol w="907619">
                  <a:extLst>
                    <a:ext uri="{9D8B030D-6E8A-4147-A177-3AD203B41FA5}">
                      <a16:colId xmlns:a16="http://schemas.microsoft.com/office/drawing/2014/main" val="1159516500"/>
                    </a:ext>
                  </a:extLst>
                </a:gridCol>
                <a:gridCol w="1095957">
                  <a:extLst>
                    <a:ext uri="{9D8B030D-6E8A-4147-A177-3AD203B41FA5}">
                      <a16:colId xmlns:a16="http://schemas.microsoft.com/office/drawing/2014/main" val="1294854230"/>
                    </a:ext>
                  </a:extLst>
                </a:gridCol>
              </a:tblGrid>
              <a:tr h="610558">
                <a:tc>
                  <a:txBody>
                    <a:bodyPr/>
                    <a:lstStyle/>
                    <a:p>
                      <a:r>
                        <a:rPr lang="uk-UA" dirty="0"/>
                        <a:t>Кут</a:t>
                      </a:r>
                    </a:p>
                  </a:txBody>
                  <a:tcPr/>
                </a:tc>
                <a:tc>
                  <a:txBody>
                    <a:bodyPr/>
                    <a:lstStyle/>
                    <a:p>
                      <a:r>
                        <a:rPr lang="uk-UA" dirty="0"/>
                        <a:t>Пил</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uk-UA" dirty="0"/>
                        <a:t>Напруга (</a:t>
                      </a:r>
                      <a:r>
                        <a:rPr lang="en-US" dirty="0"/>
                        <a:t>V)</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uk-UA" dirty="0"/>
                        <a:t>Струм (</a:t>
                      </a:r>
                      <a:r>
                        <a:rPr lang="en-US" dirty="0"/>
                        <a:t>mA)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uk-UA" dirty="0"/>
                        <a:t>Струм (</a:t>
                      </a:r>
                      <a:r>
                        <a:rPr lang="en-US" dirty="0"/>
                        <a:t>A)</a:t>
                      </a:r>
                    </a:p>
                  </a:txBody>
                  <a:tcPr/>
                </a:tc>
                <a:tc>
                  <a:txBody>
                    <a:bodyPr/>
                    <a:lstStyle/>
                    <a:p>
                      <a:r>
                        <a:rPr lang="uk-UA" dirty="0"/>
                        <a:t>Потуж - </a:t>
                      </a:r>
                      <a:r>
                        <a:rPr lang="uk-UA" dirty="0" err="1"/>
                        <a:t>ність</a:t>
                      </a:r>
                      <a:r>
                        <a:rPr lang="uk-UA" dirty="0"/>
                        <a:t> (</a:t>
                      </a:r>
                      <a:r>
                        <a:rPr lang="en-US" dirty="0"/>
                        <a:t>W)</a:t>
                      </a:r>
                      <a:endParaRPr lang="uk-UA" dirty="0"/>
                    </a:p>
                  </a:txBody>
                  <a:tcPr/>
                </a:tc>
                <a:extLst>
                  <a:ext uri="{0D108BD9-81ED-4DB2-BD59-A6C34878D82A}">
                    <a16:rowId xmlns:a16="http://schemas.microsoft.com/office/drawing/2014/main" val="3574902287"/>
                  </a:ext>
                </a:extLst>
              </a:tr>
              <a:tr h="3488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45°</a:t>
                      </a:r>
                    </a:p>
                  </a:txBody>
                  <a:tcPr/>
                </a:tc>
                <a:tc>
                  <a:txBody>
                    <a:bodyPr/>
                    <a:lstStyle/>
                    <a:p>
                      <a:pPr algn="ctr"/>
                      <a:r>
                        <a:rPr lang="uk-UA" dirty="0"/>
                        <a:t>чисто</a:t>
                      </a:r>
                    </a:p>
                  </a:txBody>
                  <a:tcPr/>
                </a:tc>
                <a:tc>
                  <a:txBody>
                    <a:bodyPr/>
                    <a:lstStyle/>
                    <a:p>
                      <a:pPr algn="ctr"/>
                      <a:r>
                        <a:rPr lang="uk-UA" dirty="0"/>
                        <a:t>12.50</a:t>
                      </a:r>
                    </a:p>
                  </a:txBody>
                  <a:tcPr anchor="ctr"/>
                </a:tc>
                <a:tc>
                  <a:txBody>
                    <a:bodyPr/>
                    <a:lstStyle/>
                    <a:p>
                      <a:pPr algn="ctr"/>
                      <a:r>
                        <a:rPr lang="uk-UA" dirty="0"/>
                        <a:t>60</a:t>
                      </a:r>
                    </a:p>
                  </a:txBody>
                  <a:tcPr anchor="ctr"/>
                </a:tc>
                <a:tc>
                  <a:txBody>
                    <a:bodyPr/>
                    <a:lstStyle/>
                    <a:p>
                      <a:pPr algn="ctr"/>
                      <a:r>
                        <a:rPr lang="uk-UA" dirty="0"/>
                        <a:t>0.060</a:t>
                      </a:r>
                    </a:p>
                  </a:txBody>
                  <a:tcPr anchor="ctr"/>
                </a:tc>
                <a:tc>
                  <a:txBody>
                    <a:bodyPr/>
                    <a:lstStyle/>
                    <a:p>
                      <a:pPr algn="ctr"/>
                      <a:r>
                        <a:rPr lang="en-US" b="1" dirty="0"/>
                        <a:t>0.75 </a:t>
                      </a:r>
                      <a:endParaRPr lang="en-US" dirty="0"/>
                    </a:p>
                  </a:txBody>
                  <a:tcPr anchor="ctr"/>
                </a:tc>
                <a:extLst>
                  <a:ext uri="{0D108BD9-81ED-4DB2-BD59-A6C34878D82A}">
                    <a16:rowId xmlns:a16="http://schemas.microsoft.com/office/drawing/2014/main" val="3584568453"/>
                  </a:ext>
                </a:extLst>
              </a:tr>
              <a:tr h="3488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45°</a:t>
                      </a:r>
                    </a:p>
                  </a:txBody>
                  <a:tcPr/>
                </a:tc>
                <a:tc>
                  <a:txBody>
                    <a:bodyPr/>
                    <a:lstStyle/>
                    <a:p>
                      <a:pPr algn="ctr"/>
                      <a:r>
                        <a:rPr lang="uk-UA" dirty="0"/>
                        <a:t>пил</a:t>
                      </a:r>
                    </a:p>
                  </a:txBody>
                  <a:tcPr/>
                </a:tc>
                <a:tc>
                  <a:txBody>
                    <a:bodyPr/>
                    <a:lstStyle/>
                    <a:p>
                      <a:pPr algn="ctr"/>
                      <a:r>
                        <a:rPr lang="uk-UA" dirty="0"/>
                        <a:t>10.80</a:t>
                      </a:r>
                    </a:p>
                  </a:txBody>
                  <a:tcPr anchor="ctr"/>
                </a:tc>
                <a:tc>
                  <a:txBody>
                    <a:bodyPr/>
                    <a:lstStyle/>
                    <a:p>
                      <a:pPr algn="ctr"/>
                      <a:r>
                        <a:rPr lang="uk-UA" dirty="0"/>
                        <a:t>35</a:t>
                      </a:r>
                    </a:p>
                  </a:txBody>
                  <a:tcPr anchor="ctr"/>
                </a:tc>
                <a:tc>
                  <a:txBody>
                    <a:bodyPr/>
                    <a:lstStyle/>
                    <a:p>
                      <a:pPr algn="ctr"/>
                      <a:r>
                        <a:rPr lang="uk-UA" dirty="0"/>
                        <a:t>0.035</a:t>
                      </a:r>
                    </a:p>
                  </a:txBody>
                  <a:tcPr anchor="ctr"/>
                </a:tc>
                <a:tc>
                  <a:txBody>
                    <a:bodyPr/>
                    <a:lstStyle/>
                    <a:p>
                      <a:pPr algn="ctr"/>
                      <a:r>
                        <a:rPr lang="en-US" b="1" dirty="0"/>
                        <a:t>0.38 </a:t>
                      </a:r>
                      <a:endParaRPr lang="en-US" dirty="0"/>
                    </a:p>
                  </a:txBody>
                  <a:tcPr anchor="ctr"/>
                </a:tc>
                <a:extLst>
                  <a:ext uri="{0D108BD9-81ED-4DB2-BD59-A6C34878D82A}">
                    <a16:rowId xmlns:a16="http://schemas.microsoft.com/office/drawing/2014/main" val="3417625429"/>
                  </a:ext>
                </a:extLst>
              </a:tr>
              <a:tr h="3488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65°</a:t>
                      </a:r>
                    </a:p>
                  </a:txBody>
                  <a:tcPr/>
                </a:tc>
                <a:tc>
                  <a:txBody>
                    <a:bodyPr/>
                    <a:lstStyle/>
                    <a:p>
                      <a:pPr algn="ctr"/>
                      <a:r>
                        <a:rPr lang="uk-UA" dirty="0"/>
                        <a:t>чисто</a:t>
                      </a:r>
                    </a:p>
                  </a:txBody>
                  <a:tcPr/>
                </a:tc>
                <a:tc>
                  <a:txBody>
                    <a:bodyPr/>
                    <a:lstStyle/>
                    <a:p>
                      <a:pPr algn="ctr"/>
                      <a:r>
                        <a:rPr lang="uk-UA" dirty="0"/>
                        <a:t>11.20</a:t>
                      </a:r>
                    </a:p>
                  </a:txBody>
                  <a:tcPr anchor="ctr"/>
                </a:tc>
                <a:tc>
                  <a:txBody>
                    <a:bodyPr/>
                    <a:lstStyle/>
                    <a:p>
                      <a:pPr algn="ctr"/>
                      <a:r>
                        <a:rPr lang="uk-UA" dirty="0"/>
                        <a:t>50</a:t>
                      </a:r>
                    </a:p>
                  </a:txBody>
                  <a:tcPr anchor="ctr"/>
                </a:tc>
                <a:tc>
                  <a:txBody>
                    <a:bodyPr/>
                    <a:lstStyle/>
                    <a:p>
                      <a:pPr algn="ctr"/>
                      <a:r>
                        <a:rPr lang="uk-UA" dirty="0"/>
                        <a:t>0.050</a:t>
                      </a:r>
                    </a:p>
                  </a:txBody>
                  <a:tcPr anchor="ctr"/>
                </a:tc>
                <a:tc>
                  <a:txBody>
                    <a:bodyPr/>
                    <a:lstStyle/>
                    <a:p>
                      <a:pPr algn="ctr"/>
                      <a:r>
                        <a:rPr lang="en-US" b="1" dirty="0"/>
                        <a:t>0.56 </a:t>
                      </a:r>
                      <a:endParaRPr lang="en-US" dirty="0"/>
                    </a:p>
                  </a:txBody>
                  <a:tcPr anchor="ctr"/>
                </a:tc>
                <a:extLst>
                  <a:ext uri="{0D108BD9-81ED-4DB2-BD59-A6C34878D82A}">
                    <a16:rowId xmlns:a16="http://schemas.microsoft.com/office/drawing/2014/main" val="4265449283"/>
                  </a:ext>
                </a:extLst>
              </a:tr>
              <a:tr h="3488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65°</a:t>
                      </a:r>
                    </a:p>
                  </a:txBody>
                  <a:tcPr/>
                </a:tc>
                <a:tc>
                  <a:txBody>
                    <a:bodyPr/>
                    <a:lstStyle/>
                    <a:p>
                      <a:pPr algn="ctr"/>
                      <a:r>
                        <a:rPr lang="uk-UA" dirty="0"/>
                        <a:t>пил</a:t>
                      </a:r>
                    </a:p>
                  </a:txBody>
                  <a:tcPr/>
                </a:tc>
                <a:tc>
                  <a:txBody>
                    <a:bodyPr/>
                    <a:lstStyle/>
                    <a:p>
                      <a:pPr algn="ctr"/>
                      <a:r>
                        <a:rPr lang="uk-UA" dirty="0"/>
                        <a:t>10.50</a:t>
                      </a:r>
                    </a:p>
                  </a:txBody>
                  <a:tcPr anchor="ctr"/>
                </a:tc>
                <a:tc>
                  <a:txBody>
                    <a:bodyPr/>
                    <a:lstStyle/>
                    <a:p>
                      <a:pPr algn="ctr"/>
                      <a:r>
                        <a:rPr lang="uk-UA" dirty="0"/>
                        <a:t>18</a:t>
                      </a:r>
                    </a:p>
                  </a:txBody>
                  <a:tcPr anchor="ctr"/>
                </a:tc>
                <a:tc>
                  <a:txBody>
                    <a:bodyPr/>
                    <a:lstStyle/>
                    <a:p>
                      <a:pPr algn="ctr"/>
                      <a:r>
                        <a:rPr lang="uk-UA" dirty="0"/>
                        <a:t>0.018</a:t>
                      </a:r>
                    </a:p>
                  </a:txBody>
                  <a:tcPr anchor="ctr"/>
                </a:tc>
                <a:tc>
                  <a:txBody>
                    <a:bodyPr/>
                    <a:lstStyle/>
                    <a:p>
                      <a:pPr algn="ctr"/>
                      <a:r>
                        <a:rPr lang="en-US" b="1" dirty="0"/>
                        <a:t>0.19 </a:t>
                      </a:r>
                      <a:endParaRPr lang="en-US" dirty="0"/>
                    </a:p>
                  </a:txBody>
                  <a:tcPr anchor="ctr"/>
                </a:tc>
                <a:extLst>
                  <a:ext uri="{0D108BD9-81ED-4DB2-BD59-A6C34878D82A}">
                    <a16:rowId xmlns:a16="http://schemas.microsoft.com/office/drawing/2014/main" val="2180826537"/>
                  </a:ext>
                </a:extLst>
              </a:tr>
              <a:tr h="3488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90°</a:t>
                      </a:r>
                    </a:p>
                  </a:txBody>
                  <a:tcPr/>
                </a:tc>
                <a:tc>
                  <a:txBody>
                    <a:bodyPr/>
                    <a:lstStyle/>
                    <a:p>
                      <a:pPr algn="ctr"/>
                      <a:r>
                        <a:rPr lang="uk-UA" dirty="0"/>
                        <a:t>чисто</a:t>
                      </a:r>
                    </a:p>
                  </a:txBody>
                  <a:tcPr/>
                </a:tc>
                <a:tc>
                  <a:txBody>
                    <a:bodyPr/>
                    <a:lstStyle/>
                    <a:p>
                      <a:pPr algn="ctr"/>
                      <a:r>
                        <a:rPr lang="uk-UA" dirty="0"/>
                        <a:t>10.00</a:t>
                      </a:r>
                    </a:p>
                  </a:txBody>
                  <a:tcPr anchor="ctr"/>
                </a:tc>
                <a:tc>
                  <a:txBody>
                    <a:bodyPr/>
                    <a:lstStyle/>
                    <a:p>
                      <a:pPr algn="ctr"/>
                      <a:r>
                        <a:rPr lang="uk-UA" dirty="0"/>
                        <a:t>20</a:t>
                      </a:r>
                    </a:p>
                  </a:txBody>
                  <a:tcPr anchor="ctr"/>
                </a:tc>
                <a:tc>
                  <a:txBody>
                    <a:bodyPr/>
                    <a:lstStyle/>
                    <a:p>
                      <a:pPr algn="ctr"/>
                      <a:r>
                        <a:rPr lang="uk-UA" dirty="0"/>
                        <a:t>0.020</a:t>
                      </a:r>
                    </a:p>
                  </a:txBody>
                  <a:tcPr anchor="ctr"/>
                </a:tc>
                <a:tc>
                  <a:txBody>
                    <a:bodyPr/>
                    <a:lstStyle/>
                    <a:p>
                      <a:pPr algn="ctr"/>
                      <a:r>
                        <a:rPr lang="en-US" b="1" dirty="0"/>
                        <a:t>0.20 </a:t>
                      </a:r>
                      <a:endParaRPr lang="en-US" dirty="0"/>
                    </a:p>
                  </a:txBody>
                  <a:tcPr anchor="ctr"/>
                </a:tc>
                <a:extLst>
                  <a:ext uri="{0D108BD9-81ED-4DB2-BD59-A6C34878D82A}">
                    <a16:rowId xmlns:a16="http://schemas.microsoft.com/office/drawing/2014/main" val="2488538457"/>
                  </a:ext>
                </a:extLst>
              </a:tr>
              <a:tr h="61055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90°</a:t>
                      </a:r>
                    </a:p>
                  </a:txBody>
                  <a:tcPr/>
                </a:tc>
                <a:tc>
                  <a:txBody>
                    <a:bodyPr/>
                    <a:lstStyle/>
                    <a:p>
                      <a:pPr algn="ctr"/>
                      <a:r>
                        <a:rPr lang="uk-UA" dirty="0"/>
                        <a:t>пил</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5.11</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uk-UA"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2.02</a:t>
                      </a:r>
                    </a:p>
                    <a:p>
                      <a:pPr algn="ctr"/>
                      <a:endParaRPr lang="uk-UA"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0.0020</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uk-UA"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t>0.01 </a:t>
                      </a:r>
                      <a:endParaRPr lang="en-US"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nchor="ctr"/>
                </a:tc>
                <a:extLst>
                  <a:ext uri="{0D108BD9-81ED-4DB2-BD59-A6C34878D82A}">
                    <a16:rowId xmlns:a16="http://schemas.microsoft.com/office/drawing/2014/main" val="3301008803"/>
                  </a:ext>
                </a:extLst>
              </a:tr>
            </a:tbl>
          </a:graphicData>
        </a:graphic>
      </p:graphicFrame>
    </p:spTree>
    <p:extLst>
      <p:ext uri="{BB962C8B-B14F-4D97-AF65-F5344CB8AC3E}">
        <p14:creationId xmlns:p14="http://schemas.microsoft.com/office/powerpoint/2010/main" val="3419308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2E9FE1-999F-42F6-A420-96CB82F14607}"/>
              </a:ext>
            </a:extLst>
          </p:cNvPr>
          <p:cNvSpPr>
            <a:spLocks noGrp="1"/>
          </p:cNvSpPr>
          <p:nvPr>
            <p:ph type="title"/>
          </p:nvPr>
        </p:nvSpPr>
        <p:spPr/>
        <p:txBody>
          <a:bodyPr/>
          <a:lstStyle/>
          <a:p>
            <a:endParaRPr lang="uk-UA"/>
          </a:p>
        </p:txBody>
      </p:sp>
      <p:pic>
        <p:nvPicPr>
          <p:cNvPr id="4" name="Рисунок 3">
            <a:extLst>
              <a:ext uri="{FF2B5EF4-FFF2-40B4-BE49-F238E27FC236}">
                <a16:creationId xmlns:a16="http://schemas.microsoft.com/office/drawing/2014/main" id="{E6295518-53BD-4724-8F59-F574A254919E}"/>
              </a:ext>
            </a:extLst>
          </p:cNvPr>
          <p:cNvPicPr>
            <a:picLocks noChangeAspect="1"/>
          </p:cNvPicPr>
          <p:nvPr/>
        </p:nvPicPr>
        <p:blipFill>
          <a:blip r:embed="rId2"/>
          <a:stretch>
            <a:fillRect/>
          </a:stretch>
        </p:blipFill>
        <p:spPr>
          <a:xfrm>
            <a:off x="-5189" y="3048"/>
            <a:ext cx="12192000" cy="6851904"/>
          </a:xfrm>
          <a:prstGeom prst="rect">
            <a:avLst/>
          </a:prstGeom>
        </p:spPr>
      </p:pic>
      <p:pic>
        <p:nvPicPr>
          <p:cNvPr id="8" name="Рисунок 7">
            <a:extLst>
              <a:ext uri="{FF2B5EF4-FFF2-40B4-BE49-F238E27FC236}">
                <a16:creationId xmlns:a16="http://schemas.microsoft.com/office/drawing/2014/main" id="{727D1317-42CA-4E19-BC99-A31E51D84050}"/>
              </a:ext>
            </a:extLst>
          </p:cNvPr>
          <p:cNvPicPr>
            <a:picLocks noChangeAspect="1"/>
          </p:cNvPicPr>
          <p:nvPr/>
        </p:nvPicPr>
        <p:blipFill rotWithShape="1">
          <a:blip r:embed="rId3"/>
          <a:srcRect l="15200" r="16969"/>
          <a:stretch/>
        </p:blipFill>
        <p:spPr>
          <a:xfrm>
            <a:off x="6531009" y="483571"/>
            <a:ext cx="1578972" cy="1753135"/>
          </a:xfrm>
          <a:prstGeom prst="rect">
            <a:avLst/>
          </a:prstGeom>
        </p:spPr>
      </p:pic>
      <p:pic>
        <p:nvPicPr>
          <p:cNvPr id="10" name="Рисунок 9">
            <a:extLst>
              <a:ext uri="{FF2B5EF4-FFF2-40B4-BE49-F238E27FC236}">
                <a16:creationId xmlns:a16="http://schemas.microsoft.com/office/drawing/2014/main" id="{F20265F8-BBFD-4359-82C6-20C43460D2E1}"/>
              </a:ext>
            </a:extLst>
          </p:cNvPr>
          <p:cNvPicPr>
            <a:picLocks noChangeAspect="1"/>
          </p:cNvPicPr>
          <p:nvPr/>
        </p:nvPicPr>
        <p:blipFill>
          <a:blip r:embed="rId4"/>
          <a:stretch>
            <a:fillRect/>
          </a:stretch>
        </p:blipFill>
        <p:spPr>
          <a:xfrm>
            <a:off x="2681720" y="2299013"/>
            <a:ext cx="1305641" cy="1733631"/>
          </a:xfrm>
          <a:prstGeom prst="rect">
            <a:avLst/>
          </a:prstGeom>
        </p:spPr>
      </p:pic>
      <p:pic>
        <p:nvPicPr>
          <p:cNvPr id="12" name="Рисунок 11">
            <a:extLst>
              <a:ext uri="{FF2B5EF4-FFF2-40B4-BE49-F238E27FC236}">
                <a16:creationId xmlns:a16="http://schemas.microsoft.com/office/drawing/2014/main" id="{2539280C-C9E8-46F5-A6A9-2349EE978B48}"/>
              </a:ext>
            </a:extLst>
          </p:cNvPr>
          <p:cNvPicPr>
            <a:picLocks noChangeAspect="1"/>
          </p:cNvPicPr>
          <p:nvPr/>
        </p:nvPicPr>
        <p:blipFill>
          <a:blip r:embed="rId5"/>
          <a:stretch>
            <a:fillRect/>
          </a:stretch>
        </p:blipFill>
        <p:spPr>
          <a:xfrm>
            <a:off x="3967761" y="4244548"/>
            <a:ext cx="1493945" cy="1983661"/>
          </a:xfrm>
          <a:prstGeom prst="rect">
            <a:avLst/>
          </a:prstGeom>
        </p:spPr>
      </p:pic>
      <p:pic>
        <p:nvPicPr>
          <p:cNvPr id="14" name="Рисунок 13">
            <a:extLst>
              <a:ext uri="{FF2B5EF4-FFF2-40B4-BE49-F238E27FC236}">
                <a16:creationId xmlns:a16="http://schemas.microsoft.com/office/drawing/2014/main" id="{F921D27B-A481-4DA3-8F92-9417525A8B29}"/>
              </a:ext>
            </a:extLst>
          </p:cNvPr>
          <p:cNvPicPr>
            <a:picLocks noChangeAspect="1"/>
          </p:cNvPicPr>
          <p:nvPr/>
        </p:nvPicPr>
        <p:blipFill>
          <a:blip r:embed="rId6"/>
          <a:stretch>
            <a:fillRect/>
          </a:stretch>
        </p:blipFill>
        <p:spPr>
          <a:xfrm>
            <a:off x="7868386" y="2730413"/>
            <a:ext cx="1493945" cy="1983661"/>
          </a:xfrm>
          <a:prstGeom prst="rect">
            <a:avLst/>
          </a:prstGeom>
        </p:spPr>
      </p:pic>
      <p:pic>
        <p:nvPicPr>
          <p:cNvPr id="16" name="Рисунок 15">
            <a:extLst>
              <a:ext uri="{FF2B5EF4-FFF2-40B4-BE49-F238E27FC236}">
                <a16:creationId xmlns:a16="http://schemas.microsoft.com/office/drawing/2014/main" id="{615F5ADC-7D23-46CE-A6E5-73084211F0D5}"/>
              </a:ext>
            </a:extLst>
          </p:cNvPr>
          <p:cNvPicPr>
            <a:picLocks noChangeAspect="1"/>
          </p:cNvPicPr>
          <p:nvPr/>
        </p:nvPicPr>
        <p:blipFill rotWithShape="1">
          <a:blip r:embed="rId7"/>
          <a:srcRect t="20331" b="11546"/>
          <a:stretch/>
        </p:blipFill>
        <p:spPr>
          <a:xfrm>
            <a:off x="5699468" y="4278095"/>
            <a:ext cx="2031090" cy="1837197"/>
          </a:xfrm>
          <a:prstGeom prst="rect">
            <a:avLst/>
          </a:prstGeom>
        </p:spPr>
      </p:pic>
      <p:pic>
        <p:nvPicPr>
          <p:cNvPr id="18" name="Рисунок 17">
            <a:extLst>
              <a:ext uri="{FF2B5EF4-FFF2-40B4-BE49-F238E27FC236}">
                <a16:creationId xmlns:a16="http://schemas.microsoft.com/office/drawing/2014/main" id="{F788D517-2962-4CC7-A743-79518C13F877}"/>
              </a:ext>
            </a:extLst>
          </p:cNvPr>
          <p:cNvPicPr>
            <a:picLocks noChangeAspect="1"/>
          </p:cNvPicPr>
          <p:nvPr/>
        </p:nvPicPr>
        <p:blipFill>
          <a:blip r:embed="rId8"/>
          <a:stretch>
            <a:fillRect/>
          </a:stretch>
        </p:blipFill>
        <p:spPr>
          <a:xfrm>
            <a:off x="8633112" y="519458"/>
            <a:ext cx="1493945" cy="1983662"/>
          </a:xfrm>
          <a:prstGeom prst="rect">
            <a:avLst/>
          </a:prstGeom>
        </p:spPr>
      </p:pic>
      <p:pic>
        <p:nvPicPr>
          <p:cNvPr id="20" name="Рисунок 19">
            <a:extLst>
              <a:ext uri="{FF2B5EF4-FFF2-40B4-BE49-F238E27FC236}">
                <a16:creationId xmlns:a16="http://schemas.microsoft.com/office/drawing/2014/main" id="{6EF6C9B4-270A-48A1-A796-2E9C816E986A}"/>
              </a:ext>
            </a:extLst>
          </p:cNvPr>
          <p:cNvPicPr>
            <a:picLocks noChangeAspect="1"/>
          </p:cNvPicPr>
          <p:nvPr/>
        </p:nvPicPr>
        <p:blipFill>
          <a:blip r:embed="rId9"/>
          <a:stretch>
            <a:fillRect/>
          </a:stretch>
        </p:blipFill>
        <p:spPr>
          <a:xfrm>
            <a:off x="9747217" y="2636185"/>
            <a:ext cx="1493945" cy="1983661"/>
          </a:xfrm>
          <a:prstGeom prst="rect">
            <a:avLst/>
          </a:prstGeom>
        </p:spPr>
      </p:pic>
      <p:pic>
        <p:nvPicPr>
          <p:cNvPr id="22" name="Рисунок 21">
            <a:extLst>
              <a:ext uri="{FF2B5EF4-FFF2-40B4-BE49-F238E27FC236}">
                <a16:creationId xmlns:a16="http://schemas.microsoft.com/office/drawing/2014/main" id="{9D1D96E0-A994-49E9-A415-20B4F473691D}"/>
              </a:ext>
            </a:extLst>
          </p:cNvPr>
          <p:cNvPicPr>
            <a:picLocks noChangeAspect="1"/>
          </p:cNvPicPr>
          <p:nvPr/>
        </p:nvPicPr>
        <p:blipFill rotWithShape="1">
          <a:blip r:embed="rId10"/>
          <a:srcRect t="22974" r="10054"/>
          <a:stretch/>
        </p:blipFill>
        <p:spPr>
          <a:xfrm>
            <a:off x="5377109" y="2560249"/>
            <a:ext cx="2126977" cy="1371770"/>
          </a:xfrm>
          <a:prstGeom prst="rect">
            <a:avLst/>
          </a:prstGeom>
        </p:spPr>
      </p:pic>
      <p:pic>
        <p:nvPicPr>
          <p:cNvPr id="24" name="Рисунок 23">
            <a:extLst>
              <a:ext uri="{FF2B5EF4-FFF2-40B4-BE49-F238E27FC236}">
                <a16:creationId xmlns:a16="http://schemas.microsoft.com/office/drawing/2014/main" id="{6C958723-DB9D-482C-9412-C687CE83186C}"/>
              </a:ext>
            </a:extLst>
          </p:cNvPr>
          <p:cNvPicPr>
            <a:picLocks noChangeAspect="1"/>
          </p:cNvPicPr>
          <p:nvPr/>
        </p:nvPicPr>
        <p:blipFill rotWithShape="1">
          <a:blip r:embed="rId11"/>
          <a:srcRect l="15952" b="16081"/>
          <a:stretch/>
        </p:blipFill>
        <p:spPr>
          <a:xfrm>
            <a:off x="10222740" y="4610473"/>
            <a:ext cx="1575386" cy="2088600"/>
          </a:xfrm>
          <a:prstGeom prst="rect">
            <a:avLst/>
          </a:prstGeom>
        </p:spPr>
      </p:pic>
      <p:pic>
        <p:nvPicPr>
          <p:cNvPr id="26" name="Рисунок 25">
            <a:extLst>
              <a:ext uri="{FF2B5EF4-FFF2-40B4-BE49-F238E27FC236}">
                <a16:creationId xmlns:a16="http://schemas.microsoft.com/office/drawing/2014/main" id="{F1C8A941-FC67-4F4F-A617-CC6B9C01DB69}"/>
              </a:ext>
            </a:extLst>
          </p:cNvPr>
          <p:cNvPicPr>
            <a:picLocks noChangeAspect="1"/>
          </p:cNvPicPr>
          <p:nvPr/>
        </p:nvPicPr>
        <p:blipFill>
          <a:blip r:embed="rId12"/>
          <a:stretch>
            <a:fillRect/>
          </a:stretch>
        </p:blipFill>
        <p:spPr>
          <a:xfrm>
            <a:off x="10466648" y="448080"/>
            <a:ext cx="1578972" cy="2096560"/>
          </a:xfrm>
          <a:prstGeom prst="rect">
            <a:avLst/>
          </a:prstGeom>
        </p:spPr>
      </p:pic>
      <p:pic>
        <p:nvPicPr>
          <p:cNvPr id="30" name="Рисунок 29">
            <a:extLst>
              <a:ext uri="{FF2B5EF4-FFF2-40B4-BE49-F238E27FC236}">
                <a16:creationId xmlns:a16="http://schemas.microsoft.com/office/drawing/2014/main" id="{BB051DDB-736D-4BF6-B479-68C9F6F14EE0}"/>
              </a:ext>
            </a:extLst>
          </p:cNvPr>
          <p:cNvPicPr>
            <a:picLocks noChangeAspect="1"/>
          </p:cNvPicPr>
          <p:nvPr/>
        </p:nvPicPr>
        <p:blipFill rotWithShape="1">
          <a:blip r:embed="rId13"/>
          <a:srcRect t="19590"/>
          <a:stretch/>
        </p:blipFill>
        <p:spPr>
          <a:xfrm>
            <a:off x="726742" y="295062"/>
            <a:ext cx="1473939" cy="1573708"/>
          </a:xfrm>
          <a:prstGeom prst="rect">
            <a:avLst/>
          </a:prstGeom>
        </p:spPr>
      </p:pic>
      <p:pic>
        <p:nvPicPr>
          <p:cNvPr id="32" name="Рисунок 31">
            <a:extLst>
              <a:ext uri="{FF2B5EF4-FFF2-40B4-BE49-F238E27FC236}">
                <a16:creationId xmlns:a16="http://schemas.microsoft.com/office/drawing/2014/main" id="{CC13EC75-57B4-4F26-8EC0-0DC03CDA02AF}"/>
              </a:ext>
            </a:extLst>
          </p:cNvPr>
          <p:cNvPicPr>
            <a:picLocks noChangeAspect="1"/>
          </p:cNvPicPr>
          <p:nvPr/>
        </p:nvPicPr>
        <p:blipFill>
          <a:blip r:embed="rId14"/>
          <a:stretch>
            <a:fillRect/>
          </a:stretch>
        </p:blipFill>
        <p:spPr>
          <a:xfrm>
            <a:off x="903738" y="3264614"/>
            <a:ext cx="1146564" cy="1536060"/>
          </a:xfrm>
          <a:prstGeom prst="rect">
            <a:avLst/>
          </a:prstGeom>
        </p:spPr>
      </p:pic>
      <p:pic>
        <p:nvPicPr>
          <p:cNvPr id="34" name="Рисунок 33">
            <a:extLst>
              <a:ext uri="{FF2B5EF4-FFF2-40B4-BE49-F238E27FC236}">
                <a16:creationId xmlns:a16="http://schemas.microsoft.com/office/drawing/2014/main" id="{508442F6-BC12-453B-92CB-E41CA5238A40}"/>
              </a:ext>
            </a:extLst>
          </p:cNvPr>
          <p:cNvPicPr>
            <a:picLocks noChangeAspect="1"/>
          </p:cNvPicPr>
          <p:nvPr/>
        </p:nvPicPr>
        <p:blipFill rotWithShape="1">
          <a:blip r:embed="rId15"/>
          <a:srcRect l="6647" t="13108" r="15114" b="14394"/>
          <a:stretch/>
        </p:blipFill>
        <p:spPr>
          <a:xfrm>
            <a:off x="4618978" y="396913"/>
            <a:ext cx="1467396" cy="1805459"/>
          </a:xfrm>
          <a:prstGeom prst="rect">
            <a:avLst/>
          </a:prstGeom>
        </p:spPr>
      </p:pic>
      <p:pic>
        <p:nvPicPr>
          <p:cNvPr id="36" name="Рисунок 35">
            <a:extLst>
              <a:ext uri="{FF2B5EF4-FFF2-40B4-BE49-F238E27FC236}">
                <a16:creationId xmlns:a16="http://schemas.microsoft.com/office/drawing/2014/main" id="{E92D90C2-CD7E-46EF-836D-A72F1AF1FDEC}"/>
              </a:ext>
            </a:extLst>
          </p:cNvPr>
          <p:cNvPicPr>
            <a:picLocks noChangeAspect="1"/>
          </p:cNvPicPr>
          <p:nvPr/>
        </p:nvPicPr>
        <p:blipFill rotWithShape="1">
          <a:blip r:embed="rId16"/>
          <a:srcRect t="14989" r="44306"/>
          <a:stretch/>
        </p:blipFill>
        <p:spPr>
          <a:xfrm>
            <a:off x="4041264" y="2311541"/>
            <a:ext cx="855360" cy="1733631"/>
          </a:xfrm>
          <a:prstGeom prst="rect">
            <a:avLst/>
          </a:prstGeom>
        </p:spPr>
      </p:pic>
      <p:pic>
        <p:nvPicPr>
          <p:cNvPr id="38" name="Рисунок 37">
            <a:extLst>
              <a:ext uri="{FF2B5EF4-FFF2-40B4-BE49-F238E27FC236}">
                <a16:creationId xmlns:a16="http://schemas.microsoft.com/office/drawing/2014/main" id="{E729F445-BD6F-4D7D-A4C6-332C30791081}"/>
              </a:ext>
            </a:extLst>
          </p:cNvPr>
          <p:cNvPicPr>
            <a:picLocks noChangeAspect="1"/>
          </p:cNvPicPr>
          <p:nvPr/>
        </p:nvPicPr>
        <p:blipFill rotWithShape="1">
          <a:blip r:embed="rId17"/>
          <a:srcRect l="21642" t="19345" r="14782" b="20512"/>
          <a:stretch/>
        </p:blipFill>
        <p:spPr>
          <a:xfrm rot="5550039">
            <a:off x="591914" y="5124712"/>
            <a:ext cx="1799271" cy="1281913"/>
          </a:xfrm>
          <a:prstGeom prst="rect">
            <a:avLst/>
          </a:prstGeom>
        </p:spPr>
      </p:pic>
      <p:pic>
        <p:nvPicPr>
          <p:cNvPr id="40" name="Рисунок 39">
            <a:extLst>
              <a:ext uri="{FF2B5EF4-FFF2-40B4-BE49-F238E27FC236}">
                <a16:creationId xmlns:a16="http://schemas.microsoft.com/office/drawing/2014/main" id="{F4CF8863-4E8C-4DA3-91B3-BB5D49607DBF}"/>
              </a:ext>
            </a:extLst>
          </p:cNvPr>
          <p:cNvPicPr>
            <a:picLocks noChangeAspect="1"/>
          </p:cNvPicPr>
          <p:nvPr/>
        </p:nvPicPr>
        <p:blipFill rotWithShape="1">
          <a:blip r:embed="rId18"/>
          <a:srcRect l="102" t="2590" r="26805" b="-2590"/>
          <a:stretch/>
        </p:blipFill>
        <p:spPr>
          <a:xfrm>
            <a:off x="809822" y="1934594"/>
            <a:ext cx="1616194" cy="1243762"/>
          </a:xfrm>
          <a:prstGeom prst="rect">
            <a:avLst/>
          </a:prstGeom>
        </p:spPr>
      </p:pic>
      <p:pic>
        <p:nvPicPr>
          <p:cNvPr id="3" name="Рисунок 2">
            <a:extLst>
              <a:ext uri="{FF2B5EF4-FFF2-40B4-BE49-F238E27FC236}">
                <a16:creationId xmlns:a16="http://schemas.microsoft.com/office/drawing/2014/main" id="{F990D4F3-BD5B-48FE-99F4-56C623394F96}"/>
              </a:ext>
            </a:extLst>
          </p:cNvPr>
          <p:cNvPicPr>
            <a:picLocks noChangeAspect="1"/>
          </p:cNvPicPr>
          <p:nvPr/>
        </p:nvPicPr>
        <p:blipFill>
          <a:blip r:embed="rId19"/>
          <a:stretch>
            <a:fillRect/>
          </a:stretch>
        </p:blipFill>
        <p:spPr>
          <a:xfrm>
            <a:off x="2613400" y="396913"/>
            <a:ext cx="1475360" cy="1841152"/>
          </a:xfrm>
          <a:prstGeom prst="rect">
            <a:avLst/>
          </a:prstGeom>
        </p:spPr>
      </p:pic>
      <p:pic>
        <p:nvPicPr>
          <p:cNvPr id="5" name="Рисунок 4">
            <a:extLst>
              <a:ext uri="{FF2B5EF4-FFF2-40B4-BE49-F238E27FC236}">
                <a16:creationId xmlns:a16="http://schemas.microsoft.com/office/drawing/2014/main" id="{83A4905B-6A60-4589-BEE2-BD12583EC23B}"/>
              </a:ext>
            </a:extLst>
          </p:cNvPr>
          <p:cNvPicPr>
            <a:picLocks noChangeAspect="1"/>
          </p:cNvPicPr>
          <p:nvPr/>
        </p:nvPicPr>
        <p:blipFill>
          <a:blip r:embed="rId20"/>
          <a:stretch>
            <a:fillRect/>
          </a:stretch>
        </p:blipFill>
        <p:spPr>
          <a:xfrm>
            <a:off x="2324170" y="4257449"/>
            <a:ext cx="1481775" cy="1970760"/>
          </a:xfrm>
          <a:prstGeom prst="rect">
            <a:avLst/>
          </a:prstGeom>
        </p:spPr>
      </p:pic>
      <p:pic>
        <p:nvPicPr>
          <p:cNvPr id="9" name="Рисунок 8">
            <a:extLst>
              <a:ext uri="{FF2B5EF4-FFF2-40B4-BE49-F238E27FC236}">
                <a16:creationId xmlns:a16="http://schemas.microsoft.com/office/drawing/2014/main" id="{D31AF503-7AFD-4742-9D2D-2A7F10B8ADF1}"/>
              </a:ext>
            </a:extLst>
          </p:cNvPr>
          <p:cNvPicPr>
            <a:picLocks noChangeAspect="1"/>
          </p:cNvPicPr>
          <p:nvPr/>
        </p:nvPicPr>
        <p:blipFill rotWithShape="1">
          <a:blip r:embed="rId21"/>
          <a:srcRect t="21948" r="14056"/>
          <a:stretch/>
        </p:blipFill>
        <p:spPr>
          <a:xfrm>
            <a:off x="7887165" y="4883153"/>
            <a:ext cx="2224518" cy="1521484"/>
          </a:xfrm>
          <a:prstGeom prst="rect">
            <a:avLst/>
          </a:prstGeom>
        </p:spPr>
      </p:pic>
    </p:spTree>
    <p:extLst>
      <p:ext uri="{BB962C8B-B14F-4D97-AF65-F5344CB8AC3E}">
        <p14:creationId xmlns:p14="http://schemas.microsoft.com/office/powerpoint/2010/main" val="3149215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5648C40-A073-4BF4-BF9E-38EC19618760}"/>
              </a:ext>
            </a:extLst>
          </p:cNvPr>
          <p:cNvPicPr>
            <a:picLocks noChangeAspect="1"/>
          </p:cNvPicPr>
          <p:nvPr/>
        </p:nvPicPr>
        <p:blipFill>
          <a:blip r:embed="rId2"/>
          <a:stretch>
            <a:fillRect/>
          </a:stretch>
        </p:blipFill>
        <p:spPr>
          <a:xfrm>
            <a:off x="42204" y="-151218"/>
            <a:ext cx="12192000" cy="6851904"/>
          </a:xfrm>
          <a:prstGeom prst="rect">
            <a:avLst/>
          </a:prstGeom>
        </p:spPr>
      </p:pic>
      <p:sp>
        <p:nvSpPr>
          <p:cNvPr id="5" name="Прямокутник 4">
            <a:extLst>
              <a:ext uri="{FF2B5EF4-FFF2-40B4-BE49-F238E27FC236}">
                <a16:creationId xmlns:a16="http://schemas.microsoft.com/office/drawing/2014/main" id="{ED33A539-BCB8-4A02-9C73-03266ECA4909}"/>
              </a:ext>
            </a:extLst>
          </p:cNvPr>
          <p:cNvSpPr/>
          <p:nvPr/>
        </p:nvSpPr>
        <p:spPr>
          <a:xfrm>
            <a:off x="3719246" y="111594"/>
            <a:ext cx="4275209" cy="707886"/>
          </a:xfrm>
          <a:prstGeom prst="rect">
            <a:avLst/>
          </a:prstGeom>
          <a:noFill/>
        </p:spPr>
        <p:txBody>
          <a:bodyPr wrap="none" lIns="91440" tIns="45720" rIns="91440" bIns="45720">
            <a:spAutoFit/>
          </a:bodyPr>
          <a:lstStyle/>
          <a:p>
            <a:pPr algn="ctr"/>
            <a:r>
              <a:rPr lang="uk-UA" sz="4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Аналіз результатів</a:t>
            </a:r>
            <a:endParaRPr lang="uk-UA"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10" name="TextBox 9">
            <a:extLst>
              <a:ext uri="{FF2B5EF4-FFF2-40B4-BE49-F238E27FC236}">
                <a16:creationId xmlns:a16="http://schemas.microsoft.com/office/drawing/2014/main" id="{B61EB007-C75A-42CF-8C23-74D8ED0507B3}"/>
              </a:ext>
            </a:extLst>
          </p:cNvPr>
          <p:cNvSpPr txBox="1"/>
          <p:nvPr/>
        </p:nvSpPr>
        <p:spPr>
          <a:xfrm>
            <a:off x="1744395" y="928728"/>
            <a:ext cx="9551962" cy="1938992"/>
          </a:xfrm>
          <a:prstGeom prst="rect">
            <a:avLst/>
          </a:prstGeom>
          <a:noFill/>
        </p:spPr>
        <p:txBody>
          <a:bodyPr wrap="square">
            <a:spAutoFit/>
          </a:bodyPr>
          <a:lstStyle/>
          <a:p>
            <a:pPr algn="just"/>
            <a:r>
              <a:rPr lang="ru-RU" sz="2400" dirty="0"/>
              <a:t>        </a:t>
            </a:r>
            <a:r>
              <a:rPr lang="ru-RU" sz="2400" dirty="0" err="1"/>
              <a:t>Зі</a:t>
            </a:r>
            <a:r>
              <a:rPr lang="ru-RU" sz="2400" dirty="0"/>
              <a:t> </a:t>
            </a:r>
            <a:r>
              <a:rPr lang="ru-RU" sz="2400" dirty="0" err="1"/>
              <a:t>збільшенням</a:t>
            </a:r>
            <a:r>
              <a:rPr lang="ru-RU" sz="2400" dirty="0"/>
              <a:t> </a:t>
            </a:r>
            <a:r>
              <a:rPr lang="ru-RU" sz="2400" dirty="0" err="1"/>
              <a:t>рівня</a:t>
            </a:r>
            <a:r>
              <a:rPr lang="ru-RU" sz="2400" dirty="0"/>
              <a:t> </a:t>
            </a:r>
            <a:r>
              <a:rPr lang="ru-RU" sz="2400" dirty="0" err="1"/>
              <a:t>освітленості</a:t>
            </a:r>
            <a:r>
              <a:rPr lang="ru-RU" sz="2400" dirty="0"/>
              <a:t>  сила струму </a:t>
            </a:r>
            <a:r>
              <a:rPr lang="ru-RU" sz="2400" dirty="0" err="1"/>
              <a:t>значно</a:t>
            </a:r>
            <a:r>
              <a:rPr lang="ru-RU" sz="2400" dirty="0"/>
              <a:t> </a:t>
            </a:r>
            <a:r>
              <a:rPr lang="ru-RU" sz="2400" dirty="0" err="1"/>
              <a:t>зростає</a:t>
            </a:r>
            <a:r>
              <a:rPr lang="ru-RU" sz="2400" dirty="0"/>
              <a:t>, </a:t>
            </a:r>
            <a:r>
              <a:rPr lang="ru-RU" sz="2400" dirty="0" err="1"/>
              <a:t>напруга</a:t>
            </a:r>
            <a:r>
              <a:rPr lang="ru-RU" sz="2400" dirty="0"/>
              <a:t> </a:t>
            </a:r>
            <a:r>
              <a:rPr lang="ru-RU" sz="2400" dirty="0" err="1"/>
              <a:t>змінюється</a:t>
            </a:r>
            <a:r>
              <a:rPr lang="ru-RU" sz="2400" dirty="0"/>
              <a:t> </a:t>
            </a:r>
            <a:r>
              <a:rPr lang="ru-RU" sz="2400" dirty="0" err="1"/>
              <a:t>незначно</a:t>
            </a:r>
            <a:r>
              <a:rPr lang="ru-RU" sz="2400" dirty="0"/>
              <a:t>. </a:t>
            </a:r>
            <a:r>
              <a:rPr lang="ru-RU" sz="2400" dirty="0" err="1"/>
              <a:t>Максимальні</a:t>
            </a:r>
            <a:r>
              <a:rPr lang="ru-RU" sz="2400" dirty="0"/>
              <a:t> </a:t>
            </a:r>
            <a:r>
              <a:rPr lang="ru-RU" sz="2400" dirty="0" err="1"/>
              <a:t>значення</a:t>
            </a:r>
            <a:r>
              <a:rPr lang="ru-RU" sz="2400" dirty="0"/>
              <a:t> </a:t>
            </a:r>
            <a:r>
              <a:rPr lang="ru-RU" sz="2400" dirty="0" err="1"/>
              <a:t>сили</a:t>
            </a:r>
            <a:r>
              <a:rPr lang="ru-RU" sz="2400" dirty="0"/>
              <a:t> струму і </a:t>
            </a:r>
            <a:r>
              <a:rPr lang="ru-RU" sz="2400" dirty="0" err="1"/>
              <a:t>потужності</a:t>
            </a:r>
            <a:r>
              <a:rPr lang="ru-RU" sz="2400" dirty="0"/>
              <a:t> </a:t>
            </a:r>
            <a:r>
              <a:rPr lang="ru-RU" sz="2400" dirty="0" err="1"/>
              <a:t>отримано</a:t>
            </a:r>
            <a:r>
              <a:rPr lang="ru-RU" sz="2400" dirty="0"/>
              <a:t> при </a:t>
            </a:r>
            <a:r>
              <a:rPr lang="ru-RU" sz="2400" dirty="0" err="1"/>
              <a:t>куті</a:t>
            </a:r>
            <a:r>
              <a:rPr lang="ru-RU" sz="2400" dirty="0"/>
              <a:t>  </a:t>
            </a:r>
            <a:r>
              <a:rPr lang="ru-RU" sz="2400" dirty="0" err="1"/>
              <a:t>нахилу</a:t>
            </a:r>
            <a:r>
              <a:rPr lang="ru-RU" sz="2400" dirty="0"/>
              <a:t> </a:t>
            </a:r>
            <a:r>
              <a:rPr lang="ru-RU" sz="2400" dirty="0" err="1"/>
              <a:t>панелі</a:t>
            </a:r>
            <a:r>
              <a:rPr lang="ru-RU" sz="2400" dirty="0"/>
              <a:t> ≈ 45°, при 90° </a:t>
            </a:r>
            <a:r>
              <a:rPr lang="ru-RU" sz="2400" dirty="0" err="1"/>
              <a:t>ефективність</a:t>
            </a:r>
            <a:r>
              <a:rPr lang="ru-RU" sz="2400" dirty="0"/>
              <a:t> </a:t>
            </a:r>
            <a:r>
              <a:rPr lang="ru-RU" sz="2400" dirty="0" err="1"/>
              <a:t>значно</a:t>
            </a:r>
            <a:r>
              <a:rPr lang="ru-RU" sz="2400" dirty="0"/>
              <a:t> </a:t>
            </a:r>
            <a:r>
              <a:rPr lang="ru-RU" sz="2400" dirty="0" err="1"/>
              <a:t>знижується</a:t>
            </a:r>
            <a:r>
              <a:rPr lang="ru-RU" sz="2400" dirty="0"/>
              <a:t>. </a:t>
            </a:r>
            <a:r>
              <a:rPr lang="ru-RU" sz="2400" dirty="0" err="1"/>
              <a:t>Навіть</a:t>
            </a:r>
            <a:r>
              <a:rPr lang="ru-RU" sz="2400" dirty="0"/>
              <a:t> </a:t>
            </a:r>
            <a:r>
              <a:rPr lang="ru-RU" sz="2400" dirty="0" err="1"/>
              <a:t>незначний</a:t>
            </a:r>
            <a:r>
              <a:rPr lang="ru-RU" sz="2400" dirty="0"/>
              <a:t> шар пилу </a:t>
            </a:r>
            <a:r>
              <a:rPr lang="ru-RU" sz="2400" dirty="0" err="1"/>
              <a:t>зменшує</a:t>
            </a:r>
            <a:r>
              <a:rPr lang="ru-RU" sz="2400" dirty="0"/>
              <a:t> струм, при сильному </a:t>
            </a:r>
            <a:r>
              <a:rPr lang="ru-RU" sz="2400" dirty="0" err="1"/>
              <a:t>забрудненні</a:t>
            </a:r>
            <a:r>
              <a:rPr lang="ru-RU" sz="2400" dirty="0"/>
              <a:t> </a:t>
            </a:r>
            <a:r>
              <a:rPr lang="ru-RU" sz="2400" dirty="0" err="1"/>
              <a:t>потужність</a:t>
            </a:r>
            <a:r>
              <a:rPr lang="ru-RU" sz="2400" dirty="0"/>
              <a:t> </a:t>
            </a:r>
            <a:r>
              <a:rPr lang="ru-RU" sz="2400" dirty="0" err="1"/>
              <a:t>падає</a:t>
            </a:r>
            <a:r>
              <a:rPr lang="ru-RU" sz="2400" dirty="0"/>
              <a:t> у десятки </a:t>
            </a:r>
            <a:r>
              <a:rPr lang="ru-RU" sz="2400" dirty="0" err="1"/>
              <a:t>разів</a:t>
            </a:r>
            <a:r>
              <a:rPr lang="ru-RU" sz="2400" dirty="0"/>
              <a:t>. </a:t>
            </a:r>
            <a:endParaRPr lang="uk-UA" sz="2400" dirty="0"/>
          </a:p>
        </p:txBody>
      </p:sp>
      <p:sp>
        <p:nvSpPr>
          <p:cNvPr id="14" name="Прямокутник 13">
            <a:extLst>
              <a:ext uri="{FF2B5EF4-FFF2-40B4-BE49-F238E27FC236}">
                <a16:creationId xmlns:a16="http://schemas.microsoft.com/office/drawing/2014/main" id="{068EDDBC-76C0-4DF8-9F7C-9A63E46691FD}"/>
              </a:ext>
            </a:extLst>
          </p:cNvPr>
          <p:cNvSpPr/>
          <p:nvPr/>
        </p:nvSpPr>
        <p:spPr>
          <a:xfrm>
            <a:off x="3670500" y="2967335"/>
            <a:ext cx="4851008" cy="646331"/>
          </a:xfrm>
          <a:prstGeom prst="rect">
            <a:avLst/>
          </a:prstGeom>
          <a:noFill/>
        </p:spPr>
        <p:txBody>
          <a:bodyPr wrap="none" lIns="91440" tIns="45720" rIns="91440" bIns="45720">
            <a:spAutoFit/>
          </a:bodyPr>
          <a:lstStyle/>
          <a:p>
            <a:pPr algn="ctr"/>
            <a:r>
              <a:rPr lang="uk-UA" sz="3600" b="0" cap="none" spc="0" dirty="0">
                <a:ln w="0"/>
                <a:solidFill>
                  <a:srgbClr val="CC0066"/>
                </a:solidFill>
                <a:effectLst>
                  <a:outerShdw blurRad="38100" dist="25400" dir="5400000" algn="ctr" rotWithShape="0">
                    <a:srgbClr val="6E747A">
                      <a:alpha val="43000"/>
                    </a:srgbClr>
                  </a:outerShdw>
                </a:effectLst>
              </a:rPr>
              <a:t>Запропоновані рішення</a:t>
            </a:r>
          </a:p>
        </p:txBody>
      </p:sp>
      <p:sp>
        <p:nvSpPr>
          <p:cNvPr id="16" name="TextBox 15">
            <a:extLst>
              <a:ext uri="{FF2B5EF4-FFF2-40B4-BE49-F238E27FC236}">
                <a16:creationId xmlns:a16="http://schemas.microsoft.com/office/drawing/2014/main" id="{FB99AE1A-6DEB-41F1-9D67-7C2302AB2D2C}"/>
              </a:ext>
            </a:extLst>
          </p:cNvPr>
          <p:cNvSpPr txBox="1"/>
          <p:nvPr/>
        </p:nvSpPr>
        <p:spPr>
          <a:xfrm>
            <a:off x="1744395" y="3931900"/>
            <a:ext cx="9875519" cy="2215991"/>
          </a:xfrm>
          <a:prstGeom prst="rect">
            <a:avLst/>
          </a:prstGeom>
          <a:noFill/>
        </p:spPr>
        <p:txBody>
          <a:bodyPr wrap="square">
            <a:spAutoFit/>
          </a:bodyPr>
          <a:lstStyle/>
          <a:p>
            <a:pPr marL="285750" indent="-285750">
              <a:buFont typeface="Wingdings" panose="05000000000000000000" pitchFamily="2" charset="2"/>
              <a:buChar char="Ø"/>
            </a:pPr>
            <a:r>
              <a:rPr lang="ru-RU" sz="2400" dirty="0" err="1">
                <a:solidFill>
                  <a:srgbClr val="002060"/>
                </a:solidFill>
              </a:rPr>
              <a:t>Автоматичне</a:t>
            </a:r>
            <a:r>
              <a:rPr lang="ru-RU" sz="2400" dirty="0">
                <a:solidFill>
                  <a:srgbClr val="002060"/>
                </a:solidFill>
              </a:rPr>
              <a:t> </a:t>
            </a:r>
            <a:r>
              <a:rPr lang="ru-RU" sz="2400" dirty="0" err="1">
                <a:solidFill>
                  <a:srgbClr val="002060"/>
                </a:solidFill>
              </a:rPr>
              <a:t>регулювання</a:t>
            </a:r>
            <a:r>
              <a:rPr lang="ru-RU" sz="2400" dirty="0">
                <a:solidFill>
                  <a:srgbClr val="002060"/>
                </a:solidFill>
              </a:rPr>
              <a:t> кута </a:t>
            </a:r>
            <a:r>
              <a:rPr lang="ru-RU" sz="2400" dirty="0" err="1">
                <a:solidFill>
                  <a:srgbClr val="002060"/>
                </a:solidFill>
              </a:rPr>
              <a:t>нахилу</a:t>
            </a:r>
            <a:r>
              <a:rPr lang="ru-RU" sz="2400" dirty="0">
                <a:solidFill>
                  <a:srgbClr val="002060"/>
                </a:solidFill>
              </a:rPr>
              <a:t> та  </a:t>
            </a:r>
            <a:r>
              <a:rPr lang="ru-RU" sz="2400" dirty="0" err="1">
                <a:solidFill>
                  <a:srgbClr val="002060"/>
                </a:solidFill>
              </a:rPr>
              <a:t>повертання</a:t>
            </a:r>
            <a:r>
              <a:rPr lang="ru-RU" sz="2400" dirty="0">
                <a:solidFill>
                  <a:srgbClr val="002060"/>
                </a:solidFill>
              </a:rPr>
              <a:t> </a:t>
            </a:r>
            <a:r>
              <a:rPr lang="ru-RU" sz="2400" dirty="0" err="1">
                <a:solidFill>
                  <a:srgbClr val="002060"/>
                </a:solidFill>
              </a:rPr>
              <a:t>панелі</a:t>
            </a:r>
            <a:r>
              <a:rPr lang="ru-RU" sz="2400" dirty="0">
                <a:solidFill>
                  <a:srgbClr val="002060"/>
                </a:solidFill>
              </a:rPr>
              <a:t> до </a:t>
            </a:r>
            <a:r>
              <a:rPr lang="ru-RU" sz="2400" dirty="0" err="1">
                <a:solidFill>
                  <a:srgbClr val="002060"/>
                </a:solidFill>
              </a:rPr>
              <a:t>Сонця</a:t>
            </a:r>
            <a:endParaRPr lang="ru-RU" sz="2400" b="1" dirty="0">
              <a:solidFill>
                <a:srgbClr val="002060"/>
              </a:solidFill>
            </a:endParaRPr>
          </a:p>
          <a:p>
            <a:pPr marL="285750" indent="-285750">
              <a:buFont typeface="Wingdings" panose="05000000000000000000" pitchFamily="2" charset="2"/>
              <a:buChar char="Ø"/>
            </a:pPr>
            <a:r>
              <a:rPr lang="ru-RU" sz="2400" dirty="0" err="1">
                <a:solidFill>
                  <a:srgbClr val="002060"/>
                </a:solidFill>
              </a:rPr>
              <a:t>Електростатичне</a:t>
            </a:r>
            <a:r>
              <a:rPr lang="ru-RU" sz="2400" dirty="0">
                <a:solidFill>
                  <a:srgbClr val="002060"/>
                </a:solidFill>
              </a:rPr>
              <a:t> </a:t>
            </a:r>
            <a:r>
              <a:rPr lang="ru-RU" sz="2400" dirty="0" err="1">
                <a:solidFill>
                  <a:srgbClr val="002060"/>
                </a:solidFill>
              </a:rPr>
              <a:t>очищення</a:t>
            </a:r>
            <a:r>
              <a:rPr lang="ru-RU" sz="2400" dirty="0">
                <a:solidFill>
                  <a:srgbClr val="002060"/>
                </a:solidFill>
              </a:rPr>
              <a:t> </a:t>
            </a:r>
          </a:p>
          <a:p>
            <a:pPr marL="285750" indent="-285750">
              <a:buFont typeface="Wingdings" panose="05000000000000000000" pitchFamily="2" charset="2"/>
              <a:buChar char="Ø"/>
            </a:pPr>
            <a:r>
              <a:rPr lang="ru-RU" sz="2400" dirty="0" err="1">
                <a:solidFill>
                  <a:srgbClr val="002060"/>
                </a:solidFill>
              </a:rPr>
              <a:t>Застосування</a:t>
            </a:r>
            <a:r>
              <a:rPr lang="ru-RU" sz="2400" dirty="0">
                <a:solidFill>
                  <a:srgbClr val="002060"/>
                </a:solidFill>
              </a:rPr>
              <a:t> гладких </a:t>
            </a:r>
            <a:r>
              <a:rPr lang="ru-RU" sz="2400" dirty="0" err="1">
                <a:solidFill>
                  <a:srgbClr val="002060"/>
                </a:solidFill>
              </a:rPr>
              <a:t>покриттів</a:t>
            </a:r>
            <a:endParaRPr lang="ru-RU" sz="2400" dirty="0">
              <a:solidFill>
                <a:srgbClr val="002060"/>
              </a:solidFill>
            </a:endParaRPr>
          </a:p>
          <a:p>
            <a:pPr marL="285750" indent="-285750">
              <a:buFont typeface="Wingdings" panose="05000000000000000000" pitchFamily="2" charset="2"/>
              <a:buChar char="Ø"/>
            </a:pPr>
            <a:r>
              <a:rPr lang="ru-RU" sz="2400" dirty="0" err="1">
                <a:solidFill>
                  <a:srgbClr val="002060"/>
                </a:solidFill>
              </a:rPr>
              <a:t>Періодичні</a:t>
            </a:r>
            <a:r>
              <a:rPr lang="ru-RU" sz="2400" dirty="0">
                <a:solidFill>
                  <a:srgbClr val="002060"/>
                </a:solidFill>
              </a:rPr>
              <a:t> </a:t>
            </a:r>
            <a:r>
              <a:rPr lang="ru-RU" sz="2400" dirty="0" err="1">
                <a:solidFill>
                  <a:srgbClr val="002060"/>
                </a:solidFill>
              </a:rPr>
              <a:t>вимірювання</a:t>
            </a:r>
            <a:r>
              <a:rPr lang="ru-RU" sz="2400" dirty="0">
                <a:solidFill>
                  <a:srgbClr val="002060"/>
                </a:solidFill>
              </a:rPr>
              <a:t> </a:t>
            </a:r>
            <a:r>
              <a:rPr lang="ru-RU" sz="2400" dirty="0" err="1">
                <a:solidFill>
                  <a:srgbClr val="002060"/>
                </a:solidFill>
              </a:rPr>
              <a:t>сили</a:t>
            </a:r>
            <a:r>
              <a:rPr lang="ru-RU" sz="2400" dirty="0">
                <a:solidFill>
                  <a:srgbClr val="002060"/>
                </a:solidFill>
              </a:rPr>
              <a:t> струму і </a:t>
            </a:r>
            <a:r>
              <a:rPr lang="ru-RU" sz="2400" dirty="0" err="1">
                <a:solidFill>
                  <a:srgbClr val="002060"/>
                </a:solidFill>
              </a:rPr>
              <a:t>напруги</a:t>
            </a:r>
            <a:r>
              <a:rPr lang="ru-RU" sz="2400" dirty="0">
                <a:solidFill>
                  <a:srgbClr val="002060"/>
                </a:solidFill>
              </a:rPr>
              <a:t> (</a:t>
            </a:r>
            <a:r>
              <a:rPr lang="ru-RU" sz="2400" dirty="0" err="1">
                <a:solidFill>
                  <a:srgbClr val="002060"/>
                </a:solidFill>
              </a:rPr>
              <a:t>впровадження</a:t>
            </a:r>
            <a:r>
              <a:rPr lang="ru-RU" sz="2400" dirty="0">
                <a:solidFill>
                  <a:srgbClr val="002060"/>
                </a:solidFill>
              </a:rPr>
              <a:t> </a:t>
            </a:r>
            <a:r>
              <a:rPr lang="ru-RU" sz="2400" dirty="0" err="1">
                <a:solidFill>
                  <a:srgbClr val="002060"/>
                </a:solidFill>
              </a:rPr>
              <a:t>системи</a:t>
            </a:r>
            <a:r>
              <a:rPr lang="ru-RU" sz="2400" dirty="0">
                <a:solidFill>
                  <a:srgbClr val="002060"/>
                </a:solidFill>
              </a:rPr>
              <a:t> контролю)</a:t>
            </a:r>
          </a:p>
          <a:p>
            <a:endParaRPr lang="uk-UA" dirty="0"/>
          </a:p>
        </p:txBody>
      </p:sp>
    </p:spTree>
    <p:extLst>
      <p:ext uri="{BB962C8B-B14F-4D97-AF65-F5344CB8AC3E}">
        <p14:creationId xmlns:p14="http://schemas.microsoft.com/office/powerpoint/2010/main" val="1827516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CF1F049F-5854-4C32-8377-8CC88D15ADCA}"/>
              </a:ext>
            </a:extLst>
          </p:cNvPr>
          <p:cNvPicPr>
            <a:picLocks noChangeAspect="1"/>
          </p:cNvPicPr>
          <p:nvPr/>
        </p:nvPicPr>
        <p:blipFill>
          <a:blip r:embed="rId3"/>
          <a:stretch>
            <a:fillRect/>
          </a:stretch>
        </p:blipFill>
        <p:spPr>
          <a:xfrm>
            <a:off x="-1" y="0"/>
            <a:ext cx="12192000" cy="6851904"/>
          </a:xfrm>
          <a:prstGeom prst="rect">
            <a:avLst/>
          </a:prstGeom>
          <a:ln/>
        </p:spPr>
        <p:style>
          <a:lnRef idx="2">
            <a:schemeClr val="accent1">
              <a:shade val="50000"/>
            </a:schemeClr>
          </a:lnRef>
          <a:fillRef idx="1">
            <a:schemeClr val="accent1"/>
          </a:fillRef>
          <a:effectRef idx="0">
            <a:schemeClr val="accent1"/>
          </a:effectRef>
          <a:fontRef idx="minor">
            <a:schemeClr val="lt1"/>
          </a:fontRef>
        </p:style>
      </p:pic>
      <p:sp>
        <p:nvSpPr>
          <p:cNvPr id="5" name="Прямокутник 4">
            <a:extLst>
              <a:ext uri="{FF2B5EF4-FFF2-40B4-BE49-F238E27FC236}">
                <a16:creationId xmlns:a16="http://schemas.microsoft.com/office/drawing/2014/main" id="{BF1AFE99-63E8-4CB8-A01C-08E6C9BBCCDA}"/>
              </a:ext>
            </a:extLst>
          </p:cNvPr>
          <p:cNvSpPr/>
          <p:nvPr/>
        </p:nvSpPr>
        <p:spPr>
          <a:xfrm>
            <a:off x="1364567" y="311804"/>
            <a:ext cx="10536702" cy="1323439"/>
          </a:xfrm>
          <a:prstGeom prst="rect">
            <a:avLst/>
          </a:prstGeom>
          <a:noFill/>
        </p:spPr>
        <p:txBody>
          <a:bodyPr wrap="square" lIns="91440" tIns="45720" rIns="91440" bIns="45720">
            <a:spAutoFit/>
          </a:bodyPr>
          <a:lstStyle/>
          <a:p>
            <a:pPr algn="ctr"/>
            <a:r>
              <a:rPr lang="uk-UA" sz="3600" b="1" cap="none" spc="0" dirty="0">
                <a:ln w="6600">
                  <a:solidFill>
                    <a:schemeClr val="accent2"/>
                  </a:solidFill>
                  <a:prstDash val="solid"/>
                </a:ln>
                <a:solidFill>
                  <a:srgbClr val="CC0066"/>
                </a:solidFill>
                <a:effectLst>
                  <a:outerShdw dist="38100" dir="2700000" algn="tl" rotWithShape="0">
                    <a:schemeClr val="accent2"/>
                  </a:outerShdw>
                </a:effectLst>
              </a:rPr>
              <a:t>Експериментальне дослідження ефективності </a:t>
            </a:r>
            <a:r>
              <a:rPr lang="en-US" sz="3600" b="1" cap="none" spc="0" dirty="0">
                <a:ln w="6600">
                  <a:solidFill>
                    <a:schemeClr val="accent2"/>
                  </a:solidFill>
                  <a:prstDash val="solid"/>
                </a:ln>
                <a:solidFill>
                  <a:srgbClr val="CC0066"/>
                </a:solidFill>
                <a:effectLst>
                  <a:outerShdw dist="38100" dir="2700000" algn="tl" rotWithShape="0">
                    <a:schemeClr val="accent2"/>
                  </a:outerShdw>
                </a:effectLst>
              </a:rPr>
              <a:t>PCM</a:t>
            </a:r>
            <a:r>
              <a:rPr lang="uk-UA" sz="3600" b="1" cap="none" spc="0" dirty="0">
                <a:ln w="6600">
                  <a:solidFill>
                    <a:schemeClr val="accent2"/>
                  </a:solidFill>
                  <a:prstDash val="solid"/>
                </a:ln>
                <a:solidFill>
                  <a:srgbClr val="CC0066"/>
                </a:solidFill>
                <a:effectLst>
                  <a:outerShdw dist="38100" dir="2700000" algn="tl" rotWithShape="0">
                    <a:schemeClr val="accent2"/>
                  </a:outerShdw>
                </a:effectLst>
              </a:rPr>
              <a:t>  </a:t>
            </a:r>
            <a:r>
              <a:rPr lang="ru-RU" sz="3600" dirty="0">
                <a:solidFill>
                  <a:srgbClr val="002060"/>
                </a:solidFill>
              </a:rPr>
              <a:t> </a:t>
            </a:r>
            <a:r>
              <a:rPr lang="ru-RU" sz="2200" dirty="0">
                <a:solidFill>
                  <a:srgbClr val="002060"/>
                </a:solidFill>
              </a:rPr>
              <a:t>(</a:t>
            </a:r>
            <a:r>
              <a:rPr lang="uk-UA" sz="2200" u="sng" dirty="0" err="1">
                <a:solidFill>
                  <a:srgbClr val="002060"/>
                </a:solidFill>
              </a:rPr>
              <a:t>фазозмінні</a:t>
            </a:r>
            <a:r>
              <a:rPr lang="uk-UA" sz="2200" u="sng" dirty="0">
                <a:solidFill>
                  <a:srgbClr val="002060"/>
                </a:solidFill>
              </a:rPr>
              <a:t> матеріали, </a:t>
            </a:r>
            <a:r>
              <a:rPr lang="ru-RU" sz="2200" dirty="0" err="1">
                <a:solidFill>
                  <a:srgbClr val="002060"/>
                </a:solidFill>
              </a:rPr>
              <a:t>які</a:t>
            </a:r>
            <a:r>
              <a:rPr lang="ru-RU" sz="2200" dirty="0">
                <a:solidFill>
                  <a:srgbClr val="002060"/>
                </a:solidFill>
              </a:rPr>
              <a:t> </a:t>
            </a:r>
            <a:r>
              <a:rPr lang="ru-RU" sz="2200" dirty="0" err="1">
                <a:solidFill>
                  <a:srgbClr val="002060"/>
                </a:solidFill>
              </a:rPr>
              <a:t>здатні</a:t>
            </a:r>
            <a:r>
              <a:rPr lang="ru-RU" sz="2200" dirty="0">
                <a:solidFill>
                  <a:srgbClr val="002060"/>
                </a:solidFill>
              </a:rPr>
              <a:t> </a:t>
            </a:r>
            <a:r>
              <a:rPr lang="ru-RU" sz="2200" dirty="0" err="1">
                <a:solidFill>
                  <a:srgbClr val="002060"/>
                </a:solidFill>
              </a:rPr>
              <a:t>накопичувати</a:t>
            </a:r>
            <a:r>
              <a:rPr lang="ru-RU" sz="2200" dirty="0">
                <a:solidFill>
                  <a:srgbClr val="002060"/>
                </a:solidFill>
              </a:rPr>
              <a:t> </a:t>
            </a:r>
            <a:r>
              <a:rPr lang="ru-RU" sz="2200" dirty="0" err="1">
                <a:solidFill>
                  <a:srgbClr val="002060"/>
                </a:solidFill>
              </a:rPr>
              <a:t>теплову</a:t>
            </a:r>
            <a:r>
              <a:rPr lang="ru-RU" sz="2200" dirty="0">
                <a:solidFill>
                  <a:srgbClr val="002060"/>
                </a:solidFill>
              </a:rPr>
              <a:t> </a:t>
            </a:r>
            <a:r>
              <a:rPr lang="ru-RU" sz="2200" dirty="0" err="1">
                <a:solidFill>
                  <a:srgbClr val="002060"/>
                </a:solidFill>
              </a:rPr>
              <a:t>енергію</a:t>
            </a:r>
            <a:r>
              <a:rPr lang="ru-RU" sz="2200" dirty="0">
                <a:solidFill>
                  <a:srgbClr val="002060"/>
                </a:solidFill>
              </a:rPr>
              <a:t> </a:t>
            </a:r>
            <a:r>
              <a:rPr lang="ru-RU" sz="2200" dirty="0" err="1">
                <a:solidFill>
                  <a:srgbClr val="002060"/>
                </a:solidFill>
              </a:rPr>
              <a:t>під</a:t>
            </a:r>
            <a:r>
              <a:rPr lang="ru-RU" sz="2200" dirty="0">
                <a:solidFill>
                  <a:srgbClr val="002060"/>
                </a:solidFill>
              </a:rPr>
              <a:t> час </a:t>
            </a:r>
            <a:r>
              <a:rPr lang="ru-RU" sz="2200" dirty="0" err="1">
                <a:solidFill>
                  <a:srgbClr val="002060"/>
                </a:solidFill>
              </a:rPr>
              <a:t>зміни</a:t>
            </a:r>
            <a:r>
              <a:rPr lang="ru-RU" sz="2200" dirty="0">
                <a:solidFill>
                  <a:srgbClr val="002060"/>
                </a:solidFill>
              </a:rPr>
              <a:t> агрегатного стану)</a:t>
            </a:r>
            <a:endParaRPr lang="uk-UA" sz="2200" b="1" cap="none" spc="0" dirty="0">
              <a:ln w="6600">
                <a:solidFill>
                  <a:schemeClr val="accent2"/>
                </a:solidFill>
                <a:prstDash val="solid"/>
              </a:ln>
              <a:solidFill>
                <a:srgbClr val="002060"/>
              </a:solidFill>
              <a:effectLst>
                <a:outerShdw dist="38100" dir="2700000" algn="tl" rotWithShape="0">
                  <a:schemeClr val="accent2"/>
                </a:outerShdw>
              </a:effectLst>
            </a:endParaRPr>
          </a:p>
        </p:txBody>
      </p:sp>
      <p:sp>
        <p:nvSpPr>
          <p:cNvPr id="7" name="TextBox 6">
            <a:extLst>
              <a:ext uri="{FF2B5EF4-FFF2-40B4-BE49-F238E27FC236}">
                <a16:creationId xmlns:a16="http://schemas.microsoft.com/office/drawing/2014/main" id="{B32E34E7-49A9-4AF4-B0B2-BAC6AA1F5F2C}"/>
              </a:ext>
            </a:extLst>
          </p:cNvPr>
          <p:cNvSpPr txBox="1"/>
          <p:nvPr/>
        </p:nvSpPr>
        <p:spPr>
          <a:xfrm>
            <a:off x="1364567" y="1529858"/>
            <a:ext cx="10536702" cy="769441"/>
          </a:xfrm>
          <a:prstGeom prst="rect">
            <a:avLst/>
          </a:prstGeom>
          <a:noFill/>
        </p:spPr>
        <p:txBody>
          <a:bodyPr wrap="square" rtlCol="0">
            <a:spAutoFit/>
          </a:bodyPr>
          <a:lstStyle/>
          <a:p>
            <a:r>
              <a:rPr lang="ru-RU" sz="2200" b="1" dirty="0"/>
              <a:t>Мета </a:t>
            </a:r>
            <a:r>
              <a:rPr lang="ru-RU" sz="2200" b="1" dirty="0" err="1"/>
              <a:t>експерименту</a:t>
            </a:r>
            <a:r>
              <a:rPr lang="ru-RU" sz="2200" b="1" dirty="0"/>
              <a:t>: </a:t>
            </a:r>
            <a:r>
              <a:rPr lang="uk-UA" sz="2200" dirty="0">
                <a:solidFill>
                  <a:srgbClr val="002060"/>
                </a:solidFill>
              </a:rPr>
              <a:t>Дослідити ефективність використання парафіну як </a:t>
            </a:r>
            <a:r>
              <a:rPr lang="uk-UA" sz="2200" dirty="0" err="1">
                <a:solidFill>
                  <a:srgbClr val="002060"/>
                </a:solidFill>
              </a:rPr>
              <a:t>фазозмінного</a:t>
            </a:r>
            <a:r>
              <a:rPr lang="uk-UA" sz="2200" dirty="0">
                <a:solidFill>
                  <a:srgbClr val="002060"/>
                </a:solidFill>
              </a:rPr>
              <a:t> матеріалу для стабілізації температури під час нагрівання та охолодження</a:t>
            </a:r>
            <a:r>
              <a:rPr lang="uk-UA" sz="2200" dirty="0"/>
              <a:t>.</a:t>
            </a:r>
            <a:endParaRPr lang="ru-RU" sz="2200" dirty="0">
              <a:solidFill>
                <a:srgbClr val="002060"/>
              </a:solidFill>
            </a:endParaRPr>
          </a:p>
        </p:txBody>
      </p:sp>
      <p:sp>
        <p:nvSpPr>
          <p:cNvPr id="9" name="TextBox 8">
            <a:extLst>
              <a:ext uri="{FF2B5EF4-FFF2-40B4-BE49-F238E27FC236}">
                <a16:creationId xmlns:a16="http://schemas.microsoft.com/office/drawing/2014/main" id="{9DCE219A-37BB-4187-A3A3-59550E227C8A}"/>
              </a:ext>
            </a:extLst>
          </p:cNvPr>
          <p:cNvSpPr txBox="1"/>
          <p:nvPr/>
        </p:nvSpPr>
        <p:spPr>
          <a:xfrm>
            <a:off x="4680078" y="3246551"/>
            <a:ext cx="8032652" cy="369332"/>
          </a:xfrm>
          <a:prstGeom prst="rect">
            <a:avLst/>
          </a:prstGeom>
          <a:noFill/>
        </p:spPr>
        <p:txBody>
          <a:bodyPr wrap="square">
            <a:spAutoFit/>
          </a:bodyPr>
          <a:lstStyle/>
          <a:p>
            <a:endParaRPr lang="uk-UA" dirty="0"/>
          </a:p>
        </p:txBody>
      </p:sp>
      <p:graphicFrame>
        <p:nvGraphicFramePr>
          <p:cNvPr id="10" name="Таблиця 10">
            <a:extLst>
              <a:ext uri="{FF2B5EF4-FFF2-40B4-BE49-F238E27FC236}">
                <a16:creationId xmlns:a16="http://schemas.microsoft.com/office/drawing/2014/main" id="{873E0EBC-58D6-4659-9AD3-0E8888908C7E}"/>
              </a:ext>
            </a:extLst>
          </p:cNvPr>
          <p:cNvGraphicFramePr>
            <a:graphicFrameLocks noGrp="1"/>
          </p:cNvGraphicFramePr>
          <p:nvPr>
            <p:extLst>
              <p:ext uri="{D42A27DB-BD31-4B8C-83A1-F6EECF244321}">
                <p14:modId xmlns:p14="http://schemas.microsoft.com/office/powerpoint/2010/main" val="1996082008"/>
              </p:ext>
            </p:extLst>
          </p:nvPr>
        </p:nvGraphicFramePr>
        <p:xfrm>
          <a:off x="1849176" y="2317393"/>
          <a:ext cx="8493647" cy="1754326"/>
        </p:xfrm>
        <a:graphic>
          <a:graphicData uri="http://schemas.openxmlformats.org/drawingml/2006/table">
            <a:tbl>
              <a:tblPr firstRow="1" bandRow="1">
                <a:tableStyleId>{5C22544A-7EE6-4342-B048-85BDC9FD1C3A}</a:tableStyleId>
              </a:tblPr>
              <a:tblGrid>
                <a:gridCol w="3763457">
                  <a:extLst>
                    <a:ext uri="{9D8B030D-6E8A-4147-A177-3AD203B41FA5}">
                      <a16:colId xmlns:a16="http://schemas.microsoft.com/office/drawing/2014/main" val="318175747"/>
                    </a:ext>
                  </a:extLst>
                </a:gridCol>
                <a:gridCol w="4730190">
                  <a:extLst>
                    <a:ext uri="{9D8B030D-6E8A-4147-A177-3AD203B41FA5}">
                      <a16:colId xmlns:a16="http://schemas.microsoft.com/office/drawing/2014/main" val="752475380"/>
                    </a:ext>
                  </a:extLst>
                </a:gridCol>
              </a:tblGrid>
              <a:tr h="1754326">
                <a:tc>
                  <a:txBody>
                    <a:bodyPr/>
                    <a:lstStyle/>
                    <a:p>
                      <a:r>
                        <a:rPr lang="uk-UA" sz="2400" b="1" dirty="0">
                          <a:solidFill>
                            <a:srgbClr val="CC0066"/>
                          </a:solidFill>
                        </a:rPr>
                        <a:t>Обладнання:                                                    </a:t>
                      </a:r>
                    </a:p>
                    <a:p>
                      <a:pPr algn="just">
                        <a:buFont typeface="Arial" panose="020B0604020202020204" pitchFamily="34" charset="0"/>
                        <a:buChar char="•"/>
                      </a:pPr>
                      <a:r>
                        <a:rPr lang="uk-UA" sz="2000" dirty="0">
                          <a:solidFill>
                            <a:srgbClr val="002060"/>
                          </a:solidFill>
                        </a:rPr>
                        <a:t> 2 однакові контейнери</a:t>
                      </a:r>
                    </a:p>
                    <a:p>
                      <a:pPr algn="just">
                        <a:buFont typeface="Arial" panose="020B0604020202020204" pitchFamily="34" charset="0"/>
                        <a:buChar char="•"/>
                      </a:pPr>
                      <a:r>
                        <a:rPr lang="uk-UA" sz="2000" dirty="0">
                          <a:solidFill>
                            <a:srgbClr val="002060"/>
                          </a:solidFill>
                        </a:rPr>
                        <a:t> лампа (імітація Сонця) </a:t>
                      </a:r>
                    </a:p>
                    <a:p>
                      <a:pPr algn="just">
                        <a:buFont typeface="Arial" panose="020B0604020202020204" pitchFamily="34" charset="0"/>
                        <a:buChar char="•"/>
                      </a:pPr>
                      <a:r>
                        <a:rPr lang="uk-UA" sz="2000" dirty="0">
                          <a:solidFill>
                            <a:srgbClr val="002060"/>
                          </a:solidFill>
                        </a:rPr>
                        <a:t> датчик температури </a:t>
                      </a:r>
                    </a:p>
                    <a:p>
                      <a:pPr algn="just">
                        <a:buFont typeface="Arial" panose="020B0604020202020204" pitchFamily="34" charset="0"/>
                        <a:buChar char="•"/>
                      </a:pPr>
                      <a:r>
                        <a:rPr lang="uk-UA" sz="2000" dirty="0">
                          <a:solidFill>
                            <a:srgbClr val="002060"/>
                          </a:solidFill>
                        </a:rPr>
                        <a:t> </a:t>
                      </a:r>
                      <a:r>
                        <a:rPr lang="en-US" sz="2000" dirty="0">
                          <a:solidFill>
                            <a:srgbClr val="002060"/>
                          </a:solidFill>
                        </a:rPr>
                        <a:t>PCM</a:t>
                      </a:r>
                      <a:r>
                        <a:rPr lang="uk-UA" sz="2000" dirty="0">
                          <a:solidFill>
                            <a:srgbClr val="002060"/>
                          </a:solidFill>
                        </a:rPr>
                        <a:t> (парафін)</a:t>
                      </a:r>
                    </a:p>
                  </a:txBody>
                  <a:tcPr>
                    <a:solidFill>
                      <a:schemeClr val="accent1">
                        <a:lumMod val="20000"/>
                        <a:lumOff val="80000"/>
                      </a:schemeClr>
                    </a:solidFill>
                  </a:tcPr>
                </a:tc>
                <a:tc>
                  <a:txBody>
                    <a:bodyPr/>
                    <a:lstStyle/>
                    <a:p>
                      <a:r>
                        <a:rPr lang="ru-RU" sz="2400" b="1" dirty="0" err="1">
                          <a:solidFill>
                            <a:srgbClr val="CC0066"/>
                          </a:solidFill>
                        </a:rPr>
                        <a:t>Хід</a:t>
                      </a:r>
                      <a:r>
                        <a:rPr lang="ru-RU" sz="2400" b="1" dirty="0">
                          <a:solidFill>
                            <a:srgbClr val="CC0066"/>
                          </a:solidFill>
                        </a:rPr>
                        <a:t> </a:t>
                      </a:r>
                      <a:r>
                        <a:rPr lang="ru-RU" sz="2400" b="1" dirty="0" err="1">
                          <a:solidFill>
                            <a:srgbClr val="CC0066"/>
                          </a:solidFill>
                        </a:rPr>
                        <a:t>експерименту</a:t>
                      </a:r>
                      <a:r>
                        <a:rPr lang="ru-RU" sz="2400" b="1" dirty="0">
                          <a:solidFill>
                            <a:srgbClr val="CC0066"/>
                          </a:solidFill>
                        </a:rPr>
                        <a:t>:</a:t>
                      </a:r>
                    </a:p>
                    <a:p>
                      <a:pPr>
                        <a:buFont typeface="Arial" panose="020B0604020202020204" pitchFamily="34" charset="0"/>
                        <a:buChar char="•"/>
                      </a:pPr>
                      <a:r>
                        <a:rPr lang="ru-RU" sz="2000" dirty="0">
                          <a:solidFill>
                            <a:srgbClr val="002060"/>
                          </a:solidFill>
                        </a:rPr>
                        <a:t> </a:t>
                      </a:r>
                      <a:r>
                        <a:rPr lang="ru-RU" sz="2000" dirty="0" err="1">
                          <a:solidFill>
                            <a:srgbClr val="002060"/>
                          </a:solidFill>
                        </a:rPr>
                        <a:t>нагрів</a:t>
                      </a:r>
                      <a:r>
                        <a:rPr lang="ru-RU" sz="2000" dirty="0">
                          <a:solidFill>
                            <a:srgbClr val="002060"/>
                          </a:solidFill>
                        </a:rPr>
                        <a:t> моделей з </a:t>
                      </a:r>
                      <a:r>
                        <a:rPr lang="ru-RU" sz="2000" dirty="0" err="1">
                          <a:solidFill>
                            <a:srgbClr val="002060"/>
                          </a:solidFill>
                        </a:rPr>
                        <a:t>повітрям</a:t>
                      </a:r>
                      <a:r>
                        <a:rPr lang="ru-RU" sz="2000" dirty="0">
                          <a:solidFill>
                            <a:srgbClr val="002060"/>
                          </a:solidFill>
                        </a:rPr>
                        <a:t> і з </a:t>
                      </a:r>
                      <a:r>
                        <a:rPr lang="en-US" sz="2000" dirty="0">
                          <a:solidFill>
                            <a:srgbClr val="002060"/>
                          </a:solidFill>
                        </a:rPr>
                        <a:t>PCM</a:t>
                      </a:r>
                      <a:r>
                        <a:rPr lang="ru-RU" sz="2000" dirty="0">
                          <a:solidFill>
                            <a:srgbClr val="002060"/>
                          </a:solidFill>
                        </a:rPr>
                        <a:t> </a:t>
                      </a:r>
                      <a:r>
                        <a:rPr lang="ru-RU" sz="2000" dirty="0" err="1">
                          <a:solidFill>
                            <a:srgbClr val="002060"/>
                          </a:solidFill>
                        </a:rPr>
                        <a:t>протягом</a:t>
                      </a:r>
                      <a:r>
                        <a:rPr lang="ru-RU" sz="2000" dirty="0">
                          <a:solidFill>
                            <a:srgbClr val="002060"/>
                          </a:solidFill>
                        </a:rPr>
                        <a:t> 10 </a:t>
                      </a:r>
                      <a:r>
                        <a:rPr lang="ru-RU" sz="2000" dirty="0" err="1">
                          <a:solidFill>
                            <a:srgbClr val="002060"/>
                          </a:solidFill>
                        </a:rPr>
                        <a:t>хв</a:t>
                      </a:r>
                      <a:r>
                        <a:rPr lang="ru-RU" sz="2000" dirty="0">
                          <a:solidFill>
                            <a:srgbClr val="002060"/>
                          </a:solidFill>
                        </a:rPr>
                        <a:t> </a:t>
                      </a:r>
                    </a:p>
                    <a:p>
                      <a:pPr>
                        <a:buFont typeface="Arial" panose="020B0604020202020204" pitchFamily="34" charset="0"/>
                        <a:buChar char="•"/>
                      </a:pPr>
                      <a:r>
                        <a:rPr lang="ru-RU" sz="2000" dirty="0">
                          <a:solidFill>
                            <a:srgbClr val="002060"/>
                          </a:solidFill>
                        </a:rPr>
                        <a:t> </a:t>
                      </a:r>
                      <a:r>
                        <a:rPr lang="ru-RU" sz="2000" dirty="0" err="1">
                          <a:solidFill>
                            <a:srgbClr val="002060"/>
                          </a:solidFill>
                        </a:rPr>
                        <a:t>вимірювання</a:t>
                      </a:r>
                      <a:r>
                        <a:rPr lang="ru-RU" sz="2000" dirty="0">
                          <a:solidFill>
                            <a:srgbClr val="002060"/>
                          </a:solidFill>
                        </a:rPr>
                        <a:t> </a:t>
                      </a:r>
                      <a:r>
                        <a:rPr lang="ru-RU" sz="2000" dirty="0" err="1">
                          <a:solidFill>
                            <a:srgbClr val="002060"/>
                          </a:solidFill>
                        </a:rPr>
                        <a:t>температури</a:t>
                      </a:r>
                      <a:r>
                        <a:rPr lang="ru-RU" sz="2000" dirty="0">
                          <a:solidFill>
                            <a:srgbClr val="002060"/>
                          </a:solidFill>
                        </a:rPr>
                        <a:t> </a:t>
                      </a:r>
                      <a:r>
                        <a:rPr lang="ru-RU" sz="2000" dirty="0" err="1">
                          <a:solidFill>
                            <a:srgbClr val="002060"/>
                          </a:solidFill>
                        </a:rPr>
                        <a:t>кожні</a:t>
                      </a:r>
                      <a:r>
                        <a:rPr lang="ru-RU" sz="2000" dirty="0">
                          <a:solidFill>
                            <a:srgbClr val="002060"/>
                          </a:solidFill>
                        </a:rPr>
                        <a:t> 2 </a:t>
                      </a:r>
                      <a:r>
                        <a:rPr lang="ru-RU" sz="2000" dirty="0" err="1">
                          <a:solidFill>
                            <a:srgbClr val="002060"/>
                          </a:solidFill>
                        </a:rPr>
                        <a:t>хв</a:t>
                      </a:r>
                      <a:r>
                        <a:rPr lang="ru-RU" sz="2000" dirty="0">
                          <a:solidFill>
                            <a:srgbClr val="002060"/>
                          </a:solidFill>
                        </a:rPr>
                        <a:t> </a:t>
                      </a:r>
                    </a:p>
                    <a:p>
                      <a:pPr>
                        <a:buFont typeface="Arial" panose="020B0604020202020204" pitchFamily="34" charset="0"/>
                        <a:buChar char="•"/>
                      </a:pPr>
                      <a:r>
                        <a:rPr lang="ru-RU" sz="2000" dirty="0">
                          <a:solidFill>
                            <a:srgbClr val="002060"/>
                          </a:solidFill>
                        </a:rPr>
                        <a:t> подальше </a:t>
                      </a:r>
                      <a:r>
                        <a:rPr lang="ru-RU" sz="2000" dirty="0" err="1">
                          <a:solidFill>
                            <a:srgbClr val="002060"/>
                          </a:solidFill>
                        </a:rPr>
                        <a:t>охолодження</a:t>
                      </a:r>
                      <a:r>
                        <a:rPr lang="ru-RU" sz="2000" dirty="0">
                          <a:solidFill>
                            <a:srgbClr val="002060"/>
                          </a:solidFill>
                        </a:rPr>
                        <a:t> </a:t>
                      </a:r>
                    </a:p>
                  </a:txBody>
                  <a:tcPr>
                    <a:solidFill>
                      <a:schemeClr val="accent1">
                        <a:lumMod val="20000"/>
                        <a:lumOff val="80000"/>
                      </a:schemeClr>
                    </a:solidFill>
                  </a:tcPr>
                </a:tc>
                <a:extLst>
                  <a:ext uri="{0D108BD9-81ED-4DB2-BD59-A6C34878D82A}">
                    <a16:rowId xmlns:a16="http://schemas.microsoft.com/office/drawing/2014/main" val="3936779834"/>
                  </a:ext>
                </a:extLst>
              </a:tr>
            </a:tbl>
          </a:graphicData>
        </a:graphic>
      </p:graphicFrame>
      <p:graphicFrame>
        <p:nvGraphicFramePr>
          <p:cNvPr id="11" name="Таблиця 10">
            <a:extLst>
              <a:ext uri="{FF2B5EF4-FFF2-40B4-BE49-F238E27FC236}">
                <a16:creationId xmlns:a16="http://schemas.microsoft.com/office/drawing/2014/main" id="{0F8387E1-AFA0-4507-9B19-94751F241611}"/>
              </a:ext>
            </a:extLst>
          </p:cNvPr>
          <p:cNvGraphicFramePr>
            <a:graphicFrameLocks noGrp="1"/>
          </p:cNvGraphicFramePr>
          <p:nvPr>
            <p:extLst>
              <p:ext uri="{D42A27DB-BD31-4B8C-83A1-F6EECF244321}">
                <p14:modId xmlns:p14="http://schemas.microsoft.com/office/powerpoint/2010/main" val="1805215730"/>
              </p:ext>
            </p:extLst>
          </p:nvPr>
        </p:nvGraphicFramePr>
        <p:xfrm>
          <a:off x="9026469" y="4089709"/>
          <a:ext cx="2986814" cy="2651760"/>
        </p:xfrm>
        <a:graphic>
          <a:graphicData uri="http://schemas.openxmlformats.org/drawingml/2006/table">
            <a:tbl>
              <a:tblPr firstRow="1" bandRow="1">
                <a:tableStyleId>{5C22544A-7EE6-4342-B048-85BDC9FD1C3A}</a:tableStyleId>
              </a:tblPr>
              <a:tblGrid>
                <a:gridCol w="883989">
                  <a:extLst>
                    <a:ext uri="{9D8B030D-6E8A-4147-A177-3AD203B41FA5}">
                      <a16:colId xmlns:a16="http://schemas.microsoft.com/office/drawing/2014/main" val="291408433"/>
                    </a:ext>
                  </a:extLst>
                </a:gridCol>
                <a:gridCol w="1189184">
                  <a:extLst>
                    <a:ext uri="{9D8B030D-6E8A-4147-A177-3AD203B41FA5}">
                      <a16:colId xmlns:a16="http://schemas.microsoft.com/office/drawing/2014/main" val="2330200859"/>
                    </a:ext>
                  </a:extLst>
                </a:gridCol>
                <a:gridCol w="913641">
                  <a:extLst>
                    <a:ext uri="{9D8B030D-6E8A-4147-A177-3AD203B41FA5}">
                      <a16:colId xmlns:a16="http://schemas.microsoft.com/office/drawing/2014/main" val="1621062947"/>
                    </a:ext>
                  </a:extLst>
                </a:gridCol>
              </a:tblGrid>
              <a:tr h="563977">
                <a:tc>
                  <a:txBody>
                    <a:bodyPr/>
                    <a:lstStyle/>
                    <a:p>
                      <a:pPr algn="ctr"/>
                      <a:r>
                        <a:rPr lang="uk-UA" dirty="0"/>
                        <a:t>Час (хв)</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dirty="0"/>
                        <a:t>Без </a:t>
                      </a:r>
                      <a:r>
                        <a:rPr lang="en-US" dirty="0"/>
                        <a:t>PCM (°C)</a:t>
                      </a:r>
                      <a:endParaRPr lang="uk-UA" dirty="0"/>
                    </a:p>
                  </a:txBody>
                  <a:tcPr/>
                </a:tc>
                <a:tc>
                  <a:txBody>
                    <a:bodyPr/>
                    <a:lstStyle/>
                    <a:p>
                      <a:pPr algn="ctr"/>
                      <a:r>
                        <a:rPr lang="uk-UA" dirty="0"/>
                        <a:t>З РСМ </a:t>
                      </a:r>
                      <a:r>
                        <a:rPr lang="en-US" dirty="0"/>
                        <a:t>(°C)</a:t>
                      </a:r>
                      <a:endParaRPr lang="uk-UA" dirty="0"/>
                    </a:p>
                  </a:txBody>
                  <a:tcPr/>
                </a:tc>
                <a:extLst>
                  <a:ext uri="{0D108BD9-81ED-4DB2-BD59-A6C34878D82A}">
                    <a16:rowId xmlns:a16="http://schemas.microsoft.com/office/drawing/2014/main" val="3030344392"/>
                  </a:ext>
                </a:extLst>
              </a:tr>
              <a:tr h="321675">
                <a:tc>
                  <a:txBody>
                    <a:bodyPr/>
                    <a:lstStyle/>
                    <a:p>
                      <a:pPr algn="ctr"/>
                      <a:r>
                        <a:rPr lang="uk-UA" sz="1600" dirty="0"/>
                        <a:t>0</a:t>
                      </a:r>
                    </a:p>
                  </a:txBody>
                  <a:tcPr/>
                </a:tc>
                <a:tc>
                  <a:txBody>
                    <a:bodyPr/>
                    <a:lstStyle/>
                    <a:p>
                      <a:pPr algn="ctr"/>
                      <a:r>
                        <a:rPr lang="uk-UA" sz="1600" dirty="0"/>
                        <a:t>50</a:t>
                      </a:r>
                    </a:p>
                  </a:txBody>
                  <a:tcPr/>
                </a:tc>
                <a:tc>
                  <a:txBody>
                    <a:bodyPr/>
                    <a:lstStyle/>
                    <a:p>
                      <a:pPr algn="ctr"/>
                      <a:r>
                        <a:rPr lang="uk-UA" sz="1600" dirty="0"/>
                        <a:t>34</a:t>
                      </a:r>
                    </a:p>
                  </a:txBody>
                  <a:tcPr/>
                </a:tc>
                <a:extLst>
                  <a:ext uri="{0D108BD9-81ED-4DB2-BD59-A6C34878D82A}">
                    <a16:rowId xmlns:a16="http://schemas.microsoft.com/office/drawing/2014/main" val="3968340441"/>
                  </a:ext>
                </a:extLst>
              </a:tr>
              <a:tr h="321675">
                <a:tc>
                  <a:txBody>
                    <a:bodyPr/>
                    <a:lstStyle/>
                    <a:p>
                      <a:pPr algn="ctr"/>
                      <a:r>
                        <a:rPr lang="uk-UA" sz="1600" dirty="0"/>
                        <a:t>2</a:t>
                      </a:r>
                    </a:p>
                  </a:txBody>
                  <a:tcPr/>
                </a:tc>
                <a:tc>
                  <a:txBody>
                    <a:bodyPr/>
                    <a:lstStyle/>
                    <a:p>
                      <a:pPr algn="ctr"/>
                      <a:r>
                        <a:rPr lang="uk-UA" sz="1600" dirty="0"/>
                        <a:t>44</a:t>
                      </a:r>
                    </a:p>
                  </a:txBody>
                  <a:tcPr/>
                </a:tc>
                <a:tc>
                  <a:txBody>
                    <a:bodyPr/>
                    <a:lstStyle/>
                    <a:p>
                      <a:pPr algn="ctr"/>
                      <a:r>
                        <a:rPr lang="uk-UA" sz="1600" dirty="0"/>
                        <a:t>33</a:t>
                      </a:r>
                    </a:p>
                  </a:txBody>
                  <a:tcPr/>
                </a:tc>
                <a:extLst>
                  <a:ext uri="{0D108BD9-81ED-4DB2-BD59-A6C34878D82A}">
                    <a16:rowId xmlns:a16="http://schemas.microsoft.com/office/drawing/2014/main" val="4248717278"/>
                  </a:ext>
                </a:extLst>
              </a:tr>
              <a:tr h="321675">
                <a:tc>
                  <a:txBody>
                    <a:bodyPr/>
                    <a:lstStyle/>
                    <a:p>
                      <a:pPr algn="ctr"/>
                      <a:r>
                        <a:rPr lang="uk-UA" sz="1600" dirty="0"/>
                        <a:t>4</a:t>
                      </a:r>
                    </a:p>
                  </a:txBody>
                  <a:tcPr/>
                </a:tc>
                <a:tc>
                  <a:txBody>
                    <a:bodyPr/>
                    <a:lstStyle/>
                    <a:p>
                      <a:pPr algn="ctr"/>
                      <a:r>
                        <a:rPr lang="uk-UA" sz="1600" dirty="0"/>
                        <a:t>39</a:t>
                      </a:r>
                    </a:p>
                  </a:txBody>
                  <a:tcPr/>
                </a:tc>
                <a:tc>
                  <a:txBody>
                    <a:bodyPr/>
                    <a:lstStyle/>
                    <a:p>
                      <a:pPr algn="ctr"/>
                      <a:r>
                        <a:rPr lang="uk-UA" sz="1600" dirty="0"/>
                        <a:t>32</a:t>
                      </a:r>
                    </a:p>
                  </a:txBody>
                  <a:tcPr/>
                </a:tc>
                <a:extLst>
                  <a:ext uri="{0D108BD9-81ED-4DB2-BD59-A6C34878D82A}">
                    <a16:rowId xmlns:a16="http://schemas.microsoft.com/office/drawing/2014/main" val="3334465090"/>
                  </a:ext>
                </a:extLst>
              </a:tr>
              <a:tr h="321675">
                <a:tc>
                  <a:txBody>
                    <a:bodyPr/>
                    <a:lstStyle/>
                    <a:p>
                      <a:pPr algn="ctr"/>
                      <a:r>
                        <a:rPr lang="uk-UA" sz="1600" dirty="0"/>
                        <a:t>6</a:t>
                      </a:r>
                    </a:p>
                  </a:txBody>
                  <a:tcPr/>
                </a:tc>
                <a:tc>
                  <a:txBody>
                    <a:bodyPr/>
                    <a:lstStyle/>
                    <a:p>
                      <a:pPr algn="ctr"/>
                      <a:r>
                        <a:rPr lang="uk-UA" sz="1600" dirty="0"/>
                        <a:t>35</a:t>
                      </a:r>
                    </a:p>
                  </a:txBody>
                  <a:tcPr/>
                </a:tc>
                <a:tc>
                  <a:txBody>
                    <a:bodyPr/>
                    <a:lstStyle/>
                    <a:p>
                      <a:pPr algn="ctr"/>
                      <a:r>
                        <a:rPr lang="uk-UA" sz="1600" dirty="0"/>
                        <a:t>31</a:t>
                      </a:r>
                    </a:p>
                  </a:txBody>
                  <a:tcPr/>
                </a:tc>
                <a:extLst>
                  <a:ext uri="{0D108BD9-81ED-4DB2-BD59-A6C34878D82A}">
                    <a16:rowId xmlns:a16="http://schemas.microsoft.com/office/drawing/2014/main" val="2517972296"/>
                  </a:ext>
                </a:extLst>
              </a:tr>
              <a:tr h="321675">
                <a:tc>
                  <a:txBody>
                    <a:bodyPr/>
                    <a:lstStyle/>
                    <a:p>
                      <a:pPr algn="ctr"/>
                      <a:r>
                        <a:rPr lang="uk-UA" sz="1600" dirty="0"/>
                        <a:t>8</a:t>
                      </a:r>
                    </a:p>
                  </a:txBody>
                  <a:tcPr/>
                </a:tc>
                <a:tc>
                  <a:txBody>
                    <a:bodyPr/>
                    <a:lstStyle/>
                    <a:p>
                      <a:pPr algn="ctr"/>
                      <a:r>
                        <a:rPr lang="uk-UA" sz="1600" dirty="0"/>
                        <a:t>31</a:t>
                      </a:r>
                    </a:p>
                  </a:txBody>
                  <a:tcPr/>
                </a:tc>
                <a:tc>
                  <a:txBody>
                    <a:bodyPr/>
                    <a:lstStyle/>
                    <a:p>
                      <a:pPr algn="ctr"/>
                      <a:r>
                        <a:rPr lang="uk-UA" sz="1600" dirty="0"/>
                        <a:t>30</a:t>
                      </a:r>
                    </a:p>
                  </a:txBody>
                  <a:tcPr/>
                </a:tc>
                <a:extLst>
                  <a:ext uri="{0D108BD9-81ED-4DB2-BD59-A6C34878D82A}">
                    <a16:rowId xmlns:a16="http://schemas.microsoft.com/office/drawing/2014/main" val="840734679"/>
                  </a:ext>
                </a:extLst>
              </a:tr>
              <a:tr h="321675">
                <a:tc>
                  <a:txBody>
                    <a:bodyPr/>
                    <a:lstStyle/>
                    <a:p>
                      <a:pPr algn="ctr"/>
                      <a:r>
                        <a:rPr lang="uk-UA" sz="1600" dirty="0"/>
                        <a:t>10</a:t>
                      </a:r>
                    </a:p>
                  </a:txBody>
                  <a:tcPr/>
                </a:tc>
                <a:tc>
                  <a:txBody>
                    <a:bodyPr/>
                    <a:lstStyle/>
                    <a:p>
                      <a:pPr algn="ctr"/>
                      <a:r>
                        <a:rPr lang="uk-UA" sz="1600" dirty="0"/>
                        <a:t>28</a:t>
                      </a:r>
                    </a:p>
                  </a:txBody>
                  <a:tcPr/>
                </a:tc>
                <a:tc>
                  <a:txBody>
                    <a:bodyPr/>
                    <a:lstStyle/>
                    <a:p>
                      <a:pPr algn="ctr"/>
                      <a:r>
                        <a:rPr lang="uk-UA" sz="1600" dirty="0"/>
                        <a:t>29</a:t>
                      </a:r>
                    </a:p>
                  </a:txBody>
                  <a:tcPr/>
                </a:tc>
                <a:extLst>
                  <a:ext uri="{0D108BD9-81ED-4DB2-BD59-A6C34878D82A}">
                    <a16:rowId xmlns:a16="http://schemas.microsoft.com/office/drawing/2014/main" val="3012998563"/>
                  </a:ext>
                </a:extLst>
              </a:tr>
            </a:tbl>
          </a:graphicData>
        </a:graphic>
      </p:graphicFrame>
      <p:graphicFrame>
        <p:nvGraphicFramePr>
          <p:cNvPr id="12" name="Таблиця 11">
            <a:extLst>
              <a:ext uri="{FF2B5EF4-FFF2-40B4-BE49-F238E27FC236}">
                <a16:creationId xmlns:a16="http://schemas.microsoft.com/office/drawing/2014/main" id="{4B393034-8C16-4314-9B7A-E214F9D20FD7}"/>
              </a:ext>
            </a:extLst>
          </p:cNvPr>
          <p:cNvGraphicFramePr>
            <a:graphicFrameLocks noGrp="1"/>
          </p:cNvGraphicFramePr>
          <p:nvPr>
            <p:extLst>
              <p:ext uri="{D42A27DB-BD31-4B8C-83A1-F6EECF244321}">
                <p14:modId xmlns:p14="http://schemas.microsoft.com/office/powerpoint/2010/main" val="1303825844"/>
              </p:ext>
            </p:extLst>
          </p:nvPr>
        </p:nvGraphicFramePr>
        <p:xfrm>
          <a:off x="5961205" y="4092753"/>
          <a:ext cx="2986814" cy="2651760"/>
        </p:xfrm>
        <a:graphic>
          <a:graphicData uri="http://schemas.openxmlformats.org/drawingml/2006/table">
            <a:tbl>
              <a:tblPr firstRow="1" bandRow="1">
                <a:tableStyleId>{5C22544A-7EE6-4342-B048-85BDC9FD1C3A}</a:tableStyleId>
              </a:tblPr>
              <a:tblGrid>
                <a:gridCol w="848450">
                  <a:extLst>
                    <a:ext uri="{9D8B030D-6E8A-4147-A177-3AD203B41FA5}">
                      <a16:colId xmlns:a16="http://schemas.microsoft.com/office/drawing/2014/main" val="1643752820"/>
                    </a:ext>
                  </a:extLst>
                </a:gridCol>
                <a:gridCol w="1194307">
                  <a:extLst>
                    <a:ext uri="{9D8B030D-6E8A-4147-A177-3AD203B41FA5}">
                      <a16:colId xmlns:a16="http://schemas.microsoft.com/office/drawing/2014/main" val="4079912773"/>
                    </a:ext>
                  </a:extLst>
                </a:gridCol>
                <a:gridCol w="944057">
                  <a:extLst>
                    <a:ext uri="{9D8B030D-6E8A-4147-A177-3AD203B41FA5}">
                      <a16:colId xmlns:a16="http://schemas.microsoft.com/office/drawing/2014/main" val="2405407893"/>
                    </a:ext>
                  </a:extLst>
                </a:gridCol>
              </a:tblGrid>
              <a:tr h="563167">
                <a:tc>
                  <a:txBody>
                    <a:bodyPr/>
                    <a:lstStyle/>
                    <a:p>
                      <a:pPr algn="ctr"/>
                      <a:r>
                        <a:rPr lang="uk-UA" dirty="0"/>
                        <a:t>Час (хв)</a:t>
                      </a:r>
                    </a:p>
                  </a:txBody>
                  <a:tcPr/>
                </a:tc>
                <a:tc>
                  <a:txBody>
                    <a:bodyPr/>
                    <a:lstStyle/>
                    <a:p>
                      <a:pPr algn="ctr"/>
                      <a:r>
                        <a:rPr lang="uk-UA" dirty="0"/>
                        <a:t>Без </a:t>
                      </a:r>
                      <a:r>
                        <a:rPr lang="en-US" dirty="0"/>
                        <a:t>PCM (°C)</a:t>
                      </a:r>
                      <a:endParaRPr lang="uk-UA" dirty="0"/>
                    </a:p>
                  </a:txBody>
                  <a:tcPr/>
                </a:tc>
                <a:tc>
                  <a:txBody>
                    <a:bodyPr/>
                    <a:lstStyle/>
                    <a:p>
                      <a:pPr algn="ctr"/>
                      <a:r>
                        <a:rPr lang="uk-UA" dirty="0"/>
                        <a:t>З </a:t>
                      </a:r>
                      <a:r>
                        <a:rPr lang="en-US" dirty="0"/>
                        <a:t>PCM (°C)</a:t>
                      </a:r>
                      <a:endParaRPr lang="uk-UA" dirty="0"/>
                    </a:p>
                  </a:txBody>
                  <a:tcPr/>
                </a:tc>
                <a:extLst>
                  <a:ext uri="{0D108BD9-81ED-4DB2-BD59-A6C34878D82A}">
                    <a16:rowId xmlns:a16="http://schemas.microsoft.com/office/drawing/2014/main" val="1315319678"/>
                  </a:ext>
                </a:extLst>
              </a:tr>
              <a:tr h="321810">
                <a:tc>
                  <a:txBody>
                    <a:bodyPr/>
                    <a:lstStyle/>
                    <a:p>
                      <a:pPr algn="ctr"/>
                      <a:r>
                        <a:rPr lang="uk-UA" sz="1600" dirty="0"/>
                        <a:t>0</a:t>
                      </a:r>
                    </a:p>
                  </a:txBody>
                  <a:tcPr/>
                </a:tc>
                <a:tc>
                  <a:txBody>
                    <a:bodyPr/>
                    <a:lstStyle/>
                    <a:p>
                      <a:pPr algn="ctr"/>
                      <a:r>
                        <a:rPr lang="uk-UA" sz="1600" dirty="0"/>
                        <a:t>22</a:t>
                      </a:r>
                    </a:p>
                  </a:txBody>
                  <a:tcPr/>
                </a:tc>
                <a:tc>
                  <a:txBody>
                    <a:bodyPr/>
                    <a:lstStyle/>
                    <a:p>
                      <a:pPr algn="ctr"/>
                      <a:r>
                        <a:rPr lang="uk-UA" sz="1600" dirty="0"/>
                        <a:t>22</a:t>
                      </a:r>
                    </a:p>
                  </a:txBody>
                  <a:tcPr/>
                </a:tc>
                <a:extLst>
                  <a:ext uri="{0D108BD9-81ED-4DB2-BD59-A6C34878D82A}">
                    <a16:rowId xmlns:a16="http://schemas.microsoft.com/office/drawing/2014/main" val="915294818"/>
                  </a:ext>
                </a:extLst>
              </a:tr>
              <a:tr h="321810">
                <a:tc>
                  <a:txBody>
                    <a:bodyPr/>
                    <a:lstStyle/>
                    <a:p>
                      <a:pPr algn="ctr"/>
                      <a:r>
                        <a:rPr lang="uk-UA" sz="1600" dirty="0"/>
                        <a:t>2</a:t>
                      </a:r>
                    </a:p>
                  </a:txBody>
                  <a:tcPr/>
                </a:tc>
                <a:tc>
                  <a:txBody>
                    <a:bodyPr/>
                    <a:lstStyle/>
                    <a:p>
                      <a:pPr algn="ctr"/>
                      <a:r>
                        <a:rPr lang="uk-UA" sz="1600" dirty="0"/>
                        <a:t>26</a:t>
                      </a:r>
                    </a:p>
                  </a:txBody>
                  <a:tcPr/>
                </a:tc>
                <a:tc>
                  <a:txBody>
                    <a:bodyPr/>
                    <a:lstStyle/>
                    <a:p>
                      <a:pPr algn="ctr"/>
                      <a:r>
                        <a:rPr lang="uk-UA" sz="1600" dirty="0"/>
                        <a:t>24</a:t>
                      </a:r>
                    </a:p>
                  </a:txBody>
                  <a:tcPr/>
                </a:tc>
                <a:extLst>
                  <a:ext uri="{0D108BD9-81ED-4DB2-BD59-A6C34878D82A}">
                    <a16:rowId xmlns:a16="http://schemas.microsoft.com/office/drawing/2014/main" val="3625440970"/>
                  </a:ext>
                </a:extLst>
              </a:tr>
              <a:tr h="321810">
                <a:tc>
                  <a:txBody>
                    <a:bodyPr/>
                    <a:lstStyle/>
                    <a:p>
                      <a:pPr algn="ctr"/>
                      <a:r>
                        <a:rPr lang="uk-UA" sz="1600" dirty="0"/>
                        <a:t>4</a:t>
                      </a:r>
                    </a:p>
                  </a:txBody>
                  <a:tcPr/>
                </a:tc>
                <a:tc>
                  <a:txBody>
                    <a:bodyPr/>
                    <a:lstStyle/>
                    <a:p>
                      <a:pPr algn="ctr"/>
                      <a:r>
                        <a:rPr lang="uk-UA" sz="1600" dirty="0"/>
                        <a:t>31</a:t>
                      </a:r>
                    </a:p>
                  </a:txBody>
                  <a:tcPr/>
                </a:tc>
                <a:tc>
                  <a:txBody>
                    <a:bodyPr/>
                    <a:lstStyle/>
                    <a:p>
                      <a:pPr algn="ctr"/>
                      <a:r>
                        <a:rPr lang="uk-UA" sz="1600" dirty="0"/>
                        <a:t>26</a:t>
                      </a:r>
                    </a:p>
                  </a:txBody>
                  <a:tcPr/>
                </a:tc>
                <a:extLst>
                  <a:ext uri="{0D108BD9-81ED-4DB2-BD59-A6C34878D82A}">
                    <a16:rowId xmlns:a16="http://schemas.microsoft.com/office/drawing/2014/main" val="1112452754"/>
                  </a:ext>
                </a:extLst>
              </a:tr>
              <a:tr h="321810">
                <a:tc>
                  <a:txBody>
                    <a:bodyPr/>
                    <a:lstStyle/>
                    <a:p>
                      <a:pPr algn="ctr"/>
                      <a:r>
                        <a:rPr lang="uk-UA" sz="1600" dirty="0"/>
                        <a:t>6</a:t>
                      </a:r>
                    </a:p>
                  </a:txBody>
                  <a:tcPr/>
                </a:tc>
                <a:tc>
                  <a:txBody>
                    <a:bodyPr/>
                    <a:lstStyle/>
                    <a:p>
                      <a:pPr algn="ctr"/>
                      <a:r>
                        <a:rPr lang="uk-UA" sz="1600" dirty="0"/>
                        <a:t>36</a:t>
                      </a:r>
                    </a:p>
                  </a:txBody>
                  <a:tcPr/>
                </a:tc>
                <a:tc>
                  <a:txBody>
                    <a:bodyPr/>
                    <a:lstStyle/>
                    <a:p>
                      <a:pPr algn="ctr"/>
                      <a:r>
                        <a:rPr lang="uk-UA" sz="1600" dirty="0"/>
                        <a:t>28</a:t>
                      </a:r>
                    </a:p>
                  </a:txBody>
                  <a:tcPr/>
                </a:tc>
                <a:extLst>
                  <a:ext uri="{0D108BD9-81ED-4DB2-BD59-A6C34878D82A}">
                    <a16:rowId xmlns:a16="http://schemas.microsoft.com/office/drawing/2014/main" val="894317721"/>
                  </a:ext>
                </a:extLst>
              </a:tr>
              <a:tr h="321810">
                <a:tc>
                  <a:txBody>
                    <a:bodyPr/>
                    <a:lstStyle/>
                    <a:p>
                      <a:pPr algn="ctr"/>
                      <a:r>
                        <a:rPr lang="uk-UA" sz="1600" dirty="0"/>
                        <a:t>8</a:t>
                      </a:r>
                    </a:p>
                  </a:txBody>
                  <a:tcPr/>
                </a:tc>
                <a:tc>
                  <a:txBody>
                    <a:bodyPr/>
                    <a:lstStyle/>
                    <a:p>
                      <a:pPr algn="ctr"/>
                      <a:r>
                        <a:rPr lang="uk-UA" sz="1600" dirty="0"/>
                        <a:t>41</a:t>
                      </a:r>
                    </a:p>
                  </a:txBody>
                  <a:tcPr/>
                </a:tc>
                <a:tc>
                  <a:txBody>
                    <a:bodyPr/>
                    <a:lstStyle/>
                    <a:p>
                      <a:pPr algn="ctr"/>
                      <a:r>
                        <a:rPr lang="uk-UA" sz="1600" dirty="0"/>
                        <a:t>30</a:t>
                      </a:r>
                    </a:p>
                  </a:txBody>
                  <a:tcPr/>
                </a:tc>
                <a:extLst>
                  <a:ext uri="{0D108BD9-81ED-4DB2-BD59-A6C34878D82A}">
                    <a16:rowId xmlns:a16="http://schemas.microsoft.com/office/drawing/2014/main" val="111242910"/>
                  </a:ext>
                </a:extLst>
              </a:tr>
              <a:tr h="321810">
                <a:tc>
                  <a:txBody>
                    <a:bodyPr/>
                    <a:lstStyle/>
                    <a:p>
                      <a:pPr algn="ctr"/>
                      <a:r>
                        <a:rPr lang="uk-UA" sz="1600" dirty="0"/>
                        <a:t>10</a:t>
                      </a:r>
                    </a:p>
                  </a:txBody>
                  <a:tcPr/>
                </a:tc>
                <a:tc>
                  <a:txBody>
                    <a:bodyPr/>
                    <a:lstStyle/>
                    <a:p>
                      <a:pPr algn="ctr"/>
                      <a:r>
                        <a:rPr lang="uk-UA" sz="1600" dirty="0"/>
                        <a:t>45</a:t>
                      </a:r>
                    </a:p>
                  </a:txBody>
                  <a:tcPr/>
                </a:tc>
                <a:tc>
                  <a:txBody>
                    <a:bodyPr/>
                    <a:lstStyle/>
                    <a:p>
                      <a:pPr algn="ctr"/>
                      <a:r>
                        <a:rPr lang="uk-UA" sz="1600" dirty="0"/>
                        <a:t>32</a:t>
                      </a:r>
                    </a:p>
                  </a:txBody>
                  <a:tcPr/>
                </a:tc>
                <a:extLst>
                  <a:ext uri="{0D108BD9-81ED-4DB2-BD59-A6C34878D82A}">
                    <a16:rowId xmlns:a16="http://schemas.microsoft.com/office/drawing/2014/main" val="2281663086"/>
                  </a:ext>
                </a:extLst>
              </a:tr>
            </a:tbl>
          </a:graphicData>
        </a:graphic>
      </p:graphicFrame>
      <p:sp>
        <p:nvSpPr>
          <p:cNvPr id="13" name="TextBox 12">
            <a:extLst>
              <a:ext uri="{FF2B5EF4-FFF2-40B4-BE49-F238E27FC236}">
                <a16:creationId xmlns:a16="http://schemas.microsoft.com/office/drawing/2014/main" id="{740B06AA-C3D4-42FB-B28C-E27A1F10B740}"/>
              </a:ext>
            </a:extLst>
          </p:cNvPr>
          <p:cNvSpPr txBox="1"/>
          <p:nvPr/>
        </p:nvSpPr>
        <p:spPr>
          <a:xfrm>
            <a:off x="1290499" y="4512534"/>
            <a:ext cx="4670706" cy="1631216"/>
          </a:xfrm>
          <a:prstGeom prst="rect">
            <a:avLst/>
          </a:prstGeom>
          <a:noFill/>
        </p:spPr>
        <p:txBody>
          <a:bodyPr wrap="square">
            <a:spAutoFit/>
          </a:bodyPr>
          <a:lstStyle/>
          <a:p>
            <a:pPr algn="just"/>
            <a:r>
              <a:rPr lang="uk-UA" sz="2000" dirty="0"/>
              <a:t>        </a:t>
            </a:r>
            <a:r>
              <a:rPr lang="uk-UA" sz="2000" i="1" dirty="0"/>
              <a:t>Через відсутність атмосфери тепло не розсіюється природно. Тому: вдень база перегрівається вночі різко охолоджується.</a:t>
            </a:r>
          </a:p>
          <a:p>
            <a:pPr algn="just"/>
            <a:r>
              <a:rPr lang="uk-UA" sz="2000" i="1" dirty="0"/>
              <a:t> </a:t>
            </a:r>
            <a:r>
              <a:rPr lang="uk-UA" sz="2000" b="1" i="1" dirty="0"/>
              <a:t>Потрібна система стабілізації</a:t>
            </a:r>
          </a:p>
        </p:txBody>
      </p:sp>
    </p:spTree>
    <p:extLst>
      <p:ext uri="{BB962C8B-B14F-4D97-AF65-F5344CB8AC3E}">
        <p14:creationId xmlns:p14="http://schemas.microsoft.com/office/powerpoint/2010/main" val="3817546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CDF21AB9-2364-4249-BF18-642DD74F4455}"/>
              </a:ext>
            </a:extLst>
          </p:cNvPr>
          <p:cNvPicPr>
            <a:picLocks noChangeAspect="1"/>
          </p:cNvPicPr>
          <p:nvPr/>
        </p:nvPicPr>
        <p:blipFill>
          <a:blip r:embed="rId2"/>
          <a:stretch>
            <a:fillRect/>
          </a:stretch>
        </p:blipFill>
        <p:spPr>
          <a:xfrm>
            <a:off x="0" y="-68420"/>
            <a:ext cx="12192000" cy="6851904"/>
          </a:xfrm>
          <a:prstGeom prst="rect">
            <a:avLst/>
          </a:prstGeom>
        </p:spPr>
      </p:pic>
      <p:pic>
        <p:nvPicPr>
          <p:cNvPr id="6" name="Рисунок 5">
            <a:extLst>
              <a:ext uri="{FF2B5EF4-FFF2-40B4-BE49-F238E27FC236}">
                <a16:creationId xmlns:a16="http://schemas.microsoft.com/office/drawing/2014/main" id="{AE6FAD1B-2EFC-4609-AD85-F48FDA86A361}"/>
              </a:ext>
            </a:extLst>
          </p:cNvPr>
          <p:cNvPicPr>
            <a:picLocks noChangeAspect="1"/>
          </p:cNvPicPr>
          <p:nvPr/>
        </p:nvPicPr>
        <p:blipFill rotWithShape="1">
          <a:blip r:embed="rId3"/>
          <a:srcRect l="4825" b="10151"/>
          <a:stretch/>
        </p:blipFill>
        <p:spPr>
          <a:xfrm>
            <a:off x="9965056" y="850560"/>
            <a:ext cx="1810977" cy="2269531"/>
          </a:xfrm>
          <a:prstGeom prst="rect">
            <a:avLst/>
          </a:prstGeom>
        </p:spPr>
      </p:pic>
      <p:pic>
        <p:nvPicPr>
          <p:cNvPr id="8" name="Рисунок 7">
            <a:extLst>
              <a:ext uri="{FF2B5EF4-FFF2-40B4-BE49-F238E27FC236}">
                <a16:creationId xmlns:a16="http://schemas.microsoft.com/office/drawing/2014/main" id="{A64C807D-3856-41E6-8B6E-7A27FC3DA5D9}"/>
              </a:ext>
            </a:extLst>
          </p:cNvPr>
          <p:cNvPicPr>
            <a:picLocks noChangeAspect="1"/>
          </p:cNvPicPr>
          <p:nvPr/>
        </p:nvPicPr>
        <p:blipFill rotWithShape="1">
          <a:blip r:embed="rId4"/>
          <a:srcRect l="668" t="14360" b="32513"/>
          <a:stretch/>
        </p:blipFill>
        <p:spPr>
          <a:xfrm>
            <a:off x="9551962" y="3208933"/>
            <a:ext cx="2373684" cy="1246115"/>
          </a:xfrm>
          <a:prstGeom prst="rect">
            <a:avLst/>
          </a:prstGeom>
        </p:spPr>
      </p:pic>
      <p:pic>
        <p:nvPicPr>
          <p:cNvPr id="10" name="Рисунок 9">
            <a:extLst>
              <a:ext uri="{FF2B5EF4-FFF2-40B4-BE49-F238E27FC236}">
                <a16:creationId xmlns:a16="http://schemas.microsoft.com/office/drawing/2014/main" id="{E49143C9-AB7E-4B61-8461-86C3FB6074A2}"/>
              </a:ext>
            </a:extLst>
          </p:cNvPr>
          <p:cNvPicPr>
            <a:picLocks noChangeAspect="1"/>
          </p:cNvPicPr>
          <p:nvPr/>
        </p:nvPicPr>
        <p:blipFill rotWithShape="1">
          <a:blip r:embed="rId5"/>
          <a:srcRect b="8204"/>
          <a:stretch/>
        </p:blipFill>
        <p:spPr>
          <a:xfrm>
            <a:off x="10642275" y="4788835"/>
            <a:ext cx="1283209" cy="1563703"/>
          </a:xfrm>
          <a:prstGeom prst="rect">
            <a:avLst/>
          </a:prstGeom>
        </p:spPr>
      </p:pic>
      <p:pic>
        <p:nvPicPr>
          <p:cNvPr id="12" name="Рисунок 11">
            <a:extLst>
              <a:ext uri="{FF2B5EF4-FFF2-40B4-BE49-F238E27FC236}">
                <a16:creationId xmlns:a16="http://schemas.microsoft.com/office/drawing/2014/main" id="{0903A370-8EE6-4FBC-928B-C160D3FFEDAB}"/>
              </a:ext>
            </a:extLst>
          </p:cNvPr>
          <p:cNvPicPr>
            <a:picLocks noChangeAspect="1"/>
          </p:cNvPicPr>
          <p:nvPr/>
        </p:nvPicPr>
        <p:blipFill rotWithShape="1">
          <a:blip r:embed="rId6"/>
          <a:srcRect b="41635"/>
          <a:stretch/>
        </p:blipFill>
        <p:spPr>
          <a:xfrm>
            <a:off x="7776314" y="1349828"/>
            <a:ext cx="2110487" cy="1346402"/>
          </a:xfrm>
          <a:prstGeom prst="rect">
            <a:avLst/>
          </a:prstGeom>
        </p:spPr>
      </p:pic>
      <p:pic>
        <p:nvPicPr>
          <p:cNvPr id="14" name="Рисунок 13">
            <a:extLst>
              <a:ext uri="{FF2B5EF4-FFF2-40B4-BE49-F238E27FC236}">
                <a16:creationId xmlns:a16="http://schemas.microsoft.com/office/drawing/2014/main" id="{D1956751-CCCA-4195-A5A3-A3C845D40908}"/>
              </a:ext>
            </a:extLst>
          </p:cNvPr>
          <p:cNvPicPr>
            <a:picLocks noChangeAspect="1"/>
          </p:cNvPicPr>
          <p:nvPr/>
        </p:nvPicPr>
        <p:blipFill>
          <a:blip r:embed="rId7"/>
          <a:stretch>
            <a:fillRect/>
          </a:stretch>
        </p:blipFill>
        <p:spPr>
          <a:xfrm>
            <a:off x="9191711" y="4804232"/>
            <a:ext cx="1283210" cy="1563706"/>
          </a:xfrm>
          <a:prstGeom prst="rect">
            <a:avLst/>
          </a:prstGeom>
        </p:spPr>
      </p:pic>
      <p:pic>
        <p:nvPicPr>
          <p:cNvPr id="16" name="Рисунок 15">
            <a:extLst>
              <a:ext uri="{FF2B5EF4-FFF2-40B4-BE49-F238E27FC236}">
                <a16:creationId xmlns:a16="http://schemas.microsoft.com/office/drawing/2014/main" id="{49E4D592-0262-48CC-9A60-C8B2DCBFAC00}"/>
              </a:ext>
            </a:extLst>
          </p:cNvPr>
          <p:cNvPicPr>
            <a:picLocks noChangeAspect="1"/>
          </p:cNvPicPr>
          <p:nvPr/>
        </p:nvPicPr>
        <p:blipFill rotWithShape="1">
          <a:blip r:embed="rId8"/>
          <a:srcRect t="21948" r="14973"/>
          <a:stretch/>
        </p:blipFill>
        <p:spPr>
          <a:xfrm rot="5246846">
            <a:off x="7768813" y="5067760"/>
            <a:ext cx="1520679" cy="1051299"/>
          </a:xfrm>
          <a:prstGeom prst="rect">
            <a:avLst/>
          </a:prstGeom>
        </p:spPr>
      </p:pic>
      <p:pic>
        <p:nvPicPr>
          <p:cNvPr id="18" name="Рисунок 17">
            <a:extLst>
              <a:ext uri="{FF2B5EF4-FFF2-40B4-BE49-F238E27FC236}">
                <a16:creationId xmlns:a16="http://schemas.microsoft.com/office/drawing/2014/main" id="{E4803DDC-C41B-4775-ACA7-FAD0A2306E31}"/>
              </a:ext>
            </a:extLst>
          </p:cNvPr>
          <p:cNvPicPr>
            <a:picLocks noChangeAspect="1"/>
          </p:cNvPicPr>
          <p:nvPr/>
        </p:nvPicPr>
        <p:blipFill>
          <a:blip r:embed="rId9"/>
          <a:stretch>
            <a:fillRect/>
          </a:stretch>
        </p:blipFill>
        <p:spPr>
          <a:xfrm rot="10800000">
            <a:off x="7729980" y="3184062"/>
            <a:ext cx="1687617" cy="1270986"/>
          </a:xfrm>
          <a:prstGeom prst="rect">
            <a:avLst/>
          </a:prstGeom>
        </p:spPr>
      </p:pic>
      <p:pic>
        <p:nvPicPr>
          <p:cNvPr id="20" name="Рисунок 19">
            <a:extLst>
              <a:ext uri="{FF2B5EF4-FFF2-40B4-BE49-F238E27FC236}">
                <a16:creationId xmlns:a16="http://schemas.microsoft.com/office/drawing/2014/main" id="{F074EED0-5D7A-4917-B9B5-9AAFB5708FB0}"/>
              </a:ext>
            </a:extLst>
          </p:cNvPr>
          <p:cNvPicPr>
            <a:picLocks noChangeAspect="1"/>
          </p:cNvPicPr>
          <p:nvPr/>
        </p:nvPicPr>
        <p:blipFill>
          <a:blip r:embed="rId10"/>
          <a:stretch>
            <a:fillRect/>
          </a:stretch>
        </p:blipFill>
        <p:spPr>
          <a:xfrm>
            <a:off x="5607210" y="1349828"/>
            <a:ext cx="2023467" cy="1328627"/>
          </a:xfrm>
          <a:prstGeom prst="rect">
            <a:avLst/>
          </a:prstGeom>
        </p:spPr>
      </p:pic>
      <p:pic>
        <p:nvPicPr>
          <p:cNvPr id="22" name="Рисунок 21">
            <a:extLst>
              <a:ext uri="{FF2B5EF4-FFF2-40B4-BE49-F238E27FC236}">
                <a16:creationId xmlns:a16="http://schemas.microsoft.com/office/drawing/2014/main" id="{20554E0D-26D5-4F55-8C31-C497D380E151}"/>
              </a:ext>
            </a:extLst>
          </p:cNvPr>
          <p:cNvPicPr>
            <a:picLocks noChangeAspect="1"/>
          </p:cNvPicPr>
          <p:nvPr/>
        </p:nvPicPr>
        <p:blipFill rotWithShape="1">
          <a:blip r:embed="rId11"/>
          <a:srcRect l="18493" t="3683" r="9749" b="17342"/>
          <a:stretch/>
        </p:blipFill>
        <p:spPr>
          <a:xfrm>
            <a:off x="5824690" y="3184062"/>
            <a:ext cx="1818945" cy="1270986"/>
          </a:xfrm>
          <a:prstGeom prst="rect">
            <a:avLst/>
          </a:prstGeom>
        </p:spPr>
      </p:pic>
      <p:pic>
        <p:nvPicPr>
          <p:cNvPr id="24" name="Рисунок 23">
            <a:extLst>
              <a:ext uri="{FF2B5EF4-FFF2-40B4-BE49-F238E27FC236}">
                <a16:creationId xmlns:a16="http://schemas.microsoft.com/office/drawing/2014/main" id="{6C0BD2D4-32CF-4280-A2CC-3EF07D10D881}"/>
              </a:ext>
            </a:extLst>
          </p:cNvPr>
          <p:cNvPicPr>
            <a:picLocks noChangeAspect="1"/>
          </p:cNvPicPr>
          <p:nvPr/>
        </p:nvPicPr>
        <p:blipFill>
          <a:blip r:embed="rId12"/>
          <a:stretch>
            <a:fillRect/>
          </a:stretch>
        </p:blipFill>
        <p:spPr>
          <a:xfrm>
            <a:off x="6770647" y="4891950"/>
            <a:ext cx="1117980" cy="1484455"/>
          </a:xfrm>
          <a:prstGeom prst="rect">
            <a:avLst/>
          </a:prstGeom>
        </p:spPr>
      </p:pic>
      <p:pic>
        <p:nvPicPr>
          <p:cNvPr id="26" name="Рисунок 25">
            <a:extLst>
              <a:ext uri="{FF2B5EF4-FFF2-40B4-BE49-F238E27FC236}">
                <a16:creationId xmlns:a16="http://schemas.microsoft.com/office/drawing/2014/main" id="{8803386A-33E5-428B-904B-018558903C5F}"/>
              </a:ext>
            </a:extLst>
          </p:cNvPr>
          <p:cNvPicPr>
            <a:picLocks noChangeAspect="1"/>
          </p:cNvPicPr>
          <p:nvPr/>
        </p:nvPicPr>
        <p:blipFill>
          <a:blip r:embed="rId13"/>
          <a:stretch>
            <a:fillRect/>
          </a:stretch>
        </p:blipFill>
        <p:spPr>
          <a:xfrm>
            <a:off x="3038108" y="4901663"/>
            <a:ext cx="1270285" cy="1686685"/>
          </a:xfrm>
          <a:prstGeom prst="rect">
            <a:avLst/>
          </a:prstGeom>
        </p:spPr>
      </p:pic>
      <p:pic>
        <p:nvPicPr>
          <p:cNvPr id="28" name="Рисунок 27">
            <a:extLst>
              <a:ext uri="{FF2B5EF4-FFF2-40B4-BE49-F238E27FC236}">
                <a16:creationId xmlns:a16="http://schemas.microsoft.com/office/drawing/2014/main" id="{C468CECC-46E7-436A-94B2-ABB4C4B5223D}"/>
              </a:ext>
            </a:extLst>
          </p:cNvPr>
          <p:cNvPicPr>
            <a:picLocks noChangeAspect="1"/>
          </p:cNvPicPr>
          <p:nvPr/>
        </p:nvPicPr>
        <p:blipFill rotWithShape="1">
          <a:blip r:embed="rId9"/>
          <a:srcRect l="5360" t="-17092" r="-986" b="17092"/>
          <a:stretch/>
        </p:blipFill>
        <p:spPr>
          <a:xfrm rot="10800000">
            <a:off x="4456222" y="4974501"/>
            <a:ext cx="2141603" cy="1686684"/>
          </a:xfrm>
          <a:prstGeom prst="rect">
            <a:avLst/>
          </a:prstGeom>
        </p:spPr>
      </p:pic>
      <p:sp>
        <p:nvSpPr>
          <p:cNvPr id="30" name="TextBox 29">
            <a:extLst>
              <a:ext uri="{FF2B5EF4-FFF2-40B4-BE49-F238E27FC236}">
                <a16:creationId xmlns:a16="http://schemas.microsoft.com/office/drawing/2014/main" id="{EC08C02E-7796-4AA7-8FA2-6D84EF1AA202}"/>
              </a:ext>
            </a:extLst>
          </p:cNvPr>
          <p:cNvSpPr txBox="1"/>
          <p:nvPr/>
        </p:nvSpPr>
        <p:spPr>
          <a:xfrm>
            <a:off x="1375026" y="544092"/>
            <a:ext cx="4132881" cy="4955203"/>
          </a:xfrm>
          <a:prstGeom prst="rect">
            <a:avLst/>
          </a:prstGeom>
          <a:noFill/>
        </p:spPr>
        <p:txBody>
          <a:bodyPr wrap="square">
            <a:spAutoFit/>
          </a:bodyPr>
          <a:lstStyle/>
          <a:p>
            <a:pPr algn="just"/>
            <a:r>
              <a:rPr lang="uk-UA" dirty="0"/>
              <a:t>       </a:t>
            </a:r>
            <a:r>
              <a:rPr lang="uk-UA" sz="2000" dirty="0"/>
              <a:t>Нагрів (лампа увімкнена): </a:t>
            </a:r>
            <a:r>
              <a:rPr lang="ru-RU" sz="2000" b="1" dirty="0" err="1"/>
              <a:t>Спостереження</a:t>
            </a:r>
            <a:r>
              <a:rPr lang="ru-RU" sz="2000" b="1" dirty="0"/>
              <a:t> з РСМ:</a:t>
            </a:r>
          </a:p>
          <a:p>
            <a:pPr marL="285750" indent="-285750" algn="just">
              <a:buFont typeface="Wingdings" panose="05000000000000000000" pitchFamily="2" charset="2"/>
              <a:buChar char="Ø"/>
            </a:pPr>
            <a:r>
              <a:rPr lang="ru-RU" sz="2000" dirty="0"/>
              <a:t>температура росте </a:t>
            </a:r>
            <a:r>
              <a:rPr lang="ru-RU" sz="2000" b="1" dirty="0" err="1"/>
              <a:t>повільніше</a:t>
            </a:r>
            <a:r>
              <a:rPr lang="ru-RU" sz="2000" dirty="0"/>
              <a:t>, </a:t>
            </a:r>
            <a:r>
              <a:rPr lang="ru-RU" sz="2000" dirty="0" err="1"/>
              <a:t>ніж</a:t>
            </a:r>
            <a:r>
              <a:rPr lang="ru-RU" sz="2000" dirty="0"/>
              <a:t> без </a:t>
            </a:r>
            <a:r>
              <a:rPr lang="ru-RU" sz="2000" dirty="0" err="1"/>
              <a:t>парафіну</a:t>
            </a:r>
            <a:endParaRPr lang="ru-RU" sz="2000" dirty="0"/>
          </a:p>
          <a:p>
            <a:pPr marL="285750" indent="-285750" algn="just">
              <a:buFont typeface="Wingdings" panose="05000000000000000000" pitchFamily="2" charset="2"/>
              <a:buChar char="Ø"/>
            </a:pPr>
            <a:r>
              <a:rPr lang="ru-RU" sz="2000" dirty="0"/>
              <a:t> </a:t>
            </a:r>
            <a:r>
              <a:rPr lang="ru-RU" sz="2000" dirty="0" err="1"/>
              <a:t>матеріал</a:t>
            </a:r>
            <a:r>
              <a:rPr lang="ru-RU" sz="2000" dirty="0"/>
              <a:t> </a:t>
            </a:r>
            <a:r>
              <a:rPr lang="ru-RU" sz="2000" dirty="0" err="1"/>
              <a:t>стає</a:t>
            </a:r>
            <a:r>
              <a:rPr lang="ru-RU" sz="2000" dirty="0"/>
              <a:t> </a:t>
            </a:r>
            <a:r>
              <a:rPr lang="ru-RU" sz="2000" dirty="0" err="1"/>
              <a:t>вологішим</a:t>
            </a:r>
            <a:r>
              <a:rPr lang="ru-RU" sz="2000" dirty="0"/>
              <a:t> </a:t>
            </a:r>
          </a:p>
          <a:p>
            <a:pPr algn="just"/>
            <a:r>
              <a:rPr lang="ru-RU" sz="2000" dirty="0"/>
              <a:t> </a:t>
            </a:r>
            <a:r>
              <a:rPr lang="ru-RU" sz="2000" dirty="0" err="1"/>
              <a:t>це</a:t>
            </a:r>
            <a:r>
              <a:rPr lang="ru-RU" sz="2000" dirty="0"/>
              <a:t> </a:t>
            </a:r>
            <a:r>
              <a:rPr lang="ru-RU" sz="2000" dirty="0" err="1"/>
              <a:t>означає</a:t>
            </a:r>
            <a:r>
              <a:rPr lang="ru-RU" sz="2000" dirty="0"/>
              <a:t>, </a:t>
            </a:r>
            <a:r>
              <a:rPr lang="ru-RU" sz="2000" dirty="0" err="1"/>
              <a:t>що</a:t>
            </a:r>
            <a:r>
              <a:rPr lang="ru-RU" sz="2000" dirty="0"/>
              <a:t> </a:t>
            </a:r>
            <a:r>
              <a:rPr lang="ru-RU" sz="2000" b="1" dirty="0"/>
              <a:t>тепло </a:t>
            </a:r>
            <a:r>
              <a:rPr lang="ru-RU" sz="2000" b="1" dirty="0" err="1"/>
              <a:t>пішло</a:t>
            </a:r>
            <a:r>
              <a:rPr lang="ru-RU" sz="2000" b="1" dirty="0"/>
              <a:t> на </a:t>
            </a:r>
            <a:r>
              <a:rPr lang="ru-RU" sz="2000" b="1" dirty="0" err="1"/>
              <a:t>фазовий</a:t>
            </a:r>
            <a:r>
              <a:rPr lang="ru-RU" sz="2000" b="1" dirty="0"/>
              <a:t> </a:t>
            </a:r>
            <a:r>
              <a:rPr lang="ru-RU" sz="2000" b="1" dirty="0" err="1"/>
              <a:t>процес</a:t>
            </a:r>
            <a:endParaRPr lang="ru-RU" sz="2000" dirty="0"/>
          </a:p>
          <a:p>
            <a:pPr algn="just"/>
            <a:r>
              <a:rPr lang="uk-UA" sz="2000" dirty="0"/>
              <a:t>      Охолодження ( лампа вимкнена) </a:t>
            </a:r>
            <a:r>
              <a:rPr lang="ru-RU" sz="2000" b="1" dirty="0" err="1"/>
              <a:t>Спостереження</a:t>
            </a:r>
            <a:r>
              <a:rPr lang="ru-RU" sz="2000" b="1" dirty="0"/>
              <a:t> з РСМ:</a:t>
            </a:r>
          </a:p>
          <a:p>
            <a:pPr marL="285750" indent="-285750" algn="just">
              <a:buFont typeface="Wingdings" panose="05000000000000000000" pitchFamily="2" charset="2"/>
              <a:buChar char="Ø"/>
            </a:pPr>
            <a:r>
              <a:rPr lang="ru-RU" sz="2000" dirty="0"/>
              <a:t>контейнер </a:t>
            </a:r>
            <a:r>
              <a:rPr lang="ru-RU" sz="2000" dirty="0" err="1"/>
              <a:t>довше</a:t>
            </a:r>
            <a:r>
              <a:rPr lang="ru-RU" sz="2000" dirty="0"/>
              <a:t> </a:t>
            </a:r>
            <a:r>
              <a:rPr lang="ru-RU" sz="2000" dirty="0" err="1"/>
              <a:t>залишається</a:t>
            </a:r>
            <a:r>
              <a:rPr lang="ru-RU" sz="2000" dirty="0"/>
              <a:t> теплим </a:t>
            </a:r>
          </a:p>
          <a:p>
            <a:pPr marL="285750" indent="-285750" algn="just">
              <a:buFont typeface="Wingdings" panose="05000000000000000000" pitchFamily="2" charset="2"/>
              <a:buChar char="Ø"/>
            </a:pPr>
            <a:r>
              <a:rPr lang="ru-RU" sz="2000" dirty="0"/>
              <a:t>температура </a:t>
            </a:r>
            <a:r>
              <a:rPr lang="ru-RU" sz="2000" dirty="0" err="1"/>
              <a:t>падає</a:t>
            </a:r>
            <a:r>
              <a:rPr lang="ru-RU" sz="2000" dirty="0"/>
              <a:t> </a:t>
            </a:r>
            <a:r>
              <a:rPr lang="ru-RU" sz="2000" dirty="0" err="1"/>
              <a:t>повільніше</a:t>
            </a:r>
            <a:r>
              <a:rPr lang="ru-RU" sz="2000" dirty="0"/>
              <a:t> </a:t>
            </a:r>
          </a:p>
          <a:p>
            <a:pPr algn="just"/>
            <a:r>
              <a:rPr lang="ru-RU" sz="2000" dirty="0" err="1"/>
              <a:t>це</a:t>
            </a:r>
            <a:r>
              <a:rPr lang="ru-RU" sz="2000" dirty="0"/>
              <a:t> </a:t>
            </a:r>
            <a:r>
              <a:rPr lang="ru-RU" sz="2000" dirty="0" err="1"/>
              <a:t>означає</a:t>
            </a:r>
            <a:r>
              <a:rPr lang="ru-RU" sz="2000" dirty="0"/>
              <a:t>, </a:t>
            </a:r>
            <a:r>
              <a:rPr lang="ru-RU" sz="2000" dirty="0" err="1"/>
              <a:t>що</a:t>
            </a:r>
            <a:r>
              <a:rPr lang="ru-RU" sz="2000" dirty="0"/>
              <a:t> </a:t>
            </a:r>
            <a:r>
              <a:rPr lang="ru-RU" sz="2000" b="1" dirty="0" err="1"/>
              <a:t>матеріал</a:t>
            </a:r>
            <a:r>
              <a:rPr lang="ru-RU" sz="2000" b="1" dirty="0"/>
              <a:t> </a:t>
            </a:r>
            <a:r>
              <a:rPr lang="ru-RU" sz="2000" b="1" dirty="0" err="1"/>
              <a:t>віддає</a:t>
            </a:r>
            <a:r>
              <a:rPr lang="ru-RU" sz="2000" b="1" dirty="0"/>
              <a:t> </a:t>
            </a:r>
            <a:r>
              <a:rPr lang="ru-RU" sz="2000" b="1" dirty="0" err="1"/>
              <a:t>накопичене</a:t>
            </a:r>
            <a:r>
              <a:rPr lang="ru-RU" sz="2000" b="1" dirty="0"/>
              <a:t> тепло</a:t>
            </a:r>
          </a:p>
          <a:p>
            <a:endParaRPr lang="ru-RU" dirty="0"/>
          </a:p>
          <a:p>
            <a:endParaRPr lang="uk-UA" dirty="0"/>
          </a:p>
        </p:txBody>
      </p:sp>
      <p:sp>
        <p:nvSpPr>
          <p:cNvPr id="32" name="TextBox 31">
            <a:extLst>
              <a:ext uri="{FF2B5EF4-FFF2-40B4-BE49-F238E27FC236}">
                <a16:creationId xmlns:a16="http://schemas.microsoft.com/office/drawing/2014/main" id="{39CD8370-8E03-434C-8CE5-7BA0C931E76D}"/>
              </a:ext>
            </a:extLst>
          </p:cNvPr>
          <p:cNvSpPr txBox="1"/>
          <p:nvPr/>
        </p:nvSpPr>
        <p:spPr>
          <a:xfrm>
            <a:off x="3775272" y="0"/>
            <a:ext cx="618978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0" i="0"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Аналіз</a:t>
            </a:r>
            <a:r>
              <a:rPr kumimoji="0" lang="ru-RU" sz="4000" b="0"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 </a:t>
            </a:r>
            <a:r>
              <a:rPr kumimoji="0" lang="ru-RU" sz="4000" b="0" i="0"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результатів</a:t>
            </a:r>
            <a:endParaRPr kumimoji="0" lang="uk-UA" sz="4000" b="0"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2908142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5B169B5-35E9-465D-9543-DC592F6DCE24}"/>
              </a:ext>
            </a:extLst>
          </p:cNvPr>
          <p:cNvPicPr>
            <a:picLocks noChangeAspect="1"/>
          </p:cNvPicPr>
          <p:nvPr/>
        </p:nvPicPr>
        <p:blipFill>
          <a:blip r:embed="rId2"/>
          <a:stretch>
            <a:fillRect/>
          </a:stretch>
        </p:blipFill>
        <p:spPr>
          <a:xfrm>
            <a:off x="0" y="0"/>
            <a:ext cx="12192000" cy="6851904"/>
          </a:xfrm>
          <a:prstGeom prst="rect">
            <a:avLst/>
          </a:prstGeom>
        </p:spPr>
      </p:pic>
      <p:sp>
        <p:nvSpPr>
          <p:cNvPr id="6" name="TextBox 5">
            <a:extLst>
              <a:ext uri="{FF2B5EF4-FFF2-40B4-BE49-F238E27FC236}">
                <a16:creationId xmlns:a16="http://schemas.microsoft.com/office/drawing/2014/main" id="{ECD0CC42-9E97-4CE8-80D4-C083F827EFF1}"/>
              </a:ext>
            </a:extLst>
          </p:cNvPr>
          <p:cNvSpPr txBox="1"/>
          <p:nvPr/>
        </p:nvSpPr>
        <p:spPr>
          <a:xfrm>
            <a:off x="1378634" y="1040683"/>
            <a:ext cx="10424160" cy="4832092"/>
          </a:xfrm>
          <a:prstGeom prst="rect">
            <a:avLst/>
          </a:prstGeom>
          <a:noFill/>
        </p:spPr>
        <p:txBody>
          <a:bodyPr wrap="square">
            <a:spAutoFit/>
          </a:bodyPr>
          <a:lstStyle/>
          <a:p>
            <a:r>
              <a:rPr lang="uk-UA" sz="2200" dirty="0"/>
              <a:t>         </a:t>
            </a:r>
            <a:br>
              <a:rPr lang="uk-UA" sz="2200" dirty="0"/>
            </a:br>
            <a:r>
              <a:rPr lang="uk-UA" sz="2200" dirty="0"/>
              <a:t>        Під час експерименту встановлено, що використання парафіну суттєво впливає на процеси нагрівання та охолодження. При нагріванні спостерігалося уповільнення зростання температури, що пояснюється плавленням парафіну та поглинанням теплової енергії. У цей період температура залишалася майже сталою, оскільки тепло витрачалося не на її підвищення, а на зміну агрегатного стану речовини. Під час охолодження парафін кристалізується та поступово віддає накопичене тепло, що забезпечує більш плавне зниження температури. У порівнянні з системою без парафіну, де температура досягала 50°</a:t>
            </a:r>
            <a:r>
              <a:rPr lang="en-US" sz="2200" dirty="0"/>
              <a:t>C </a:t>
            </a:r>
            <a:r>
              <a:rPr lang="uk-UA" sz="2200" dirty="0"/>
              <a:t>і різко знижувалась, використання </a:t>
            </a:r>
            <a:r>
              <a:rPr lang="en-US" sz="2200" dirty="0"/>
              <a:t>PCM </a:t>
            </a:r>
            <a:r>
              <a:rPr lang="uk-UA" sz="2200" dirty="0"/>
              <a:t>дозволило обмежити максимальну температуру до 34°</a:t>
            </a:r>
            <a:r>
              <a:rPr lang="en-US" sz="2200" dirty="0"/>
              <a:t>C </a:t>
            </a:r>
            <a:r>
              <a:rPr lang="uk-UA" sz="2200" dirty="0"/>
              <a:t>та зменшити перегрів на 16°</a:t>
            </a:r>
            <a:r>
              <a:rPr lang="en-US" sz="2200" dirty="0"/>
              <a:t>C, </a:t>
            </a:r>
            <a:r>
              <a:rPr lang="uk-UA" sz="2200" dirty="0"/>
              <a:t>а також забезпечити більш стабільний температурний режим. </a:t>
            </a:r>
          </a:p>
          <a:p>
            <a:r>
              <a:rPr lang="uk-UA" sz="2200" dirty="0"/>
              <a:t>          Отримані результати підтверджують ефективність використання </a:t>
            </a:r>
            <a:r>
              <a:rPr lang="uk-UA" sz="2200" dirty="0" err="1"/>
              <a:t>фазозмінних</a:t>
            </a:r>
            <a:r>
              <a:rPr lang="uk-UA" sz="2200" dirty="0"/>
              <a:t> матеріалів як засобу стабілізації температури та доцільність їх застосування в системах терморегуляції місячних баз.</a:t>
            </a:r>
            <a:endParaRPr lang="ru-RU" dirty="0"/>
          </a:p>
        </p:txBody>
      </p:sp>
      <p:sp>
        <p:nvSpPr>
          <p:cNvPr id="7" name="Прямокутник 6">
            <a:extLst>
              <a:ext uri="{FF2B5EF4-FFF2-40B4-BE49-F238E27FC236}">
                <a16:creationId xmlns:a16="http://schemas.microsoft.com/office/drawing/2014/main" id="{DD62BA82-209C-4F34-A353-EFE0AD2EB593}"/>
              </a:ext>
            </a:extLst>
          </p:cNvPr>
          <p:cNvSpPr/>
          <p:nvPr/>
        </p:nvSpPr>
        <p:spPr>
          <a:xfrm>
            <a:off x="4968124" y="256166"/>
            <a:ext cx="2255746" cy="707886"/>
          </a:xfrm>
          <a:prstGeom prst="rect">
            <a:avLst/>
          </a:prstGeom>
          <a:noFill/>
        </p:spPr>
        <p:txBody>
          <a:bodyPr wrap="none" lIns="91440" tIns="45720" rIns="91440" bIns="45720">
            <a:spAutoFit/>
          </a:bodyPr>
          <a:lstStyle/>
          <a:p>
            <a:pPr algn="ctr"/>
            <a:r>
              <a:rPr lang="ru-RU" sz="4000" b="0" cap="none" spc="0" dirty="0" err="1">
                <a:ln w="0"/>
                <a:solidFill>
                  <a:schemeClr val="accent1"/>
                </a:solidFill>
                <a:effectLst>
                  <a:outerShdw blurRad="38100" dist="25400" dir="5400000" algn="ctr" rotWithShape="0">
                    <a:srgbClr val="6E747A">
                      <a:alpha val="43000"/>
                    </a:srgbClr>
                  </a:outerShdw>
                </a:effectLst>
              </a:rPr>
              <a:t>Висновок</a:t>
            </a:r>
            <a:endParaRPr lang="uk-UA" sz="40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559069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2A6D6387-BD29-44B5-893C-7A6F019234ED}"/>
              </a:ext>
            </a:extLst>
          </p:cNvPr>
          <p:cNvPicPr>
            <a:picLocks noChangeAspect="1"/>
          </p:cNvPicPr>
          <p:nvPr/>
        </p:nvPicPr>
        <p:blipFill>
          <a:blip r:embed="rId2"/>
          <a:stretch>
            <a:fillRect/>
          </a:stretch>
        </p:blipFill>
        <p:spPr>
          <a:xfrm>
            <a:off x="0" y="6096"/>
            <a:ext cx="12192000" cy="6851904"/>
          </a:xfrm>
          <a:prstGeom prst="rect">
            <a:avLst/>
          </a:prstGeom>
        </p:spPr>
      </p:pic>
      <p:sp>
        <p:nvSpPr>
          <p:cNvPr id="5" name="Прямокутник 4">
            <a:extLst>
              <a:ext uri="{FF2B5EF4-FFF2-40B4-BE49-F238E27FC236}">
                <a16:creationId xmlns:a16="http://schemas.microsoft.com/office/drawing/2014/main" id="{0A548EA2-DBDF-4BE7-A491-BB06AE97A073}"/>
              </a:ext>
            </a:extLst>
          </p:cNvPr>
          <p:cNvSpPr/>
          <p:nvPr/>
        </p:nvSpPr>
        <p:spPr>
          <a:xfrm>
            <a:off x="958644" y="224136"/>
            <a:ext cx="11090787" cy="1200329"/>
          </a:xfrm>
          <a:prstGeom prst="rect">
            <a:avLst/>
          </a:prstGeom>
          <a:noFill/>
        </p:spPr>
        <p:txBody>
          <a:bodyPr wrap="square" lIns="91440" tIns="45720" rIns="91440" bIns="45720">
            <a:spAutoFit/>
          </a:bodyPr>
          <a:lstStyle/>
          <a:p>
            <a:pPr algn="ctr"/>
            <a:r>
              <a:rPr lang="uk-UA" sz="3600" b="1" dirty="0">
                <a:ln w="6600">
                  <a:solidFill>
                    <a:schemeClr val="accent2"/>
                  </a:solidFill>
                  <a:prstDash val="solid"/>
                </a:ln>
                <a:solidFill>
                  <a:srgbClr val="C6426B"/>
                </a:solidFill>
                <a:effectLst>
                  <a:outerShdw dist="38100" dir="2700000" algn="tl" rotWithShape="0">
                    <a:schemeClr val="accent2"/>
                  </a:outerShdw>
                </a:effectLst>
              </a:rPr>
              <a:t>Експеримент: «Дослідження форми житлового модуля для проживання на Місяці»</a:t>
            </a:r>
            <a:endParaRPr lang="uk-UA" sz="3600" b="1" cap="none" spc="0" dirty="0">
              <a:ln w="6600">
                <a:solidFill>
                  <a:schemeClr val="accent2"/>
                </a:solidFill>
                <a:prstDash val="solid"/>
              </a:ln>
              <a:solidFill>
                <a:srgbClr val="C6426B"/>
              </a:solidFill>
              <a:effectLst>
                <a:outerShdw dist="38100" dir="2700000" algn="tl" rotWithShape="0">
                  <a:schemeClr val="accent2"/>
                </a:outerShdw>
              </a:effectLst>
            </a:endParaRPr>
          </a:p>
        </p:txBody>
      </p:sp>
      <p:sp>
        <p:nvSpPr>
          <p:cNvPr id="8" name="TextBox 7">
            <a:extLst>
              <a:ext uri="{FF2B5EF4-FFF2-40B4-BE49-F238E27FC236}">
                <a16:creationId xmlns:a16="http://schemas.microsoft.com/office/drawing/2014/main" id="{B809BF3A-7C2C-4579-A8B6-AC91162B409D}"/>
              </a:ext>
            </a:extLst>
          </p:cNvPr>
          <p:cNvSpPr txBox="1"/>
          <p:nvPr/>
        </p:nvSpPr>
        <p:spPr>
          <a:xfrm>
            <a:off x="1704515" y="1371244"/>
            <a:ext cx="10039965" cy="1477328"/>
          </a:xfrm>
          <a:prstGeom prst="rect">
            <a:avLst/>
          </a:prstGeom>
          <a:noFill/>
        </p:spPr>
        <p:txBody>
          <a:bodyPr wrap="square">
            <a:spAutoFit/>
          </a:bodyPr>
          <a:lstStyle/>
          <a:p>
            <a:r>
              <a:rPr lang="ru-RU" sz="2400" dirty="0"/>
              <a:t>  Яка форма </a:t>
            </a:r>
            <a:r>
              <a:rPr lang="ru-RU" sz="2400" dirty="0" err="1"/>
              <a:t>житлового</a:t>
            </a:r>
            <a:r>
              <a:rPr lang="ru-RU" sz="2400" dirty="0"/>
              <a:t> модуля буде </a:t>
            </a:r>
            <a:r>
              <a:rPr lang="ru-RU" sz="2400" dirty="0" err="1"/>
              <a:t>найкращою</a:t>
            </a:r>
            <a:r>
              <a:rPr lang="ru-RU" sz="2400" dirty="0"/>
              <a:t>? Куб? </a:t>
            </a:r>
            <a:r>
              <a:rPr lang="ru-RU" sz="2400" dirty="0" err="1"/>
              <a:t>Піраміда</a:t>
            </a:r>
            <a:r>
              <a:rPr lang="ru-RU" sz="2400" dirty="0"/>
              <a:t>? Купол? </a:t>
            </a:r>
          </a:p>
          <a:p>
            <a:pPr algn="just"/>
            <a:r>
              <a:rPr lang="ru-RU" sz="2200" dirty="0"/>
              <a:t>Мета: </a:t>
            </a:r>
            <a:r>
              <a:rPr lang="ru-RU" sz="2200" dirty="0" err="1">
                <a:solidFill>
                  <a:srgbClr val="002060"/>
                </a:solidFill>
              </a:rPr>
              <a:t>Експериментально</a:t>
            </a:r>
            <a:r>
              <a:rPr lang="ru-RU" sz="2200" dirty="0">
                <a:solidFill>
                  <a:srgbClr val="002060"/>
                </a:solidFill>
              </a:rPr>
              <a:t> </a:t>
            </a:r>
            <a:r>
              <a:rPr lang="ru-RU" sz="2200" dirty="0" err="1">
                <a:solidFill>
                  <a:srgbClr val="002060"/>
                </a:solidFill>
              </a:rPr>
              <a:t>визначити</a:t>
            </a:r>
            <a:r>
              <a:rPr lang="ru-RU" sz="2200" dirty="0">
                <a:solidFill>
                  <a:srgbClr val="002060"/>
                </a:solidFill>
              </a:rPr>
              <a:t> </a:t>
            </a:r>
            <a:r>
              <a:rPr lang="ru-RU" sz="2200" dirty="0" err="1">
                <a:solidFill>
                  <a:srgbClr val="002060"/>
                </a:solidFill>
              </a:rPr>
              <a:t>найбільш</a:t>
            </a:r>
            <a:r>
              <a:rPr lang="ru-RU" sz="2200" dirty="0">
                <a:solidFill>
                  <a:srgbClr val="002060"/>
                </a:solidFill>
              </a:rPr>
              <a:t> </a:t>
            </a:r>
            <a:r>
              <a:rPr lang="ru-RU" sz="2200" dirty="0" err="1">
                <a:solidFill>
                  <a:srgbClr val="002060"/>
                </a:solidFill>
              </a:rPr>
              <a:t>ефективну</a:t>
            </a:r>
            <a:r>
              <a:rPr lang="ru-RU" sz="2200" dirty="0">
                <a:solidFill>
                  <a:srgbClr val="002060"/>
                </a:solidFill>
              </a:rPr>
              <a:t> форму </a:t>
            </a:r>
            <a:r>
              <a:rPr lang="ru-RU" sz="2200" dirty="0" err="1">
                <a:solidFill>
                  <a:srgbClr val="002060"/>
                </a:solidFill>
              </a:rPr>
              <a:t>житлового</a:t>
            </a:r>
            <a:r>
              <a:rPr lang="ru-RU" sz="2200" dirty="0">
                <a:solidFill>
                  <a:srgbClr val="002060"/>
                </a:solidFill>
              </a:rPr>
              <a:t> модуля, яка </a:t>
            </a:r>
            <a:r>
              <a:rPr lang="ru-RU" sz="2200" dirty="0" err="1">
                <a:solidFill>
                  <a:srgbClr val="002060"/>
                </a:solidFill>
              </a:rPr>
              <a:t>забезпечує</a:t>
            </a:r>
            <a:r>
              <a:rPr lang="ru-RU" sz="2200" dirty="0">
                <a:solidFill>
                  <a:srgbClr val="002060"/>
                </a:solidFill>
              </a:rPr>
              <a:t> </a:t>
            </a:r>
            <a:r>
              <a:rPr lang="ru-RU" sz="2200" dirty="0" err="1">
                <a:solidFill>
                  <a:srgbClr val="002060"/>
                </a:solidFill>
              </a:rPr>
              <a:t>мінімальні</a:t>
            </a:r>
            <a:r>
              <a:rPr lang="ru-RU" sz="2200" dirty="0">
                <a:solidFill>
                  <a:srgbClr val="002060"/>
                </a:solidFill>
              </a:rPr>
              <a:t> </a:t>
            </a:r>
            <a:r>
              <a:rPr lang="ru-RU" sz="2200" dirty="0" err="1">
                <a:solidFill>
                  <a:srgbClr val="002060"/>
                </a:solidFill>
              </a:rPr>
              <a:t>теплові</a:t>
            </a:r>
            <a:r>
              <a:rPr lang="ru-RU" sz="2200" dirty="0">
                <a:solidFill>
                  <a:srgbClr val="002060"/>
                </a:solidFill>
              </a:rPr>
              <a:t> </a:t>
            </a:r>
            <a:r>
              <a:rPr lang="ru-RU" sz="2200" dirty="0" err="1">
                <a:solidFill>
                  <a:srgbClr val="002060"/>
                </a:solidFill>
              </a:rPr>
              <a:t>втрати</a:t>
            </a:r>
            <a:r>
              <a:rPr lang="ru-RU" sz="2200" dirty="0">
                <a:solidFill>
                  <a:srgbClr val="002060"/>
                </a:solidFill>
              </a:rPr>
              <a:t>, </a:t>
            </a:r>
            <a:r>
              <a:rPr lang="ru-RU" sz="2200" dirty="0" err="1">
                <a:solidFill>
                  <a:srgbClr val="002060"/>
                </a:solidFill>
              </a:rPr>
              <a:t>менше</a:t>
            </a:r>
            <a:r>
              <a:rPr lang="ru-RU" sz="2200" dirty="0">
                <a:solidFill>
                  <a:srgbClr val="002060"/>
                </a:solidFill>
              </a:rPr>
              <a:t> </a:t>
            </a:r>
            <a:r>
              <a:rPr lang="ru-RU" sz="2200" dirty="0" err="1">
                <a:solidFill>
                  <a:srgbClr val="002060"/>
                </a:solidFill>
              </a:rPr>
              <a:t>накопичення</a:t>
            </a:r>
            <a:r>
              <a:rPr lang="ru-RU" sz="2200" dirty="0">
                <a:solidFill>
                  <a:srgbClr val="002060"/>
                </a:solidFill>
              </a:rPr>
              <a:t> пилу та </a:t>
            </a:r>
            <a:r>
              <a:rPr lang="ru-RU" sz="2200" dirty="0" err="1">
                <a:solidFill>
                  <a:srgbClr val="002060"/>
                </a:solidFill>
              </a:rPr>
              <a:t>кращі</a:t>
            </a:r>
            <a:r>
              <a:rPr lang="ru-RU" sz="2200" dirty="0">
                <a:solidFill>
                  <a:srgbClr val="002060"/>
                </a:solidFill>
              </a:rPr>
              <a:t> </a:t>
            </a:r>
            <a:r>
              <a:rPr lang="ru-RU" sz="2200" dirty="0" err="1">
                <a:solidFill>
                  <a:srgbClr val="002060"/>
                </a:solidFill>
              </a:rPr>
              <a:t>умови</a:t>
            </a:r>
            <a:r>
              <a:rPr lang="ru-RU" sz="2200" dirty="0">
                <a:solidFill>
                  <a:srgbClr val="002060"/>
                </a:solidFill>
              </a:rPr>
              <a:t> для </a:t>
            </a:r>
            <a:r>
              <a:rPr lang="ru-RU" sz="2200" dirty="0" err="1">
                <a:solidFill>
                  <a:srgbClr val="002060"/>
                </a:solidFill>
              </a:rPr>
              <a:t>використання</a:t>
            </a:r>
            <a:r>
              <a:rPr lang="ru-RU" sz="2200" dirty="0">
                <a:solidFill>
                  <a:srgbClr val="002060"/>
                </a:solidFill>
              </a:rPr>
              <a:t> </a:t>
            </a:r>
            <a:r>
              <a:rPr lang="ru-RU" sz="2200" dirty="0" err="1">
                <a:solidFill>
                  <a:srgbClr val="002060"/>
                </a:solidFill>
              </a:rPr>
              <a:t>сонячної</a:t>
            </a:r>
            <a:r>
              <a:rPr lang="ru-RU" sz="2200" dirty="0">
                <a:solidFill>
                  <a:srgbClr val="002060"/>
                </a:solidFill>
              </a:rPr>
              <a:t> </a:t>
            </a:r>
            <a:r>
              <a:rPr lang="ru-RU" sz="2200" dirty="0" err="1">
                <a:solidFill>
                  <a:srgbClr val="002060"/>
                </a:solidFill>
              </a:rPr>
              <a:t>енергії</a:t>
            </a:r>
            <a:r>
              <a:rPr lang="ru-RU" sz="2200" dirty="0">
                <a:solidFill>
                  <a:srgbClr val="002060"/>
                </a:solidFill>
              </a:rPr>
              <a:t>. </a:t>
            </a:r>
            <a:endParaRPr lang="uk-UA" sz="2200" dirty="0">
              <a:solidFill>
                <a:srgbClr val="002060"/>
              </a:solidFill>
            </a:endParaRPr>
          </a:p>
        </p:txBody>
      </p:sp>
      <p:graphicFrame>
        <p:nvGraphicFramePr>
          <p:cNvPr id="9" name="Таблиця 9">
            <a:extLst>
              <a:ext uri="{FF2B5EF4-FFF2-40B4-BE49-F238E27FC236}">
                <a16:creationId xmlns:a16="http://schemas.microsoft.com/office/drawing/2014/main" id="{E56E7908-BEA4-4B75-ABE7-89D5FAB49752}"/>
              </a:ext>
            </a:extLst>
          </p:cNvPr>
          <p:cNvGraphicFramePr>
            <a:graphicFrameLocks noGrp="1"/>
          </p:cNvGraphicFramePr>
          <p:nvPr>
            <p:extLst>
              <p:ext uri="{D42A27DB-BD31-4B8C-83A1-F6EECF244321}">
                <p14:modId xmlns:p14="http://schemas.microsoft.com/office/powerpoint/2010/main" val="4111847375"/>
              </p:ext>
            </p:extLst>
          </p:nvPr>
        </p:nvGraphicFramePr>
        <p:xfrm>
          <a:off x="8160812" y="3437846"/>
          <a:ext cx="3565207" cy="2103120"/>
        </p:xfrm>
        <a:graphic>
          <a:graphicData uri="http://schemas.openxmlformats.org/drawingml/2006/table">
            <a:tbl>
              <a:tblPr firstRow="1" bandRow="1">
                <a:tableStyleId>{5C22544A-7EE6-4342-B048-85BDC9FD1C3A}</a:tableStyleId>
              </a:tblPr>
              <a:tblGrid>
                <a:gridCol w="787217">
                  <a:extLst>
                    <a:ext uri="{9D8B030D-6E8A-4147-A177-3AD203B41FA5}">
                      <a16:colId xmlns:a16="http://schemas.microsoft.com/office/drawing/2014/main" val="196765543"/>
                    </a:ext>
                  </a:extLst>
                </a:gridCol>
                <a:gridCol w="848558">
                  <a:extLst>
                    <a:ext uri="{9D8B030D-6E8A-4147-A177-3AD203B41FA5}">
                      <a16:colId xmlns:a16="http://schemas.microsoft.com/office/drawing/2014/main" val="2961210669"/>
                    </a:ext>
                  </a:extLst>
                </a:gridCol>
                <a:gridCol w="950794">
                  <a:extLst>
                    <a:ext uri="{9D8B030D-6E8A-4147-A177-3AD203B41FA5}">
                      <a16:colId xmlns:a16="http://schemas.microsoft.com/office/drawing/2014/main" val="1766564142"/>
                    </a:ext>
                  </a:extLst>
                </a:gridCol>
                <a:gridCol w="978638">
                  <a:extLst>
                    <a:ext uri="{9D8B030D-6E8A-4147-A177-3AD203B41FA5}">
                      <a16:colId xmlns:a16="http://schemas.microsoft.com/office/drawing/2014/main" val="3767182662"/>
                    </a:ext>
                  </a:extLst>
                </a:gridCol>
              </a:tblGrid>
              <a:tr h="540411">
                <a:tc>
                  <a:txBody>
                    <a:bodyPr/>
                    <a:lstStyle/>
                    <a:p>
                      <a:pPr algn="ctr"/>
                      <a:r>
                        <a:rPr lang="uk-UA"/>
                        <a:t>Час (хв)</a:t>
                      </a:r>
                      <a:endParaRPr lang="uk-UA" dirty="0"/>
                    </a:p>
                  </a:txBody>
                  <a:tcPr/>
                </a:tc>
                <a:tc>
                  <a:txBody>
                    <a:bodyPr/>
                    <a:lstStyle/>
                    <a:p>
                      <a:pPr algn="ctr"/>
                      <a:r>
                        <a:rPr lang="uk-UA"/>
                        <a:t>Куб    (°</a:t>
                      </a:r>
                      <a:r>
                        <a:rPr lang="en-US"/>
                        <a:t>C)</a:t>
                      </a:r>
                      <a:endParaRPr lang="uk-UA" dirty="0"/>
                    </a:p>
                  </a:txBody>
                  <a:tcPr/>
                </a:tc>
                <a:tc>
                  <a:txBody>
                    <a:bodyPr/>
                    <a:lstStyle/>
                    <a:p>
                      <a:pPr algn="ctr"/>
                      <a:r>
                        <a:rPr lang="uk-UA"/>
                        <a:t>Піраміда (°</a:t>
                      </a:r>
                      <a:r>
                        <a:rPr lang="en-US"/>
                        <a:t>C)</a:t>
                      </a:r>
                      <a:endParaRPr lang="uk-UA" dirty="0"/>
                    </a:p>
                  </a:txBody>
                  <a:tcPr/>
                </a:tc>
                <a:tc>
                  <a:txBody>
                    <a:bodyPr/>
                    <a:lstStyle/>
                    <a:p>
                      <a:pPr algn="ctr"/>
                      <a:r>
                        <a:rPr lang="uk-UA"/>
                        <a:t>Купол</a:t>
                      </a:r>
                    </a:p>
                    <a:p>
                      <a:pPr algn="ctr"/>
                      <a:r>
                        <a:rPr lang="uk-UA"/>
                        <a:t> (°</a:t>
                      </a:r>
                      <a:r>
                        <a:rPr lang="en-US"/>
                        <a:t>C)</a:t>
                      </a:r>
                      <a:endParaRPr lang="uk-UA" dirty="0"/>
                    </a:p>
                  </a:txBody>
                  <a:tcPr/>
                </a:tc>
                <a:extLst>
                  <a:ext uri="{0D108BD9-81ED-4DB2-BD59-A6C34878D82A}">
                    <a16:rowId xmlns:a16="http://schemas.microsoft.com/office/drawing/2014/main" val="4011950713"/>
                  </a:ext>
                </a:extLst>
              </a:tr>
              <a:tr h="308806">
                <a:tc>
                  <a:txBody>
                    <a:bodyPr/>
                    <a:lstStyle/>
                    <a:p>
                      <a:pPr algn="ctr"/>
                      <a:r>
                        <a:rPr lang="uk-UA"/>
                        <a:t>0</a:t>
                      </a:r>
                      <a:endParaRPr lang="uk-UA" dirty="0"/>
                    </a:p>
                  </a:txBody>
                  <a:tcPr/>
                </a:tc>
                <a:tc>
                  <a:txBody>
                    <a:bodyPr/>
                    <a:lstStyle/>
                    <a:p>
                      <a:pPr algn="ctr"/>
                      <a:r>
                        <a:rPr lang="uk-UA"/>
                        <a:t>18</a:t>
                      </a:r>
                      <a:endParaRPr lang="uk-UA" dirty="0"/>
                    </a:p>
                  </a:txBody>
                  <a:tcPr/>
                </a:tc>
                <a:tc>
                  <a:txBody>
                    <a:bodyPr/>
                    <a:lstStyle/>
                    <a:p>
                      <a:pPr algn="ctr"/>
                      <a:r>
                        <a:rPr lang="uk-UA"/>
                        <a:t>18</a:t>
                      </a:r>
                      <a:endParaRPr lang="uk-UA" dirty="0"/>
                    </a:p>
                  </a:txBody>
                  <a:tcPr/>
                </a:tc>
                <a:tc>
                  <a:txBody>
                    <a:bodyPr/>
                    <a:lstStyle/>
                    <a:p>
                      <a:pPr algn="ctr"/>
                      <a:r>
                        <a:rPr lang="uk-UA"/>
                        <a:t>18</a:t>
                      </a:r>
                      <a:endParaRPr lang="uk-UA" dirty="0"/>
                    </a:p>
                  </a:txBody>
                  <a:tcPr/>
                </a:tc>
                <a:extLst>
                  <a:ext uri="{0D108BD9-81ED-4DB2-BD59-A6C34878D82A}">
                    <a16:rowId xmlns:a16="http://schemas.microsoft.com/office/drawing/2014/main" val="2646474342"/>
                  </a:ext>
                </a:extLst>
              </a:tr>
              <a:tr h="308806">
                <a:tc>
                  <a:txBody>
                    <a:bodyPr/>
                    <a:lstStyle/>
                    <a:p>
                      <a:pPr algn="ctr"/>
                      <a:r>
                        <a:rPr lang="uk-UA"/>
                        <a:t>2</a:t>
                      </a:r>
                      <a:endParaRPr lang="uk-UA" dirty="0"/>
                    </a:p>
                  </a:txBody>
                  <a:tcPr/>
                </a:tc>
                <a:tc>
                  <a:txBody>
                    <a:bodyPr/>
                    <a:lstStyle/>
                    <a:p>
                      <a:pPr algn="ctr"/>
                      <a:r>
                        <a:rPr lang="uk-UA" dirty="0"/>
                        <a:t>24</a:t>
                      </a:r>
                    </a:p>
                  </a:txBody>
                  <a:tcPr/>
                </a:tc>
                <a:tc>
                  <a:txBody>
                    <a:bodyPr/>
                    <a:lstStyle/>
                    <a:p>
                      <a:pPr algn="ctr"/>
                      <a:r>
                        <a:rPr lang="uk-UA"/>
                        <a:t>23</a:t>
                      </a:r>
                      <a:endParaRPr lang="uk-UA" dirty="0"/>
                    </a:p>
                  </a:txBody>
                  <a:tcPr/>
                </a:tc>
                <a:tc>
                  <a:txBody>
                    <a:bodyPr/>
                    <a:lstStyle/>
                    <a:p>
                      <a:pPr algn="ctr"/>
                      <a:r>
                        <a:rPr lang="uk-UA"/>
                        <a:t>22</a:t>
                      </a:r>
                      <a:endParaRPr lang="uk-UA" dirty="0"/>
                    </a:p>
                  </a:txBody>
                  <a:tcPr/>
                </a:tc>
                <a:extLst>
                  <a:ext uri="{0D108BD9-81ED-4DB2-BD59-A6C34878D82A}">
                    <a16:rowId xmlns:a16="http://schemas.microsoft.com/office/drawing/2014/main" val="856254559"/>
                  </a:ext>
                </a:extLst>
              </a:tr>
              <a:tr h="308806">
                <a:tc>
                  <a:txBody>
                    <a:bodyPr/>
                    <a:lstStyle/>
                    <a:p>
                      <a:pPr algn="ctr"/>
                      <a:r>
                        <a:rPr lang="uk-UA"/>
                        <a:t>4</a:t>
                      </a:r>
                      <a:endParaRPr lang="uk-UA" dirty="0"/>
                    </a:p>
                  </a:txBody>
                  <a:tcPr/>
                </a:tc>
                <a:tc>
                  <a:txBody>
                    <a:bodyPr/>
                    <a:lstStyle/>
                    <a:p>
                      <a:pPr algn="ctr"/>
                      <a:r>
                        <a:rPr lang="uk-UA" dirty="0"/>
                        <a:t>30</a:t>
                      </a:r>
                    </a:p>
                  </a:txBody>
                  <a:tcPr/>
                </a:tc>
                <a:tc>
                  <a:txBody>
                    <a:bodyPr/>
                    <a:lstStyle/>
                    <a:p>
                      <a:pPr algn="ctr"/>
                      <a:r>
                        <a:rPr lang="uk-UA" dirty="0"/>
                        <a:t>28</a:t>
                      </a:r>
                    </a:p>
                  </a:txBody>
                  <a:tcPr/>
                </a:tc>
                <a:tc>
                  <a:txBody>
                    <a:bodyPr/>
                    <a:lstStyle/>
                    <a:p>
                      <a:pPr algn="ctr"/>
                      <a:r>
                        <a:rPr lang="uk-UA"/>
                        <a:t>26</a:t>
                      </a:r>
                      <a:endParaRPr lang="uk-UA" dirty="0"/>
                    </a:p>
                  </a:txBody>
                  <a:tcPr/>
                </a:tc>
                <a:extLst>
                  <a:ext uri="{0D108BD9-81ED-4DB2-BD59-A6C34878D82A}">
                    <a16:rowId xmlns:a16="http://schemas.microsoft.com/office/drawing/2014/main" val="1134238392"/>
                  </a:ext>
                </a:extLst>
              </a:tr>
              <a:tr h="308806">
                <a:tc>
                  <a:txBody>
                    <a:bodyPr/>
                    <a:lstStyle/>
                    <a:p>
                      <a:pPr algn="ctr"/>
                      <a:r>
                        <a:rPr lang="uk-UA"/>
                        <a:t>6</a:t>
                      </a:r>
                      <a:endParaRPr lang="uk-UA" dirty="0"/>
                    </a:p>
                  </a:txBody>
                  <a:tcPr/>
                </a:tc>
                <a:tc>
                  <a:txBody>
                    <a:bodyPr/>
                    <a:lstStyle/>
                    <a:p>
                      <a:pPr algn="ctr"/>
                      <a:r>
                        <a:rPr lang="uk-UA"/>
                        <a:t>35</a:t>
                      </a:r>
                      <a:endParaRPr lang="uk-UA" dirty="0"/>
                    </a:p>
                  </a:txBody>
                  <a:tcPr/>
                </a:tc>
                <a:tc>
                  <a:txBody>
                    <a:bodyPr/>
                    <a:lstStyle/>
                    <a:p>
                      <a:pPr algn="ctr"/>
                      <a:r>
                        <a:rPr lang="uk-UA"/>
                        <a:t>32</a:t>
                      </a:r>
                      <a:endParaRPr lang="uk-UA" dirty="0"/>
                    </a:p>
                  </a:txBody>
                  <a:tcPr/>
                </a:tc>
                <a:tc>
                  <a:txBody>
                    <a:bodyPr/>
                    <a:lstStyle/>
                    <a:p>
                      <a:pPr algn="ctr"/>
                      <a:r>
                        <a:rPr lang="uk-UA" dirty="0"/>
                        <a:t>30</a:t>
                      </a:r>
                    </a:p>
                  </a:txBody>
                  <a:tcPr/>
                </a:tc>
                <a:extLst>
                  <a:ext uri="{0D108BD9-81ED-4DB2-BD59-A6C34878D82A}">
                    <a16:rowId xmlns:a16="http://schemas.microsoft.com/office/drawing/2014/main" val="830989180"/>
                  </a:ext>
                </a:extLst>
              </a:tr>
            </a:tbl>
          </a:graphicData>
        </a:graphic>
      </p:graphicFrame>
      <p:sp>
        <p:nvSpPr>
          <p:cNvPr id="11" name="Rectangle 1">
            <a:extLst>
              <a:ext uri="{FF2B5EF4-FFF2-40B4-BE49-F238E27FC236}">
                <a16:creationId xmlns:a16="http://schemas.microsoft.com/office/drawing/2014/main" id="{C10E93F8-29D6-4A72-B2F8-1134C287BAC7}"/>
              </a:ext>
            </a:extLst>
          </p:cNvPr>
          <p:cNvSpPr>
            <a:spLocks noChangeArrowheads="1"/>
          </p:cNvSpPr>
          <p:nvPr/>
        </p:nvSpPr>
        <p:spPr bwMode="auto">
          <a:xfrm>
            <a:off x="7794709" y="2938973"/>
            <a:ext cx="4130233"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uk-UA" sz="2000" b="1" i="0" u="none" strike="noStrike" cap="none" normalizeH="0" baseline="0" dirty="0">
                <a:ln>
                  <a:noFill/>
                </a:ln>
                <a:solidFill>
                  <a:schemeClr val="tx1"/>
                </a:solidFill>
                <a:effectLst/>
              </a:rPr>
              <a:t>ТАБЛИЦЯ РЕЗУЛЬТАТІВ НАГРІВАННЯ</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dirty="0">
              <a:ln>
                <a:noFill/>
              </a:ln>
              <a:solidFill>
                <a:schemeClr val="tx1"/>
              </a:solidFill>
              <a:effectLst/>
              <a:latin typeface="Arial" panose="020B0604020202020204" pitchFamily="34" charset="0"/>
            </a:endParaRPr>
          </a:p>
        </p:txBody>
      </p:sp>
      <p:sp>
        <p:nvSpPr>
          <p:cNvPr id="12" name="TextBox 11">
            <a:extLst>
              <a:ext uri="{FF2B5EF4-FFF2-40B4-BE49-F238E27FC236}">
                <a16:creationId xmlns:a16="http://schemas.microsoft.com/office/drawing/2014/main" id="{29E99E3B-DDEF-4911-BE7B-EE5C702A6073}"/>
              </a:ext>
            </a:extLst>
          </p:cNvPr>
          <p:cNvSpPr txBox="1"/>
          <p:nvPr/>
        </p:nvSpPr>
        <p:spPr>
          <a:xfrm>
            <a:off x="1304231" y="2901433"/>
            <a:ext cx="3565207" cy="2215991"/>
          </a:xfrm>
          <a:prstGeom prst="rect">
            <a:avLst/>
          </a:prstGeom>
          <a:noFill/>
        </p:spPr>
        <p:txBody>
          <a:bodyPr wrap="none" rtlCol="0">
            <a:spAutoFit/>
          </a:bodyPr>
          <a:lstStyle/>
          <a:p>
            <a:r>
              <a:rPr lang="uk-UA" sz="2000" b="1" dirty="0"/>
              <a:t>ОБРАХУНОК ПЛОЩІ ПОВЕРХНІ</a:t>
            </a:r>
          </a:p>
          <a:p>
            <a:r>
              <a:rPr lang="uk-UA" sz="2000" b="1" dirty="0"/>
              <a:t>Об</a:t>
            </a:r>
            <a:r>
              <a:rPr lang="en-US" sz="2000" b="1" dirty="0"/>
              <a:t>’</a:t>
            </a:r>
            <a:r>
              <a:rPr lang="uk-UA" sz="2000" b="1" dirty="0" err="1"/>
              <a:t>єм</a:t>
            </a:r>
            <a:r>
              <a:rPr lang="uk-UA" sz="2000" b="1" dirty="0"/>
              <a:t> фігур – 500 </a:t>
            </a:r>
            <a:r>
              <a:rPr lang="uk-UA" sz="2000" b="1" dirty="0">
                <a:effectLst/>
                <a:ea typeface="Times New Roman" panose="02020603050405020304" pitchFamily="18" charset="0"/>
              </a:rPr>
              <a:t>см³</a:t>
            </a:r>
            <a:endParaRPr lang="uk-UA" sz="2000" b="1" dirty="0"/>
          </a:p>
          <a:p>
            <a:endParaRPr lang="uk-UA" sz="2000" b="1" dirty="0"/>
          </a:p>
          <a:p>
            <a:r>
              <a:rPr lang="uk-UA" sz="2000" b="1" dirty="0"/>
              <a:t>КУБ:             </a:t>
            </a:r>
            <a:r>
              <a:rPr lang="en-US" sz="2000" b="1" dirty="0"/>
              <a:t>S = </a:t>
            </a:r>
            <a:r>
              <a:rPr lang="uk-UA" sz="2000" b="1" dirty="0"/>
              <a:t>320 см²</a:t>
            </a:r>
          </a:p>
          <a:p>
            <a:r>
              <a:rPr lang="uk-UA" sz="2000" b="1" dirty="0"/>
              <a:t>ПІРАМІДА: </a:t>
            </a:r>
            <a:r>
              <a:rPr lang="en-US" sz="2000" b="1" dirty="0"/>
              <a:t>S = </a:t>
            </a:r>
            <a:r>
              <a:rPr lang="uk-UA" sz="2000" b="1" dirty="0"/>
              <a:t>284 см²</a:t>
            </a:r>
          </a:p>
          <a:p>
            <a:r>
              <a:rPr lang="uk-UA" sz="2000" b="1" dirty="0"/>
              <a:t>Купол:         </a:t>
            </a:r>
            <a:r>
              <a:rPr lang="en-US" sz="2000" b="1" dirty="0"/>
              <a:t>S = </a:t>
            </a:r>
            <a:r>
              <a:rPr lang="uk-UA" sz="2000" b="1" dirty="0"/>
              <a:t>241 см²</a:t>
            </a:r>
          </a:p>
          <a:p>
            <a:r>
              <a:rPr lang="uk-UA" b="1" dirty="0"/>
              <a:t>    </a:t>
            </a:r>
          </a:p>
        </p:txBody>
      </p:sp>
      <p:pic>
        <p:nvPicPr>
          <p:cNvPr id="13" name="Рисунок 12">
            <a:extLst>
              <a:ext uri="{FF2B5EF4-FFF2-40B4-BE49-F238E27FC236}">
                <a16:creationId xmlns:a16="http://schemas.microsoft.com/office/drawing/2014/main" id="{0C204209-5059-4E0A-8A4E-CAF78A2815D3}"/>
              </a:ext>
            </a:extLst>
          </p:cNvPr>
          <p:cNvPicPr>
            <a:picLocks noChangeAspect="1"/>
          </p:cNvPicPr>
          <p:nvPr/>
        </p:nvPicPr>
        <p:blipFill>
          <a:blip r:embed="rId3"/>
          <a:stretch>
            <a:fillRect/>
          </a:stretch>
        </p:blipFill>
        <p:spPr>
          <a:xfrm>
            <a:off x="5934355" y="3281317"/>
            <a:ext cx="2043405" cy="2215991"/>
          </a:xfrm>
          <a:prstGeom prst="rect">
            <a:avLst/>
          </a:prstGeom>
        </p:spPr>
      </p:pic>
      <p:pic>
        <p:nvPicPr>
          <p:cNvPr id="15" name="Рисунок 14">
            <a:extLst>
              <a:ext uri="{FF2B5EF4-FFF2-40B4-BE49-F238E27FC236}">
                <a16:creationId xmlns:a16="http://schemas.microsoft.com/office/drawing/2014/main" id="{C8FBC6B5-0A54-4A9A-91A7-49629F7421C5}"/>
              </a:ext>
            </a:extLst>
          </p:cNvPr>
          <p:cNvPicPr>
            <a:picLocks noChangeAspect="1"/>
          </p:cNvPicPr>
          <p:nvPr/>
        </p:nvPicPr>
        <p:blipFill rotWithShape="1">
          <a:blip r:embed="rId4"/>
          <a:srcRect l="13863" t="3268" r="17110" b="7692"/>
          <a:stretch/>
        </p:blipFill>
        <p:spPr>
          <a:xfrm>
            <a:off x="4123743" y="3277527"/>
            <a:ext cx="1758449" cy="2624436"/>
          </a:xfrm>
          <a:prstGeom prst="rect">
            <a:avLst/>
          </a:prstGeom>
        </p:spPr>
      </p:pic>
      <p:sp>
        <p:nvSpPr>
          <p:cNvPr id="16" name="TextBox 15">
            <a:extLst>
              <a:ext uri="{FF2B5EF4-FFF2-40B4-BE49-F238E27FC236}">
                <a16:creationId xmlns:a16="http://schemas.microsoft.com/office/drawing/2014/main" id="{82E26522-7377-4151-9AB7-2E10EB3B2712}"/>
              </a:ext>
            </a:extLst>
          </p:cNvPr>
          <p:cNvSpPr txBox="1"/>
          <p:nvPr/>
        </p:nvSpPr>
        <p:spPr>
          <a:xfrm>
            <a:off x="1345267" y="5046375"/>
            <a:ext cx="2778476" cy="2246769"/>
          </a:xfrm>
          <a:prstGeom prst="rect">
            <a:avLst/>
          </a:prstGeom>
          <a:noFill/>
        </p:spPr>
        <p:txBody>
          <a:bodyPr wrap="square" rtlCol="0">
            <a:spAutoFit/>
          </a:bodyPr>
          <a:lstStyle/>
          <a:p>
            <a:r>
              <a:rPr lang="uk-UA" sz="2000" b="1" dirty="0"/>
              <a:t>ОСВІТЛЕНІСТЬ</a:t>
            </a:r>
          </a:p>
          <a:p>
            <a:r>
              <a:rPr lang="uk-UA" sz="2000" b="1" dirty="0"/>
              <a:t>КУБ:              325 </a:t>
            </a:r>
            <a:r>
              <a:rPr lang="uk-UA" sz="2000" b="1" dirty="0" err="1"/>
              <a:t>лк</a:t>
            </a:r>
            <a:endParaRPr lang="uk-UA" sz="2000" b="1" dirty="0"/>
          </a:p>
          <a:p>
            <a:r>
              <a:rPr lang="uk-UA" sz="2000" b="1" dirty="0"/>
              <a:t>ПІРАМІДА: 380 </a:t>
            </a:r>
            <a:r>
              <a:rPr lang="uk-UA" sz="2000" b="1" dirty="0" err="1"/>
              <a:t>лк</a:t>
            </a:r>
            <a:endParaRPr lang="uk-UA" sz="2000" b="1" dirty="0"/>
          </a:p>
          <a:p>
            <a:r>
              <a:rPr lang="uk-UA" sz="2000" b="1" dirty="0"/>
              <a:t>Купол:         415 </a:t>
            </a:r>
            <a:r>
              <a:rPr lang="uk-UA" sz="2000" b="1" dirty="0" err="1"/>
              <a:t>лк</a:t>
            </a:r>
            <a:endParaRPr lang="uk-UA" sz="2000" b="1" dirty="0"/>
          </a:p>
          <a:p>
            <a:r>
              <a:rPr lang="uk-UA" sz="2000" b="1" dirty="0"/>
              <a:t>    </a:t>
            </a:r>
          </a:p>
          <a:p>
            <a:endParaRPr lang="uk-UA" sz="2000" b="1" dirty="0"/>
          </a:p>
          <a:p>
            <a:endParaRPr lang="uk-UA" sz="2000" b="1" dirty="0"/>
          </a:p>
        </p:txBody>
      </p:sp>
      <p:sp>
        <p:nvSpPr>
          <p:cNvPr id="18" name="TextBox 17">
            <a:extLst>
              <a:ext uri="{FF2B5EF4-FFF2-40B4-BE49-F238E27FC236}">
                <a16:creationId xmlns:a16="http://schemas.microsoft.com/office/drawing/2014/main" id="{D94666E7-DA77-465F-AF72-F3138CA4EADD}"/>
              </a:ext>
            </a:extLst>
          </p:cNvPr>
          <p:cNvSpPr txBox="1"/>
          <p:nvPr/>
        </p:nvSpPr>
        <p:spPr>
          <a:xfrm>
            <a:off x="3775998" y="5877193"/>
            <a:ext cx="7968482" cy="707886"/>
          </a:xfrm>
          <a:prstGeom prst="rect">
            <a:avLst/>
          </a:prstGeom>
          <a:noFill/>
        </p:spPr>
        <p:txBody>
          <a:bodyPr wrap="square">
            <a:spAutoFit/>
          </a:bodyPr>
          <a:lstStyle/>
          <a:p>
            <a:pPr algn="just"/>
            <a:r>
              <a:rPr lang="uk-UA" sz="2000" b="1" dirty="0"/>
              <a:t>Висновок: </a:t>
            </a:r>
            <a:r>
              <a:rPr lang="uk-UA" sz="2000" i="1" dirty="0"/>
              <a:t>найвищу освітленість має купол, що пояснюється його здатністю рівномірно приймати світло з різних напрямків.</a:t>
            </a:r>
          </a:p>
        </p:txBody>
      </p:sp>
    </p:spTree>
    <p:extLst>
      <p:ext uri="{BB962C8B-B14F-4D97-AF65-F5344CB8AC3E}">
        <p14:creationId xmlns:p14="http://schemas.microsoft.com/office/powerpoint/2010/main" val="692806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8667580A-EB04-416A-8327-C1F93A661B81}"/>
              </a:ext>
            </a:extLst>
          </p:cNvPr>
          <p:cNvPicPr>
            <a:picLocks noChangeAspect="1"/>
          </p:cNvPicPr>
          <p:nvPr/>
        </p:nvPicPr>
        <p:blipFill>
          <a:blip r:embed="rId3"/>
          <a:stretch>
            <a:fillRect/>
          </a:stretch>
        </p:blipFill>
        <p:spPr>
          <a:xfrm>
            <a:off x="134395" y="-19417"/>
            <a:ext cx="12192000" cy="6851904"/>
          </a:xfrm>
          <a:prstGeom prst="rect">
            <a:avLst/>
          </a:prstGeom>
        </p:spPr>
      </p:pic>
      <p:pic>
        <p:nvPicPr>
          <p:cNvPr id="30" name="Рисунок 29">
            <a:extLst>
              <a:ext uri="{FF2B5EF4-FFF2-40B4-BE49-F238E27FC236}">
                <a16:creationId xmlns:a16="http://schemas.microsoft.com/office/drawing/2014/main" id="{62DCEFBB-35DA-4DE0-AA70-10BD0C6CA66B}"/>
              </a:ext>
            </a:extLst>
          </p:cNvPr>
          <p:cNvPicPr>
            <a:picLocks noChangeAspect="1"/>
          </p:cNvPicPr>
          <p:nvPr/>
        </p:nvPicPr>
        <p:blipFill>
          <a:blip r:embed="rId4"/>
          <a:stretch>
            <a:fillRect/>
          </a:stretch>
        </p:blipFill>
        <p:spPr>
          <a:xfrm>
            <a:off x="10297456" y="486683"/>
            <a:ext cx="1732256" cy="1304608"/>
          </a:xfrm>
          <a:prstGeom prst="rect">
            <a:avLst/>
          </a:prstGeom>
        </p:spPr>
      </p:pic>
      <p:pic>
        <p:nvPicPr>
          <p:cNvPr id="42" name="Рисунок 41">
            <a:extLst>
              <a:ext uri="{FF2B5EF4-FFF2-40B4-BE49-F238E27FC236}">
                <a16:creationId xmlns:a16="http://schemas.microsoft.com/office/drawing/2014/main" id="{D0146680-2D4C-4880-8A42-2F1F08275352}"/>
              </a:ext>
            </a:extLst>
          </p:cNvPr>
          <p:cNvPicPr>
            <a:picLocks noChangeAspect="1"/>
          </p:cNvPicPr>
          <p:nvPr/>
        </p:nvPicPr>
        <p:blipFill rotWithShape="1">
          <a:blip r:embed="rId5"/>
          <a:srcRect t="14401" b="30829"/>
          <a:stretch/>
        </p:blipFill>
        <p:spPr>
          <a:xfrm>
            <a:off x="8581176" y="2090644"/>
            <a:ext cx="1818269" cy="1322636"/>
          </a:xfrm>
          <a:prstGeom prst="rect">
            <a:avLst/>
          </a:prstGeom>
        </p:spPr>
      </p:pic>
      <p:pic>
        <p:nvPicPr>
          <p:cNvPr id="43" name="Рисунок 42">
            <a:extLst>
              <a:ext uri="{FF2B5EF4-FFF2-40B4-BE49-F238E27FC236}">
                <a16:creationId xmlns:a16="http://schemas.microsoft.com/office/drawing/2014/main" id="{065B5B7F-4731-421A-8182-A884EC551656}"/>
              </a:ext>
            </a:extLst>
          </p:cNvPr>
          <p:cNvPicPr>
            <a:picLocks noChangeAspect="1"/>
          </p:cNvPicPr>
          <p:nvPr/>
        </p:nvPicPr>
        <p:blipFill rotWithShape="1">
          <a:blip r:embed="rId6"/>
          <a:srcRect t="14359" b="30371"/>
          <a:stretch/>
        </p:blipFill>
        <p:spPr>
          <a:xfrm>
            <a:off x="8568263" y="3580910"/>
            <a:ext cx="1844093" cy="1353681"/>
          </a:xfrm>
          <a:prstGeom prst="rect">
            <a:avLst/>
          </a:prstGeom>
        </p:spPr>
      </p:pic>
      <p:pic>
        <p:nvPicPr>
          <p:cNvPr id="45" name="Рисунок 44">
            <a:extLst>
              <a:ext uri="{FF2B5EF4-FFF2-40B4-BE49-F238E27FC236}">
                <a16:creationId xmlns:a16="http://schemas.microsoft.com/office/drawing/2014/main" id="{6D28A3CE-AF66-4B39-BAF1-85B246A43364}"/>
              </a:ext>
            </a:extLst>
          </p:cNvPr>
          <p:cNvPicPr>
            <a:picLocks noChangeAspect="1"/>
          </p:cNvPicPr>
          <p:nvPr/>
        </p:nvPicPr>
        <p:blipFill>
          <a:blip r:embed="rId7"/>
          <a:stretch>
            <a:fillRect/>
          </a:stretch>
        </p:blipFill>
        <p:spPr>
          <a:xfrm>
            <a:off x="10471628" y="4728068"/>
            <a:ext cx="1387382" cy="1845038"/>
          </a:xfrm>
          <a:prstGeom prst="rect">
            <a:avLst/>
          </a:prstGeom>
        </p:spPr>
      </p:pic>
      <p:pic>
        <p:nvPicPr>
          <p:cNvPr id="46" name="Рисунок 45">
            <a:extLst>
              <a:ext uri="{FF2B5EF4-FFF2-40B4-BE49-F238E27FC236}">
                <a16:creationId xmlns:a16="http://schemas.microsoft.com/office/drawing/2014/main" id="{1D67FE25-E035-4DFC-B395-722ED459802B}"/>
              </a:ext>
            </a:extLst>
          </p:cNvPr>
          <p:cNvPicPr>
            <a:picLocks noChangeAspect="1"/>
          </p:cNvPicPr>
          <p:nvPr/>
        </p:nvPicPr>
        <p:blipFill>
          <a:blip r:embed="rId8"/>
          <a:stretch>
            <a:fillRect/>
          </a:stretch>
        </p:blipFill>
        <p:spPr>
          <a:xfrm>
            <a:off x="8433655" y="5150725"/>
            <a:ext cx="1861265" cy="1341420"/>
          </a:xfrm>
          <a:prstGeom prst="rect">
            <a:avLst/>
          </a:prstGeom>
        </p:spPr>
      </p:pic>
      <p:pic>
        <p:nvPicPr>
          <p:cNvPr id="48" name="Рисунок 47">
            <a:extLst>
              <a:ext uri="{FF2B5EF4-FFF2-40B4-BE49-F238E27FC236}">
                <a16:creationId xmlns:a16="http://schemas.microsoft.com/office/drawing/2014/main" id="{FFF8B373-4029-41AD-A871-D27E8CA737A9}"/>
              </a:ext>
            </a:extLst>
          </p:cNvPr>
          <p:cNvPicPr>
            <a:picLocks noChangeAspect="1"/>
          </p:cNvPicPr>
          <p:nvPr/>
        </p:nvPicPr>
        <p:blipFill>
          <a:blip r:embed="rId9"/>
          <a:stretch>
            <a:fillRect/>
          </a:stretch>
        </p:blipFill>
        <p:spPr>
          <a:xfrm>
            <a:off x="10471628" y="3424996"/>
            <a:ext cx="1383912" cy="1847248"/>
          </a:xfrm>
          <a:prstGeom prst="rect">
            <a:avLst/>
          </a:prstGeom>
        </p:spPr>
      </p:pic>
      <p:pic>
        <p:nvPicPr>
          <p:cNvPr id="49" name="Рисунок 48">
            <a:extLst>
              <a:ext uri="{FF2B5EF4-FFF2-40B4-BE49-F238E27FC236}">
                <a16:creationId xmlns:a16="http://schemas.microsoft.com/office/drawing/2014/main" id="{987BF28E-57A1-4062-8752-5F0E4E980D7C}"/>
              </a:ext>
            </a:extLst>
          </p:cNvPr>
          <p:cNvPicPr>
            <a:picLocks noChangeAspect="1"/>
          </p:cNvPicPr>
          <p:nvPr/>
        </p:nvPicPr>
        <p:blipFill>
          <a:blip r:embed="rId10"/>
          <a:stretch>
            <a:fillRect/>
          </a:stretch>
        </p:blipFill>
        <p:spPr>
          <a:xfrm>
            <a:off x="10471628" y="1940021"/>
            <a:ext cx="1434743" cy="1903576"/>
          </a:xfrm>
          <a:prstGeom prst="rect">
            <a:avLst/>
          </a:prstGeom>
        </p:spPr>
      </p:pic>
      <p:pic>
        <p:nvPicPr>
          <p:cNvPr id="50" name="Рисунок 49">
            <a:extLst>
              <a:ext uri="{FF2B5EF4-FFF2-40B4-BE49-F238E27FC236}">
                <a16:creationId xmlns:a16="http://schemas.microsoft.com/office/drawing/2014/main" id="{D98F6CAB-9F6D-4A10-969B-2A15CBD1AAED}"/>
              </a:ext>
            </a:extLst>
          </p:cNvPr>
          <p:cNvPicPr>
            <a:picLocks noChangeAspect="1"/>
          </p:cNvPicPr>
          <p:nvPr/>
        </p:nvPicPr>
        <p:blipFill rotWithShape="1">
          <a:blip r:embed="rId11"/>
          <a:srcRect b="31057"/>
          <a:stretch/>
        </p:blipFill>
        <p:spPr>
          <a:xfrm>
            <a:off x="6989330" y="2055853"/>
            <a:ext cx="1541015" cy="1411037"/>
          </a:xfrm>
          <a:prstGeom prst="rect">
            <a:avLst/>
          </a:prstGeom>
        </p:spPr>
      </p:pic>
      <p:pic>
        <p:nvPicPr>
          <p:cNvPr id="51" name="Рисунок 50">
            <a:extLst>
              <a:ext uri="{FF2B5EF4-FFF2-40B4-BE49-F238E27FC236}">
                <a16:creationId xmlns:a16="http://schemas.microsoft.com/office/drawing/2014/main" id="{4A5F40A0-B70F-4F71-B238-930059B7FA6F}"/>
              </a:ext>
            </a:extLst>
          </p:cNvPr>
          <p:cNvPicPr>
            <a:picLocks noChangeAspect="1"/>
          </p:cNvPicPr>
          <p:nvPr/>
        </p:nvPicPr>
        <p:blipFill rotWithShape="1">
          <a:blip r:embed="rId12"/>
          <a:srcRect b="31058"/>
          <a:stretch/>
        </p:blipFill>
        <p:spPr>
          <a:xfrm>
            <a:off x="6930780" y="3580910"/>
            <a:ext cx="1602509" cy="1467345"/>
          </a:xfrm>
          <a:prstGeom prst="rect">
            <a:avLst/>
          </a:prstGeom>
        </p:spPr>
      </p:pic>
      <p:pic>
        <p:nvPicPr>
          <p:cNvPr id="52" name="Рисунок 51">
            <a:extLst>
              <a:ext uri="{FF2B5EF4-FFF2-40B4-BE49-F238E27FC236}">
                <a16:creationId xmlns:a16="http://schemas.microsoft.com/office/drawing/2014/main" id="{C8A11CC5-49F3-4A4F-B8CA-788F43597215}"/>
              </a:ext>
            </a:extLst>
          </p:cNvPr>
          <p:cNvPicPr>
            <a:picLocks noChangeAspect="1"/>
          </p:cNvPicPr>
          <p:nvPr/>
        </p:nvPicPr>
        <p:blipFill>
          <a:blip r:embed="rId13"/>
          <a:stretch>
            <a:fillRect/>
          </a:stretch>
        </p:blipFill>
        <p:spPr>
          <a:xfrm>
            <a:off x="8472329" y="441637"/>
            <a:ext cx="1783915" cy="1341420"/>
          </a:xfrm>
          <a:prstGeom prst="rect">
            <a:avLst/>
          </a:prstGeom>
        </p:spPr>
      </p:pic>
      <p:pic>
        <p:nvPicPr>
          <p:cNvPr id="53" name="Рисунок 52">
            <a:extLst>
              <a:ext uri="{FF2B5EF4-FFF2-40B4-BE49-F238E27FC236}">
                <a16:creationId xmlns:a16="http://schemas.microsoft.com/office/drawing/2014/main" id="{65AE7CDB-609B-49B4-BC78-1C8820DF39C4}"/>
              </a:ext>
            </a:extLst>
          </p:cNvPr>
          <p:cNvPicPr>
            <a:picLocks noChangeAspect="1"/>
          </p:cNvPicPr>
          <p:nvPr/>
        </p:nvPicPr>
        <p:blipFill rotWithShape="1">
          <a:blip r:embed="rId14"/>
          <a:srcRect t="4861" b="18769"/>
          <a:stretch/>
        </p:blipFill>
        <p:spPr>
          <a:xfrm>
            <a:off x="6953077" y="315397"/>
            <a:ext cx="1473272" cy="1494349"/>
          </a:xfrm>
          <a:prstGeom prst="rect">
            <a:avLst/>
          </a:prstGeom>
        </p:spPr>
      </p:pic>
      <p:pic>
        <p:nvPicPr>
          <p:cNvPr id="57" name="Рисунок 56">
            <a:extLst>
              <a:ext uri="{FF2B5EF4-FFF2-40B4-BE49-F238E27FC236}">
                <a16:creationId xmlns:a16="http://schemas.microsoft.com/office/drawing/2014/main" id="{2021F65E-4724-4FFB-B506-44D501848501}"/>
              </a:ext>
            </a:extLst>
          </p:cNvPr>
          <p:cNvPicPr>
            <a:picLocks noChangeAspect="1"/>
          </p:cNvPicPr>
          <p:nvPr/>
        </p:nvPicPr>
        <p:blipFill>
          <a:blip r:embed="rId15"/>
          <a:stretch>
            <a:fillRect/>
          </a:stretch>
        </p:blipFill>
        <p:spPr>
          <a:xfrm>
            <a:off x="6600041" y="5169026"/>
            <a:ext cx="1745260" cy="1317466"/>
          </a:xfrm>
          <a:prstGeom prst="rect">
            <a:avLst/>
          </a:prstGeom>
        </p:spPr>
      </p:pic>
      <p:pic>
        <p:nvPicPr>
          <p:cNvPr id="59" name="Рисунок 58">
            <a:extLst>
              <a:ext uri="{FF2B5EF4-FFF2-40B4-BE49-F238E27FC236}">
                <a16:creationId xmlns:a16="http://schemas.microsoft.com/office/drawing/2014/main" id="{8E31E345-318D-43A9-9FAC-FE076B60F197}"/>
              </a:ext>
            </a:extLst>
          </p:cNvPr>
          <p:cNvPicPr>
            <a:picLocks noChangeAspect="1"/>
          </p:cNvPicPr>
          <p:nvPr/>
        </p:nvPicPr>
        <p:blipFill>
          <a:blip r:embed="rId16"/>
          <a:stretch>
            <a:fillRect/>
          </a:stretch>
        </p:blipFill>
        <p:spPr>
          <a:xfrm>
            <a:off x="1911176" y="291290"/>
            <a:ext cx="4048095" cy="463336"/>
          </a:xfrm>
          <a:prstGeom prst="rect">
            <a:avLst/>
          </a:prstGeom>
        </p:spPr>
      </p:pic>
      <p:sp>
        <p:nvSpPr>
          <p:cNvPr id="61" name="TextBox 60">
            <a:extLst>
              <a:ext uri="{FF2B5EF4-FFF2-40B4-BE49-F238E27FC236}">
                <a16:creationId xmlns:a16="http://schemas.microsoft.com/office/drawing/2014/main" id="{3742F5EF-55B9-49B2-9F7D-673BAE52E816}"/>
              </a:ext>
            </a:extLst>
          </p:cNvPr>
          <p:cNvSpPr txBox="1"/>
          <p:nvPr/>
        </p:nvSpPr>
        <p:spPr>
          <a:xfrm>
            <a:off x="1349417" y="754626"/>
            <a:ext cx="5642225" cy="4708981"/>
          </a:xfrm>
          <a:prstGeom prst="rect">
            <a:avLst/>
          </a:prstGeom>
          <a:noFill/>
        </p:spPr>
        <p:txBody>
          <a:bodyPr wrap="square">
            <a:spAutoFit/>
          </a:bodyPr>
          <a:lstStyle/>
          <a:p>
            <a:pPr algn="just"/>
            <a:r>
              <a:rPr lang="uk-UA" sz="2000" b="1" dirty="0"/>
              <a:t>  1.Нагрівання:   </a:t>
            </a:r>
            <a:r>
              <a:rPr lang="uk-UA" sz="2000" dirty="0"/>
              <a:t>куб нагрівається найшвидше (до 35°</a:t>
            </a:r>
            <a:r>
              <a:rPr lang="en-US" sz="2000" dirty="0"/>
              <a:t>C </a:t>
            </a:r>
            <a:r>
              <a:rPr lang="uk-UA" sz="2000" dirty="0"/>
              <a:t>за 6 хв), купол — найповільніше (30°</a:t>
            </a:r>
            <a:r>
              <a:rPr lang="en-US" sz="2000" dirty="0"/>
              <a:t>C)</a:t>
            </a:r>
            <a:r>
              <a:rPr lang="uk-UA" sz="2000" dirty="0"/>
              <a:t>, піраміда — середній результат.</a:t>
            </a:r>
          </a:p>
          <a:p>
            <a:pPr algn="just"/>
            <a:r>
              <a:rPr lang="uk-UA" sz="2000" dirty="0"/>
              <a:t>  </a:t>
            </a:r>
            <a:r>
              <a:rPr lang="uk-UA" sz="2000" b="1" dirty="0"/>
              <a:t>Висновок: </a:t>
            </a:r>
            <a:r>
              <a:rPr lang="uk-UA" sz="2000" dirty="0"/>
              <a:t>куб більше перегрівається, купол забезпечує більш стабільну температуру. </a:t>
            </a:r>
          </a:p>
          <a:p>
            <a:r>
              <a:rPr lang="uk-UA" sz="2000" b="1" dirty="0"/>
              <a:t> 2. Площа поверхні.</a:t>
            </a:r>
          </a:p>
          <a:p>
            <a:pPr algn="just"/>
            <a:r>
              <a:rPr lang="uk-UA" sz="2000" b="1" dirty="0"/>
              <a:t>Висновок: </a:t>
            </a:r>
            <a:r>
              <a:rPr lang="uk-UA" sz="2000" dirty="0"/>
              <a:t>купол має найменшу площу поверхні, тому менше втрат тепла, піраміда – середній результат, втрати тепла через грані, куб – найбільша площа, тому найбільші втрати тепла (багато кутів)</a:t>
            </a:r>
          </a:p>
          <a:p>
            <a:r>
              <a:rPr lang="uk-UA" sz="2000" b="1" dirty="0"/>
              <a:t>3. Вплив пилу: куб - </a:t>
            </a:r>
            <a:r>
              <a:rPr lang="uk-UA" sz="2000" dirty="0"/>
              <a:t> найбільше накопичення, </a:t>
            </a:r>
            <a:r>
              <a:rPr lang="uk-UA" sz="2000" b="1" dirty="0"/>
              <a:t>піраміда</a:t>
            </a:r>
            <a:r>
              <a:rPr lang="uk-UA" sz="2000" dirty="0"/>
              <a:t> - частково скочується,</a:t>
            </a:r>
            <a:r>
              <a:rPr lang="uk-UA" sz="2000" b="1" dirty="0"/>
              <a:t> купол</a:t>
            </a:r>
            <a:r>
              <a:rPr lang="uk-UA" sz="2000" dirty="0"/>
              <a:t>: найменше накопичення</a:t>
            </a:r>
          </a:p>
          <a:p>
            <a:endParaRPr lang="uk-UA" sz="2000" dirty="0"/>
          </a:p>
        </p:txBody>
      </p:sp>
      <p:pic>
        <p:nvPicPr>
          <p:cNvPr id="63" name="Рисунок 62">
            <a:extLst>
              <a:ext uri="{FF2B5EF4-FFF2-40B4-BE49-F238E27FC236}">
                <a16:creationId xmlns:a16="http://schemas.microsoft.com/office/drawing/2014/main" id="{4ED6AA48-350A-4346-A250-53FB69BA8A08}"/>
              </a:ext>
            </a:extLst>
          </p:cNvPr>
          <p:cNvPicPr>
            <a:picLocks noChangeAspect="1"/>
          </p:cNvPicPr>
          <p:nvPr/>
        </p:nvPicPr>
        <p:blipFill rotWithShape="1">
          <a:blip r:embed="rId17"/>
          <a:srcRect b="27120"/>
          <a:stretch/>
        </p:blipFill>
        <p:spPr>
          <a:xfrm>
            <a:off x="4993239" y="5146235"/>
            <a:ext cx="1488405" cy="1440003"/>
          </a:xfrm>
          <a:prstGeom prst="rect">
            <a:avLst/>
          </a:prstGeom>
        </p:spPr>
      </p:pic>
      <p:pic>
        <p:nvPicPr>
          <p:cNvPr id="65" name="Рисунок 64">
            <a:extLst>
              <a:ext uri="{FF2B5EF4-FFF2-40B4-BE49-F238E27FC236}">
                <a16:creationId xmlns:a16="http://schemas.microsoft.com/office/drawing/2014/main" id="{A064C98F-F8F2-4EDD-A3E5-19337251B2ED}"/>
              </a:ext>
            </a:extLst>
          </p:cNvPr>
          <p:cNvPicPr>
            <a:picLocks noChangeAspect="1"/>
          </p:cNvPicPr>
          <p:nvPr/>
        </p:nvPicPr>
        <p:blipFill rotWithShape="1">
          <a:blip r:embed="rId18"/>
          <a:srcRect t="13313" r="6910" b="13551"/>
          <a:stretch/>
        </p:blipFill>
        <p:spPr>
          <a:xfrm>
            <a:off x="3461273" y="5146235"/>
            <a:ext cx="1361988" cy="1420475"/>
          </a:xfrm>
          <a:prstGeom prst="rect">
            <a:avLst/>
          </a:prstGeom>
        </p:spPr>
      </p:pic>
      <p:pic>
        <p:nvPicPr>
          <p:cNvPr id="67" name="Рисунок 66">
            <a:extLst>
              <a:ext uri="{FF2B5EF4-FFF2-40B4-BE49-F238E27FC236}">
                <a16:creationId xmlns:a16="http://schemas.microsoft.com/office/drawing/2014/main" id="{4A1DD14C-1B95-4DA0-A1FD-B590D71E0CBD}"/>
              </a:ext>
            </a:extLst>
          </p:cNvPr>
          <p:cNvPicPr>
            <a:picLocks noChangeAspect="1"/>
          </p:cNvPicPr>
          <p:nvPr/>
        </p:nvPicPr>
        <p:blipFill rotWithShape="1">
          <a:blip r:embed="rId19"/>
          <a:srcRect t="-1" b="17027"/>
          <a:stretch/>
        </p:blipFill>
        <p:spPr>
          <a:xfrm>
            <a:off x="1940613" y="5146235"/>
            <a:ext cx="1275846" cy="1405314"/>
          </a:xfrm>
          <a:prstGeom prst="rect">
            <a:avLst/>
          </a:prstGeom>
        </p:spPr>
      </p:pic>
    </p:spTree>
    <p:extLst>
      <p:ext uri="{BB962C8B-B14F-4D97-AF65-F5344CB8AC3E}">
        <p14:creationId xmlns:p14="http://schemas.microsoft.com/office/powerpoint/2010/main" val="2679676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742B25DC-2FBE-4CCE-84CB-85796160A440}"/>
              </a:ext>
            </a:extLst>
          </p:cNvPr>
          <p:cNvPicPr>
            <a:picLocks noChangeAspect="1"/>
          </p:cNvPicPr>
          <p:nvPr/>
        </p:nvPicPr>
        <p:blipFill>
          <a:blip r:embed="rId2"/>
          <a:stretch>
            <a:fillRect/>
          </a:stretch>
        </p:blipFill>
        <p:spPr>
          <a:xfrm>
            <a:off x="0" y="3048"/>
            <a:ext cx="12192000" cy="6851904"/>
          </a:xfrm>
          <a:prstGeom prst="rect">
            <a:avLst/>
          </a:prstGeom>
        </p:spPr>
      </p:pic>
      <p:sp>
        <p:nvSpPr>
          <p:cNvPr id="5" name="Прямокутник 4">
            <a:extLst>
              <a:ext uri="{FF2B5EF4-FFF2-40B4-BE49-F238E27FC236}">
                <a16:creationId xmlns:a16="http://schemas.microsoft.com/office/drawing/2014/main" id="{B1F9C2F6-39FB-4BFB-B5F3-45626201DA37}"/>
              </a:ext>
            </a:extLst>
          </p:cNvPr>
          <p:cNvSpPr/>
          <p:nvPr/>
        </p:nvSpPr>
        <p:spPr>
          <a:xfrm>
            <a:off x="3171689" y="238203"/>
            <a:ext cx="6748963" cy="707886"/>
          </a:xfrm>
          <a:prstGeom prst="rect">
            <a:avLst/>
          </a:prstGeom>
          <a:noFill/>
        </p:spPr>
        <p:txBody>
          <a:bodyPr wrap="none" lIns="91440" tIns="45720" rIns="91440" bIns="45720">
            <a:spAutoFit/>
          </a:bodyPr>
          <a:lstStyle/>
          <a:p>
            <a:pPr algn="ctr"/>
            <a:r>
              <a:rPr lang="uk-UA" sz="4000" b="1" dirty="0">
                <a:ln w="22225">
                  <a:solidFill>
                    <a:schemeClr val="accent2"/>
                  </a:solidFill>
                  <a:prstDash val="solid"/>
                </a:ln>
                <a:solidFill>
                  <a:srgbClr val="C6426B"/>
                </a:solidFill>
              </a:rPr>
              <a:t>Особистий внесок та новизна</a:t>
            </a:r>
            <a:endParaRPr lang="uk-UA" sz="4000" b="1" cap="none" spc="0" dirty="0">
              <a:ln w="22225">
                <a:solidFill>
                  <a:schemeClr val="accent2"/>
                </a:solidFill>
                <a:prstDash val="solid"/>
              </a:ln>
              <a:solidFill>
                <a:srgbClr val="C6426B"/>
              </a:solidFill>
              <a:effectLst/>
            </a:endParaRPr>
          </a:p>
        </p:txBody>
      </p:sp>
      <p:sp>
        <p:nvSpPr>
          <p:cNvPr id="7" name="TextBox 6">
            <a:extLst>
              <a:ext uri="{FF2B5EF4-FFF2-40B4-BE49-F238E27FC236}">
                <a16:creationId xmlns:a16="http://schemas.microsoft.com/office/drawing/2014/main" id="{6E530391-5FC4-4E4F-BFB8-B84B617A7CDA}"/>
              </a:ext>
            </a:extLst>
          </p:cNvPr>
          <p:cNvSpPr txBox="1"/>
          <p:nvPr/>
        </p:nvSpPr>
        <p:spPr>
          <a:xfrm>
            <a:off x="1939001" y="1351508"/>
            <a:ext cx="9214338" cy="4154984"/>
          </a:xfrm>
          <a:prstGeom prst="rect">
            <a:avLst/>
          </a:prstGeom>
          <a:noFill/>
        </p:spPr>
        <p:txBody>
          <a:bodyPr wrap="square">
            <a:spAutoFit/>
          </a:bodyPr>
          <a:lstStyle/>
          <a:p>
            <a:pPr algn="just"/>
            <a:r>
              <a:rPr lang="ru-RU" sz="2200" dirty="0">
                <a:solidFill>
                  <a:srgbClr val="002060"/>
                </a:solidFill>
              </a:rPr>
              <a:t>          </a:t>
            </a:r>
            <a:r>
              <a:rPr lang="ru-RU" sz="2200" dirty="0" err="1">
                <a:solidFill>
                  <a:srgbClr val="002060"/>
                </a:solidFill>
              </a:rPr>
              <a:t>Самостійно</a:t>
            </a:r>
            <a:r>
              <a:rPr lang="ru-RU" sz="2200" dirty="0">
                <a:solidFill>
                  <a:srgbClr val="002060"/>
                </a:solidFill>
              </a:rPr>
              <a:t> </a:t>
            </a:r>
            <a:r>
              <a:rPr lang="ru-RU" sz="2200" dirty="0" err="1">
                <a:solidFill>
                  <a:srgbClr val="002060"/>
                </a:solidFill>
              </a:rPr>
              <a:t>розроблено</a:t>
            </a:r>
            <a:r>
              <a:rPr lang="ru-RU" sz="2200" dirty="0">
                <a:solidFill>
                  <a:srgbClr val="002060"/>
                </a:solidFill>
              </a:rPr>
              <a:t> модель </a:t>
            </a:r>
            <a:r>
              <a:rPr lang="ru-RU" sz="2200" dirty="0" err="1">
                <a:solidFill>
                  <a:srgbClr val="002060"/>
                </a:solidFill>
              </a:rPr>
              <a:t>місячної</a:t>
            </a:r>
            <a:r>
              <a:rPr lang="ru-RU" sz="2200" dirty="0">
                <a:solidFill>
                  <a:srgbClr val="002060"/>
                </a:solidFill>
              </a:rPr>
              <a:t> </a:t>
            </a:r>
            <a:r>
              <a:rPr lang="ru-RU" sz="2200" dirty="0" err="1">
                <a:solidFill>
                  <a:srgbClr val="002060"/>
                </a:solidFill>
              </a:rPr>
              <a:t>бази</a:t>
            </a:r>
            <a:r>
              <a:rPr lang="ru-RU" sz="2200" dirty="0">
                <a:solidFill>
                  <a:srgbClr val="002060"/>
                </a:solidFill>
              </a:rPr>
              <a:t> та проведено комплекс </a:t>
            </a:r>
            <a:r>
              <a:rPr lang="ru-RU" sz="2200" dirty="0" err="1">
                <a:solidFill>
                  <a:srgbClr val="002060"/>
                </a:solidFill>
              </a:rPr>
              <a:t>експериментальних</a:t>
            </a:r>
            <a:r>
              <a:rPr lang="ru-RU" sz="2200" dirty="0">
                <a:solidFill>
                  <a:srgbClr val="002060"/>
                </a:solidFill>
              </a:rPr>
              <a:t> </a:t>
            </a:r>
            <a:r>
              <a:rPr lang="ru-RU" sz="2200" dirty="0" err="1">
                <a:solidFill>
                  <a:srgbClr val="002060"/>
                </a:solidFill>
              </a:rPr>
              <a:t>досліджень</a:t>
            </a:r>
            <a:r>
              <a:rPr lang="ru-RU" sz="2200" dirty="0">
                <a:solidFill>
                  <a:srgbClr val="002060"/>
                </a:solidFill>
              </a:rPr>
              <a:t> </a:t>
            </a:r>
            <a:r>
              <a:rPr lang="ru-RU" sz="2200" dirty="0" err="1">
                <a:solidFill>
                  <a:srgbClr val="002060"/>
                </a:solidFill>
              </a:rPr>
              <a:t>фізичних</a:t>
            </a:r>
            <a:r>
              <a:rPr lang="ru-RU" sz="2200" dirty="0">
                <a:solidFill>
                  <a:srgbClr val="002060"/>
                </a:solidFill>
              </a:rPr>
              <a:t> </a:t>
            </a:r>
            <a:r>
              <a:rPr lang="ru-RU" sz="2200" dirty="0" err="1">
                <a:solidFill>
                  <a:srgbClr val="002060"/>
                </a:solidFill>
              </a:rPr>
              <a:t>процесів</a:t>
            </a:r>
            <a:r>
              <a:rPr lang="ru-RU" sz="2200" dirty="0">
                <a:solidFill>
                  <a:srgbClr val="002060"/>
                </a:solidFill>
              </a:rPr>
              <a:t>, </a:t>
            </a:r>
            <a:r>
              <a:rPr lang="ru-RU" sz="2200" dirty="0" err="1">
                <a:solidFill>
                  <a:srgbClr val="002060"/>
                </a:solidFill>
              </a:rPr>
              <a:t>що</a:t>
            </a:r>
            <a:r>
              <a:rPr lang="ru-RU" sz="2200" dirty="0">
                <a:solidFill>
                  <a:srgbClr val="002060"/>
                </a:solidFill>
              </a:rPr>
              <a:t> </a:t>
            </a:r>
            <a:r>
              <a:rPr lang="ru-RU" sz="2200" dirty="0" err="1">
                <a:solidFill>
                  <a:srgbClr val="002060"/>
                </a:solidFill>
              </a:rPr>
              <a:t>впливають</a:t>
            </a:r>
            <a:r>
              <a:rPr lang="ru-RU" sz="2200" dirty="0">
                <a:solidFill>
                  <a:srgbClr val="002060"/>
                </a:solidFill>
              </a:rPr>
              <a:t> на </a:t>
            </a:r>
            <a:r>
              <a:rPr lang="ru-RU" sz="2200" dirty="0" err="1">
                <a:solidFill>
                  <a:srgbClr val="002060"/>
                </a:solidFill>
              </a:rPr>
              <a:t>її</a:t>
            </a:r>
            <a:r>
              <a:rPr lang="ru-RU" sz="2200" dirty="0">
                <a:solidFill>
                  <a:srgbClr val="002060"/>
                </a:solidFill>
              </a:rPr>
              <a:t> </a:t>
            </a:r>
            <a:r>
              <a:rPr lang="ru-RU" sz="2200" dirty="0" err="1">
                <a:solidFill>
                  <a:srgbClr val="002060"/>
                </a:solidFill>
              </a:rPr>
              <a:t>ефективність</a:t>
            </a:r>
            <a:r>
              <a:rPr lang="ru-RU" sz="2200" dirty="0">
                <a:solidFill>
                  <a:srgbClr val="002060"/>
                </a:solidFill>
              </a:rPr>
              <a:t>. На </a:t>
            </a:r>
            <a:r>
              <a:rPr lang="ru-RU" sz="2200" dirty="0" err="1">
                <a:solidFill>
                  <a:srgbClr val="002060"/>
                </a:solidFill>
              </a:rPr>
              <a:t>основі</a:t>
            </a:r>
            <a:r>
              <a:rPr lang="ru-RU" sz="2200" dirty="0">
                <a:solidFill>
                  <a:srgbClr val="002060"/>
                </a:solidFill>
              </a:rPr>
              <a:t> </a:t>
            </a:r>
            <a:r>
              <a:rPr lang="ru-RU" sz="2200" dirty="0" err="1">
                <a:solidFill>
                  <a:srgbClr val="002060"/>
                </a:solidFill>
              </a:rPr>
              <a:t>отриманих</a:t>
            </a:r>
            <a:r>
              <a:rPr lang="ru-RU" sz="2200" dirty="0">
                <a:solidFill>
                  <a:srgbClr val="002060"/>
                </a:solidFill>
              </a:rPr>
              <a:t> </a:t>
            </a:r>
            <a:r>
              <a:rPr lang="ru-RU" sz="2200" dirty="0" err="1">
                <a:solidFill>
                  <a:srgbClr val="002060"/>
                </a:solidFill>
              </a:rPr>
              <a:t>результатів</a:t>
            </a:r>
            <a:r>
              <a:rPr lang="ru-RU" sz="2200" dirty="0">
                <a:solidFill>
                  <a:srgbClr val="002060"/>
                </a:solidFill>
              </a:rPr>
              <a:t> </a:t>
            </a:r>
            <a:r>
              <a:rPr lang="ru-RU" sz="2200" dirty="0" err="1">
                <a:solidFill>
                  <a:srgbClr val="002060"/>
                </a:solidFill>
              </a:rPr>
              <a:t>здійснено</a:t>
            </a:r>
            <a:r>
              <a:rPr lang="ru-RU" sz="2200" dirty="0">
                <a:solidFill>
                  <a:srgbClr val="002060"/>
                </a:solidFill>
              </a:rPr>
              <a:t> </a:t>
            </a:r>
            <a:r>
              <a:rPr lang="ru-RU" sz="2200" dirty="0" err="1">
                <a:solidFill>
                  <a:srgbClr val="002060"/>
                </a:solidFill>
              </a:rPr>
              <a:t>їх</a:t>
            </a:r>
            <a:r>
              <a:rPr lang="ru-RU" sz="2200" dirty="0">
                <a:solidFill>
                  <a:srgbClr val="002060"/>
                </a:solidFill>
              </a:rPr>
              <a:t> </a:t>
            </a:r>
            <a:r>
              <a:rPr lang="ru-RU" sz="2200" dirty="0" err="1">
                <a:solidFill>
                  <a:srgbClr val="002060"/>
                </a:solidFill>
              </a:rPr>
              <a:t>узагальнення</a:t>
            </a:r>
            <a:r>
              <a:rPr lang="ru-RU" sz="2200" dirty="0">
                <a:solidFill>
                  <a:srgbClr val="002060"/>
                </a:solidFill>
              </a:rPr>
              <a:t> та </a:t>
            </a:r>
            <a:r>
              <a:rPr lang="ru-RU" sz="2200" dirty="0" err="1">
                <a:solidFill>
                  <a:srgbClr val="002060"/>
                </a:solidFill>
              </a:rPr>
              <a:t>запропоновано</a:t>
            </a:r>
            <a:r>
              <a:rPr lang="ru-RU" sz="2200" dirty="0">
                <a:solidFill>
                  <a:srgbClr val="002060"/>
                </a:solidFill>
              </a:rPr>
              <a:t> </a:t>
            </a:r>
            <a:r>
              <a:rPr lang="ru-RU" sz="2200" dirty="0" err="1">
                <a:solidFill>
                  <a:srgbClr val="002060"/>
                </a:solidFill>
              </a:rPr>
              <a:t>інженерні</a:t>
            </a:r>
            <a:r>
              <a:rPr lang="ru-RU" sz="2200" dirty="0">
                <a:solidFill>
                  <a:srgbClr val="002060"/>
                </a:solidFill>
              </a:rPr>
              <a:t> </a:t>
            </a:r>
            <a:r>
              <a:rPr lang="ru-RU" sz="2200" dirty="0" err="1">
                <a:solidFill>
                  <a:srgbClr val="002060"/>
                </a:solidFill>
              </a:rPr>
              <a:t>рішення</a:t>
            </a:r>
            <a:r>
              <a:rPr lang="ru-RU" sz="2200" dirty="0">
                <a:solidFill>
                  <a:srgbClr val="002060"/>
                </a:solidFill>
              </a:rPr>
              <a:t> </a:t>
            </a:r>
            <a:r>
              <a:rPr lang="ru-RU" sz="2200" dirty="0" err="1">
                <a:solidFill>
                  <a:srgbClr val="002060"/>
                </a:solidFill>
              </a:rPr>
              <a:t>щодо</a:t>
            </a:r>
            <a:r>
              <a:rPr lang="ru-RU" sz="2200" dirty="0">
                <a:solidFill>
                  <a:srgbClr val="002060"/>
                </a:solidFill>
              </a:rPr>
              <a:t> </a:t>
            </a:r>
            <a:r>
              <a:rPr lang="ru-RU" sz="2200" dirty="0" err="1">
                <a:solidFill>
                  <a:srgbClr val="002060"/>
                </a:solidFill>
              </a:rPr>
              <a:t>підвищення</a:t>
            </a:r>
            <a:r>
              <a:rPr lang="ru-RU" sz="2200" dirty="0">
                <a:solidFill>
                  <a:srgbClr val="002060"/>
                </a:solidFill>
              </a:rPr>
              <a:t> </a:t>
            </a:r>
            <a:r>
              <a:rPr lang="ru-RU" sz="2200" dirty="0" err="1">
                <a:solidFill>
                  <a:srgbClr val="002060"/>
                </a:solidFill>
              </a:rPr>
              <a:t>ефективності</a:t>
            </a:r>
            <a:r>
              <a:rPr lang="ru-RU" sz="2200" dirty="0">
                <a:solidFill>
                  <a:srgbClr val="002060"/>
                </a:solidFill>
              </a:rPr>
              <a:t> </a:t>
            </a:r>
            <a:r>
              <a:rPr lang="ru-RU" sz="2200" dirty="0" err="1">
                <a:solidFill>
                  <a:srgbClr val="002060"/>
                </a:solidFill>
              </a:rPr>
              <a:t>місячної</a:t>
            </a:r>
            <a:r>
              <a:rPr lang="ru-RU" sz="2200" dirty="0">
                <a:solidFill>
                  <a:srgbClr val="002060"/>
                </a:solidFill>
              </a:rPr>
              <a:t> </a:t>
            </a:r>
            <a:r>
              <a:rPr lang="ru-RU" sz="2200" dirty="0" err="1">
                <a:solidFill>
                  <a:srgbClr val="002060"/>
                </a:solidFill>
              </a:rPr>
              <a:t>бази</a:t>
            </a:r>
            <a:r>
              <a:rPr lang="ru-RU" sz="2200" dirty="0">
                <a:solidFill>
                  <a:srgbClr val="002060"/>
                </a:solidFill>
              </a:rPr>
              <a:t> (</a:t>
            </a:r>
            <a:r>
              <a:rPr lang="uk-UA" sz="2200" dirty="0">
                <a:solidFill>
                  <a:srgbClr val="002060"/>
                </a:solidFill>
              </a:rPr>
              <a:t>проведення експериментів із сонячною панеллю, дослідження </a:t>
            </a:r>
            <a:r>
              <a:rPr lang="uk-UA" sz="2200" dirty="0" err="1">
                <a:solidFill>
                  <a:srgbClr val="002060"/>
                </a:solidFill>
              </a:rPr>
              <a:t>фазозмінних</a:t>
            </a:r>
            <a:r>
              <a:rPr lang="uk-UA" sz="2200" dirty="0">
                <a:solidFill>
                  <a:srgbClr val="002060"/>
                </a:solidFill>
              </a:rPr>
              <a:t> матеріалів (парафіну), аналіз форм модулів (куб, купол, піраміда),  системи очищення води </a:t>
            </a:r>
          </a:p>
          <a:p>
            <a:pPr algn="just"/>
            <a:r>
              <a:rPr lang="uk-UA" sz="2200" dirty="0">
                <a:solidFill>
                  <a:srgbClr val="002060"/>
                </a:solidFill>
              </a:rPr>
              <a:t>         Доведено, що спеціальні речовини (ФЗР) можуть гріти базу вночі без електрики, просто віддаючи накопичене за день тепло. Виміряно, наскільки точно падає потужність сонячних панелей через місячний пил та невдалий кут нахилу. З’ясовано, що форма купола найкраще тримає тепло порівняно з кубом чи пірамідою.</a:t>
            </a:r>
          </a:p>
        </p:txBody>
      </p:sp>
    </p:spTree>
    <p:extLst>
      <p:ext uri="{BB962C8B-B14F-4D97-AF65-F5344CB8AC3E}">
        <p14:creationId xmlns:p14="http://schemas.microsoft.com/office/powerpoint/2010/main" val="3004062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5F683626-20BB-44A6-A292-4E0EF2648AC6}"/>
              </a:ext>
            </a:extLst>
          </p:cNvPr>
          <p:cNvPicPr>
            <a:picLocks noChangeAspect="1"/>
          </p:cNvPicPr>
          <p:nvPr/>
        </p:nvPicPr>
        <p:blipFill>
          <a:blip r:embed="rId2"/>
          <a:stretch>
            <a:fillRect/>
          </a:stretch>
        </p:blipFill>
        <p:spPr>
          <a:xfrm>
            <a:off x="0" y="0"/>
            <a:ext cx="12192000" cy="6851904"/>
          </a:xfrm>
          <a:prstGeom prst="rect">
            <a:avLst/>
          </a:prstGeom>
        </p:spPr>
      </p:pic>
      <p:sp>
        <p:nvSpPr>
          <p:cNvPr id="8" name="Прямокутник 7">
            <a:extLst>
              <a:ext uri="{FF2B5EF4-FFF2-40B4-BE49-F238E27FC236}">
                <a16:creationId xmlns:a16="http://schemas.microsoft.com/office/drawing/2014/main" id="{F08DF7D5-81DA-484E-A119-22799544575E}"/>
              </a:ext>
            </a:extLst>
          </p:cNvPr>
          <p:cNvSpPr/>
          <p:nvPr/>
        </p:nvSpPr>
        <p:spPr>
          <a:xfrm>
            <a:off x="3181699" y="377924"/>
            <a:ext cx="6138091" cy="1200329"/>
          </a:xfrm>
          <a:prstGeom prst="rect">
            <a:avLst/>
          </a:prstGeom>
          <a:noFill/>
        </p:spPr>
        <p:txBody>
          <a:bodyPr wrap="square" lIns="91440" tIns="45720" rIns="91440" bIns="45720">
            <a:spAutoFit/>
          </a:bodyPr>
          <a:lstStyle/>
          <a:p>
            <a:pPr algn="ctr"/>
            <a:r>
              <a:rPr lang="uk-UA" sz="3600" b="1" dirty="0">
                <a:ln w="22225">
                  <a:solidFill>
                    <a:schemeClr val="accent2"/>
                  </a:solidFill>
                  <a:prstDash val="solid"/>
                </a:ln>
                <a:solidFill>
                  <a:srgbClr val="CC0066"/>
                </a:solidFill>
              </a:rPr>
              <a:t>Список використаних джерел</a:t>
            </a:r>
          </a:p>
          <a:p>
            <a:pPr algn="ctr"/>
            <a:endParaRPr lang="uk-UA" sz="3600" b="1" cap="none" spc="0" dirty="0">
              <a:ln w="22225">
                <a:solidFill>
                  <a:schemeClr val="accent2"/>
                </a:solidFill>
                <a:prstDash val="solid"/>
              </a:ln>
              <a:solidFill>
                <a:srgbClr val="CC0066"/>
              </a:solidFill>
              <a:effectLst/>
            </a:endParaRPr>
          </a:p>
        </p:txBody>
      </p:sp>
      <p:sp>
        <p:nvSpPr>
          <p:cNvPr id="12" name="TextBox 11">
            <a:extLst>
              <a:ext uri="{FF2B5EF4-FFF2-40B4-BE49-F238E27FC236}">
                <a16:creationId xmlns:a16="http://schemas.microsoft.com/office/drawing/2014/main" id="{BC1DBB13-3D72-4088-BC60-C76920A0E7CA}"/>
              </a:ext>
            </a:extLst>
          </p:cNvPr>
          <p:cNvSpPr txBox="1"/>
          <p:nvPr/>
        </p:nvSpPr>
        <p:spPr>
          <a:xfrm>
            <a:off x="1550961" y="2005124"/>
            <a:ext cx="10074813" cy="2246769"/>
          </a:xfrm>
          <a:prstGeom prst="rect">
            <a:avLst/>
          </a:prstGeom>
          <a:noFill/>
        </p:spPr>
        <p:txBody>
          <a:bodyPr wrap="square">
            <a:spAutoFit/>
          </a:bodyPr>
          <a:lstStyle/>
          <a:p>
            <a:pPr algn="just"/>
            <a:r>
              <a:rPr lang="uk-UA" sz="2000" dirty="0"/>
              <a:t>Бар’яхтар В. Г., Довгий С. О. Фізика: підручник для 7 класу закладів загальної середньої освіти. – К.: Генеза, 2020. – 256 с.</a:t>
            </a:r>
          </a:p>
          <a:p>
            <a:pPr algn="just"/>
            <a:r>
              <a:rPr lang="uk-UA" sz="2000" dirty="0"/>
              <a:t>Бар’яхтар В. Г., Довгий С. О. Фізика: підручник для 8 класу закладів загальної середньої освіти. – К.: Генеза, 2021. – 288 с.</a:t>
            </a:r>
          </a:p>
          <a:p>
            <a:pPr algn="just"/>
            <a:r>
              <a:rPr lang="uk-UA" sz="2000" dirty="0"/>
              <a:t>Бар’яхтар В. Г., Довгий С. О. Фізика: підручник для 9 класу закладів загальної середньої освіти. – К.: Генеза, 2022. – 304 с.</a:t>
            </a:r>
          </a:p>
          <a:p>
            <a:pPr algn="just"/>
            <a:r>
              <a:rPr lang="uk-UA" sz="2000" dirty="0"/>
              <a:t>Бойко В. М. Основи відновлюваної енергетики: </a:t>
            </a:r>
            <a:r>
              <a:rPr lang="uk-UA" sz="2000" dirty="0" err="1"/>
              <a:t>навч</a:t>
            </a:r>
            <a:r>
              <a:rPr lang="uk-UA" sz="2000" dirty="0"/>
              <a:t>. </a:t>
            </a:r>
            <a:r>
              <a:rPr lang="uk-UA" sz="2000" dirty="0" err="1"/>
              <a:t>посіб</a:t>
            </a:r>
            <a:r>
              <a:rPr lang="uk-UA" sz="2000" dirty="0"/>
              <a:t>. – К.: Освіта, 2019. – 320 с.</a:t>
            </a:r>
          </a:p>
        </p:txBody>
      </p:sp>
      <p:sp>
        <p:nvSpPr>
          <p:cNvPr id="14" name="Прямокутник 13">
            <a:extLst>
              <a:ext uri="{FF2B5EF4-FFF2-40B4-BE49-F238E27FC236}">
                <a16:creationId xmlns:a16="http://schemas.microsoft.com/office/drawing/2014/main" id="{3A0F3AB0-D837-4DAE-9EFC-ADBEC7C401E3}"/>
              </a:ext>
            </a:extLst>
          </p:cNvPr>
          <p:cNvSpPr/>
          <p:nvPr/>
        </p:nvSpPr>
        <p:spPr>
          <a:xfrm>
            <a:off x="5352165" y="1137228"/>
            <a:ext cx="2472408" cy="646331"/>
          </a:xfrm>
          <a:prstGeom prst="rect">
            <a:avLst/>
          </a:prstGeom>
          <a:noFill/>
        </p:spPr>
        <p:txBody>
          <a:bodyPr wrap="none" lIns="91440" tIns="45720" rIns="91440" bIns="45720">
            <a:spAutoFit/>
          </a:bodyPr>
          <a:lstStyle/>
          <a:p>
            <a:pPr algn="ctr"/>
            <a:r>
              <a:rPr lang="uk-UA" sz="3600" b="1" dirty="0">
                <a:ln w="0"/>
                <a:solidFill>
                  <a:srgbClr val="7030A0"/>
                </a:solidFill>
                <a:effectLst>
                  <a:outerShdw blurRad="38100" dist="25400" dir="5400000" algn="ctr" rotWithShape="0">
                    <a:srgbClr val="6E747A">
                      <a:alpha val="43000"/>
                    </a:srgbClr>
                  </a:outerShdw>
                </a:effectLst>
              </a:rPr>
              <a:t>Література:</a:t>
            </a:r>
            <a:endParaRPr lang="uk-UA" sz="3600" b="1" cap="none" spc="0" dirty="0">
              <a:ln w="0"/>
              <a:solidFill>
                <a:srgbClr val="7030A0"/>
              </a:solidFill>
              <a:effectLst>
                <a:outerShdw blurRad="38100" dist="25400" dir="5400000" algn="ctr" rotWithShape="0">
                  <a:srgbClr val="6E747A">
                    <a:alpha val="43000"/>
                  </a:srgbClr>
                </a:outerShdw>
              </a:effectLst>
            </a:endParaRPr>
          </a:p>
        </p:txBody>
      </p:sp>
      <p:sp>
        <p:nvSpPr>
          <p:cNvPr id="16" name="TextBox 15">
            <a:extLst>
              <a:ext uri="{FF2B5EF4-FFF2-40B4-BE49-F238E27FC236}">
                <a16:creationId xmlns:a16="http://schemas.microsoft.com/office/drawing/2014/main" id="{8813E939-6570-4609-BC49-356DB21C7F7C}"/>
              </a:ext>
            </a:extLst>
          </p:cNvPr>
          <p:cNvSpPr txBox="1"/>
          <p:nvPr/>
        </p:nvSpPr>
        <p:spPr>
          <a:xfrm>
            <a:off x="1550961" y="5119789"/>
            <a:ext cx="8043203" cy="1615827"/>
          </a:xfrm>
          <a:prstGeom prst="rect">
            <a:avLst/>
          </a:prstGeom>
          <a:noFill/>
        </p:spPr>
        <p:txBody>
          <a:bodyPr wrap="square">
            <a:spAutoFit/>
          </a:bodyPr>
          <a:lstStyle/>
          <a:p>
            <a:pPr algn="just">
              <a:lnSpc>
                <a:spcPct val="150000"/>
              </a:lnSpc>
            </a:pPr>
            <a:r>
              <a:rPr lang="en-US" dirty="0">
                <a:hlinkClick r:id="rId3"/>
              </a:rPr>
              <a:t>https://tapecompanies.com/uk/phase-change-material-for-cooling/</a:t>
            </a:r>
            <a:endParaRPr lang="uk-UA" dirty="0"/>
          </a:p>
          <a:p>
            <a:pPr algn="just">
              <a:lnSpc>
                <a:spcPct val="150000"/>
              </a:lnSpc>
            </a:pPr>
            <a:r>
              <a:rPr lang="en-US" dirty="0">
                <a:hlinkClick r:id="rId4"/>
              </a:rPr>
              <a:t>https://spaceplace.nasa.gov/all-about-the-moon/en/</a:t>
            </a:r>
            <a:endParaRPr lang="uk-UA" dirty="0"/>
          </a:p>
          <a:p>
            <a:pPr algn="just">
              <a:lnSpc>
                <a:spcPct val="150000"/>
              </a:lnSpc>
            </a:pPr>
            <a:r>
              <a:rPr lang="uk-UA" dirty="0">
                <a:hlinkClick r:id="rId5"/>
              </a:rPr>
              <a:t>https://energyeducation.ca/encyclopedia/Solar_panel</a:t>
            </a:r>
            <a:endParaRPr lang="uk-UA" dirty="0"/>
          </a:p>
          <a:p>
            <a:endParaRPr lang="uk-UA" dirty="0"/>
          </a:p>
        </p:txBody>
      </p:sp>
      <p:sp>
        <p:nvSpPr>
          <p:cNvPr id="17" name="Прямокутник 16">
            <a:extLst>
              <a:ext uri="{FF2B5EF4-FFF2-40B4-BE49-F238E27FC236}">
                <a16:creationId xmlns:a16="http://schemas.microsoft.com/office/drawing/2014/main" id="{6C27B7E8-FAA3-4C97-B38F-684A82227FBC}"/>
              </a:ext>
            </a:extLst>
          </p:cNvPr>
          <p:cNvSpPr/>
          <p:nvPr/>
        </p:nvSpPr>
        <p:spPr>
          <a:xfrm>
            <a:off x="4570474" y="4362675"/>
            <a:ext cx="4035785" cy="646331"/>
          </a:xfrm>
          <a:prstGeom prst="rect">
            <a:avLst/>
          </a:prstGeom>
          <a:noFill/>
        </p:spPr>
        <p:txBody>
          <a:bodyPr wrap="none" lIns="91440" tIns="45720" rIns="91440" bIns="45720">
            <a:spAutoFit/>
          </a:bodyPr>
          <a:lstStyle/>
          <a:p>
            <a:pPr algn="ctr"/>
            <a:r>
              <a:rPr lang="uk-UA" sz="3600" b="1" cap="none" spc="0" dirty="0">
                <a:ln w="0"/>
                <a:solidFill>
                  <a:srgbClr val="7030A0"/>
                </a:solidFill>
                <a:effectLst>
                  <a:outerShdw blurRad="38100" dist="25400" dir="5400000" algn="ctr" rotWithShape="0">
                    <a:srgbClr val="6E747A">
                      <a:alpha val="43000"/>
                    </a:srgbClr>
                  </a:outerShdw>
                </a:effectLst>
              </a:rPr>
              <a:t>Інтернет – ресурси:</a:t>
            </a:r>
          </a:p>
        </p:txBody>
      </p:sp>
    </p:spTree>
    <p:extLst>
      <p:ext uri="{BB962C8B-B14F-4D97-AF65-F5344CB8AC3E}">
        <p14:creationId xmlns:p14="http://schemas.microsoft.com/office/powerpoint/2010/main" val="3707034555"/>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19719</TotalTime>
  <Words>1670</Words>
  <Application>Microsoft Office PowerPoint</Application>
  <PresentationFormat>Широкий екран</PresentationFormat>
  <Paragraphs>266</Paragraphs>
  <Slides>15</Slides>
  <Notes>2</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15</vt:i4>
      </vt:variant>
    </vt:vector>
  </HeadingPairs>
  <TitlesOfParts>
    <vt:vector size="21" baseType="lpstr">
      <vt:lpstr>Arial</vt:lpstr>
      <vt:lpstr>Calibri</vt:lpstr>
      <vt:lpstr>Calibri Light</vt:lpstr>
      <vt:lpstr>Times New Roman</vt:lpstr>
      <vt:lpstr>Wingdings</vt:lpstr>
      <vt:lpstr>Тема Office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Osvita</dc:creator>
  <cp:lastModifiedBy>Osvita</cp:lastModifiedBy>
  <cp:revision>39</cp:revision>
  <dcterms:created xsi:type="dcterms:W3CDTF">2026-03-11T21:18:20Z</dcterms:created>
  <dcterms:modified xsi:type="dcterms:W3CDTF">2026-04-22T20:13:40Z</dcterms:modified>
</cp:coreProperties>
</file>