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8" autoAdjust="0"/>
    <p:restoredTop sz="94660"/>
  </p:normalViewPr>
  <p:slideViewPr>
    <p:cSldViewPr snapToGrid="0">
      <p:cViewPr varScale="1">
        <p:scale>
          <a:sx n="73" d="100"/>
          <a:sy n="73" d="100"/>
        </p:scale>
        <p:origin x="642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70C73-72A8-4115-80DF-058CE3FBDCA8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F54C1-D829-494C-9F41-48D75BF2BC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404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70C73-72A8-4115-80DF-058CE3FBDCA8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F54C1-D829-494C-9F41-48D75BF2BC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499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70C73-72A8-4115-80DF-058CE3FBDCA8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F54C1-D829-494C-9F41-48D75BF2BC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836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70C73-72A8-4115-80DF-058CE3FBDCA8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F54C1-D829-494C-9F41-48D75BF2BC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6674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70C73-72A8-4115-80DF-058CE3FBDCA8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F54C1-D829-494C-9F41-48D75BF2BC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1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70C73-72A8-4115-80DF-058CE3FBDCA8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F54C1-D829-494C-9F41-48D75BF2BC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4105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70C73-72A8-4115-80DF-058CE3FBDCA8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F54C1-D829-494C-9F41-48D75BF2BC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738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70C73-72A8-4115-80DF-058CE3FBDCA8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F54C1-D829-494C-9F41-48D75BF2BC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3720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70C73-72A8-4115-80DF-058CE3FBDCA8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F54C1-D829-494C-9F41-48D75BF2BC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0421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70C73-72A8-4115-80DF-058CE3FBDCA8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F54C1-D829-494C-9F41-48D75BF2BC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6520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70C73-72A8-4115-80DF-058CE3FBDCA8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F54C1-D829-494C-9F41-48D75BF2BC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4257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70C73-72A8-4115-80DF-058CE3FBDCA8}" type="datetimeFigureOut">
              <a:rPr lang="uk-UA" smtClean="0"/>
              <a:t>06.04.2026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F54C1-D829-494C-9F41-48D75BF2BC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7535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2"/>
            <a:ext cx="12192000" cy="684747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91594" y="1078363"/>
            <a:ext cx="100088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uk-UA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</a:t>
            </a:r>
            <a:r>
              <a:rPr lang="uk-UA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uk-UA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Взаємний вплив української, польської та єврейської культур 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Радивилівській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громаді: історико-культурний аспект</a:t>
            </a:r>
            <a:r>
              <a:rPr lang="uk-UA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uk-UA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04263" y="2820445"/>
            <a:ext cx="6096000" cy="37087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uk-UA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  </a:t>
            </a:r>
            <a:r>
              <a:rPr lang="uk-UA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Черняк Евеліна </a:t>
            </a:r>
            <a:endParaRPr lang="uk-UA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uk-UA" sz="2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Немирівський</a:t>
            </a:r>
            <a:r>
              <a:rPr lang="uk-UA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ліцей </a:t>
            </a:r>
            <a:r>
              <a:rPr lang="uk-UA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Радивилівської міської </a:t>
            </a:r>
            <a:r>
              <a:rPr lang="uk-UA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ради Рівненської </a:t>
            </a:r>
            <a:r>
              <a:rPr lang="uk-UA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області</a:t>
            </a:r>
            <a:endParaRPr lang="uk-UA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uk-UA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клас</a:t>
            </a:r>
            <a:endParaRPr lang="uk-UA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uk-UA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 територіального відділення МАНУ - історія</a:t>
            </a:r>
            <a:endParaRPr lang="uk-UA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uk-UA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Рівненська обл., Дубенський р-н, </a:t>
            </a:r>
            <a:r>
              <a:rPr lang="uk-UA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с.Немирівка</a:t>
            </a:r>
            <a:endParaRPr lang="uk-UA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uk-UA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Струсь</a:t>
            </a:r>
            <a:r>
              <a:rPr lang="uk-UA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Валентина Миколаївна, вчитель історії</a:t>
            </a:r>
            <a:endParaRPr lang="uk-UA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00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8269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06434" y="151968"/>
            <a:ext cx="9379132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Мета </a:t>
            </a: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дослідження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uk-UA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                     </a:t>
            </a:r>
            <a:endParaRPr lang="uk-UA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ослідити взаємний вплив культур українців, поляків та євреїв на території Радивилівської громади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з’ясувати, як історичне співіснування різних національностей вплинуло на традиції, побут, мову та культурну спадщину регіону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28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uk-UA" sz="2800" b="1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Завдання</a:t>
            </a:r>
            <a:r>
              <a:rPr lang="uk-UA" sz="2800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дослідження: </a:t>
            </a:r>
            <a:endParaRPr lang="uk-UA" sz="2800" b="1" spc="1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 джерела про національний склад населення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Радивилівщини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ослідити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культурних традицій українців, поляків та євреїв у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регіоні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иявити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 взаємовпливу культур (у кухні, звичаях, архітектурі, мові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ровести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 або бесіди з місцевими жителями щодо збережених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роаналізувати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стан культурної спадщини в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громаді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b="1" spc="1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23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953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1440873" y="166254"/>
            <a:ext cx="9799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/>
              <a:t> 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37243" y="350920"/>
            <a:ext cx="1060704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uk-UA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Радивилівська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громада має багату історію, адже розташована на перетині важливих торговельних шляхів. У різні історичні періоди тут проживали українці, поляки та євреї, що сприяло формуванню багатокультурного середовища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316" y="2314303"/>
            <a:ext cx="3961798" cy="39617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974" y="2747359"/>
            <a:ext cx="5438095" cy="333333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262600" y="6276101"/>
            <a:ext cx="2862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Радивилів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20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9790"/>
            <a:ext cx="12192000" cy="694779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692728" y="166382"/>
            <a:ext cx="108065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\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760" y="166382"/>
            <a:ext cx="114038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Українське населення формувало основу традиційної культури: народні звичаї, обряди, календарні свята, пісенну творчість. Польська культура вплинула на розвиток освіти, релігійного життя (зокрема католицьких традицій), а також на архітектурні особливості населених пунктів.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023" y="2243740"/>
            <a:ext cx="3629154" cy="40525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11" y="2730878"/>
            <a:ext cx="4983714" cy="32187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60222" y="6229741"/>
            <a:ext cx="3808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Свято-Вознесенська церква</a:t>
            </a:r>
          </a:p>
        </p:txBody>
      </p:sp>
    </p:spTree>
    <p:extLst>
      <p:ext uri="{BB962C8B-B14F-4D97-AF65-F5344CB8AC3E}">
        <p14:creationId xmlns:p14="http://schemas.microsoft.com/office/powerpoint/2010/main" val="301973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83" y="-1"/>
            <a:ext cx="12321310" cy="7001164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4036290" y="1607755"/>
            <a:ext cx="7989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867" y="638258"/>
            <a:ext cx="100192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Єврейська громада відігравала важливу роль у розвитку торгівлі,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ремесел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міського життя. Вона також сприяла формуванню культурного різноманіття, залишивши слід у побуті, кулінарії та 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мовленні.</a:t>
            </a:r>
            <a:endParaRPr lang="uk-UA" sz="2400" dirty="0"/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 l="19702" t="12074" b="-6"/>
          <a:stretch>
            <a:fillRect/>
          </a:stretch>
        </p:blipFill>
        <p:spPr>
          <a:xfrm rot="16200004">
            <a:off x="1676227" y="669213"/>
            <a:ext cx="3090549" cy="5785937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8" name="Рисунок 7"/>
          <p:cNvPicPr/>
          <p:nvPr/>
        </p:nvPicPr>
        <p:blipFill>
          <a:blip r:embed="rId4"/>
          <a:srcRect l="27356" t="2382" r="3719" b="6534"/>
          <a:stretch>
            <a:fillRect/>
          </a:stretch>
        </p:blipFill>
        <p:spPr>
          <a:xfrm rot="16200004">
            <a:off x="7988264" y="2636177"/>
            <a:ext cx="2735220" cy="4817225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4" name="Прямоугольник 3"/>
          <p:cNvSpPr/>
          <p:nvPr/>
        </p:nvSpPr>
        <p:spPr>
          <a:xfrm>
            <a:off x="1322289" y="5285775"/>
            <a:ext cx="3210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Народна школа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ХХ ст.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031018" y="6522117"/>
            <a:ext cx="3295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Ремісниче училище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ХХ ст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69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54982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270229" y="876779"/>
            <a:ext cx="55880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ході дослідження було використано методи опитування, спостереження та аналізу місцевих джерел. Було опитано жителів різного віку, які поділилися спогадами про традиції своїх родин.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опитування показали, що значна частина традицій має змішане походження. Зокрема, у приготуванні їжі використовуються рецепти, які мають як українські, так і польські або єврейські корені. Наприклад, поширеними є страви з елементами запозичення у способах приготування.</a:t>
            </a:r>
          </a:p>
          <a:p>
            <a:pPr algn="just"/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229" y="120943"/>
            <a:ext cx="4419362" cy="30141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223" t="11871" r="-223" b="-11871"/>
          <a:stretch/>
        </p:blipFill>
        <p:spPr>
          <a:xfrm>
            <a:off x="8745476" y="3256029"/>
            <a:ext cx="3064229" cy="408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198" y="-12563"/>
            <a:ext cx="12395198" cy="6922655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886691" y="350981"/>
            <a:ext cx="103816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463" y="551036"/>
            <a:ext cx="316444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Також було досліджено місцеві архітектурні об’єкти та пам’ятки. Деякі будівлі мають риси, характерні для різних культур, що підтверджує їхній взаємовплив. Окрему увагу було приділено місцям, пов’язаним з єврейською громадою, які є важливою частиною історичної спадщини.</a:t>
            </a:r>
            <a:endParaRPr lang="uk-UA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570" y="1114635"/>
            <a:ext cx="2728486" cy="44227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45946"/>
          <a:stretch/>
        </p:blipFill>
        <p:spPr>
          <a:xfrm>
            <a:off x="7347717" y="1641572"/>
            <a:ext cx="4674346" cy="33688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370811" y="5537403"/>
            <a:ext cx="2269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Костел на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поч.ХХ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</a:t>
            </a:r>
            <a:r>
              <a:rPr lang="uk-UA" dirty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33526" y="5010466"/>
            <a:ext cx="2684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Кладовище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поч.ХХ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ст.</a:t>
            </a:r>
          </a:p>
        </p:txBody>
      </p:sp>
    </p:spTree>
    <p:extLst>
      <p:ext uri="{BB962C8B-B14F-4D97-AF65-F5344CB8AC3E}">
        <p14:creationId xmlns:p14="http://schemas.microsoft.com/office/powerpoint/2010/main" val="259786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340"/>
            <a:ext cx="12192000" cy="6936509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1339273" y="270777"/>
            <a:ext cx="95134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84217" y="455443"/>
            <a:ext cx="1058526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Висновки</a:t>
            </a: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У результаті дослідження встановлено, що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Радивилівська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громада є прикладом багатокультурного середовища, у якому українська, польська та єврейська культури тісно взаємодіяли між собою.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Їхній взаємовплив проявляється у традиціях, кулінарії, мові, архітектурі та способі життя населення. Цей вплив сформував унікальну культурну спадщину регіону, яка є важливою частиною його історичної пам’яті.</a:t>
            </a:r>
          </a:p>
          <a:p>
            <a:pPr>
              <a:lnSpc>
                <a:spcPct val="150000"/>
              </a:lnSpc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Незважаючи на історичні події, які призвели до змін у національному складі населення, елементи різних культур збереглися до сьогодні та продовжують впливати на сучасне життя громади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6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"/>
            <a:ext cx="12192000" cy="6936509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1177637" y="320066"/>
            <a:ext cx="98367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8749" y="1208341"/>
            <a:ext cx="11534502" cy="4896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 використаних джерел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Вайсберг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 Згадую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Радивилів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добрими почуттями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Прапор перемоги, 2005.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Гон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Із кривдою на самоті.- Рівне :Волинські обереги, 2005.</a:t>
            </a: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Мантика-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СтепановЛ.С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Олексин Ю.П. Ганьба ХХ століття.- Рівне, 2005.</a:t>
            </a: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Ящук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В.М. Історія в знімках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Прапор перемоги, 1996.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Ящук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В.М.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Радивилів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перегуках віків.-Броди: Просвіта, 2014.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5825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569</Words>
  <Application>Microsoft Office PowerPoint</Application>
  <PresentationFormat>Широкоэкранный</PresentationFormat>
  <Paragraphs>44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www</dc:creator>
  <cp:lastModifiedBy>www</cp:lastModifiedBy>
  <cp:revision>20</cp:revision>
  <dcterms:created xsi:type="dcterms:W3CDTF">2025-01-09T12:57:34Z</dcterms:created>
  <dcterms:modified xsi:type="dcterms:W3CDTF">2026-04-06T15:35:49Z</dcterms:modified>
</cp:coreProperties>
</file>