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256" r:id="rId2"/>
    <p:sldId id="259" r:id="rId3"/>
    <p:sldId id="257" r:id="rId4"/>
    <p:sldId id="260" r:id="rId5"/>
    <p:sldId id="261" r:id="rId6"/>
    <p:sldId id="267" r:id="rId7"/>
    <p:sldId id="268" r:id="rId8"/>
    <p:sldId id="262" r:id="rId9"/>
    <p:sldId id="270" r:id="rId10"/>
    <p:sldId id="271" r:id="rId11"/>
    <p:sldId id="263" r:id="rId12"/>
    <p:sldId id="264" r:id="rId13"/>
    <p:sldId id="265" r:id="rId14"/>
    <p:sldId id="272" r:id="rId15"/>
    <p:sldId id="273" r:id="rId16"/>
    <p:sldId id="274" r:id="rId17"/>
    <p:sldId id="275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24D24"/>
    <a:srgbClr val="D2C3A9"/>
    <a:srgbClr val="ECCB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-9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69613D-9ABC-405A-8CCD-00AB502AEFA0}" type="datetimeFigureOut">
              <a:rPr lang="ru-UA" smtClean="0"/>
              <a:t>01.04.2026</a:t>
            </a:fld>
            <a:endParaRPr lang="ru-UA"/>
          </a:p>
        </p:txBody>
      </p:sp>
      <p:sp>
        <p:nvSpPr>
          <p:cNvPr id="4" name="Місце для зображення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UA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ru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0F5559-C635-4FE5-9FB3-8F4728F627D7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8286412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0F5559-C635-4FE5-9FB3-8F4728F627D7}" type="slidenum">
              <a:rPr lang="ru-UA" smtClean="0"/>
              <a:t>1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7534576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0F5559-C635-4FE5-9FB3-8F4728F627D7}" type="slidenum">
              <a:rPr lang="ru-UA" smtClean="0"/>
              <a:t>2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3680516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0F5559-C635-4FE5-9FB3-8F4728F627D7}" type="slidenum">
              <a:rPr lang="ru-UA" smtClean="0"/>
              <a:t>8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6133599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64FA31-F417-DC7E-0E99-D04190BD8D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>
            <a:extLst>
              <a:ext uri="{FF2B5EF4-FFF2-40B4-BE49-F238E27FC236}">
                <a16:creationId xmlns:a16="http://schemas.microsoft.com/office/drawing/2014/main" id="{442479D1-7B48-A478-73E6-1AF4B7B1188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>
            <a:extLst>
              <a:ext uri="{FF2B5EF4-FFF2-40B4-BE49-F238E27FC236}">
                <a16:creationId xmlns:a16="http://schemas.microsoft.com/office/drawing/2014/main" id="{829E6F7E-00A5-BD34-EF15-C532BFBE6E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UA" dirty="0"/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C5AC7043-F88D-D922-86BA-62359B4BC43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0F5559-C635-4FE5-9FB3-8F4728F627D7}" type="slidenum">
              <a:rPr lang="ru-UA" smtClean="0"/>
              <a:t>9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6398836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35846B-7B5C-FFCA-1B41-A2ED92DAB3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>
            <a:extLst>
              <a:ext uri="{FF2B5EF4-FFF2-40B4-BE49-F238E27FC236}">
                <a16:creationId xmlns:a16="http://schemas.microsoft.com/office/drawing/2014/main" id="{71EB5E90-235E-598A-B05A-1989996A8B1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>
            <a:extLst>
              <a:ext uri="{FF2B5EF4-FFF2-40B4-BE49-F238E27FC236}">
                <a16:creationId xmlns:a16="http://schemas.microsoft.com/office/drawing/2014/main" id="{DF9BE3D1-AF18-949B-F2DA-D55705AFD8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UA" dirty="0"/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0BB90101-A327-2EA8-B828-60FF185A129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0F5559-C635-4FE5-9FB3-8F4728F627D7}" type="slidenum">
              <a:rPr lang="ru-UA" smtClean="0"/>
              <a:t>11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7318357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126FE1-80B5-5FC2-2811-F35DEDED76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>
            <a:extLst>
              <a:ext uri="{FF2B5EF4-FFF2-40B4-BE49-F238E27FC236}">
                <a16:creationId xmlns:a16="http://schemas.microsoft.com/office/drawing/2014/main" id="{293551F8-2BFC-A502-80F3-CA2EC2D91E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>
            <a:extLst>
              <a:ext uri="{FF2B5EF4-FFF2-40B4-BE49-F238E27FC236}">
                <a16:creationId xmlns:a16="http://schemas.microsoft.com/office/drawing/2014/main" id="{0E6081B7-2C74-77D1-459F-0107C3F028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UA" dirty="0"/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012BCE83-9DEC-B1F8-BE2F-8E4B00CF269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0F5559-C635-4FE5-9FB3-8F4728F627D7}" type="slidenum">
              <a:rPr lang="ru-UA" smtClean="0"/>
              <a:t>12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9899887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2D066F-AE3C-AE13-77CF-C4C0A2BC1A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>
            <a:extLst>
              <a:ext uri="{FF2B5EF4-FFF2-40B4-BE49-F238E27FC236}">
                <a16:creationId xmlns:a16="http://schemas.microsoft.com/office/drawing/2014/main" id="{304695A4-2E48-C5B0-EDF0-80216B004AC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>
            <a:extLst>
              <a:ext uri="{FF2B5EF4-FFF2-40B4-BE49-F238E27FC236}">
                <a16:creationId xmlns:a16="http://schemas.microsoft.com/office/drawing/2014/main" id="{06310C2F-202E-50B7-764A-5927BE44F9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UA" dirty="0"/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E7885CD3-15FE-0ABD-D7E2-F2629B2BFAC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0F5559-C635-4FE5-9FB3-8F4728F627D7}" type="slidenum">
              <a:rPr lang="ru-UA" smtClean="0"/>
              <a:t>13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5924221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87C295-9ECC-C7C4-A61B-A832755E4E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>
            <a:extLst>
              <a:ext uri="{FF2B5EF4-FFF2-40B4-BE49-F238E27FC236}">
                <a16:creationId xmlns:a16="http://schemas.microsoft.com/office/drawing/2014/main" id="{86715972-15D2-C675-7C00-B35D3032AD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>
            <a:extLst>
              <a:ext uri="{FF2B5EF4-FFF2-40B4-BE49-F238E27FC236}">
                <a16:creationId xmlns:a16="http://schemas.microsoft.com/office/drawing/2014/main" id="{2ED3F198-853E-C337-43B4-9048B03DAF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UA" dirty="0"/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756FAEDD-92CF-B32E-8D8F-0AE6B90903D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0F5559-C635-4FE5-9FB3-8F4728F627D7}" type="slidenum">
              <a:rPr lang="ru-UA" smtClean="0"/>
              <a:t>14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9165205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80ABED-BE02-2A12-334C-C9BC4FEB13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>
            <a:extLst>
              <a:ext uri="{FF2B5EF4-FFF2-40B4-BE49-F238E27FC236}">
                <a16:creationId xmlns:a16="http://schemas.microsoft.com/office/drawing/2014/main" id="{50CB033D-D894-93A9-C943-43E4B05C60D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>
            <a:extLst>
              <a:ext uri="{FF2B5EF4-FFF2-40B4-BE49-F238E27FC236}">
                <a16:creationId xmlns:a16="http://schemas.microsoft.com/office/drawing/2014/main" id="{2178B74D-64CD-C79A-836F-18C8637D56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UA" dirty="0"/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19E45193-4452-E12C-FECC-6B1535E544F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0F5559-C635-4FE5-9FB3-8F4728F627D7}" type="slidenum">
              <a:rPr lang="ru-UA" smtClean="0"/>
              <a:t>15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4917681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ED0245-3D12-1A45-901E-DBB94F71A4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>
            <a:extLst>
              <a:ext uri="{FF2B5EF4-FFF2-40B4-BE49-F238E27FC236}">
                <a16:creationId xmlns:a16="http://schemas.microsoft.com/office/drawing/2014/main" id="{C0D009F4-A954-28A3-B0C6-5C257810F04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>
            <a:extLst>
              <a:ext uri="{FF2B5EF4-FFF2-40B4-BE49-F238E27FC236}">
                <a16:creationId xmlns:a16="http://schemas.microsoft.com/office/drawing/2014/main" id="{0E13315B-3D77-E02D-A235-CBABB9724C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UA" dirty="0"/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5E499527-2CD0-78BA-4CC5-C49E7DE5E9B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0F5559-C635-4FE5-9FB3-8F4728F627D7}" type="slidenum">
              <a:rPr lang="ru-UA" smtClean="0"/>
              <a:t>16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019946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3442BE-0408-8A21-4ADF-990B01ECA5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>
            <a:extLst>
              <a:ext uri="{FF2B5EF4-FFF2-40B4-BE49-F238E27FC236}">
                <a16:creationId xmlns:a16="http://schemas.microsoft.com/office/drawing/2014/main" id="{93E4A60F-0442-72CF-D6C7-D1E1A2EF90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>
            <a:extLst>
              <a:ext uri="{FF2B5EF4-FFF2-40B4-BE49-F238E27FC236}">
                <a16:creationId xmlns:a16="http://schemas.microsoft.com/office/drawing/2014/main" id="{1090D6DA-DB1A-CF61-29C5-E155A98BC6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UA" dirty="0"/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32CA3F93-AD1F-3F61-5994-6DC57945BE2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0F5559-C635-4FE5-9FB3-8F4728F627D7}" type="slidenum">
              <a:rPr lang="ru-UA" smtClean="0"/>
              <a:t>17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543986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A57DA2-F503-4093-93DB-1689754E988F}" type="datetimeFigureOut">
              <a:rPr lang="ru-UA" smtClean="0"/>
              <a:t>01.04.2026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F4E1F-D579-4C2A-AB8B-8A72B148225C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2390138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A57DA2-F503-4093-93DB-1689754E988F}" type="datetimeFigureOut">
              <a:rPr lang="ru-UA" smtClean="0"/>
              <a:t>01.04.2026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F4E1F-D579-4C2A-AB8B-8A72B148225C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4452671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A57DA2-F503-4093-93DB-1689754E988F}" type="datetimeFigureOut">
              <a:rPr lang="ru-UA" smtClean="0"/>
              <a:t>01.04.2026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F4E1F-D579-4C2A-AB8B-8A72B148225C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9311463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A57DA2-F503-4093-93DB-1689754E988F}" type="datetimeFigureOut">
              <a:rPr lang="ru-UA" smtClean="0"/>
              <a:t>01.04.2026</a:t>
            </a:fld>
            <a:endParaRPr lang="ru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F4E1F-D579-4C2A-AB8B-8A72B148225C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9362439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A57DA2-F503-4093-93DB-1689754E988F}" type="datetimeFigureOut">
              <a:rPr lang="ru-UA" smtClean="0"/>
              <a:t>01.04.2026</a:t>
            </a:fld>
            <a:endParaRPr lang="ru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F4E1F-D579-4C2A-AB8B-8A72B148225C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9133858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A57DA2-F503-4093-93DB-1689754E988F}" type="datetimeFigureOut">
              <a:rPr lang="ru-UA" smtClean="0"/>
              <a:t>01.04.2026</a:t>
            </a:fld>
            <a:endParaRPr lang="ru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F4E1F-D579-4C2A-AB8B-8A72B148225C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8954956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A57DA2-F503-4093-93DB-1689754E988F}" type="datetimeFigureOut">
              <a:rPr lang="ru-UA" smtClean="0"/>
              <a:t>01.04.2026</a:t>
            </a:fld>
            <a:endParaRPr lang="ru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F4E1F-D579-4C2A-AB8B-8A72B148225C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2543665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A57DA2-F503-4093-93DB-1689754E988F}" type="datetimeFigureOut">
              <a:rPr lang="ru-UA" smtClean="0"/>
              <a:t>01.04.2026</a:t>
            </a:fld>
            <a:endParaRPr lang="ru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F4E1F-D579-4C2A-AB8B-8A72B148225C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8713675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A57DA2-F503-4093-93DB-1689754E988F}" type="datetimeFigureOut">
              <a:rPr lang="ru-UA" smtClean="0"/>
              <a:t>01.04.2026</a:t>
            </a:fld>
            <a:endParaRPr lang="ru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F4E1F-D579-4C2A-AB8B-8A72B148225C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2221875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A57DA2-F503-4093-93DB-1689754E988F}" type="datetimeFigureOut">
              <a:rPr lang="ru-UA" smtClean="0"/>
              <a:t>01.04.2026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F4E1F-D579-4C2A-AB8B-8A72B148225C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9507569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A57DA2-F503-4093-93DB-1689754E988F}" type="datetimeFigureOut">
              <a:rPr lang="ru-UA" smtClean="0"/>
              <a:t>01.04.2026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F4E1F-D579-4C2A-AB8B-8A72B148225C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8150943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A57DA2-F503-4093-93DB-1689754E988F}" type="datetimeFigureOut">
              <a:rPr lang="ru-UA" smtClean="0"/>
              <a:t>01.04.2026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7F4E1F-D579-4C2A-AB8B-8A72B148225C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616955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9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.jp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.jp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.jp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2C3A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DBD3C92-7618-8E5E-2A97-C1A83DDD33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667000" y="-1847837"/>
            <a:ext cx="6858000" cy="1055187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0669759-5274-E63E-B2F9-F43203E55D17}"/>
              </a:ext>
            </a:extLst>
          </p:cNvPr>
          <p:cNvSpPr txBox="1"/>
          <p:nvPr/>
        </p:nvSpPr>
        <p:spPr>
          <a:xfrm>
            <a:off x="2855854" y="1725510"/>
            <a:ext cx="721187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4000" b="1" dirty="0" err="1">
                <a:effectLst/>
                <a:latin typeface="Comic Sans MS" panose="030F0702030302020204" pitchFamily="66" charset="0"/>
              </a:rPr>
              <a:t>Єврейська</a:t>
            </a:r>
            <a:r>
              <a:rPr lang="ru-RU" sz="4000" b="1" dirty="0">
                <a:effectLst/>
                <a:latin typeface="Comic Sans MS" panose="030F0702030302020204" pitchFamily="66" charset="0"/>
              </a:rPr>
              <a:t> громада </a:t>
            </a:r>
            <a:r>
              <a:rPr lang="ru-RU" sz="4000" b="1" dirty="0" err="1">
                <a:effectLst/>
                <a:latin typeface="Comic Sans MS" panose="030F0702030302020204" pitchFamily="66" charset="0"/>
              </a:rPr>
              <a:t>Дніпра</a:t>
            </a:r>
            <a:r>
              <a:rPr lang="ru-RU" sz="4000" b="1" dirty="0">
                <a:effectLst/>
                <a:latin typeface="Comic Sans MS" panose="030F0702030302020204" pitchFamily="66" charset="0"/>
              </a:rPr>
              <a:t>: </a:t>
            </a:r>
            <a:r>
              <a:rPr lang="ru-RU" sz="4000" b="1" dirty="0" err="1">
                <a:effectLst/>
                <a:latin typeface="Comic Sans MS" panose="030F0702030302020204" pitchFamily="66" charset="0"/>
              </a:rPr>
              <a:t>внесок</a:t>
            </a:r>
            <a:r>
              <a:rPr lang="ru-RU" sz="4000" b="1" dirty="0">
                <a:effectLst/>
                <a:latin typeface="Comic Sans MS" panose="030F0702030302020204" pitchFamily="66" charset="0"/>
              </a:rPr>
              <a:t> у </a:t>
            </a:r>
            <a:r>
              <a:rPr lang="ru-RU" sz="4000" b="1" dirty="0" err="1">
                <a:effectLst/>
                <a:latin typeface="Comic Sans MS" panose="030F0702030302020204" pitchFamily="66" charset="0"/>
              </a:rPr>
              <a:t>розвиток</a:t>
            </a:r>
            <a:r>
              <a:rPr lang="ru-RU" sz="4000" b="1" dirty="0">
                <a:effectLst/>
                <a:latin typeface="Comic Sans MS" panose="030F0702030302020204" pitchFamily="66" charset="0"/>
              </a:rPr>
              <a:t> </a:t>
            </a:r>
            <a:r>
              <a:rPr lang="ru-RU" sz="4000" b="1" dirty="0" err="1">
                <a:effectLst/>
                <a:latin typeface="Comic Sans MS" panose="030F0702030302020204" pitchFamily="66" charset="0"/>
              </a:rPr>
              <a:t>міста</a:t>
            </a:r>
            <a:endParaRPr lang="ru-UA" sz="4000" b="1" dirty="0">
              <a:latin typeface="Comic Sans MS" panose="030F0702030302020204" pitchFamily="66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AD68A59-6448-8C48-33B5-14969661BD9E}"/>
              </a:ext>
            </a:extLst>
          </p:cNvPr>
          <p:cNvSpPr txBox="1"/>
          <p:nvPr/>
        </p:nvSpPr>
        <p:spPr>
          <a:xfrm>
            <a:off x="5869583" y="4774457"/>
            <a:ext cx="4466497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 err="1">
                <a:effectLst/>
                <a:latin typeface="Comic Sans MS" panose="030F0702030302020204" pitchFamily="66" charset="0"/>
              </a:rPr>
              <a:t>Учениці</a:t>
            </a:r>
            <a:r>
              <a:rPr lang="ru-RU" dirty="0">
                <a:effectLst/>
                <a:latin typeface="Comic Sans MS" panose="030F0702030302020204" pitchFamily="66" charset="0"/>
              </a:rPr>
              <a:t> 9 </a:t>
            </a:r>
            <a:r>
              <a:rPr lang="ru-RU" dirty="0" err="1">
                <a:effectLst/>
                <a:latin typeface="Comic Sans MS" panose="030F0702030302020204" pitchFamily="66" charset="0"/>
              </a:rPr>
              <a:t>класу</a:t>
            </a:r>
            <a:r>
              <a:rPr lang="ru-RU" dirty="0">
                <a:effectLst/>
                <a:latin typeface="Comic Sans MS" panose="030F0702030302020204" pitchFamily="66" charset="0"/>
              </a:rPr>
              <a:t> </a:t>
            </a:r>
            <a:br>
              <a:rPr lang="ru-RU" dirty="0">
                <a:latin typeface="Comic Sans MS" panose="030F0702030302020204" pitchFamily="66" charset="0"/>
              </a:rPr>
            </a:br>
            <a:r>
              <a:rPr lang="ru-RU" dirty="0" err="1">
                <a:effectLst/>
                <a:latin typeface="Comic Sans MS" panose="030F0702030302020204" pitchFamily="66" charset="0"/>
              </a:rPr>
              <a:t>Дніпровського</a:t>
            </a:r>
            <a:r>
              <a:rPr lang="ru-RU" dirty="0">
                <a:effectLst/>
                <a:latin typeface="Comic Sans MS" panose="030F0702030302020204" pitchFamily="66" charset="0"/>
              </a:rPr>
              <a:t> </a:t>
            </a:r>
            <a:r>
              <a:rPr lang="ru-RU" dirty="0" err="1">
                <a:effectLst/>
                <a:latin typeface="Comic Sans MS" panose="030F0702030302020204" pitchFamily="66" charset="0"/>
              </a:rPr>
              <a:t>ліцею</a:t>
            </a:r>
            <a:r>
              <a:rPr lang="ru-RU" dirty="0">
                <a:effectLst/>
                <a:latin typeface="Comic Sans MS" panose="030F0702030302020204" pitchFamily="66" charset="0"/>
              </a:rPr>
              <a:t> N31 “</a:t>
            </a:r>
            <a:r>
              <a:rPr lang="ru-RU" dirty="0" err="1">
                <a:effectLst/>
                <a:latin typeface="Comic Sans MS" panose="030F0702030302020204" pitchFamily="66" charset="0"/>
              </a:rPr>
              <a:t>Пріоритет</a:t>
            </a:r>
            <a:r>
              <a:rPr lang="ru-RU" dirty="0">
                <a:effectLst/>
                <a:latin typeface="Comic Sans MS" panose="030F0702030302020204" pitchFamily="66" charset="0"/>
              </a:rPr>
              <a:t>” </a:t>
            </a:r>
            <a:r>
              <a:rPr lang="ru-RU" dirty="0" err="1">
                <a:effectLst/>
                <a:latin typeface="Comic Sans MS" panose="030F0702030302020204" pitchFamily="66" charset="0"/>
              </a:rPr>
              <a:t>Дніпровської</a:t>
            </a:r>
            <a:r>
              <a:rPr lang="ru-RU" dirty="0">
                <a:effectLst/>
                <a:latin typeface="Comic Sans MS" panose="030F0702030302020204" pitchFamily="66" charset="0"/>
              </a:rPr>
              <a:t> </a:t>
            </a:r>
            <a:r>
              <a:rPr lang="ru-RU" dirty="0" err="1">
                <a:latin typeface="Comic Sans MS" panose="030F0702030302020204" pitchFamily="66" charset="0"/>
              </a:rPr>
              <a:t>мі</a:t>
            </a:r>
            <a:r>
              <a:rPr lang="ru-RU" dirty="0" err="1">
                <a:effectLst/>
                <a:latin typeface="Comic Sans MS" panose="030F0702030302020204" pitchFamily="66" charset="0"/>
              </a:rPr>
              <a:t>ської</a:t>
            </a:r>
            <a:r>
              <a:rPr lang="ru-RU" dirty="0">
                <a:effectLst/>
                <a:latin typeface="Comic Sans MS" panose="030F0702030302020204" pitchFamily="66" charset="0"/>
              </a:rPr>
              <a:t> ради</a:t>
            </a:r>
            <a:br>
              <a:rPr lang="ru-RU" dirty="0">
                <a:latin typeface="Comic Sans MS" panose="030F0702030302020204" pitchFamily="66" charset="0"/>
              </a:rPr>
            </a:br>
            <a:r>
              <a:rPr lang="ru-RU" dirty="0" err="1">
                <a:effectLst/>
                <a:latin typeface="Comic Sans MS" panose="030F0702030302020204" pitchFamily="66" charset="0"/>
              </a:rPr>
              <a:t>Чекурди</a:t>
            </a:r>
            <a:r>
              <a:rPr lang="ru-RU" dirty="0">
                <a:effectLst/>
                <a:latin typeface="Comic Sans MS" panose="030F0702030302020204" pitchFamily="66" charset="0"/>
              </a:rPr>
              <a:t> </a:t>
            </a:r>
            <a:r>
              <a:rPr lang="ru-RU" dirty="0" err="1">
                <a:effectLst/>
                <a:latin typeface="Comic Sans MS" panose="030F0702030302020204" pitchFamily="66" charset="0"/>
              </a:rPr>
              <a:t>Мирослави</a:t>
            </a:r>
            <a:endParaRPr lang="ru-RU" dirty="0">
              <a:effectLst/>
              <a:latin typeface="Comic Sans MS" panose="030F0702030302020204" pitchFamily="66" charset="0"/>
            </a:endParaRPr>
          </a:p>
          <a:p>
            <a:pPr algn="ctr"/>
            <a:r>
              <a:rPr lang="ru-RU" dirty="0" err="1">
                <a:latin typeface="Comic Sans MS" panose="030F0702030302020204" pitchFamily="66" charset="0"/>
              </a:rPr>
              <a:t>Керівник</a:t>
            </a:r>
            <a:r>
              <a:rPr lang="ru-RU" dirty="0">
                <a:latin typeface="Comic Sans MS" panose="030F0702030302020204" pitchFamily="66" charset="0"/>
              </a:rPr>
              <a:t>:</a:t>
            </a:r>
          </a:p>
          <a:p>
            <a:pPr algn="ctr"/>
            <a:r>
              <a:rPr lang="ru-RU" dirty="0" err="1">
                <a:latin typeface="Comic Sans MS" panose="030F0702030302020204" pitchFamily="66" charset="0"/>
              </a:rPr>
              <a:t>Летяго</a:t>
            </a:r>
            <a:r>
              <a:rPr lang="ru-RU" dirty="0">
                <a:latin typeface="Comic Sans MS" panose="030F0702030302020204" pitchFamily="66" charset="0"/>
              </a:rPr>
              <a:t> </a:t>
            </a:r>
            <a:r>
              <a:rPr lang="ru-RU" dirty="0" err="1">
                <a:latin typeface="Comic Sans MS" panose="030F0702030302020204" pitchFamily="66" charset="0"/>
              </a:rPr>
              <a:t>Вікторія</a:t>
            </a:r>
            <a:r>
              <a:rPr lang="ru-RU" dirty="0">
                <a:latin typeface="Comic Sans MS" panose="030F0702030302020204" pitchFamily="66" charset="0"/>
              </a:rPr>
              <a:t> </a:t>
            </a:r>
            <a:r>
              <a:rPr lang="ru-RU" dirty="0" err="1">
                <a:latin typeface="Comic Sans MS" panose="030F0702030302020204" pitchFamily="66" charset="0"/>
              </a:rPr>
              <a:t>Віталіївна</a:t>
            </a:r>
            <a:r>
              <a:rPr lang="ru-RU" dirty="0">
                <a:latin typeface="Comic Sans MS" panose="030F0702030302020204" pitchFamily="66" charset="0"/>
              </a:rPr>
              <a:t>,</a:t>
            </a:r>
          </a:p>
          <a:p>
            <a:pPr algn="ctr"/>
            <a:r>
              <a:rPr lang="ru-RU" dirty="0">
                <a:latin typeface="Comic Sans MS" panose="030F0702030302020204" pitchFamily="66" charset="0"/>
              </a:rPr>
              <a:t>учитель </a:t>
            </a:r>
            <a:r>
              <a:rPr lang="ru-RU" dirty="0" err="1">
                <a:latin typeface="Comic Sans MS" panose="030F0702030302020204" pitchFamily="66" charset="0"/>
              </a:rPr>
              <a:t>історії</a:t>
            </a:r>
            <a:endParaRPr lang="ru-UA" dirty="0">
              <a:latin typeface="Comic Sans MS" panose="030F0702030302020204" pitchFamily="66" charset="0"/>
            </a:endParaRPr>
          </a:p>
        </p:txBody>
      </p:sp>
      <p:sp>
        <p:nvSpPr>
          <p:cNvPr id="14" name="Rectangle 3">
            <a:extLst>
              <a:ext uri="{FF2B5EF4-FFF2-40B4-BE49-F238E27FC236}">
                <a16:creationId xmlns:a16="http://schemas.microsoft.com/office/drawing/2014/main" id="{7674FFD2-51B5-EDD3-EEC5-355B8EED43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UA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39490C75-5F91-89B5-6287-B32EBBCB26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58037"/>
            <a:ext cx="2216420" cy="2216420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461A08B0-3CCF-DB65-195B-690DAAAA745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210" y="4774458"/>
            <a:ext cx="2474167" cy="2474167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2D20679E-293A-D0C3-B290-068B0773677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7583" y="5297253"/>
            <a:ext cx="1790391" cy="1790391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2E5D735A-0524-3A03-8A1E-FA09C872AF2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9243" y="3989235"/>
            <a:ext cx="2868765" cy="2868765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78721DB3-0074-178F-F383-E94993C1D9C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3237" y="-25713"/>
            <a:ext cx="1415757" cy="2516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6221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2C3A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165AF62-7926-0896-02CD-34C5984944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3B5B107-AA53-6DCE-37FC-D8B1E982C6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715280" y="-1959499"/>
            <a:ext cx="6858000" cy="1077699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BBA1F78-F6C4-A451-E00B-176DEE7130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104" y="4682412"/>
            <a:ext cx="2474167" cy="247416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E698F50-BF99-C183-BF57-40B2258085B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7583" y="5366188"/>
            <a:ext cx="1790391" cy="1790391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C17D865-0160-6771-9589-9CC4230689C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7045" y="0"/>
            <a:ext cx="1415757" cy="251690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EDC620A-4705-3C2A-40F3-09389B234FBF}"/>
              </a:ext>
            </a:extLst>
          </p:cNvPr>
          <p:cNvSpPr txBox="1"/>
          <p:nvPr/>
        </p:nvSpPr>
        <p:spPr>
          <a:xfrm>
            <a:off x="3867538" y="287110"/>
            <a:ext cx="462798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 err="1">
                <a:latin typeface="Comic Sans MS" panose="030F0702030302020204" pitchFamily="66" charset="0"/>
              </a:rPr>
              <a:t>Актуальність</a:t>
            </a:r>
            <a:r>
              <a:rPr lang="ru-RU" sz="2400" b="1" dirty="0">
                <a:latin typeface="Comic Sans MS" panose="030F0702030302020204" pitchFamily="66" charset="0"/>
              </a:rPr>
              <a:t> </a:t>
            </a:r>
            <a:r>
              <a:rPr lang="ru-RU" sz="2400" b="1" dirty="0" err="1">
                <a:latin typeface="Comic Sans MS" panose="030F0702030302020204" pitchFamily="66" charset="0"/>
              </a:rPr>
              <a:t>дослідження</a:t>
            </a:r>
            <a:endParaRPr lang="ru-UA" sz="2400" b="1" dirty="0">
              <a:latin typeface="Comic Sans MS" panose="030F0702030302020204" pitchFamily="66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957094E-2A46-1FAB-95F3-D74AE757AFE9}"/>
              </a:ext>
            </a:extLst>
          </p:cNvPr>
          <p:cNvSpPr txBox="1"/>
          <p:nvPr/>
        </p:nvSpPr>
        <p:spPr>
          <a:xfrm>
            <a:off x="1819542" y="736243"/>
            <a:ext cx="881804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2000" dirty="0" err="1">
                <a:latin typeface="Comic Sans MS" panose="030F0702030302020204" pitchFamily="66" charset="0"/>
              </a:rPr>
              <a:t>Дослідження</a:t>
            </a:r>
            <a:r>
              <a:rPr lang="ru-RU" sz="2000" dirty="0"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latin typeface="Comic Sans MS" panose="030F0702030302020204" pitchFamily="66" charset="0"/>
              </a:rPr>
              <a:t>цієї</a:t>
            </a:r>
            <a:r>
              <a:rPr lang="ru-RU" sz="2000" dirty="0">
                <a:latin typeface="Comic Sans MS" panose="030F0702030302020204" pitchFamily="66" charset="0"/>
              </a:rPr>
              <a:t> теми </a:t>
            </a:r>
            <a:r>
              <a:rPr lang="ru-RU" sz="2000" dirty="0" err="1">
                <a:latin typeface="Comic Sans MS" panose="030F0702030302020204" pitchFamily="66" charset="0"/>
              </a:rPr>
              <a:t>допомагає</a:t>
            </a:r>
            <a:r>
              <a:rPr lang="ru-RU" sz="2000" dirty="0"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latin typeface="Comic Sans MS" panose="030F0702030302020204" pitchFamily="66" charset="0"/>
              </a:rPr>
              <a:t>краще</a:t>
            </a:r>
            <a:r>
              <a:rPr lang="ru-RU" sz="2000" dirty="0"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latin typeface="Comic Sans MS" panose="030F0702030302020204" pitchFamily="66" charset="0"/>
              </a:rPr>
              <a:t>зрозуміти</a:t>
            </a:r>
            <a:r>
              <a:rPr lang="ru-RU" sz="2000" dirty="0"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latin typeface="Comic Sans MS" panose="030F0702030302020204" pitchFamily="66" charset="0"/>
              </a:rPr>
              <a:t>історію</a:t>
            </a:r>
            <a:r>
              <a:rPr lang="ru-RU" sz="2000" dirty="0"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latin typeface="Comic Sans MS" panose="030F0702030302020204" pitchFamily="66" charset="0"/>
              </a:rPr>
              <a:t>міста</a:t>
            </a:r>
            <a:r>
              <a:rPr lang="ru-RU" sz="2000" dirty="0">
                <a:latin typeface="Comic Sans MS" panose="030F0702030302020204" pitchFamily="66" charset="0"/>
              </a:rPr>
              <a:t>, а також роль </a:t>
            </a:r>
            <a:r>
              <a:rPr lang="ru-RU" sz="2000" dirty="0" err="1">
                <a:latin typeface="Comic Sans MS" panose="030F0702030302020204" pitchFamily="66" charset="0"/>
              </a:rPr>
              <a:t>національних</a:t>
            </a:r>
            <a:r>
              <a:rPr lang="ru-RU" sz="2000" dirty="0">
                <a:latin typeface="Comic Sans MS" panose="030F0702030302020204" pitchFamily="66" charset="0"/>
              </a:rPr>
              <a:t> громад у </a:t>
            </a:r>
            <a:r>
              <a:rPr lang="ru-RU" sz="2000" dirty="0" err="1">
                <a:latin typeface="Comic Sans MS" panose="030F0702030302020204" pitchFamily="66" charset="0"/>
              </a:rPr>
              <a:t>його</a:t>
            </a:r>
            <a:r>
              <a:rPr lang="ru-RU" sz="2000" dirty="0"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latin typeface="Comic Sans MS" panose="030F0702030302020204" pitchFamily="66" charset="0"/>
              </a:rPr>
              <a:t>розвитку</a:t>
            </a:r>
            <a:r>
              <a:rPr lang="ru-RU" sz="2000" dirty="0">
                <a:latin typeface="Comic Sans MS" panose="030F0702030302020204" pitchFamily="66" charset="0"/>
              </a:rPr>
              <a:t>. </a:t>
            </a:r>
            <a:r>
              <a:rPr lang="ru-RU" sz="2000" dirty="0" err="1">
                <a:latin typeface="Comic Sans MS" panose="030F0702030302020204" pitchFamily="66" charset="0"/>
              </a:rPr>
              <a:t>Вивчення</a:t>
            </a:r>
            <a:r>
              <a:rPr lang="ru-RU" sz="2000" dirty="0"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latin typeface="Comic Sans MS" panose="030F0702030302020204" pitchFamily="66" charset="0"/>
              </a:rPr>
              <a:t>діяльності</a:t>
            </a:r>
            <a:r>
              <a:rPr lang="ru-RU" sz="2000" dirty="0"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latin typeface="Comic Sans MS" panose="030F0702030302020204" pitchFamily="66" charset="0"/>
              </a:rPr>
              <a:t>єврейської</a:t>
            </a:r>
            <a:r>
              <a:rPr lang="ru-RU" sz="2000" dirty="0"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latin typeface="Comic Sans MS" panose="030F0702030302020204" pitchFamily="66" charset="0"/>
              </a:rPr>
              <a:t>громади</a:t>
            </a:r>
            <a:r>
              <a:rPr lang="ru-RU" sz="2000" dirty="0"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latin typeface="Comic Sans MS" panose="030F0702030302020204" pitchFamily="66" charset="0"/>
              </a:rPr>
              <a:t>сприяє</a:t>
            </a:r>
            <a:r>
              <a:rPr lang="ru-RU" sz="2000" dirty="0"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latin typeface="Comic Sans MS" panose="030F0702030302020204" pitchFamily="66" charset="0"/>
              </a:rPr>
              <a:t>збереженню</a:t>
            </a:r>
            <a:r>
              <a:rPr lang="ru-RU" sz="2000" dirty="0"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latin typeface="Comic Sans MS" panose="030F0702030302020204" pitchFamily="66" charset="0"/>
              </a:rPr>
              <a:t>історичної</a:t>
            </a:r>
            <a:r>
              <a:rPr lang="ru-RU" sz="2000" dirty="0"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latin typeface="Comic Sans MS" panose="030F0702030302020204" pitchFamily="66" charset="0"/>
              </a:rPr>
              <a:t>пам’яті</a:t>
            </a:r>
            <a:r>
              <a:rPr lang="ru-RU" sz="2000" dirty="0">
                <a:latin typeface="Comic Sans MS" panose="030F0702030302020204" pitchFamily="66" charset="0"/>
              </a:rPr>
              <a:t> та </a:t>
            </a:r>
            <a:r>
              <a:rPr lang="ru-RU" sz="2000" dirty="0" err="1">
                <a:latin typeface="Comic Sans MS" panose="030F0702030302020204" pitchFamily="66" charset="0"/>
              </a:rPr>
              <a:t>культурної</a:t>
            </a:r>
            <a:r>
              <a:rPr lang="ru-RU" sz="2000" dirty="0"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latin typeface="Comic Sans MS" panose="030F0702030302020204" pitchFamily="66" charset="0"/>
              </a:rPr>
              <a:t>спадщини</a:t>
            </a:r>
            <a:r>
              <a:rPr lang="ru-RU" sz="2000" dirty="0">
                <a:latin typeface="Comic Sans MS" panose="030F0702030302020204" pitchFamily="66" charset="0"/>
              </a:rPr>
              <a:t>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0D54B82-DF3B-0981-2EEF-339A685D5A28}"/>
              </a:ext>
            </a:extLst>
          </p:cNvPr>
          <p:cNvSpPr txBox="1"/>
          <p:nvPr/>
        </p:nvSpPr>
        <p:spPr>
          <a:xfrm>
            <a:off x="3267343" y="1894345"/>
            <a:ext cx="621418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Comic Sans MS" panose="030F0702030302020204" pitchFamily="66" charset="0"/>
              </a:rPr>
              <a:t>Мета</a:t>
            </a:r>
            <a:r>
              <a:rPr lang="ru-RU" b="1" dirty="0">
                <a:latin typeface="Comic Sans MS" panose="030F0702030302020204" pitchFamily="66" charset="0"/>
              </a:rPr>
              <a:t> </a:t>
            </a:r>
            <a:r>
              <a:rPr lang="ru-RU" sz="2400" b="1" dirty="0" err="1">
                <a:latin typeface="Comic Sans MS" panose="030F0702030302020204" pitchFamily="66" charset="0"/>
              </a:rPr>
              <a:t>дослідження</a:t>
            </a:r>
            <a:endParaRPr lang="ru-UA" sz="2400" b="1" dirty="0">
              <a:latin typeface="Comic Sans MS" panose="030F0702030302020204" pitchFamily="66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F35649C-D232-450F-33D8-EBFA4F5F13BB}"/>
              </a:ext>
            </a:extLst>
          </p:cNvPr>
          <p:cNvSpPr txBox="1"/>
          <p:nvPr/>
        </p:nvSpPr>
        <p:spPr>
          <a:xfrm>
            <a:off x="1841244" y="2325194"/>
            <a:ext cx="876368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latin typeface="Comic Sans MS" panose="030F0702030302020204" pitchFamily="66" charset="0"/>
              </a:rPr>
              <a:t>Метою </a:t>
            </a:r>
            <a:r>
              <a:rPr lang="ru-RU" sz="2000" dirty="0" err="1">
                <a:latin typeface="Comic Sans MS" panose="030F0702030302020204" pitchFamily="66" charset="0"/>
              </a:rPr>
              <a:t>дослідження</a:t>
            </a:r>
            <a:r>
              <a:rPr lang="ru-RU" sz="2000" dirty="0">
                <a:latin typeface="Comic Sans MS" panose="030F0702030302020204" pitchFamily="66" charset="0"/>
              </a:rPr>
              <a:t> є </a:t>
            </a:r>
            <a:r>
              <a:rPr lang="ru-RU" sz="2000" dirty="0" err="1">
                <a:latin typeface="Comic Sans MS" panose="030F0702030302020204" pitchFamily="66" charset="0"/>
              </a:rPr>
              <a:t>аналіз</a:t>
            </a:r>
            <a:r>
              <a:rPr lang="ru-RU" sz="2000" dirty="0"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latin typeface="Comic Sans MS" panose="030F0702030302020204" pitchFamily="66" charset="0"/>
              </a:rPr>
              <a:t>історії</a:t>
            </a:r>
            <a:r>
              <a:rPr lang="ru-RU" sz="2000" dirty="0"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latin typeface="Comic Sans MS" panose="030F0702030302020204" pitchFamily="66" charset="0"/>
              </a:rPr>
              <a:t>становлення</a:t>
            </a:r>
            <a:r>
              <a:rPr lang="ru-RU" sz="2000" dirty="0">
                <a:latin typeface="Comic Sans MS" panose="030F0702030302020204" pitchFamily="66" charset="0"/>
              </a:rPr>
              <a:t> та </a:t>
            </a:r>
            <a:r>
              <a:rPr lang="ru-RU" sz="2000" dirty="0" err="1">
                <a:latin typeface="Comic Sans MS" panose="030F0702030302020204" pitchFamily="66" charset="0"/>
              </a:rPr>
              <a:t>розвитку</a:t>
            </a:r>
            <a:r>
              <a:rPr lang="ru-RU" sz="2000" dirty="0"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latin typeface="Comic Sans MS" panose="030F0702030302020204" pitchFamily="66" charset="0"/>
              </a:rPr>
              <a:t>єврейської</a:t>
            </a:r>
            <a:r>
              <a:rPr lang="ru-RU" sz="2000" dirty="0"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latin typeface="Comic Sans MS" panose="030F0702030302020204" pitchFamily="66" charset="0"/>
              </a:rPr>
              <a:t>громади</a:t>
            </a:r>
            <a:r>
              <a:rPr lang="ru-RU" sz="2000" dirty="0"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latin typeface="Comic Sans MS" panose="030F0702030302020204" pitchFamily="66" charset="0"/>
              </a:rPr>
              <a:t>міста</a:t>
            </a:r>
            <a:r>
              <a:rPr lang="ru-RU" sz="2000" dirty="0"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latin typeface="Comic Sans MS" panose="030F0702030302020204" pitchFamily="66" charset="0"/>
              </a:rPr>
              <a:t>Дніпра</a:t>
            </a:r>
            <a:r>
              <a:rPr lang="ru-RU" sz="2000" dirty="0">
                <a:latin typeface="Comic Sans MS" panose="030F0702030302020204" pitchFamily="66" charset="0"/>
              </a:rPr>
              <a:t>, а також </a:t>
            </a:r>
            <a:r>
              <a:rPr lang="ru-RU" sz="2000" dirty="0" err="1">
                <a:latin typeface="Comic Sans MS" panose="030F0702030302020204" pitchFamily="66" charset="0"/>
              </a:rPr>
              <a:t>визначення</a:t>
            </a:r>
            <a:r>
              <a:rPr lang="ru-RU" sz="2000" dirty="0"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latin typeface="Comic Sans MS" panose="030F0702030302020204" pitchFamily="66" charset="0"/>
              </a:rPr>
              <a:t>її</a:t>
            </a:r>
            <a:r>
              <a:rPr lang="ru-RU" sz="2000" dirty="0"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latin typeface="Comic Sans MS" panose="030F0702030302020204" pitchFamily="66" charset="0"/>
              </a:rPr>
              <a:t>внеску</a:t>
            </a:r>
            <a:r>
              <a:rPr lang="ru-RU" sz="2000" dirty="0">
                <a:latin typeface="Comic Sans MS" panose="030F0702030302020204" pitchFamily="66" charset="0"/>
              </a:rPr>
              <a:t> в </a:t>
            </a:r>
            <a:r>
              <a:rPr lang="ru-RU" sz="2000" dirty="0" err="1">
                <a:latin typeface="Comic Sans MS" panose="030F0702030302020204" pitchFamily="66" charset="0"/>
              </a:rPr>
              <a:t>економічний</a:t>
            </a:r>
            <a:r>
              <a:rPr lang="ru-RU" sz="2000" dirty="0">
                <a:latin typeface="Comic Sans MS" panose="030F0702030302020204" pitchFamily="66" charset="0"/>
              </a:rPr>
              <a:t>, </a:t>
            </a:r>
            <a:r>
              <a:rPr lang="ru-RU" sz="2000" dirty="0" err="1">
                <a:latin typeface="Comic Sans MS" panose="030F0702030302020204" pitchFamily="66" charset="0"/>
              </a:rPr>
              <a:t>культурний</a:t>
            </a:r>
            <a:r>
              <a:rPr lang="ru-RU" sz="2000" dirty="0">
                <a:latin typeface="Comic Sans MS" panose="030F0702030302020204" pitchFamily="66" charset="0"/>
              </a:rPr>
              <a:t>, </a:t>
            </a:r>
            <a:r>
              <a:rPr lang="ru-RU" sz="2000" dirty="0" err="1">
                <a:latin typeface="Comic Sans MS" panose="030F0702030302020204" pitchFamily="66" charset="0"/>
              </a:rPr>
              <a:t>освітній</a:t>
            </a:r>
            <a:r>
              <a:rPr lang="ru-RU" sz="2000" dirty="0">
                <a:latin typeface="Comic Sans MS" panose="030F0702030302020204" pitchFamily="66" charset="0"/>
              </a:rPr>
              <a:t> та </a:t>
            </a:r>
            <a:r>
              <a:rPr lang="ru-RU" sz="2000" dirty="0" err="1">
                <a:latin typeface="Comic Sans MS" panose="030F0702030302020204" pitchFamily="66" charset="0"/>
              </a:rPr>
              <a:t>суспільний</a:t>
            </a:r>
            <a:r>
              <a:rPr lang="ru-RU" sz="2000" dirty="0"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latin typeface="Comic Sans MS" panose="030F0702030302020204" pitchFamily="66" charset="0"/>
              </a:rPr>
              <a:t>розвиток</a:t>
            </a:r>
            <a:r>
              <a:rPr lang="ru-RU" sz="2000" dirty="0"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latin typeface="Comic Sans MS" panose="030F0702030302020204" pitchFamily="66" charset="0"/>
              </a:rPr>
              <a:t>міста</a:t>
            </a:r>
            <a:r>
              <a:rPr lang="ru-RU" sz="2000" dirty="0">
                <a:latin typeface="Comic Sans MS" panose="030F0702030302020204" pitchFamily="66" charset="0"/>
              </a:rPr>
              <a:t>.</a:t>
            </a:r>
            <a:endParaRPr lang="ru-UA" sz="2000" dirty="0">
              <a:latin typeface="Comic Sans MS" panose="030F0702030302020204" pitchFamily="66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E12F383-F128-006A-304E-0ABA86CAA1F9}"/>
              </a:ext>
            </a:extLst>
          </p:cNvPr>
          <p:cNvSpPr txBox="1"/>
          <p:nvPr/>
        </p:nvSpPr>
        <p:spPr>
          <a:xfrm>
            <a:off x="3461459" y="3386248"/>
            <a:ext cx="621418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Comic Sans MS" panose="030F0702030302020204" pitchFamily="66" charset="0"/>
              </a:rPr>
              <a:t>Предмет </a:t>
            </a:r>
            <a:r>
              <a:rPr lang="ru-RU" sz="2400" b="1" dirty="0" err="1">
                <a:latin typeface="Comic Sans MS" panose="030F0702030302020204" pitchFamily="66" charset="0"/>
              </a:rPr>
              <a:t>дослідження</a:t>
            </a:r>
            <a:endParaRPr lang="ru-UA" sz="2400" b="1" dirty="0">
              <a:latin typeface="Comic Sans MS" panose="030F0702030302020204" pitchFamily="66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D0A26BE-3AB7-711E-E323-A553CBAEB29C}"/>
              </a:ext>
            </a:extLst>
          </p:cNvPr>
          <p:cNvSpPr txBox="1"/>
          <p:nvPr/>
        </p:nvSpPr>
        <p:spPr>
          <a:xfrm>
            <a:off x="1841244" y="3868386"/>
            <a:ext cx="950711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latin typeface="Comic Sans MS" panose="030F0702030302020204" pitchFamily="66" charset="0"/>
              </a:rPr>
              <a:t>Предметом </a:t>
            </a:r>
            <a:r>
              <a:rPr lang="ru-RU" sz="2000" dirty="0" err="1">
                <a:latin typeface="Comic Sans MS" panose="030F0702030302020204" pitchFamily="66" charset="0"/>
              </a:rPr>
              <a:t>дослідження</a:t>
            </a:r>
            <a:r>
              <a:rPr lang="ru-RU" sz="2000" dirty="0">
                <a:latin typeface="Comic Sans MS" panose="030F0702030302020204" pitchFamily="66" charset="0"/>
              </a:rPr>
              <a:t> є </a:t>
            </a:r>
            <a:r>
              <a:rPr lang="ru-RU" sz="2000" dirty="0" err="1">
                <a:latin typeface="Comic Sans MS" panose="030F0702030302020204" pitchFamily="66" charset="0"/>
              </a:rPr>
              <a:t>діяльність</a:t>
            </a:r>
            <a:r>
              <a:rPr lang="ru-RU" sz="2000" dirty="0"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latin typeface="Comic Sans MS" panose="030F0702030302020204" pitchFamily="66" charset="0"/>
              </a:rPr>
              <a:t>єврейської</a:t>
            </a:r>
            <a:r>
              <a:rPr lang="ru-RU" sz="2000" dirty="0"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latin typeface="Comic Sans MS" panose="030F0702030302020204" pitchFamily="66" charset="0"/>
              </a:rPr>
              <a:t>громади</a:t>
            </a:r>
            <a:r>
              <a:rPr lang="ru-RU" sz="2000" dirty="0"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latin typeface="Comic Sans MS" panose="030F0702030302020204" pitchFamily="66" charset="0"/>
              </a:rPr>
              <a:t>Дніпра</a:t>
            </a:r>
            <a:r>
              <a:rPr lang="ru-RU" sz="2000" dirty="0">
                <a:latin typeface="Comic Sans MS" panose="030F0702030302020204" pitchFamily="66" charset="0"/>
              </a:rPr>
              <a:t>, </a:t>
            </a:r>
            <a:r>
              <a:rPr lang="ru-RU" sz="2000" dirty="0" err="1">
                <a:latin typeface="Comic Sans MS" panose="030F0702030302020204" pitchFamily="66" charset="0"/>
              </a:rPr>
              <a:t>її</a:t>
            </a:r>
            <a:r>
              <a:rPr lang="ru-RU" sz="2000" dirty="0"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latin typeface="Comic Sans MS" panose="030F0702030302020204" pitchFamily="66" charset="0"/>
              </a:rPr>
              <a:t>культурні</a:t>
            </a:r>
            <a:r>
              <a:rPr lang="ru-RU" sz="2000" dirty="0">
                <a:latin typeface="Comic Sans MS" panose="030F0702030302020204" pitchFamily="66" charset="0"/>
              </a:rPr>
              <a:t>, </a:t>
            </a:r>
            <a:r>
              <a:rPr lang="ru-RU" sz="2000" dirty="0" err="1">
                <a:latin typeface="Comic Sans MS" panose="030F0702030302020204" pitchFamily="66" charset="0"/>
              </a:rPr>
              <a:t>освітні</a:t>
            </a:r>
            <a:r>
              <a:rPr lang="ru-RU" sz="2000" dirty="0">
                <a:latin typeface="Comic Sans MS" panose="030F0702030302020204" pitchFamily="66" charset="0"/>
              </a:rPr>
              <a:t>, </a:t>
            </a:r>
            <a:r>
              <a:rPr lang="ru-RU" sz="2000" dirty="0" err="1">
                <a:latin typeface="Comic Sans MS" panose="030F0702030302020204" pitchFamily="66" charset="0"/>
              </a:rPr>
              <a:t>економічні</a:t>
            </a:r>
            <a:r>
              <a:rPr lang="ru-RU" sz="2000" dirty="0">
                <a:latin typeface="Comic Sans MS" panose="030F0702030302020204" pitchFamily="66" charset="0"/>
              </a:rPr>
              <a:t> та </a:t>
            </a:r>
            <a:r>
              <a:rPr lang="ru-RU" sz="2000" dirty="0" err="1">
                <a:latin typeface="Comic Sans MS" panose="030F0702030302020204" pitchFamily="66" charset="0"/>
              </a:rPr>
              <a:t>благодійні</a:t>
            </a:r>
            <a:r>
              <a:rPr lang="ru-RU" sz="2000" dirty="0"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latin typeface="Comic Sans MS" panose="030F0702030302020204" pitchFamily="66" charset="0"/>
              </a:rPr>
              <a:t>ініціативи</a:t>
            </a:r>
            <a:r>
              <a:rPr lang="ru-RU" sz="2000" dirty="0">
                <a:latin typeface="Comic Sans MS" panose="030F0702030302020204" pitchFamily="66" charset="0"/>
              </a:rPr>
              <a:t>, а також </a:t>
            </a:r>
            <a:r>
              <a:rPr lang="ru-RU" sz="2000" dirty="0" err="1">
                <a:latin typeface="Comic Sans MS" panose="030F0702030302020204" pitchFamily="66" charset="0"/>
              </a:rPr>
              <a:t>їхній</a:t>
            </a:r>
            <a:r>
              <a:rPr lang="ru-RU" sz="2000" dirty="0"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latin typeface="Comic Sans MS" panose="030F0702030302020204" pitchFamily="66" charset="0"/>
              </a:rPr>
              <a:t>вплив</a:t>
            </a:r>
            <a:r>
              <a:rPr lang="ru-RU" sz="2000" dirty="0">
                <a:latin typeface="Comic Sans MS" panose="030F0702030302020204" pitchFamily="66" charset="0"/>
              </a:rPr>
              <a:t> на </a:t>
            </a:r>
            <a:r>
              <a:rPr lang="ru-RU" sz="2000" dirty="0" err="1">
                <a:latin typeface="Comic Sans MS" panose="030F0702030302020204" pitchFamily="66" charset="0"/>
              </a:rPr>
              <a:t>розвиток</a:t>
            </a:r>
            <a:r>
              <a:rPr lang="ru-RU" sz="2000" dirty="0"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latin typeface="Comic Sans MS" panose="030F0702030302020204" pitchFamily="66" charset="0"/>
              </a:rPr>
              <a:t>міста</a:t>
            </a:r>
            <a:r>
              <a:rPr lang="ru-RU" sz="2000" dirty="0">
                <a:latin typeface="Comic Sans MS" panose="030F0702030302020204" pitchFamily="66" charset="0"/>
              </a:rPr>
              <a:t> та </a:t>
            </a:r>
            <a:r>
              <a:rPr lang="ru-RU" sz="2000" dirty="0" err="1">
                <a:latin typeface="Comic Sans MS" panose="030F0702030302020204" pitchFamily="66" charset="0"/>
              </a:rPr>
              <a:t>його</a:t>
            </a:r>
            <a:r>
              <a:rPr lang="ru-RU" sz="2000" dirty="0"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latin typeface="Comic Sans MS" panose="030F0702030302020204" pitchFamily="66" charset="0"/>
              </a:rPr>
              <a:t>громадського</a:t>
            </a:r>
            <a:r>
              <a:rPr lang="ru-RU" sz="2000" dirty="0"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latin typeface="Comic Sans MS" panose="030F0702030302020204" pitchFamily="66" charset="0"/>
              </a:rPr>
              <a:t>життя</a:t>
            </a:r>
            <a:r>
              <a:rPr lang="ru-RU" sz="2000" dirty="0">
                <a:latin typeface="Comic Sans MS" panose="030F0702030302020204" pitchFamily="66" charset="0"/>
              </a:rPr>
              <a:t>.</a:t>
            </a:r>
            <a:endParaRPr lang="ru-UA" sz="2000" dirty="0">
              <a:latin typeface="Comic Sans MS" panose="030F0702030302020204" pitchFamily="66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8464481-7C04-069C-1575-85EC339AA78F}"/>
              </a:ext>
            </a:extLst>
          </p:cNvPr>
          <p:cNvSpPr txBox="1"/>
          <p:nvPr/>
        </p:nvSpPr>
        <p:spPr>
          <a:xfrm>
            <a:off x="3191271" y="5371278"/>
            <a:ext cx="713047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 err="1">
                <a:latin typeface="Comic Sans MS" panose="030F0702030302020204" pitchFamily="66" charset="0"/>
              </a:rPr>
              <a:t>Особистий</a:t>
            </a:r>
            <a:r>
              <a:rPr lang="ru-RU" sz="2000" dirty="0"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latin typeface="Comic Sans MS" panose="030F0702030302020204" pitchFamily="66" charset="0"/>
              </a:rPr>
              <a:t>внесок</a:t>
            </a:r>
            <a:r>
              <a:rPr lang="ru-RU" sz="2000" dirty="0"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latin typeface="Comic Sans MS" panose="030F0702030302020204" pitchFamily="66" charset="0"/>
              </a:rPr>
              <a:t>полягає</a:t>
            </a:r>
            <a:r>
              <a:rPr lang="ru-RU" sz="2000" dirty="0">
                <a:latin typeface="Comic Sans MS" panose="030F0702030302020204" pitchFamily="66" charset="0"/>
              </a:rPr>
              <a:t> в </a:t>
            </a:r>
            <a:r>
              <a:rPr lang="ru-RU" sz="2000" dirty="0" err="1">
                <a:latin typeface="Comic Sans MS" panose="030F0702030302020204" pitchFamily="66" charset="0"/>
              </a:rPr>
              <a:t>самостійному</a:t>
            </a:r>
            <a:r>
              <a:rPr lang="ru-RU" sz="2000" dirty="0"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latin typeface="Comic Sans MS" panose="030F0702030302020204" pitchFamily="66" charset="0"/>
              </a:rPr>
              <a:t>пошуку</a:t>
            </a:r>
            <a:r>
              <a:rPr lang="ru-RU" sz="2000" dirty="0">
                <a:latin typeface="Comic Sans MS" panose="030F0702030302020204" pitchFamily="66" charset="0"/>
              </a:rPr>
              <a:t> та </a:t>
            </a:r>
            <a:r>
              <a:rPr lang="ru-RU" sz="2000" dirty="0" err="1">
                <a:latin typeface="Comic Sans MS" panose="030F0702030302020204" pitchFamily="66" charset="0"/>
              </a:rPr>
              <a:t>опрацюванні</a:t>
            </a:r>
            <a:r>
              <a:rPr lang="ru-RU" sz="2000" dirty="0"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latin typeface="Comic Sans MS" panose="030F0702030302020204" pitchFamily="66" charset="0"/>
              </a:rPr>
              <a:t>джерел</a:t>
            </a:r>
            <a:r>
              <a:rPr lang="ru-RU" sz="2000" dirty="0">
                <a:latin typeface="Comic Sans MS" panose="030F0702030302020204" pitchFamily="66" charset="0"/>
              </a:rPr>
              <a:t>, </a:t>
            </a:r>
            <a:r>
              <a:rPr lang="ru-RU" sz="2000" dirty="0" err="1">
                <a:latin typeface="Comic Sans MS" panose="030F0702030302020204" pitchFamily="66" charset="0"/>
              </a:rPr>
              <a:t>узагальненні</a:t>
            </a:r>
            <a:r>
              <a:rPr lang="ru-RU" sz="2000" dirty="0"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latin typeface="Comic Sans MS" panose="030F0702030302020204" pitchFamily="66" charset="0"/>
              </a:rPr>
              <a:t>інформації</a:t>
            </a:r>
            <a:r>
              <a:rPr lang="ru-RU" sz="2000" dirty="0">
                <a:latin typeface="Comic Sans MS" panose="030F0702030302020204" pitchFamily="66" charset="0"/>
              </a:rPr>
              <a:t> й </a:t>
            </a:r>
            <a:r>
              <a:rPr lang="ru-RU" sz="2000" dirty="0" err="1">
                <a:latin typeface="Comic Sans MS" panose="030F0702030302020204" pitchFamily="66" charset="0"/>
              </a:rPr>
              <a:t>аналізі</a:t>
            </a:r>
            <a:r>
              <a:rPr lang="ru-RU" sz="2000" dirty="0"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latin typeface="Comic Sans MS" panose="030F0702030302020204" pitchFamily="66" charset="0"/>
              </a:rPr>
              <a:t>розвитку</a:t>
            </a:r>
            <a:r>
              <a:rPr lang="ru-RU" sz="2000" dirty="0"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latin typeface="Comic Sans MS" panose="030F0702030302020204" pitchFamily="66" charset="0"/>
              </a:rPr>
              <a:t>єврейської</a:t>
            </a:r>
            <a:r>
              <a:rPr lang="ru-RU" sz="2000" dirty="0"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latin typeface="Comic Sans MS" panose="030F0702030302020204" pitchFamily="66" charset="0"/>
              </a:rPr>
              <a:t>громади</a:t>
            </a:r>
            <a:r>
              <a:rPr lang="ru-RU" sz="2000" dirty="0"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latin typeface="Comic Sans MS" panose="030F0702030302020204" pitchFamily="66" charset="0"/>
              </a:rPr>
              <a:t>Дніпра</a:t>
            </a:r>
            <a:r>
              <a:rPr lang="ru-RU" sz="2000" dirty="0">
                <a:latin typeface="Comic Sans MS" panose="030F0702030302020204" pitchFamily="66" charset="0"/>
              </a:rPr>
              <a:t> та </a:t>
            </a:r>
            <a:r>
              <a:rPr lang="ru-RU" sz="2000" dirty="0" err="1">
                <a:latin typeface="Comic Sans MS" panose="030F0702030302020204" pitchFamily="66" charset="0"/>
              </a:rPr>
              <a:t>її</a:t>
            </a:r>
            <a:r>
              <a:rPr lang="ru-RU" sz="2000" dirty="0"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latin typeface="Comic Sans MS" panose="030F0702030302020204" pitchFamily="66" charset="0"/>
              </a:rPr>
              <a:t>впливу</a:t>
            </a:r>
            <a:r>
              <a:rPr lang="ru-RU" sz="2000" dirty="0">
                <a:latin typeface="Comic Sans MS" panose="030F0702030302020204" pitchFamily="66" charset="0"/>
              </a:rPr>
              <a:t> на </a:t>
            </a:r>
            <a:r>
              <a:rPr lang="ru-RU" sz="2000" dirty="0" err="1">
                <a:latin typeface="Comic Sans MS" panose="030F0702030302020204" pitchFamily="66" charset="0"/>
              </a:rPr>
              <a:t>життя</a:t>
            </a:r>
            <a:r>
              <a:rPr lang="ru-RU" sz="2000" dirty="0"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latin typeface="Comic Sans MS" panose="030F0702030302020204" pitchFamily="66" charset="0"/>
              </a:rPr>
              <a:t>міста</a:t>
            </a:r>
            <a:r>
              <a:rPr lang="ru-RU" sz="2000" dirty="0">
                <a:latin typeface="Comic Sans MS" panose="030F0702030302020204" pitchFamily="66" charset="0"/>
              </a:rPr>
              <a:t>, а також </a:t>
            </a:r>
            <a:r>
              <a:rPr lang="ru-RU" sz="2000" dirty="0" err="1">
                <a:latin typeface="Comic Sans MS" panose="030F0702030302020204" pitchFamily="66" charset="0"/>
              </a:rPr>
              <a:t>формулюванні</a:t>
            </a:r>
            <a:r>
              <a:rPr lang="ru-RU" sz="2000" dirty="0"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latin typeface="Comic Sans MS" panose="030F0702030302020204" pitchFamily="66" charset="0"/>
              </a:rPr>
              <a:t>власних</a:t>
            </a:r>
            <a:r>
              <a:rPr lang="ru-RU" sz="2000" dirty="0"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latin typeface="Comic Sans MS" panose="030F0702030302020204" pitchFamily="66" charset="0"/>
              </a:rPr>
              <a:t>висновків</a:t>
            </a:r>
            <a:r>
              <a:rPr lang="ru-RU" sz="2000" dirty="0">
                <a:latin typeface="Comic Sans MS" panose="030F0702030302020204" pitchFamily="66" charset="0"/>
              </a:rPr>
              <a:t>.</a:t>
            </a:r>
            <a:endParaRPr lang="ru-UA" sz="2000" dirty="0">
              <a:latin typeface="Comic Sans MS" panose="030F0702030302020204" pitchFamily="66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6FCF2CA-A7A1-582F-BE8D-D944F3AF8A58}"/>
              </a:ext>
            </a:extLst>
          </p:cNvPr>
          <p:cNvSpPr txBox="1"/>
          <p:nvPr/>
        </p:nvSpPr>
        <p:spPr>
          <a:xfrm>
            <a:off x="4655582" y="4904523"/>
            <a:ext cx="382594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 err="1">
                <a:latin typeface="Comic Sans MS" panose="030F0702030302020204" pitchFamily="66" charset="0"/>
              </a:rPr>
              <a:t>Особистий</a:t>
            </a:r>
            <a:r>
              <a:rPr lang="ru-RU" sz="2400" b="1" dirty="0">
                <a:latin typeface="Comic Sans MS" panose="030F0702030302020204" pitchFamily="66" charset="0"/>
              </a:rPr>
              <a:t> </a:t>
            </a:r>
            <a:r>
              <a:rPr lang="ru-RU" sz="2400" b="1" dirty="0" err="1">
                <a:latin typeface="Comic Sans MS" panose="030F0702030302020204" pitchFamily="66" charset="0"/>
              </a:rPr>
              <a:t>внесок</a:t>
            </a:r>
            <a:r>
              <a:rPr lang="ru-RU" sz="2400" b="1" dirty="0">
                <a:latin typeface="Comic Sans MS" panose="030F0702030302020204" pitchFamily="66" charset="0"/>
              </a:rPr>
              <a:t> </a:t>
            </a:r>
            <a:endParaRPr lang="ru-UA" sz="2400" b="1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73532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2C3A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160A3FC-BEA3-A752-DD54-9D3092E2F7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667000" y="-2006153"/>
            <a:ext cx="6858000" cy="1087030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F13D663-D896-F31A-7009-302B0C1443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6069" y="4682412"/>
            <a:ext cx="2474167" cy="247416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C72D2AD-096B-102C-E8EA-9D8DFC8222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7583" y="5366188"/>
            <a:ext cx="1790391" cy="1790391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E1ACA0F-1AF5-0157-C531-E1C3F5ED2C6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7045" y="0"/>
            <a:ext cx="1415757" cy="251690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887FA93-B79E-DAB9-7299-E05630DD3E29}"/>
              </a:ext>
            </a:extLst>
          </p:cNvPr>
          <p:cNvSpPr txBox="1"/>
          <p:nvPr/>
        </p:nvSpPr>
        <p:spPr>
          <a:xfrm>
            <a:off x="1838130" y="832090"/>
            <a:ext cx="767298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effectLst/>
                <a:latin typeface="Comic Sans MS" panose="030F0702030302020204" pitchFamily="66" charset="0"/>
              </a:rPr>
              <a:t>   Велику роль у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розвитку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Катеринослава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,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Дніпропетровська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та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тепер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Дніпра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робила й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продовжує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виконувати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єврейська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громада.</a:t>
            </a:r>
            <a:endParaRPr lang="ru-UA" sz="2000" dirty="0">
              <a:latin typeface="Comic Sans MS" panose="030F0702030302020204" pitchFamily="66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E6F5D30-6908-E28B-FD85-CF3CA5038570}"/>
              </a:ext>
            </a:extLst>
          </p:cNvPr>
          <p:cNvSpPr txBox="1"/>
          <p:nvPr/>
        </p:nvSpPr>
        <p:spPr>
          <a:xfrm>
            <a:off x="1912776" y="1870571"/>
            <a:ext cx="780972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effectLst/>
                <a:latin typeface="Comic Sans MS" panose="030F0702030302020204" pitchFamily="66" charset="0"/>
              </a:rPr>
              <a:t>  Вони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всюди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: у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бізнесі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,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політиці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,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спорті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та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інших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сферах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нашого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життя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.</a:t>
            </a:r>
            <a:endParaRPr lang="ru-UA" sz="2000" dirty="0">
              <a:latin typeface="Comic Sans MS" panose="030F0702030302020204" pitchFamily="66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E96F6D74-9561-89E4-76D0-2E6C1EEEB76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3033" y="2679844"/>
            <a:ext cx="5917729" cy="29876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724D24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4048986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2C3A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1A9A836-6BAC-AFEE-D72C-381270B665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5D61A2F-9A06-E0AE-49DC-F03E560FEC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818762" y="-1978160"/>
            <a:ext cx="6858000" cy="1081432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0B15FF6-03FE-432D-7C46-49177EE542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6069" y="4682412"/>
            <a:ext cx="2474167" cy="247416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DC5811F-A7F9-FFC3-BFA0-FCB52A0F63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7583" y="5366188"/>
            <a:ext cx="1790391" cy="1790391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43CAB4B-448D-D970-E4BF-BD9A44B350D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7045" y="0"/>
            <a:ext cx="1415757" cy="251690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B4F4F50-281C-FB1C-3342-B335D9F9A798}"/>
              </a:ext>
            </a:extLst>
          </p:cNvPr>
          <p:cNvSpPr txBox="1"/>
          <p:nvPr/>
        </p:nvSpPr>
        <p:spPr>
          <a:xfrm>
            <a:off x="2948771" y="323206"/>
            <a:ext cx="621418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 err="1">
                <a:effectLst/>
                <a:latin typeface="Comic Sans MS" panose="030F0702030302020204" pitchFamily="66" charset="0"/>
              </a:rPr>
              <a:t>Історія</a:t>
            </a:r>
            <a:r>
              <a:rPr lang="ru-RU" sz="2400" b="1" dirty="0">
                <a:effectLst/>
                <a:latin typeface="Comic Sans MS" panose="030F0702030302020204" pitchFamily="66" charset="0"/>
              </a:rPr>
              <a:t> </a:t>
            </a:r>
            <a:r>
              <a:rPr lang="ru-RU" sz="2400" b="1" dirty="0" err="1">
                <a:effectLst/>
                <a:latin typeface="Comic Sans MS" panose="030F0702030302020204" pitchFamily="66" charset="0"/>
              </a:rPr>
              <a:t>появи</a:t>
            </a:r>
            <a:r>
              <a:rPr lang="ru-RU" sz="2400" b="1" dirty="0">
                <a:effectLst/>
                <a:latin typeface="Comic Sans MS" panose="030F0702030302020204" pitchFamily="66" charset="0"/>
              </a:rPr>
              <a:t> </a:t>
            </a:r>
            <a:r>
              <a:rPr lang="ru-RU" sz="2400" b="1" dirty="0" err="1">
                <a:effectLst/>
                <a:latin typeface="Comic Sans MS" panose="030F0702030302020204" pitchFamily="66" charset="0"/>
              </a:rPr>
              <a:t>євреїв</a:t>
            </a:r>
            <a:r>
              <a:rPr lang="ru-RU" sz="2400" b="1" dirty="0">
                <a:effectLst/>
                <a:latin typeface="Comic Sans MS" panose="030F0702030302020204" pitchFamily="66" charset="0"/>
              </a:rPr>
              <a:t> у </a:t>
            </a:r>
            <a:r>
              <a:rPr lang="ru-RU" sz="2400" b="1" dirty="0" err="1">
                <a:effectLst/>
                <a:latin typeface="Comic Sans MS" panose="030F0702030302020204" pitchFamily="66" charset="0"/>
              </a:rPr>
              <a:t>Катеринославі</a:t>
            </a:r>
            <a:endParaRPr lang="ru-UA" sz="2400" b="1" dirty="0">
              <a:latin typeface="Comic Sans MS" panose="030F0702030302020204" pitchFamily="66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CC5EF14-D32B-D530-A46A-6CEC2ADAC3A1}"/>
              </a:ext>
            </a:extLst>
          </p:cNvPr>
          <p:cNvSpPr txBox="1"/>
          <p:nvPr/>
        </p:nvSpPr>
        <p:spPr>
          <a:xfrm>
            <a:off x="1754155" y="751568"/>
            <a:ext cx="8419839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effectLst/>
                <a:latin typeface="Comic Sans MS" panose="030F0702030302020204" pitchFamily="66" charset="0"/>
              </a:rPr>
              <a:t>    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Історія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єврейської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спільноти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в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Катеринославі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починається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ще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з 1793 року,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після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указу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Катерини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II про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надання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їм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громадянства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. </a:t>
            </a:r>
          </a:p>
          <a:p>
            <a:r>
              <a:rPr lang="ru-RU" sz="2000" dirty="0">
                <a:latin typeface="Comic Sans MS" panose="030F0702030302020204" pitchFamily="66" charset="0"/>
              </a:rPr>
              <a:t>    На 1850 </a:t>
            </a:r>
            <a:r>
              <a:rPr lang="ru-RU" sz="2000" dirty="0" err="1">
                <a:latin typeface="Comic Sans MS" panose="030F0702030302020204" pitchFamily="66" charset="0"/>
              </a:rPr>
              <a:t>рік</a:t>
            </a:r>
            <a:r>
              <a:rPr lang="ru-RU" sz="2000" dirty="0"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latin typeface="Comic Sans MS" panose="030F0702030302020204" pitchFamily="66" charset="0"/>
              </a:rPr>
              <a:t>чисельність</a:t>
            </a:r>
            <a:r>
              <a:rPr lang="ru-RU" sz="2000" dirty="0"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latin typeface="Comic Sans MS" panose="030F0702030302020204" pitchFamily="66" charset="0"/>
              </a:rPr>
              <a:t>євреїв</a:t>
            </a:r>
            <a:r>
              <a:rPr lang="ru-RU" sz="2000" dirty="0">
                <a:latin typeface="Comic Sans MS" panose="030F0702030302020204" pitchFamily="66" charset="0"/>
              </a:rPr>
              <a:t>  у </a:t>
            </a:r>
            <a:r>
              <a:rPr lang="ru-RU" sz="2000" dirty="0" err="1">
                <a:latin typeface="Comic Sans MS" panose="030F0702030302020204" pitchFamily="66" charset="0"/>
              </a:rPr>
              <a:t>місті</a:t>
            </a:r>
            <a:r>
              <a:rPr lang="ru-RU" sz="2000" dirty="0"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latin typeface="Comic Sans MS" panose="030F0702030302020204" pitchFamily="66" charset="0"/>
              </a:rPr>
              <a:t>складала</a:t>
            </a:r>
            <a:r>
              <a:rPr lang="ru-RU" sz="2000" dirty="0">
                <a:latin typeface="Comic Sans MS" panose="030F0702030302020204" pitchFamily="66" charset="0"/>
              </a:rPr>
              <a:t> 19%. </a:t>
            </a:r>
          </a:p>
          <a:p>
            <a:r>
              <a:rPr lang="ru-RU" sz="2000" dirty="0">
                <a:latin typeface="Comic Sans MS" panose="030F0702030302020204" pitchFamily="66" charset="0"/>
              </a:rPr>
              <a:t>     </a:t>
            </a:r>
            <a:r>
              <a:rPr lang="ru-RU" sz="2000" dirty="0" err="1">
                <a:latin typeface="Comic Sans MS" panose="030F0702030302020204" pitchFamily="66" charset="0"/>
              </a:rPr>
              <a:t>Зростання</a:t>
            </a:r>
            <a:r>
              <a:rPr lang="ru-RU" sz="2000" dirty="0"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latin typeface="Comic Sans MS" panose="030F0702030302020204" pitchFamily="66" charset="0"/>
              </a:rPr>
              <a:t>впливу</a:t>
            </a:r>
            <a:r>
              <a:rPr lang="ru-RU" sz="2000" dirty="0"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latin typeface="Comic Sans MS" panose="030F0702030302020204" pitchFamily="66" charset="0"/>
              </a:rPr>
              <a:t>пов’язане</a:t>
            </a:r>
            <a:r>
              <a:rPr lang="ru-RU" sz="2000" dirty="0"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latin typeface="Comic Sans MS" panose="030F0702030302020204" pitchFamily="66" charset="0"/>
              </a:rPr>
              <a:t>зі</a:t>
            </a:r>
            <a:r>
              <a:rPr lang="ru-RU" sz="2000" dirty="0"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latin typeface="Comic Sans MS" panose="030F0702030302020204" pitchFamily="66" charset="0"/>
              </a:rPr>
              <a:t>стараннями</a:t>
            </a:r>
            <a:r>
              <a:rPr lang="ru-RU" sz="2000" dirty="0">
                <a:latin typeface="Comic Sans MS" panose="030F0702030302020204" pitchFamily="66" charset="0"/>
              </a:rPr>
              <a:t> Олександра Поля, </a:t>
            </a:r>
            <a:r>
              <a:rPr lang="ru-RU" sz="2000" dirty="0" err="1">
                <a:latin typeface="Comic Sans MS" panose="030F0702030302020204" pitchFamily="66" charset="0"/>
              </a:rPr>
              <a:t>завдяки</a:t>
            </a:r>
            <a:r>
              <a:rPr lang="ru-RU" sz="2000" dirty="0"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latin typeface="Comic Sans MS" panose="030F0702030302020204" pitchFamily="66" charset="0"/>
              </a:rPr>
              <a:t>якому</a:t>
            </a:r>
            <a:r>
              <a:rPr lang="ru-RU" sz="2000" dirty="0"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latin typeface="Comic Sans MS" panose="030F0702030302020204" pitchFamily="66" charset="0"/>
              </a:rPr>
              <a:t>місто</a:t>
            </a:r>
            <a:r>
              <a:rPr lang="ru-RU" sz="2000" dirty="0"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latin typeface="Comic Sans MS" panose="030F0702030302020204" pitchFamily="66" charset="0"/>
              </a:rPr>
              <a:t>перетворюється</a:t>
            </a:r>
            <a:r>
              <a:rPr lang="ru-RU" sz="2000" dirty="0">
                <a:latin typeface="Comic Sans MS" panose="030F0702030302020204" pitchFamily="66" charset="0"/>
              </a:rPr>
              <a:t> у великий </a:t>
            </a:r>
            <a:r>
              <a:rPr lang="ru-RU" sz="2000" dirty="0" err="1">
                <a:latin typeface="Comic Sans MS" panose="030F0702030302020204" pitchFamily="66" charset="0"/>
              </a:rPr>
              <a:t>промисловий</a:t>
            </a:r>
            <a:r>
              <a:rPr lang="ru-RU" sz="2000" dirty="0">
                <a:latin typeface="Comic Sans MS" panose="030F0702030302020204" pitchFamily="66" charset="0"/>
              </a:rPr>
              <a:t> центр. </a:t>
            </a:r>
            <a:r>
              <a:rPr lang="ru-RU" sz="2000" dirty="0" err="1">
                <a:latin typeface="Comic Sans MS" panose="030F0702030302020204" pitchFamily="66" charset="0"/>
              </a:rPr>
              <a:t>Такий</a:t>
            </a:r>
            <a:r>
              <a:rPr lang="ru-RU" sz="2000" dirty="0">
                <a:latin typeface="Comic Sans MS" panose="030F0702030302020204" pitchFamily="66" charset="0"/>
              </a:rPr>
              <a:t> центр </a:t>
            </a:r>
            <a:r>
              <a:rPr lang="ru-RU" sz="2000" dirty="0" err="1">
                <a:latin typeface="Comic Sans MS" panose="030F0702030302020204" pitchFamily="66" charset="0"/>
              </a:rPr>
              <a:t>потребує</a:t>
            </a:r>
            <a:r>
              <a:rPr lang="ru-RU" sz="2000" dirty="0"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latin typeface="Comic Sans MS" panose="030F0702030302020204" pitchFamily="66" charset="0"/>
              </a:rPr>
              <a:t>робітників</a:t>
            </a:r>
            <a:r>
              <a:rPr lang="ru-RU" sz="2000" dirty="0">
                <a:latin typeface="Comic Sans MS" panose="030F0702030302020204" pitchFamily="66" charset="0"/>
              </a:rPr>
              <a:t>, </a:t>
            </a:r>
            <a:r>
              <a:rPr lang="ru-RU" sz="2000" dirty="0" err="1">
                <a:latin typeface="Comic Sans MS" panose="030F0702030302020204" pitchFamily="66" charset="0"/>
              </a:rPr>
              <a:t>фінансистів</a:t>
            </a:r>
            <a:r>
              <a:rPr lang="ru-RU" sz="2000" dirty="0">
                <a:latin typeface="Comic Sans MS" panose="030F0702030302020204" pitchFamily="66" charset="0"/>
              </a:rPr>
              <a:t>, </a:t>
            </a:r>
            <a:r>
              <a:rPr lang="ru-RU" sz="2000" dirty="0" err="1">
                <a:latin typeface="Comic Sans MS" panose="030F0702030302020204" pitchFamily="66" charset="0"/>
              </a:rPr>
              <a:t>торговців</a:t>
            </a:r>
            <a:r>
              <a:rPr lang="ru-RU" sz="2000" dirty="0">
                <a:latin typeface="Comic Sans MS" panose="030F0702030302020204" pitchFamily="66" charset="0"/>
              </a:rPr>
              <a:t>. А </a:t>
            </a:r>
            <a:r>
              <a:rPr lang="ru-RU" sz="2000" dirty="0" err="1">
                <a:latin typeface="Comic Sans MS" panose="030F0702030302020204" pitchFamily="66" charset="0"/>
              </a:rPr>
              <a:t>це</a:t>
            </a:r>
            <a:r>
              <a:rPr lang="ru-RU" sz="2000" dirty="0"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latin typeface="Comic Sans MS" panose="030F0702030302020204" pitchFamily="66" charset="0"/>
              </a:rPr>
              <a:t>звичні</a:t>
            </a:r>
            <a:r>
              <a:rPr lang="ru-RU" sz="2000" dirty="0">
                <a:latin typeface="Comic Sans MS" panose="030F0702030302020204" pitchFamily="66" charset="0"/>
              </a:rPr>
              <a:t> для </a:t>
            </a:r>
            <a:r>
              <a:rPr lang="ru-RU" sz="2000" dirty="0" err="1">
                <a:latin typeface="Comic Sans MS" panose="030F0702030302020204" pitchFamily="66" charset="0"/>
              </a:rPr>
              <a:t>євреїв</a:t>
            </a:r>
            <a:r>
              <a:rPr lang="ru-RU" sz="2000" dirty="0"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latin typeface="Comic Sans MS" panose="030F0702030302020204" pitchFamily="66" charset="0"/>
              </a:rPr>
              <a:t>заняття</a:t>
            </a:r>
            <a:r>
              <a:rPr lang="ru-RU" sz="2000" dirty="0">
                <a:latin typeface="Comic Sans MS" panose="030F0702030302020204" pitchFamily="66" charset="0"/>
              </a:rPr>
              <a:t>. Тому на 1897 </a:t>
            </a:r>
            <a:r>
              <a:rPr lang="ru-RU" sz="2000" dirty="0" err="1">
                <a:latin typeface="Comic Sans MS" panose="030F0702030302020204" pitchFamily="66" charset="0"/>
              </a:rPr>
              <a:t>рік</a:t>
            </a:r>
            <a:r>
              <a:rPr lang="ru-RU" sz="2000" dirty="0">
                <a:latin typeface="Comic Sans MS" panose="030F0702030302020204" pitchFamily="66" charset="0"/>
              </a:rPr>
              <a:t> в </a:t>
            </a:r>
            <a:r>
              <a:rPr lang="ru-RU" sz="2000" dirty="0" err="1">
                <a:latin typeface="Comic Sans MS" panose="030F0702030302020204" pitchFamily="66" charset="0"/>
              </a:rPr>
              <a:t>Катеринославі</a:t>
            </a:r>
            <a:r>
              <a:rPr lang="ru-RU" sz="2000" dirty="0">
                <a:latin typeface="Comic Sans MS" panose="030F0702030302020204" pitchFamily="66" charset="0"/>
              </a:rPr>
              <a:t> 37% </a:t>
            </a:r>
            <a:r>
              <a:rPr lang="ru-RU" sz="2000" dirty="0" err="1">
                <a:latin typeface="Comic Sans MS" panose="030F0702030302020204" pitchFamily="66" charset="0"/>
              </a:rPr>
              <a:t>складали</a:t>
            </a:r>
            <a:r>
              <a:rPr lang="ru-RU" sz="2000" dirty="0"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latin typeface="Comic Sans MS" panose="030F0702030302020204" pitchFamily="66" charset="0"/>
              </a:rPr>
              <a:t>євреї</a:t>
            </a:r>
            <a:r>
              <a:rPr lang="ru-RU" sz="2000" dirty="0">
                <a:latin typeface="Comic Sans MS" panose="030F0702030302020204" pitchFamily="66" charset="0"/>
              </a:rPr>
              <a:t>. У 1926 </a:t>
            </a:r>
            <a:r>
              <a:rPr lang="ru-RU" sz="2000" dirty="0" err="1">
                <a:latin typeface="Comic Sans MS" panose="030F0702030302020204" pitchFamily="66" charset="0"/>
              </a:rPr>
              <a:t>році</a:t>
            </a:r>
            <a:r>
              <a:rPr lang="ru-RU" sz="2000" dirty="0"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latin typeface="Comic Sans MS" panose="030F0702030302020204" pitchFamily="66" charset="0"/>
              </a:rPr>
              <a:t>їх</a:t>
            </a:r>
            <a:r>
              <a:rPr lang="ru-RU" sz="2000" dirty="0"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latin typeface="Comic Sans MS" panose="030F0702030302020204" pitchFamily="66" charset="0"/>
              </a:rPr>
              <a:t>було</a:t>
            </a:r>
            <a:r>
              <a:rPr lang="ru-RU" sz="2000" dirty="0"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latin typeface="Comic Sans MS" panose="030F0702030302020204" pitchFamily="66" charset="0"/>
              </a:rPr>
              <a:t>близько</a:t>
            </a:r>
            <a:r>
              <a:rPr lang="ru-RU" sz="2000" dirty="0">
                <a:latin typeface="Comic Sans MS" panose="030F0702030302020204" pitchFamily="66" charset="0"/>
              </a:rPr>
              <a:t> 40%</a:t>
            </a:r>
            <a:endParaRPr lang="ru-UA" sz="2000" dirty="0">
              <a:latin typeface="Comic Sans MS" panose="030F0702030302020204" pitchFamily="66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152BF52-7B32-6D86-83B6-F05FF60DE751}"/>
              </a:ext>
            </a:extLst>
          </p:cNvPr>
          <p:cNvSpPr txBox="1"/>
          <p:nvPr/>
        </p:nvSpPr>
        <p:spPr>
          <a:xfrm rot="10800000" flipV="1">
            <a:off x="1754154" y="3451636"/>
            <a:ext cx="944030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effectLst/>
                <a:latin typeface="Comic Sans MS" panose="030F0702030302020204" pitchFamily="66" charset="0"/>
              </a:rPr>
              <a:t>     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Бізнесом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євреї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почали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займатися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у 1830-х роках, коли Нейман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відкрив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суконну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фабрику, а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Заславський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заснував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чавуноливарний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завод.</a:t>
            </a:r>
            <a:endParaRPr lang="ru-UA" sz="2000" dirty="0">
              <a:latin typeface="Comic Sans MS" panose="030F0702030302020204" pitchFamily="66" charset="0"/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5EE417C6-0C69-B3F0-C105-403EBA4F95E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2696" y="4548623"/>
            <a:ext cx="2465042" cy="16019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724D24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8DADA2FC-15AE-D50A-C29E-8E6252009EEC}"/>
              </a:ext>
            </a:extLst>
          </p:cNvPr>
          <p:cNvSpPr txBox="1"/>
          <p:nvPr/>
        </p:nvSpPr>
        <p:spPr>
          <a:xfrm>
            <a:off x="1754155" y="4093285"/>
            <a:ext cx="686733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effectLst/>
                <a:latin typeface="Comic Sans MS" panose="030F0702030302020204" pitchFamily="66" charset="0"/>
              </a:rPr>
              <a:t>     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Будівля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суконної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фабрики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збереглася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до наших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часів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на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проспекті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Дмитра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Яворницького</a:t>
            </a:r>
            <a:endParaRPr lang="ru-UA" sz="2000" dirty="0">
              <a:latin typeface="Comic Sans MS" panose="030F0702030302020204" pitchFamily="66" charset="0"/>
            </a:endParaRP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75789874-1A56-95E2-C4A9-48226D62BF2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3093" y="4790148"/>
            <a:ext cx="2440931" cy="167299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724D24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21C60EFA-7389-E536-E1CE-F01CA5B73A27}"/>
              </a:ext>
            </a:extLst>
          </p:cNvPr>
          <p:cNvSpPr txBox="1"/>
          <p:nvPr/>
        </p:nvSpPr>
        <p:spPr>
          <a:xfrm>
            <a:off x="7347020" y="6173642"/>
            <a:ext cx="384744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dirty="0" err="1">
                <a:effectLst/>
                <a:latin typeface="Comic Sans MS" panose="030F0702030302020204" pitchFamily="66" charset="0"/>
              </a:rPr>
              <a:t>Суконна</a:t>
            </a:r>
            <a:r>
              <a:rPr lang="ru-RU" sz="1400" dirty="0">
                <a:effectLst/>
                <a:latin typeface="Comic Sans MS" panose="030F0702030302020204" pitchFamily="66" charset="0"/>
              </a:rPr>
              <a:t> фабрика </a:t>
            </a:r>
            <a:r>
              <a:rPr lang="ru-RU" sz="1400" dirty="0" err="1">
                <a:effectLst/>
                <a:latin typeface="Comic Sans MS" panose="030F0702030302020204" pitchFamily="66" charset="0"/>
              </a:rPr>
              <a:t>Катеринослава</a:t>
            </a:r>
            <a:endParaRPr lang="ru-UA" sz="1400" dirty="0">
              <a:latin typeface="Comic Sans MS" panose="030F0702030302020204" pitchFamily="66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3A0A09B-3F11-F718-0E86-8382BF22936F}"/>
              </a:ext>
            </a:extLst>
          </p:cNvPr>
          <p:cNvSpPr txBox="1"/>
          <p:nvPr/>
        </p:nvSpPr>
        <p:spPr>
          <a:xfrm>
            <a:off x="8741627" y="6452613"/>
            <a:ext cx="132687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UA" sz="1400" i="0" dirty="0">
                <a:solidFill>
                  <a:srgbClr val="0A0A0A"/>
                </a:solidFill>
                <a:effectLst/>
                <a:latin typeface="Comic Sans MS" panose="030F0702030302020204" pitchFamily="66" charset="0"/>
              </a:rPr>
              <a:t>1793–1794</a:t>
            </a:r>
            <a:r>
              <a:rPr lang="ru-UA" sz="1400" i="0" dirty="0">
                <a:solidFill>
                  <a:srgbClr val="0A0A0A"/>
                </a:solidFill>
                <a:effectLst/>
                <a:latin typeface="Pacifico" panose="00000500000000000000" pitchFamily="2" charset="-52"/>
              </a:rPr>
              <a:t> </a:t>
            </a:r>
            <a:endParaRPr lang="ru-UA" sz="1400" dirty="0">
              <a:latin typeface="Pacifico" panose="00000500000000000000" pitchFamily="2" charset="-52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B080F94-A7EA-0155-FA44-71F80E72290A}"/>
              </a:ext>
            </a:extLst>
          </p:cNvPr>
          <p:cNvSpPr txBox="1"/>
          <p:nvPr/>
        </p:nvSpPr>
        <p:spPr>
          <a:xfrm>
            <a:off x="5174120" y="6499692"/>
            <a:ext cx="334124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 err="1">
                <a:effectLst/>
                <a:latin typeface="Comic Sans MS" panose="030F0702030302020204" pitchFamily="66" charset="0"/>
              </a:rPr>
              <a:t>Будівля</a:t>
            </a:r>
            <a:r>
              <a:rPr lang="ru-RU" sz="1400" dirty="0">
                <a:effectLst/>
                <a:latin typeface="Comic Sans MS" panose="030F0702030302020204" pitchFamily="66" charset="0"/>
              </a:rPr>
              <a:t> в наш час</a:t>
            </a:r>
            <a:endParaRPr lang="ru-UA" sz="1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79093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2C3A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8930246-96AD-D7FB-BA4A-1F4DDC1169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5991685-5AAF-5488-FD4D-A304A90A5F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738607" y="-1936173"/>
            <a:ext cx="6858000" cy="1073034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2FDDF4F-A973-6EAC-B0E2-F74EC621E4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6069" y="4682412"/>
            <a:ext cx="2474167" cy="247416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3C63563-EAE2-EC28-7A3B-5A94A1E958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7583" y="5366188"/>
            <a:ext cx="1790391" cy="1790391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7FB9039-4A10-FF70-F9B5-B57CF75BB80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7045" y="0"/>
            <a:ext cx="1415757" cy="251690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1B1C931-675F-13D8-EA0F-3E6B552BFCCE}"/>
              </a:ext>
            </a:extLst>
          </p:cNvPr>
          <p:cNvSpPr txBox="1"/>
          <p:nvPr/>
        </p:nvSpPr>
        <p:spPr>
          <a:xfrm>
            <a:off x="1944761" y="278451"/>
            <a:ext cx="7859956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effectLst/>
                <a:latin typeface="Comic Sans MS" panose="030F0702030302020204" pitchFamily="66" charset="0"/>
              </a:rPr>
              <a:t>   У 1832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році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тут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було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відкрито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завод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Заславського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,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який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був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своєрідною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єврейською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династією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, яка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володіє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підприємствами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металургійного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профілю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.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Цей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промисловий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завод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виготовляв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сільськогосподарську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техніку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: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молотарки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,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віялки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,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сівалки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та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інші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вироби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.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Знаходився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він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на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сучасній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вулиці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Ливарній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між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Консерваторією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та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нижньою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частиною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комплексу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вежі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.</a:t>
            </a:r>
            <a:endParaRPr lang="ru-UA" sz="2000" dirty="0">
              <a:latin typeface="Comic Sans MS" panose="030F0702030302020204" pitchFamily="66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AFEC760-7A11-2787-C068-2B601B23C401}"/>
              </a:ext>
            </a:extLst>
          </p:cNvPr>
          <p:cNvSpPr txBox="1"/>
          <p:nvPr/>
        </p:nvSpPr>
        <p:spPr>
          <a:xfrm>
            <a:off x="1944761" y="2437239"/>
            <a:ext cx="7623111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effectLst/>
                <a:latin typeface="Comic Sans MS" panose="030F0702030302020204" pitchFamily="66" charset="0"/>
              </a:rPr>
              <a:t>   Завод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тривалий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період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часу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залишався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єдиним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у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своєму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напрямку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,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що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зумів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прославити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Катеринослав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високоякісною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продукцією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. Перше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металургійне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підприємство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тодішнього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Катеринослава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– з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нього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то й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пішла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слава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міста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чавуну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та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сталі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.</a:t>
            </a:r>
            <a:endParaRPr lang="ru-UA" sz="2000" dirty="0">
              <a:latin typeface="Comic Sans MS" panose="030F0702030302020204" pitchFamily="66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53F53752-07DC-86D7-46DA-D71A31A9EE8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0464" y="4242346"/>
            <a:ext cx="3271071" cy="22476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724D24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4935814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2C3A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E135F67-4A33-D37E-E9CB-6F18F2074B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2EFB6D4-3127-94D2-7308-902DAFE800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767200" y="-2048743"/>
            <a:ext cx="6880468" cy="10977954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1D590F7-F4F9-F15C-23F1-FE829B23AB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6069" y="4682412"/>
            <a:ext cx="2474167" cy="247416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B343A95-1120-39C1-6FF8-D9F0516993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7583" y="5366188"/>
            <a:ext cx="1790391" cy="1790391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7AC311E-1633-A668-70D5-09D5CD89EDB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7045" y="0"/>
            <a:ext cx="1415757" cy="251690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B6DB7D8-DB56-5B5D-A435-AC302500D339}"/>
              </a:ext>
            </a:extLst>
          </p:cNvPr>
          <p:cNvSpPr txBox="1"/>
          <p:nvPr/>
        </p:nvSpPr>
        <p:spPr>
          <a:xfrm>
            <a:off x="1800808" y="652282"/>
            <a:ext cx="9005876" cy="30700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1500"/>
              </a:spcBef>
              <a:spcAft>
                <a:spcPts val="1500"/>
              </a:spcAft>
              <a:buNone/>
            </a:pPr>
            <a:r>
              <a:rPr lang="ru-RU" sz="2000" b="0" i="0" dirty="0">
                <a:solidFill>
                  <a:srgbClr val="141515"/>
                </a:solidFill>
                <a:effectLst/>
                <a:latin typeface="Comic Sans MS" panose="030F0702030302020204" pitchFamily="66" charset="0"/>
              </a:rPr>
              <a:t>   </a:t>
            </a:r>
            <a:r>
              <a:rPr lang="ru-RU" sz="2000" b="0" i="0" dirty="0" err="1">
                <a:solidFill>
                  <a:srgbClr val="141515"/>
                </a:solidFill>
                <a:effectLst/>
                <a:latin typeface="Comic Sans MS" panose="030F0702030302020204" pitchFamily="66" charset="0"/>
              </a:rPr>
              <a:t>Катеринослав</a:t>
            </a:r>
            <a:r>
              <a:rPr lang="ru-RU" sz="2000" b="0" i="0" dirty="0">
                <a:solidFill>
                  <a:srgbClr val="141515"/>
                </a:solidFill>
                <a:effectLst/>
                <a:latin typeface="Comic Sans MS" panose="030F0702030302020204" pitchFamily="66" charset="0"/>
              </a:rPr>
              <a:t> – </a:t>
            </a:r>
            <a:r>
              <a:rPr lang="ru-RU" sz="2000" b="0" i="0" dirty="0" err="1">
                <a:solidFill>
                  <a:srgbClr val="141515"/>
                </a:solidFill>
                <a:effectLst/>
                <a:latin typeface="Comic Sans MS" panose="030F0702030302020204" pitchFamily="66" charset="0"/>
              </a:rPr>
              <a:t>унікальне</a:t>
            </a:r>
            <a:r>
              <a:rPr lang="ru-RU" sz="2000" b="0" i="0" dirty="0">
                <a:solidFill>
                  <a:srgbClr val="141515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141515"/>
                </a:solidFill>
                <a:effectLst/>
                <a:latin typeface="Comic Sans MS" panose="030F0702030302020204" pitchFamily="66" charset="0"/>
              </a:rPr>
              <a:t>місто</a:t>
            </a:r>
            <a:r>
              <a:rPr lang="ru-RU" sz="2000" b="0" i="0" dirty="0">
                <a:solidFill>
                  <a:srgbClr val="141515"/>
                </a:solidFill>
                <a:effectLst/>
                <a:latin typeface="Comic Sans MS" panose="030F0702030302020204" pitchFamily="66" charset="0"/>
              </a:rPr>
              <a:t>. </a:t>
            </a:r>
          </a:p>
          <a:p>
            <a:pPr algn="l">
              <a:spcBef>
                <a:spcPts val="1500"/>
              </a:spcBef>
              <a:spcAft>
                <a:spcPts val="1500"/>
              </a:spcAft>
              <a:buNone/>
            </a:pPr>
            <a:r>
              <a:rPr lang="ru-RU" sz="2000" b="0" i="0" dirty="0">
                <a:solidFill>
                  <a:srgbClr val="141515"/>
                </a:solidFill>
                <a:effectLst/>
                <a:latin typeface="Comic Sans MS" panose="030F0702030302020204" pitchFamily="66" charset="0"/>
              </a:rPr>
              <a:t>   </a:t>
            </a:r>
            <a:r>
              <a:rPr lang="ru-RU" sz="2000" b="0" i="0" dirty="0" err="1">
                <a:solidFill>
                  <a:srgbClr val="141515"/>
                </a:solidFill>
                <a:effectLst/>
                <a:latin typeface="Comic Sans MS" panose="030F0702030302020204" pitchFamily="66" charset="0"/>
              </a:rPr>
              <a:t>Після</a:t>
            </a:r>
            <a:r>
              <a:rPr lang="ru-RU" sz="2000" b="0" i="0" dirty="0">
                <a:solidFill>
                  <a:srgbClr val="141515"/>
                </a:solidFill>
                <a:effectLst/>
                <a:latin typeface="Comic Sans MS" panose="030F0702030302020204" pitchFamily="66" charset="0"/>
              </a:rPr>
              <a:t> реформ Олександра ІІ </a:t>
            </a:r>
            <a:r>
              <a:rPr lang="ru-RU" sz="2000" b="0" i="0" dirty="0" err="1">
                <a:solidFill>
                  <a:srgbClr val="141515"/>
                </a:solidFill>
                <a:effectLst/>
                <a:latin typeface="Comic Sans MS" panose="030F0702030302020204" pitchFamily="66" charset="0"/>
              </a:rPr>
              <a:t>певній</a:t>
            </a:r>
            <a:r>
              <a:rPr lang="ru-RU" sz="2000" b="0" i="0" dirty="0">
                <a:solidFill>
                  <a:srgbClr val="141515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141515"/>
                </a:solidFill>
                <a:effectLst/>
                <a:latin typeface="Comic Sans MS" panose="030F0702030302020204" pitchFamily="66" charset="0"/>
              </a:rPr>
              <a:t>кількості</a:t>
            </a:r>
            <a:r>
              <a:rPr lang="ru-RU" sz="2000" b="0" i="0" dirty="0">
                <a:solidFill>
                  <a:srgbClr val="141515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141515"/>
                </a:solidFill>
                <a:effectLst/>
                <a:latin typeface="Comic Sans MS" panose="030F0702030302020204" pitchFamily="66" charset="0"/>
              </a:rPr>
              <a:t>євреїв</a:t>
            </a:r>
            <a:r>
              <a:rPr lang="ru-RU" sz="2000" b="0" i="0" dirty="0">
                <a:solidFill>
                  <a:srgbClr val="141515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141515"/>
                </a:solidFill>
                <a:effectLst/>
                <a:latin typeface="Comic Sans MS" panose="030F0702030302020204" pitchFamily="66" charset="0"/>
              </a:rPr>
              <a:t>було</a:t>
            </a:r>
            <a:r>
              <a:rPr lang="ru-RU" sz="2000" b="0" i="0" dirty="0">
                <a:solidFill>
                  <a:srgbClr val="141515"/>
                </a:solidFill>
                <a:effectLst/>
                <a:latin typeface="Comic Sans MS" panose="030F0702030302020204" pitchFamily="66" charset="0"/>
              </a:rPr>
              <a:t> дозволено </a:t>
            </a:r>
            <a:r>
              <a:rPr lang="ru-RU" sz="2000" b="0" i="0" dirty="0" err="1">
                <a:solidFill>
                  <a:srgbClr val="141515"/>
                </a:solidFill>
                <a:effectLst/>
                <a:latin typeface="Comic Sans MS" panose="030F0702030302020204" pitchFamily="66" charset="0"/>
              </a:rPr>
              <a:t>ставати</a:t>
            </a:r>
            <a:r>
              <a:rPr lang="ru-RU" sz="2000" b="0" i="0" dirty="0">
                <a:solidFill>
                  <a:srgbClr val="141515"/>
                </a:solidFill>
                <a:effectLst/>
                <a:latin typeface="Comic Sans MS" panose="030F0702030302020204" pitchFamily="66" charset="0"/>
              </a:rPr>
              <a:t> чиновниками! </a:t>
            </a:r>
            <a:r>
              <a:rPr lang="ru-RU" sz="2000" b="0" i="0" dirty="0" err="1">
                <a:solidFill>
                  <a:srgbClr val="141515"/>
                </a:solidFill>
                <a:effectLst/>
                <a:latin typeface="Comic Sans MS" panose="030F0702030302020204" pitchFamily="66" charset="0"/>
              </a:rPr>
              <a:t>Якщо</a:t>
            </a:r>
            <a:r>
              <a:rPr lang="ru-RU" sz="2000" b="0" i="0" dirty="0">
                <a:solidFill>
                  <a:srgbClr val="141515"/>
                </a:solidFill>
                <a:effectLst/>
                <a:latin typeface="Comic Sans MS" panose="030F0702030302020204" pitchFamily="66" charset="0"/>
              </a:rPr>
              <a:t> в </a:t>
            </a:r>
            <a:r>
              <a:rPr lang="ru-RU" sz="2000" b="0" i="0" dirty="0" err="1">
                <a:solidFill>
                  <a:srgbClr val="141515"/>
                </a:solidFill>
                <a:effectLst/>
                <a:latin typeface="Comic Sans MS" panose="030F0702030302020204" pitchFamily="66" charset="0"/>
              </a:rPr>
              <a:t>інших</a:t>
            </a:r>
            <a:r>
              <a:rPr lang="ru-RU" sz="2000" b="0" i="0" dirty="0">
                <a:solidFill>
                  <a:srgbClr val="141515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141515"/>
                </a:solidFill>
                <a:effectLst/>
                <a:latin typeface="Comic Sans MS" panose="030F0702030302020204" pitchFamily="66" charset="0"/>
              </a:rPr>
              <a:t>містах</a:t>
            </a:r>
            <a:r>
              <a:rPr lang="ru-RU" sz="2000" b="0" i="0" dirty="0">
                <a:solidFill>
                  <a:srgbClr val="141515"/>
                </a:solidFill>
                <a:effectLst/>
                <a:latin typeface="Comic Sans MS" panose="030F0702030302020204" pitchFamily="66" charset="0"/>
              </a:rPr>
              <a:t> «</a:t>
            </a:r>
            <a:r>
              <a:rPr lang="ru-RU" sz="2000" b="0" i="0" dirty="0" err="1">
                <a:solidFill>
                  <a:srgbClr val="141515"/>
                </a:solidFill>
                <a:effectLst/>
                <a:latin typeface="Comic Sans MS" panose="030F0702030302020204" pitchFamily="66" charset="0"/>
              </a:rPr>
              <a:t>смуги</a:t>
            </a:r>
            <a:r>
              <a:rPr lang="ru-RU" sz="2000" b="0" i="0" dirty="0">
                <a:solidFill>
                  <a:srgbClr val="141515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141515"/>
                </a:solidFill>
                <a:effectLst/>
                <a:latin typeface="Comic Sans MS" panose="030F0702030302020204" pitchFamily="66" charset="0"/>
              </a:rPr>
              <a:t>осілості</a:t>
            </a:r>
            <a:r>
              <a:rPr lang="ru-RU" sz="2000" b="0" i="0" dirty="0">
                <a:solidFill>
                  <a:srgbClr val="141515"/>
                </a:solidFill>
                <a:effectLst/>
                <a:latin typeface="Comic Sans MS" panose="030F0702030302020204" pitchFamily="66" charset="0"/>
              </a:rPr>
              <a:t>» </a:t>
            </a:r>
            <a:r>
              <a:rPr lang="ru-RU" sz="2000" b="0" i="0" dirty="0" err="1">
                <a:solidFill>
                  <a:srgbClr val="141515"/>
                </a:solidFill>
                <a:effectLst/>
                <a:latin typeface="Comic Sans MS" panose="030F0702030302020204" pitchFamily="66" charset="0"/>
              </a:rPr>
              <a:t>серед</a:t>
            </a:r>
            <a:r>
              <a:rPr lang="ru-RU" sz="2000" b="0" i="0" dirty="0">
                <a:solidFill>
                  <a:srgbClr val="141515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141515"/>
                </a:solidFill>
                <a:effectLst/>
                <a:latin typeface="Comic Sans MS" panose="030F0702030302020204" pitchFamily="66" charset="0"/>
              </a:rPr>
              <a:t>чиновництва</a:t>
            </a:r>
            <a:r>
              <a:rPr lang="ru-RU" sz="2000" b="0" i="0" dirty="0">
                <a:solidFill>
                  <a:srgbClr val="141515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141515"/>
                </a:solidFill>
                <a:effectLst/>
                <a:latin typeface="Comic Sans MS" panose="030F0702030302020204" pitchFamily="66" charset="0"/>
              </a:rPr>
              <a:t>євреїв</a:t>
            </a:r>
            <a:r>
              <a:rPr lang="ru-RU" sz="2000" b="0" i="0" dirty="0">
                <a:solidFill>
                  <a:srgbClr val="141515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141515"/>
                </a:solidFill>
                <a:effectLst/>
                <a:latin typeface="Comic Sans MS" panose="030F0702030302020204" pitchFamily="66" charset="0"/>
              </a:rPr>
              <a:t>майже</a:t>
            </a:r>
            <a:r>
              <a:rPr lang="ru-RU" sz="2000" b="0" i="0" dirty="0">
                <a:solidFill>
                  <a:srgbClr val="141515"/>
                </a:solidFill>
                <a:effectLst/>
                <a:latin typeface="Comic Sans MS" panose="030F0702030302020204" pitchFamily="66" charset="0"/>
              </a:rPr>
              <a:t> не </a:t>
            </a:r>
            <a:r>
              <a:rPr lang="ru-RU" sz="2000" b="0" i="0" dirty="0" err="1">
                <a:solidFill>
                  <a:srgbClr val="141515"/>
                </a:solidFill>
                <a:effectLst/>
                <a:latin typeface="Comic Sans MS" panose="030F0702030302020204" pitchFamily="66" charset="0"/>
              </a:rPr>
              <a:t>було</a:t>
            </a:r>
            <a:r>
              <a:rPr lang="ru-RU" sz="2000" b="0" i="0" dirty="0">
                <a:solidFill>
                  <a:srgbClr val="141515"/>
                </a:solidFill>
                <a:effectLst/>
                <a:latin typeface="Comic Sans MS" panose="030F0702030302020204" pitchFamily="66" charset="0"/>
              </a:rPr>
              <a:t>, то в </a:t>
            </a:r>
            <a:r>
              <a:rPr lang="ru-RU" sz="2000" b="0" i="0" dirty="0" err="1">
                <a:solidFill>
                  <a:srgbClr val="141515"/>
                </a:solidFill>
                <a:effectLst/>
                <a:latin typeface="Comic Sans MS" panose="030F0702030302020204" pitchFamily="66" charset="0"/>
              </a:rPr>
              <a:t>Катеринославі</a:t>
            </a:r>
            <a:r>
              <a:rPr lang="ru-RU" sz="2000" b="0" i="0" dirty="0">
                <a:solidFill>
                  <a:srgbClr val="141515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141515"/>
                </a:solidFill>
                <a:effectLst/>
                <a:latin typeface="Comic Sans MS" panose="030F0702030302020204" pitchFamily="66" charset="0"/>
              </a:rPr>
              <a:t>їх</a:t>
            </a:r>
            <a:r>
              <a:rPr lang="ru-RU" sz="2000" b="0" i="0" dirty="0">
                <a:solidFill>
                  <a:srgbClr val="141515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141515"/>
                </a:solidFill>
                <a:effectLst/>
                <a:latin typeface="Comic Sans MS" panose="030F0702030302020204" pitchFamily="66" charset="0"/>
              </a:rPr>
              <a:t>було</a:t>
            </a:r>
            <a:r>
              <a:rPr lang="ru-RU" sz="2000" b="0" i="0" dirty="0">
                <a:solidFill>
                  <a:srgbClr val="141515"/>
                </a:solidFill>
                <a:effectLst/>
                <a:latin typeface="Comic Sans MS" panose="030F0702030302020204" pitchFamily="66" charset="0"/>
              </a:rPr>
              <a:t> аж 7%! У </a:t>
            </a:r>
            <a:r>
              <a:rPr lang="ru-RU" sz="2000" b="0" i="0" dirty="0" err="1">
                <a:solidFill>
                  <a:srgbClr val="141515"/>
                </a:solidFill>
                <a:effectLst/>
                <a:latin typeface="Comic Sans MS" panose="030F0702030302020204" pitchFamily="66" charset="0"/>
              </a:rPr>
              <a:t>місті</a:t>
            </a:r>
            <a:r>
              <a:rPr lang="ru-RU" sz="2000" b="0" i="0" dirty="0">
                <a:solidFill>
                  <a:srgbClr val="141515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141515"/>
                </a:solidFill>
                <a:effectLst/>
                <a:latin typeface="Comic Sans MS" panose="030F0702030302020204" pitchFamily="66" charset="0"/>
              </a:rPr>
              <a:t>було</a:t>
            </a:r>
            <a:r>
              <a:rPr lang="ru-RU" sz="2000" b="0" i="0" dirty="0">
                <a:solidFill>
                  <a:srgbClr val="141515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141515"/>
                </a:solidFill>
                <a:effectLst/>
                <a:latin typeface="Comic Sans MS" panose="030F0702030302020204" pitchFamily="66" charset="0"/>
              </a:rPr>
              <a:t>близько</a:t>
            </a:r>
            <a:r>
              <a:rPr lang="ru-RU" sz="2000" b="0" i="0" dirty="0">
                <a:solidFill>
                  <a:srgbClr val="141515"/>
                </a:solidFill>
                <a:effectLst/>
                <a:latin typeface="Comic Sans MS" panose="030F0702030302020204" pitchFamily="66" charset="0"/>
              </a:rPr>
              <a:t> 80 </a:t>
            </a:r>
            <a:r>
              <a:rPr lang="ru-RU" sz="2000" b="0" i="0" dirty="0" err="1">
                <a:solidFill>
                  <a:srgbClr val="141515"/>
                </a:solidFill>
                <a:effectLst/>
                <a:latin typeface="Comic Sans MS" panose="030F0702030302020204" pitchFamily="66" charset="0"/>
              </a:rPr>
              <a:t>євреїв</a:t>
            </a:r>
            <a:r>
              <a:rPr lang="ru-RU" sz="2000" b="0" i="0" dirty="0">
                <a:solidFill>
                  <a:srgbClr val="141515"/>
                </a:solidFill>
                <a:effectLst/>
                <a:latin typeface="Comic Sans MS" panose="030F0702030302020204" pitchFamily="66" charset="0"/>
              </a:rPr>
              <a:t>-дворян, </a:t>
            </a:r>
            <a:r>
              <a:rPr lang="ru-RU" sz="2000" b="0" i="0" dirty="0" err="1">
                <a:solidFill>
                  <a:srgbClr val="141515"/>
                </a:solidFill>
                <a:effectLst/>
                <a:latin typeface="Comic Sans MS" panose="030F0702030302020204" pitchFamily="66" charset="0"/>
              </a:rPr>
              <a:t>які</a:t>
            </a:r>
            <a:r>
              <a:rPr lang="ru-RU" sz="2000" b="0" i="0" dirty="0">
                <a:solidFill>
                  <a:srgbClr val="141515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141515"/>
                </a:solidFill>
                <a:effectLst/>
                <a:latin typeface="Comic Sans MS" panose="030F0702030302020204" pitchFamily="66" charset="0"/>
              </a:rPr>
              <a:t>отримали</a:t>
            </a:r>
            <a:r>
              <a:rPr lang="ru-RU" sz="2000" b="0" i="0" dirty="0">
                <a:solidFill>
                  <a:srgbClr val="141515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141515"/>
                </a:solidFill>
                <a:effectLst/>
                <a:latin typeface="Comic Sans MS" panose="030F0702030302020204" pitchFamily="66" charset="0"/>
              </a:rPr>
              <a:t>цей</a:t>
            </a:r>
            <a:r>
              <a:rPr lang="ru-RU" sz="2000" b="0" i="0" dirty="0">
                <a:solidFill>
                  <a:srgbClr val="141515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141515"/>
                </a:solidFill>
                <a:effectLst/>
                <a:latin typeface="Comic Sans MS" panose="030F0702030302020204" pitchFamily="66" charset="0"/>
              </a:rPr>
              <a:t>почесний</a:t>
            </a:r>
            <a:r>
              <a:rPr lang="ru-RU" sz="2000" b="0" i="0" dirty="0">
                <a:solidFill>
                  <a:srgbClr val="141515"/>
                </a:solidFill>
                <a:effectLst/>
                <a:latin typeface="Comic Sans MS" panose="030F0702030302020204" pitchFamily="66" charset="0"/>
              </a:rPr>
              <a:t> титул за </a:t>
            </a:r>
            <a:r>
              <a:rPr lang="ru-RU" sz="2000" b="0" i="0" dirty="0" err="1">
                <a:solidFill>
                  <a:srgbClr val="141515"/>
                </a:solidFill>
                <a:effectLst/>
                <a:latin typeface="Comic Sans MS" panose="030F0702030302020204" pitchFamily="66" charset="0"/>
              </a:rPr>
              <a:t>благодійність</a:t>
            </a:r>
            <a:r>
              <a:rPr lang="ru-RU" sz="2000" b="0" i="0" dirty="0">
                <a:solidFill>
                  <a:srgbClr val="141515"/>
                </a:solidFill>
                <a:effectLst/>
                <a:latin typeface="Comic Sans MS" panose="030F0702030302020204" pitchFamily="66" charset="0"/>
              </a:rPr>
              <a:t> та 40 </a:t>
            </a:r>
            <a:r>
              <a:rPr lang="ru-RU" sz="2000" b="0" i="0" dirty="0" err="1">
                <a:solidFill>
                  <a:srgbClr val="141515"/>
                </a:solidFill>
                <a:effectLst/>
                <a:latin typeface="Comic Sans MS" panose="030F0702030302020204" pitchFamily="66" charset="0"/>
              </a:rPr>
              <a:t>промисловців</a:t>
            </a:r>
            <a:r>
              <a:rPr lang="ru-RU" sz="2000" b="0" i="0" dirty="0">
                <a:solidFill>
                  <a:srgbClr val="141515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141515"/>
                </a:solidFill>
                <a:effectLst/>
                <a:latin typeface="Comic Sans MS" panose="030F0702030302020204" pitchFamily="66" charset="0"/>
              </a:rPr>
              <a:t>почесних</a:t>
            </a:r>
            <a:r>
              <a:rPr lang="ru-RU" sz="2000" b="0" i="0" dirty="0">
                <a:solidFill>
                  <a:srgbClr val="141515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141515"/>
                </a:solidFill>
                <a:effectLst/>
                <a:latin typeface="Comic Sans MS" panose="030F0702030302020204" pitchFamily="66" charset="0"/>
              </a:rPr>
              <a:t>громадян</a:t>
            </a:r>
            <a:r>
              <a:rPr lang="ru-RU" sz="2000" b="0" i="0" dirty="0">
                <a:solidFill>
                  <a:srgbClr val="141515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141515"/>
                </a:solidFill>
                <a:effectLst/>
                <a:latin typeface="Comic Sans MS" panose="030F0702030302020204" pitchFamily="66" charset="0"/>
              </a:rPr>
              <a:t>міста</a:t>
            </a:r>
            <a:r>
              <a:rPr lang="ru-RU" sz="2000" b="0" i="0" dirty="0">
                <a:solidFill>
                  <a:srgbClr val="141515"/>
                </a:solidFill>
                <a:effectLst/>
                <a:latin typeface="Comic Sans MS" panose="030F0702030302020204" pitchFamily="66" charset="0"/>
              </a:rPr>
              <a:t>.</a:t>
            </a:r>
          </a:p>
          <a:p>
            <a:pPr>
              <a:buNone/>
            </a:pPr>
            <a:br>
              <a:rPr lang="ru-RU" dirty="0"/>
            </a:br>
            <a:endParaRPr lang="ru-UA" dirty="0"/>
          </a:p>
        </p:txBody>
      </p:sp>
      <p:pic>
        <p:nvPicPr>
          <p:cNvPr id="4098" name="Picture 2" descr="Єврейський Катеринослав. Історії забутого міста">
            <a:extLst>
              <a:ext uri="{FF2B5EF4-FFF2-40B4-BE49-F238E27FC236}">
                <a16:creationId xmlns:a16="http://schemas.microsoft.com/office/drawing/2014/main" id="{F6131077-BB66-6053-09DC-7197EC233B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3077" y="3293706"/>
            <a:ext cx="4898207" cy="309478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724D24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6910019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2C3A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52B84C0-71ED-5D5D-2C8A-92EA36C738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9956AC7-1ED0-613E-D743-0CCB6DA734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729028" y="-1861214"/>
            <a:ext cx="6748219" cy="1062007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F078431-C903-51E2-94E3-9DFB5F1D32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6069" y="4682412"/>
            <a:ext cx="2474167" cy="247416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1A59FFC-51FC-12D3-023B-4EAA955037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7583" y="5366188"/>
            <a:ext cx="1790391" cy="1790391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BB6C4FE-FE27-CA60-13A5-DDEA7B89DB8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7045" y="0"/>
            <a:ext cx="1415757" cy="251690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96F8088-DD89-1728-9C59-5BE68A65EE34}"/>
              </a:ext>
            </a:extLst>
          </p:cNvPr>
          <p:cNvSpPr txBox="1"/>
          <p:nvPr/>
        </p:nvSpPr>
        <p:spPr>
          <a:xfrm>
            <a:off x="2011865" y="388929"/>
            <a:ext cx="7716417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0" i="0" dirty="0">
                <a:solidFill>
                  <a:srgbClr val="141515"/>
                </a:solidFill>
                <a:effectLst/>
                <a:latin typeface="Comic Sans MS" panose="030F0702030302020204" pitchFamily="66" charset="0"/>
              </a:rPr>
              <a:t>   В </a:t>
            </a:r>
            <a:r>
              <a:rPr lang="ru-RU" sz="2000" b="0" i="0" dirty="0" err="1">
                <a:solidFill>
                  <a:srgbClr val="141515"/>
                </a:solidFill>
                <a:effectLst/>
                <a:latin typeface="Comic Sans MS" panose="030F0702030302020204" pitchFamily="66" charset="0"/>
              </a:rPr>
              <a:t>Катеринославській</a:t>
            </a:r>
            <a:r>
              <a:rPr lang="ru-RU" sz="2000" b="0" i="0" dirty="0">
                <a:solidFill>
                  <a:srgbClr val="141515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141515"/>
                </a:solidFill>
                <a:effectLst/>
                <a:latin typeface="Comic Sans MS" panose="030F0702030302020204" pitchFamily="66" charset="0"/>
              </a:rPr>
              <a:t>губернії</a:t>
            </a:r>
            <a:r>
              <a:rPr lang="ru-RU" sz="2000" b="0" i="0" dirty="0">
                <a:solidFill>
                  <a:srgbClr val="141515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141515"/>
                </a:solidFill>
                <a:effectLst/>
                <a:latin typeface="Comic Sans MS" panose="030F0702030302020204" pitchFamily="66" charset="0"/>
              </a:rPr>
              <a:t>близько</a:t>
            </a:r>
            <a:r>
              <a:rPr lang="ru-RU" sz="2000" b="0" i="0" dirty="0">
                <a:solidFill>
                  <a:srgbClr val="141515"/>
                </a:solidFill>
                <a:effectLst/>
                <a:latin typeface="Comic Sans MS" panose="030F0702030302020204" pitchFamily="66" charset="0"/>
              </a:rPr>
              <a:t> 25% </a:t>
            </a:r>
            <a:r>
              <a:rPr lang="ru-RU" sz="2000" b="0" i="0" dirty="0" err="1">
                <a:solidFill>
                  <a:srgbClr val="141515"/>
                </a:solidFill>
                <a:effectLst/>
                <a:latin typeface="Comic Sans MS" panose="030F0702030302020204" pitchFamily="66" charset="0"/>
              </a:rPr>
              <a:t>виробництва</a:t>
            </a:r>
            <a:r>
              <a:rPr lang="ru-RU" sz="2000" b="0" i="0" dirty="0">
                <a:solidFill>
                  <a:srgbClr val="141515"/>
                </a:solidFill>
                <a:effectLst/>
                <a:latin typeface="Comic Sans MS" panose="030F0702030302020204" pitchFamily="66" charset="0"/>
              </a:rPr>
              <a:t> належало </a:t>
            </a:r>
            <a:r>
              <a:rPr lang="ru-RU" sz="2000" b="0" i="0" dirty="0" err="1">
                <a:solidFill>
                  <a:srgbClr val="141515"/>
                </a:solidFill>
                <a:effectLst/>
                <a:latin typeface="Comic Sans MS" panose="030F0702030302020204" pitchFamily="66" charset="0"/>
              </a:rPr>
              <a:t>євреям-промисловцям</a:t>
            </a:r>
            <a:r>
              <a:rPr lang="ru-RU" sz="2000" b="0" i="0" dirty="0">
                <a:solidFill>
                  <a:srgbClr val="141515"/>
                </a:solidFill>
                <a:effectLst/>
                <a:latin typeface="Comic Sans MS" panose="030F0702030302020204" pitchFamily="66" charset="0"/>
              </a:rPr>
              <a:t>. </a:t>
            </a:r>
            <a:r>
              <a:rPr lang="ru-RU" sz="2000" b="0" i="0" dirty="0" err="1">
                <a:solidFill>
                  <a:srgbClr val="141515"/>
                </a:solidFill>
                <a:effectLst/>
                <a:latin typeface="Comic Sans MS" panose="030F0702030302020204" pitchFamily="66" charset="0"/>
              </a:rPr>
              <a:t>Проте</a:t>
            </a:r>
            <a:r>
              <a:rPr lang="ru-RU" sz="2000" b="0" i="0" dirty="0">
                <a:solidFill>
                  <a:srgbClr val="141515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141515"/>
                </a:solidFill>
                <a:effectLst/>
                <a:latin typeface="Comic Sans MS" panose="030F0702030302020204" pitchFamily="66" charset="0"/>
              </a:rPr>
              <a:t>це</a:t>
            </a:r>
            <a:r>
              <a:rPr lang="ru-RU" sz="2000" b="0" i="0" dirty="0">
                <a:solidFill>
                  <a:srgbClr val="141515"/>
                </a:solidFill>
                <a:effectLst/>
                <a:latin typeface="Comic Sans MS" panose="030F0702030302020204" pitchFamily="66" charset="0"/>
              </a:rPr>
              <a:t> були </a:t>
            </a:r>
            <a:r>
              <a:rPr lang="ru-RU" sz="2000" b="0" i="0" dirty="0" err="1">
                <a:solidFill>
                  <a:srgbClr val="141515"/>
                </a:solidFill>
                <a:effectLst/>
                <a:latin typeface="Comic Sans MS" panose="030F0702030302020204" pitchFamily="66" charset="0"/>
              </a:rPr>
              <a:t>доволі</a:t>
            </a:r>
            <a:r>
              <a:rPr lang="ru-RU" sz="2000" b="0" i="0" dirty="0">
                <a:solidFill>
                  <a:srgbClr val="141515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141515"/>
                </a:solidFill>
                <a:effectLst/>
                <a:latin typeface="Comic Sans MS" panose="030F0702030302020204" pitchFamily="66" charset="0"/>
              </a:rPr>
              <a:t>дрібні</a:t>
            </a:r>
            <a:r>
              <a:rPr lang="ru-RU" sz="2000" b="0" i="0" dirty="0">
                <a:solidFill>
                  <a:srgbClr val="141515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141515"/>
                </a:solidFill>
                <a:effectLst/>
                <a:latin typeface="Comic Sans MS" panose="030F0702030302020204" pitchFamily="66" charset="0"/>
              </a:rPr>
              <a:t>підприємства</a:t>
            </a:r>
            <a:r>
              <a:rPr lang="ru-RU" sz="2000" b="0" i="0" dirty="0">
                <a:solidFill>
                  <a:srgbClr val="141515"/>
                </a:solidFill>
                <a:effectLst/>
                <a:latin typeface="Comic Sans MS" panose="030F0702030302020204" pitchFamily="66" charset="0"/>
              </a:rPr>
              <a:t> з </a:t>
            </a:r>
            <a:r>
              <a:rPr lang="ru-RU" sz="2000" b="0" i="0" dirty="0" err="1">
                <a:solidFill>
                  <a:srgbClr val="141515"/>
                </a:solidFill>
                <a:effectLst/>
                <a:latin typeface="Comic Sans MS" panose="030F0702030302020204" pitchFamily="66" charset="0"/>
              </a:rPr>
              <a:t>обробки</a:t>
            </a:r>
            <a:r>
              <a:rPr lang="ru-RU" sz="2000" b="0" i="0" dirty="0">
                <a:solidFill>
                  <a:srgbClr val="141515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141515"/>
                </a:solidFill>
                <a:effectLst/>
                <a:latin typeface="Comic Sans MS" panose="030F0702030302020204" pitchFamily="66" charset="0"/>
              </a:rPr>
              <a:t>металу</a:t>
            </a:r>
            <a:r>
              <a:rPr lang="ru-RU" sz="2000" b="0" i="0" dirty="0">
                <a:solidFill>
                  <a:srgbClr val="141515"/>
                </a:solidFill>
                <a:effectLst/>
                <a:latin typeface="Comic Sans MS" panose="030F0702030302020204" pitchFamily="66" charset="0"/>
              </a:rPr>
              <a:t>, </a:t>
            </a:r>
            <a:r>
              <a:rPr lang="ru-RU" sz="2000" b="0" i="0" dirty="0" err="1">
                <a:solidFill>
                  <a:srgbClr val="141515"/>
                </a:solidFill>
                <a:effectLst/>
                <a:latin typeface="Comic Sans MS" panose="030F0702030302020204" pitchFamily="66" charset="0"/>
              </a:rPr>
              <a:t>шкіряна</a:t>
            </a:r>
            <a:r>
              <a:rPr lang="ru-RU" sz="2000" b="0" i="0" dirty="0">
                <a:solidFill>
                  <a:srgbClr val="141515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141515"/>
                </a:solidFill>
                <a:effectLst/>
                <a:latin typeface="Comic Sans MS" panose="030F0702030302020204" pitchFamily="66" charset="0"/>
              </a:rPr>
              <a:t>промисловість</a:t>
            </a:r>
            <a:r>
              <a:rPr lang="ru-RU" sz="2000" b="0" i="0" dirty="0">
                <a:solidFill>
                  <a:srgbClr val="141515"/>
                </a:solidFill>
                <a:effectLst/>
                <a:latin typeface="Comic Sans MS" panose="030F0702030302020204" pitchFamily="66" charset="0"/>
              </a:rPr>
              <a:t>, </a:t>
            </a:r>
            <a:r>
              <a:rPr lang="ru-RU" sz="2000" b="0" i="0" dirty="0" err="1">
                <a:solidFill>
                  <a:srgbClr val="141515"/>
                </a:solidFill>
                <a:effectLst/>
                <a:latin typeface="Comic Sans MS" panose="030F0702030302020204" pitchFamily="66" charset="0"/>
              </a:rPr>
              <a:t>миловарні</a:t>
            </a:r>
            <a:r>
              <a:rPr lang="ru-RU" sz="2000" b="0" i="0" dirty="0">
                <a:solidFill>
                  <a:srgbClr val="141515"/>
                </a:solidFill>
                <a:effectLst/>
                <a:latin typeface="Comic Sans MS" panose="030F0702030302020204" pitchFamily="66" charset="0"/>
              </a:rPr>
              <a:t>. </a:t>
            </a:r>
            <a:r>
              <a:rPr lang="ru-RU" sz="2000" b="0" i="0" dirty="0" err="1">
                <a:solidFill>
                  <a:srgbClr val="141515"/>
                </a:solidFill>
                <a:effectLst/>
                <a:latin typeface="Comic Sans MS" panose="030F0702030302020204" pitchFamily="66" charset="0"/>
              </a:rPr>
              <a:t>Тобто</a:t>
            </a:r>
            <a:r>
              <a:rPr lang="ru-RU" sz="2000" b="0" i="0" dirty="0">
                <a:solidFill>
                  <a:srgbClr val="141515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141515"/>
                </a:solidFill>
                <a:effectLst/>
                <a:latin typeface="Comic Sans MS" panose="030F0702030302020204" pitchFamily="66" charset="0"/>
              </a:rPr>
              <a:t>предмети</a:t>
            </a:r>
            <a:r>
              <a:rPr lang="ru-RU" sz="2000" b="0" i="0" dirty="0">
                <a:solidFill>
                  <a:srgbClr val="141515"/>
                </a:solidFill>
                <a:effectLst/>
                <a:latin typeface="Comic Sans MS" panose="030F0702030302020204" pitchFamily="66" charset="0"/>
              </a:rPr>
              <a:t> широкого </a:t>
            </a:r>
            <a:r>
              <a:rPr lang="ru-RU" sz="2000" b="0" i="0" dirty="0" err="1">
                <a:solidFill>
                  <a:srgbClr val="141515"/>
                </a:solidFill>
                <a:effectLst/>
                <a:latin typeface="Comic Sans MS" panose="030F0702030302020204" pitchFamily="66" charset="0"/>
              </a:rPr>
              <a:t>вжитку</a:t>
            </a:r>
            <a:r>
              <a:rPr lang="ru-RU" sz="2000" b="0" i="0" dirty="0">
                <a:solidFill>
                  <a:srgbClr val="141515"/>
                </a:solidFill>
                <a:effectLst/>
                <a:latin typeface="Comic Sans MS" panose="030F0702030302020204" pitchFamily="66" charset="0"/>
              </a:rPr>
              <a:t>. </a:t>
            </a:r>
          </a:p>
          <a:p>
            <a:r>
              <a:rPr lang="ru-RU" sz="2000" dirty="0">
                <a:solidFill>
                  <a:srgbClr val="141515"/>
                </a:solidFill>
                <a:latin typeface="Comic Sans MS" panose="030F0702030302020204" pitchFamily="66" charset="0"/>
              </a:rPr>
              <a:t>   </a:t>
            </a:r>
            <a:r>
              <a:rPr lang="ru-RU" sz="2000" b="0" i="0" dirty="0" err="1">
                <a:solidFill>
                  <a:srgbClr val="141515"/>
                </a:solidFill>
                <a:effectLst/>
                <a:latin typeface="Comic Sans MS" panose="030F0702030302020204" pitchFamily="66" charset="0"/>
              </a:rPr>
              <a:t>Дуже</a:t>
            </a:r>
            <a:r>
              <a:rPr lang="ru-RU" sz="2000" b="0" i="0" dirty="0">
                <a:solidFill>
                  <a:srgbClr val="141515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141515"/>
                </a:solidFill>
                <a:effectLst/>
                <a:latin typeface="Comic Sans MS" panose="030F0702030302020204" pitchFamily="66" charset="0"/>
              </a:rPr>
              <a:t>популярним</a:t>
            </a:r>
            <a:r>
              <a:rPr lang="ru-RU" sz="2000" b="0" i="0" dirty="0">
                <a:solidFill>
                  <a:srgbClr val="141515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141515"/>
                </a:solidFill>
                <a:effectLst/>
                <a:latin typeface="Comic Sans MS" panose="030F0702030302020204" pitchFamily="66" charset="0"/>
              </a:rPr>
              <a:t>було</a:t>
            </a:r>
            <a:r>
              <a:rPr lang="ru-RU" sz="2000" b="0" i="0" dirty="0">
                <a:solidFill>
                  <a:srgbClr val="141515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141515"/>
                </a:solidFill>
                <a:effectLst/>
                <a:latin typeface="Comic Sans MS" panose="030F0702030302020204" pitchFamily="66" charset="0"/>
              </a:rPr>
              <a:t>виробництво</a:t>
            </a:r>
            <a:r>
              <a:rPr lang="ru-RU" sz="2000" b="0" i="0" dirty="0">
                <a:solidFill>
                  <a:srgbClr val="141515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141515"/>
                </a:solidFill>
                <a:effectLst/>
                <a:latin typeface="Comic Sans MS" panose="030F0702030302020204" pitchFamily="66" charset="0"/>
              </a:rPr>
              <a:t>цегли</a:t>
            </a:r>
            <a:r>
              <a:rPr lang="ru-RU" sz="2000" b="0" i="0" dirty="0">
                <a:solidFill>
                  <a:srgbClr val="141515"/>
                </a:solidFill>
                <a:effectLst/>
                <a:latin typeface="Comic Sans MS" panose="030F0702030302020204" pitchFamily="66" charset="0"/>
              </a:rPr>
              <a:t>. </a:t>
            </a:r>
            <a:r>
              <a:rPr lang="ru-RU" sz="2000" b="0" i="0" dirty="0" err="1">
                <a:solidFill>
                  <a:srgbClr val="141515"/>
                </a:solidFill>
                <a:effectLst/>
                <a:latin typeface="Comic Sans MS" panose="030F0702030302020204" pitchFamily="66" charset="0"/>
              </a:rPr>
              <a:t>Після</a:t>
            </a:r>
            <a:r>
              <a:rPr lang="ru-RU" sz="2000" b="0" i="0" dirty="0">
                <a:solidFill>
                  <a:srgbClr val="141515"/>
                </a:solidFill>
                <a:effectLst/>
                <a:latin typeface="Comic Sans MS" panose="030F0702030302020204" pitchFamily="66" charset="0"/>
              </a:rPr>
              <a:t> 1880-х </a:t>
            </a:r>
            <a:r>
              <a:rPr lang="ru-RU" sz="2000" b="0" i="0" dirty="0" err="1">
                <a:solidFill>
                  <a:srgbClr val="141515"/>
                </a:solidFill>
                <a:effectLst/>
                <a:latin typeface="Comic Sans MS" panose="030F0702030302020204" pitchFamily="66" charset="0"/>
              </a:rPr>
              <a:t>місто</a:t>
            </a:r>
            <a:r>
              <a:rPr lang="ru-RU" sz="2000" b="0" i="0" dirty="0">
                <a:solidFill>
                  <a:srgbClr val="141515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141515"/>
                </a:solidFill>
                <a:effectLst/>
                <a:latin typeface="Comic Sans MS" panose="030F0702030302020204" pitchFamily="66" charset="0"/>
              </a:rPr>
              <a:t>стрімко</a:t>
            </a:r>
            <a:r>
              <a:rPr lang="ru-RU" sz="2000" b="0" i="0" dirty="0">
                <a:solidFill>
                  <a:srgbClr val="141515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141515"/>
                </a:solidFill>
                <a:effectLst/>
                <a:latin typeface="Comic Sans MS" panose="030F0702030302020204" pitchFamily="66" charset="0"/>
              </a:rPr>
              <a:t>зростає</a:t>
            </a:r>
            <a:r>
              <a:rPr lang="ru-RU" sz="2000" b="0" i="0" dirty="0">
                <a:solidFill>
                  <a:srgbClr val="141515"/>
                </a:solidFill>
                <a:effectLst/>
                <a:latin typeface="Comic Sans MS" panose="030F0702030302020204" pitchFamily="66" charset="0"/>
              </a:rPr>
              <a:t> і </a:t>
            </a:r>
            <a:r>
              <a:rPr lang="ru-RU" sz="2000" b="0" i="0" dirty="0" err="1">
                <a:solidFill>
                  <a:srgbClr val="141515"/>
                </a:solidFill>
                <a:effectLst/>
                <a:latin typeface="Comic Sans MS" panose="030F0702030302020204" pitchFamily="66" charset="0"/>
              </a:rPr>
              <a:t>потрібно</a:t>
            </a:r>
            <a:r>
              <a:rPr lang="ru-RU" sz="2000" b="0" i="0" dirty="0">
                <a:solidFill>
                  <a:srgbClr val="141515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141515"/>
                </a:solidFill>
                <a:effectLst/>
                <a:latin typeface="Comic Sans MS" panose="030F0702030302020204" pitchFamily="66" charset="0"/>
              </a:rPr>
              <a:t>багато</a:t>
            </a:r>
            <a:r>
              <a:rPr lang="ru-RU" sz="2000" b="0" i="0" dirty="0">
                <a:solidFill>
                  <a:srgbClr val="141515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141515"/>
                </a:solidFill>
                <a:effectLst/>
                <a:latin typeface="Comic Sans MS" panose="030F0702030302020204" pitchFamily="66" charset="0"/>
              </a:rPr>
              <a:t>цегли</a:t>
            </a:r>
            <a:r>
              <a:rPr lang="ru-RU" sz="2000" b="0" i="0" dirty="0">
                <a:solidFill>
                  <a:srgbClr val="141515"/>
                </a:solidFill>
                <a:effectLst/>
                <a:latin typeface="Comic Sans MS" panose="030F0702030302020204" pitchFamily="66" charset="0"/>
              </a:rPr>
              <a:t> для </a:t>
            </a:r>
            <a:r>
              <a:rPr lang="ru-RU" sz="2000" b="0" i="0" dirty="0" err="1">
                <a:solidFill>
                  <a:srgbClr val="141515"/>
                </a:solidFill>
                <a:effectLst/>
                <a:latin typeface="Comic Sans MS" panose="030F0702030302020204" pitchFamily="66" charset="0"/>
              </a:rPr>
              <a:t>будівництва</a:t>
            </a:r>
            <a:r>
              <a:rPr lang="ru-RU" sz="2000" b="0" i="0" dirty="0">
                <a:solidFill>
                  <a:srgbClr val="141515"/>
                </a:solidFill>
                <a:effectLst/>
                <a:latin typeface="Comic Sans MS" panose="030F0702030302020204" pitchFamily="66" charset="0"/>
              </a:rPr>
              <a:t>. Велика </a:t>
            </a:r>
            <a:r>
              <a:rPr lang="ru-RU" sz="2000" b="0" i="0" dirty="0" err="1">
                <a:solidFill>
                  <a:srgbClr val="141515"/>
                </a:solidFill>
                <a:effectLst/>
                <a:latin typeface="Comic Sans MS" panose="030F0702030302020204" pitchFamily="66" charset="0"/>
              </a:rPr>
              <a:t>кількість</a:t>
            </a:r>
            <a:r>
              <a:rPr lang="ru-RU" sz="2000" b="0" i="0" dirty="0">
                <a:solidFill>
                  <a:srgbClr val="141515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141515"/>
                </a:solidFill>
                <a:effectLst/>
                <a:latin typeface="Comic Sans MS" panose="030F0702030302020204" pitchFamily="66" charset="0"/>
              </a:rPr>
              <a:t>власників</a:t>
            </a:r>
            <a:r>
              <a:rPr lang="ru-RU" sz="2000" b="0" i="0" dirty="0">
                <a:solidFill>
                  <a:srgbClr val="141515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141515"/>
                </a:solidFill>
                <a:effectLst/>
                <a:latin typeface="Comic Sans MS" panose="030F0702030302020204" pitchFamily="66" charset="0"/>
              </a:rPr>
              <a:t>цегляних</a:t>
            </a:r>
            <a:r>
              <a:rPr lang="ru-RU" sz="2000" b="0" i="0" dirty="0">
                <a:solidFill>
                  <a:srgbClr val="141515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141515"/>
                </a:solidFill>
                <a:effectLst/>
                <a:latin typeface="Comic Sans MS" panose="030F0702030302020204" pitchFamily="66" charset="0"/>
              </a:rPr>
              <a:t>заводів</a:t>
            </a:r>
            <a:r>
              <a:rPr lang="ru-RU" sz="2000" b="0" i="0" dirty="0">
                <a:solidFill>
                  <a:srgbClr val="141515"/>
                </a:solidFill>
                <a:effectLst/>
                <a:latin typeface="Comic Sans MS" panose="030F0702030302020204" pitchFamily="66" charset="0"/>
              </a:rPr>
              <a:t> були </a:t>
            </a:r>
            <a:r>
              <a:rPr lang="ru-RU" sz="2000" b="0" i="0" dirty="0" err="1">
                <a:solidFill>
                  <a:srgbClr val="141515"/>
                </a:solidFill>
                <a:effectLst/>
                <a:latin typeface="Comic Sans MS" panose="030F0702030302020204" pitchFamily="66" charset="0"/>
              </a:rPr>
              <a:t>євреями</a:t>
            </a:r>
            <a:r>
              <a:rPr lang="ru-RU" sz="2000" b="0" i="0" dirty="0">
                <a:solidFill>
                  <a:srgbClr val="141515"/>
                </a:solidFill>
                <a:effectLst/>
                <a:latin typeface="Comic Sans MS" panose="030F0702030302020204" pitchFamily="66" charset="0"/>
              </a:rPr>
              <a:t>. Та й </a:t>
            </a:r>
            <a:r>
              <a:rPr lang="ru-RU" sz="2000" b="0" i="0" dirty="0" err="1">
                <a:solidFill>
                  <a:srgbClr val="141515"/>
                </a:solidFill>
                <a:effectLst/>
                <a:latin typeface="Comic Sans MS" panose="030F0702030302020204" pitchFamily="66" charset="0"/>
              </a:rPr>
              <a:t>місцевість</a:t>
            </a:r>
            <a:r>
              <a:rPr lang="ru-RU" sz="2000" b="0" i="0" dirty="0">
                <a:solidFill>
                  <a:srgbClr val="141515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141515"/>
                </a:solidFill>
                <a:effectLst/>
                <a:latin typeface="Comic Sans MS" panose="030F0702030302020204" pitchFamily="66" charset="0"/>
              </a:rPr>
              <a:t>цьому</a:t>
            </a:r>
            <a:r>
              <a:rPr lang="ru-RU" sz="2000" b="0" i="0" dirty="0">
                <a:solidFill>
                  <a:srgbClr val="141515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141515"/>
                </a:solidFill>
                <a:effectLst/>
                <a:latin typeface="Comic Sans MS" panose="030F0702030302020204" pitchFamily="66" charset="0"/>
              </a:rPr>
              <a:t>сприяла</a:t>
            </a:r>
            <a:r>
              <a:rPr lang="ru-RU" sz="2000" b="0" i="0" dirty="0">
                <a:solidFill>
                  <a:srgbClr val="141515"/>
                </a:solidFill>
                <a:effectLst/>
                <a:latin typeface="Comic Sans MS" panose="030F0702030302020204" pitchFamily="66" charset="0"/>
              </a:rPr>
              <a:t> – у </a:t>
            </a:r>
            <a:r>
              <a:rPr lang="ru-RU" sz="2000" b="0" i="0" dirty="0" err="1">
                <a:solidFill>
                  <a:srgbClr val="141515"/>
                </a:solidFill>
                <a:effectLst/>
                <a:latin typeface="Comic Sans MS" panose="030F0702030302020204" pitchFamily="66" charset="0"/>
              </a:rPr>
              <a:t>дніпровських</a:t>
            </a:r>
            <a:r>
              <a:rPr lang="ru-RU" sz="2000" b="0" i="0" dirty="0">
                <a:solidFill>
                  <a:srgbClr val="141515"/>
                </a:solidFill>
                <a:effectLst/>
                <a:latin typeface="Comic Sans MS" panose="030F0702030302020204" pitchFamily="66" charset="0"/>
              </a:rPr>
              <a:t> балках були </a:t>
            </a:r>
            <a:r>
              <a:rPr lang="ru-RU" sz="2000" b="0" i="0" dirty="0" err="1">
                <a:solidFill>
                  <a:srgbClr val="141515"/>
                </a:solidFill>
                <a:effectLst/>
                <a:latin typeface="Comic Sans MS" panose="030F0702030302020204" pitchFamily="66" charset="0"/>
              </a:rPr>
              <a:t>великі</a:t>
            </a:r>
            <a:r>
              <a:rPr lang="ru-RU" sz="2000" b="0" i="0" dirty="0">
                <a:solidFill>
                  <a:srgbClr val="141515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141515"/>
                </a:solidFill>
                <a:effectLst/>
                <a:latin typeface="Comic Sans MS" panose="030F0702030302020204" pitchFamily="66" charset="0"/>
              </a:rPr>
              <a:t>поклади</a:t>
            </a:r>
            <a:r>
              <a:rPr lang="ru-RU" sz="2000" b="0" i="0" dirty="0">
                <a:solidFill>
                  <a:srgbClr val="141515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141515"/>
                </a:solidFill>
                <a:effectLst/>
                <a:latin typeface="Comic Sans MS" panose="030F0702030302020204" pitchFamily="66" charset="0"/>
              </a:rPr>
              <a:t>глини</a:t>
            </a:r>
            <a:r>
              <a:rPr lang="ru-RU" sz="2000" b="0" i="0" dirty="0">
                <a:solidFill>
                  <a:srgbClr val="141515"/>
                </a:solidFill>
                <a:effectLst/>
                <a:latin typeface="Comic Sans MS" panose="030F0702030302020204" pitchFamily="66" charset="0"/>
              </a:rPr>
              <a:t>. </a:t>
            </a:r>
            <a:r>
              <a:rPr lang="ru-RU" sz="2000" b="0" i="0" dirty="0" err="1">
                <a:solidFill>
                  <a:srgbClr val="141515"/>
                </a:solidFill>
                <a:effectLst/>
                <a:latin typeface="Comic Sans MS" panose="030F0702030302020204" pitchFamily="66" charset="0"/>
              </a:rPr>
              <a:t>Можна</a:t>
            </a:r>
            <a:r>
              <a:rPr lang="ru-RU" sz="2000" b="0" i="0" dirty="0">
                <a:solidFill>
                  <a:srgbClr val="141515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141515"/>
                </a:solidFill>
                <a:effectLst/>
                <a:latin typeface="Comic Sans MS" panose="030F0702030302020204" pitchFamily="66" charset="0"/>
              </a:rPr>
              <a:t>згадати</a:t>
            </a:r>
            <a:r>
              <a:rPr lang="ru-RU" sz="2000" b="0" i="0" dirty="0">
                <a:solidFill>
                  <a:srgbClr val="141515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141515"/>
                </a:solidFill>
                <a:effectLst/>
                <a:latin typeface="Comic Sans MS" panose="030F0702030302020204" pitchFamily="66" charset="0"/>
              </a:rPr>
              <a:t>Рабиновичів</a:t>
            </a:r>
            <a:r>
              <a:rPr lang="ru-RU" sz="2000" b="0" i="0" dirty="0">
                <a:solidFill>
                  <a:srgbClr val="141515"/>
                </a:solidFill>
                <a:effectLst/>
                <a:latin typeface="Comic Sans MS" panose="030F0702030302020204" pitchFamily="66" charset="0"/>
              </a:rPr>
              <a:t>, </a:t>
            </a:r>
            <a:r>
              <a:rPr lang="ru-RU" sz="2000" b="0" i="0" dirty="0" err="1">
                <a:solidFill>
                  <a:srgbClr val="141515"/>
                </a:solidFill>
                <a:effectLst/>
                <a:latin typeface="Comic Sans MS" panose="030F0702030302020204" pitchFamily="66" charset="0"/>
              </a:rPr>
              <a:t>Когани</a:t>
            </a:r>
            <a:r>
              <a:rPr lang="ru-RU" sz="2000" b="0" i="0" dirty="0">
                <a:solidFill>
                  <a:srgbClr val="141515"/>
                </a:solidFill>
                <a:effectLst/>
                <a:latin typeface="Comic Sans MS" panose="030F0702030302020204" pitchFamily="66" charset="0"/>
              </a:rPr>
              <a:t> і </a:t>
            </a:r>
            <a:r>
              <a:rPr lang="ru-RU" sz="2000" b="0" i="0" dirty="0" err="1">
                <a:solidFill>
                  <a:srgbClr val="141515"/>
                </a:solidFill>
                <a:effectLst/>
                <a:latin typeface="Comic Sans MS" panose="030F0702030302020204" pitchFamily="66" charset="0"/>
              </a:rPr>
              <a:t>Бруки</a:t>
            </a:r>
            <a:r>
              <a:rPr lang="ru-RU" sz="2000" b="0" i="0" dirty="0">
                <a:solidFill>
                  <a:srgbClr val="141515"/>
                </a:solidFill>
                <a:effectLst/>
                <a:latin typeface="Comic Sans MS" panose="030F0702030302020204" pitchFamily="66" charset="0"/>
              </a:rPr>
              <a:t>, </a:t>
            </a:r>
            <a:r>
              <a:rPr lang="ru-RU" sz="2000" b="0" i="0" dirty="0" err="1">
                <a:solidFill>
                  <a:srgbClr val="141515"/>
                </a:solidFill>
                <a:effectLst/>
                <a:latin typeface="Comic Sans MS" panose="030F0702030302020204" pitchFamily="66" charset="0"/>
              </a:rPr>
              <a:t>Моцкін</a:t>
            </a:r>
            <a:r>
              <a:rPr lang="ru-RU" sz="2000" b="0" i="0" dirty="0">
                <a:solidFill>
                  <a:srgbClr val="141515"/>
                </a:solidFill>
                <a:effectLst/>
                <a:latin typeface="Comic Sans MS" panose="030F0702030302020204" pitchFamily="66" charset="0"/>
              </a:rPr>
              <a:t>, </a:t>
            </a:r>
            <a:r>
              <a:rPr lang="ru-RU" sz="2000" b="0" i="0" dirty="0" err="1">
                <a:solidFill>
                  <a:srgbClr val="141515"/>
                </a:solidFill>
                <a:effectLst/>
                <a:latin typeface="Comic Sans MS" panose="030F0702030302020204" pitchFamily="66" charset="0"/>
              </a:rPr>
              <a:t>брати</a:t>
            </a:r>
            <a:r>
              <a:rPr lang="ru-RU" sz="2000" b="0" i="0" dirty="0">
                <a:solidFill>
                  <a:srgbClr val="141515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solidFill>
                  <a:srgbClr val="141515"/>
                </a:solidFill>
                <a:effectLst/>
                <a:latin typeface="Comic Sans MS" panose="030F0702030302020204" pitchFamily="66" charset="0"/>
              </a:rPr>
              <a:t>Чечіки</a:t>
            </a:r>
            <a:r>
              <a:rPr lang="ru-RU" sz="2000" b="0" i="0" dirty="0">
                <a:solidFill>
                  <a:srgbClr val="141515"/>
                </a:solidFill>
                <a:effectLst/>
                <a:latin typeface="Comic Sans MS" panose="030F0702030302020204" pitchFamily="66" charset="0"/>
              </a:rPr>
              <a:t>.</a:t>
            </a:r>
            <a:endParaRPr lang="ru-UA" sz="2000" dirty="0">
              <a:latin typeface="Comic Sans MS" panose="030F0702030302020204" pitchFamily="66" charset="0"/>
            </a:endParaRPr>
          </a:p>
        </p:txBody>
      </p:sp>
      <p:pic>
        <p:nvPicPr>
          <p:cNvPr id="3074" name="Picture 2" descr="Історія катеринославських цегельних заводів та їхніх власників у клеймах -  dnepr.name">
            <a:extLst>
              <a:ext uri="{FF2B5EF4-FFF2-40B4-BE49-F238E27FC236}">
                <a16:creationId xmlns:a16="http://schemas.microsoft.com/office/drawing/2014/main" id="{FC43FCE7-E0FC-3B37-7BCD-87B4BC8B26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1649" y="3958645"/>
            <a:ext cx="3314521" cy="23565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724D24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076" name="Picture 4" descr="Катеринославська цегла: історія та особливість — Суспільне Дніпро">
            <a:extLst>
              <a:ext uri="{FF2B5EF4-FFF2-40B4-BE49-F238E27FC236}">
                <a16:creationId xmlns:a16="http://schemas.microsoft.com/office/drawing/2014/main" id="{C22A3CBD-F008-BFCB-E657-7B44C6BC95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1400" y="3941515"/>
            <a:ext cx="2893115" cy="179039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724D24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936C3BC-5C79-E1C2-C17F-6D4DEFA8DF1B}"/>
              </a:ext>
            </a:extLst>
          </p:cNvPr>
          <p:cNvSpPr txBox="1"/>
          <p:nvPr/>
        </p:nvSpPr>
        <p:spPr>
          <a:xfrm>
            <a:off x="7837497" y="5827183"/>
            <a:ext cx="242092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UA" sz="1400" dirty="0" err="1">
                <a:latin typeface="Comic Sans MS" panose="030F0702030302020204" pitchFamily="66" charset="0"/>
              </a:rPr>
              <a:t>Катеринославська</a:t>
            </a:r>
            <a:r>
              <a:rPr lang="ru-UA" sz="1400" dirty="0">
                <a:latin typeface="Comic Sans MS" panose="030F0702030302020204" pitchFamily="66" charset="0"/>
              </a:rPr>
              <a:t> </a:t>
            </a:r>
            <a:r>
              <a:rPr lang="ru-UA" sz="1400" dirty="0" err="1">
                <a:latin typeface="Comic Sans MS" panose="030F0702030302020204" pitchFamily="66" charset="0"/>
              </a:rPr>
              <a:t>цегла</a:t>
            </a:r>
            <a:endParaRPr lang="ru-UA" sz="1400" dirty="0">
              <a:latin typeface="Comic Sans MS" panose="030F0702030302020204" pitchFamily="66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C728390-CB13-EA58-3A37-05D97BDD4F3E}"/>
              </a:ext>
            </a:extLst>
          </p:cNvPr>
          <p:cNvSpPr txBox="1"/>
          <p:nvPr/>
        </p:nvSpPr>
        <p:spPr>
          <a:xfrm>
            <a:off x="4072811" y="6315182"/>
            <a:ext cx="297646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UA" sz="1400" dirty="0" err="1">
                <a:latin typeface="Comic Sans MS" panose="030F0702030302020204" pitchFamily="66" charset="0"/>
              </a:rPr>
              <a:t>Цегельні</a:t>
            </a:r>
            <a:r>
              <a:rPr lang="ru-UA" sz="1400" dirty="0">
                <a:latin typeface="Comic Sans MS" panose="030F0702030302020204" pitchFamily="66" charset="0"/>
              </a:rPr>
              <a:t> заводи</a:t>
            </a:r>
          </a:p>
        </p:txBody>
      </p:sp>
    </p:spTree>
    <p:extLst>
      <p:ext uri="{BB962C8B-B14F-4D97-AF65-F5344CB8AC3E}">
        <p14:creationId xmlns:p14="http://schemas.microsoft.com/office/powerpoint/2010/main" val="7495230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2C3A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7742E0A-4D4C-64D3-F794-4A57441D61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DEEE8BD-38BC-97E1-4939-885BB79C24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775929" y="-1898850"/>
            <a:ext cx="6858000" cy="1065570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73B1FA7-95D0-CA73-5AEA-113CB7DC0F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6069" y="4682412"/>
            <a:ext cx="2474167" cy="247416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8D547F3-F5EA-BD58-A603-7C6D1E9BEDB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7583" y="5366188"/>
            <a:ext cx="1790391" cy="1790391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3F114C4-D0FE-FDD7-5620-1AEDAD4CFDE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7045" y="0"/>
            <a:ext cx="1415757" cy="251690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744A507-60C6-85FF-7426-686A75F938E1}"/>
              </a:ext>
            </a:extLst>
          </p:cNvPr>
          <p:cNvSpPr txBox="1"/>
          <p:nvPr/>
        </p:nvSpPr>
        <p:spPr>
          <a:xfrm>
            <a:off x="3216304" y="427454"/>
            <a:ext cx="575939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 err="1">
                <a:effectLst/>
                <a:latin typeface="Comic Sans MS" panose="030F0702030302020204" pitchFamily="66" charset="0"/>
              </a:rPr>
              <a:t>Культурний</a:t>
            </a:r>
            <a:r>
              <a:rPr lang="ru-RU" sz="2400" b="1" dirty="0">
                <a:effectLst/>
                <a:latin typeface="Comic Sans MS" panose="030F0702030302020204" pitchFamily="66" charset="0"/>
              </a:rPr>
              <a:t> </a:t>
            </a:r>
            <a:r>
              <a:rPr lang="ru-RU" sz="2400" b="1" dirty="0" err="1">
                <a:effectLst/>
                <a:latin typeface="Comic Sans MS" panose="030F0702030302020204" pitchFamily="66" charset="0"/>
              </a:rPr>
              <a:t>розвиток</a:t>
            </a:r>
            <a:r>
              <a:rPr lang="ru-RU" sz="2400" b="1" dirty="0">
                <a:effectLst/>
                <a:latin typeface="Comic Sans MS" panose="030F0702030302020204" pitchFamily="66" charset="0"/>
              </a:rPr>
              <a:t> </a:t>
            </a:r>
            <a:r>
              <a:rPr lang="ru-RU" sz="2400" b="1" dirty="0" err="1">
                <a:effectLst/>
                <a:latin typeface="Comic Sans MS" panose="030F0702030302020204" pitchFamily="66" charset="0"/>
              </a:rPr>
              <a:t>єврейської</a:t>
            </a:r>
            <a:r>
              <a:rPr lang="ru-RU" sz="2400" b="1" dirty="0">
                <a:effectLst/>
                <a:latin typeface="Comic Sans MS" panose="030F0702030302020204" pitchFamily="66" charset="0"/>
              </a:rPr>
              <a:t> </a:t>
            </a:r>
            <a:r>
              <a:rPr lang="ru-RU" sz="2400" b="1" dirty="0" err="1">
                <a:effectLst/>
                <a:latin typeface="Comic Sans MS" panose="030F0702030302020204" pitchFamily="66" charset="0"/>
              </a:rPr>
              <a:t>громади</a:t>
            </a:r>
            <a:r>
              <a:rPr lang="ru-RU" sz="2400" b="1" dirty="0">
                <a:effectLst/>
                <a:latin typeface="Comic Sans MS" panose="030F0702030302020204" pitchFamily="66" charset="0"/>
              </a:rPr>
              <a:t> у XIX </a:t>
            </a:r>
            <a:r>
              <a:rPr lang="ru-RU" sz="2400" b="1" dirty="0" err="1">
                <a:effectLst/>
                <a:latin typeface="Comic Sans MS" panose="030F0702030302020204" pitchFamily="66" charset="0"/>
              </a:rPr>
              <a:t>столітті</a:t>
            </a:r>
            <a:endParaRPr lang="ru-UA" sz="2400" b="1" dirty="0">
              <a:latin typeface="Comic Sans MS" panose="030F0702030302020204" pitchFamily="66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9A96433-858F-4FF9-464F-8610C1DA07B6}"/>
              </a:ext>
            </a:extLst>
          </p:cNvPr>
          <p:cNvSpPr txBox="1"/>
          <p:nvPr/>
        </p:nvSpPr>
        <p:spPr>
          <a:xfrm>
            <a:off x="1875454" y="1397675"/>
            <a:ext cx="824157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effectLst/>
              </a:rPr>
              <a:t>     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1843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році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єврейська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громада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починає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проявляти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себе у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культурі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. У тому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році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завдяки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Абраму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Луцькому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з’явився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перший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кам’яний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будинок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театру.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Був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найкращим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культурним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центром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міста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, на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сцені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театру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виступили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як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українські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трупи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, так і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італійські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.</a:t>
            </a:r>
            <a:br>
              <a:rPr lang="ru-RU" sz="2000" dirty="0">
                <a:latin typeface="Comic Sans MS" panose="030F0702030302020204" pitchFamily="66" charset="0"/>
              </a:rPr>
            </a:br>
            <a:r>
              <a:rPr lang="ru-RU" sz="2000" dirty="0">
                <a:latin typeface="Comic Sans MS" panose="030F0702030302020204" pitchFamily="66" charset="0"/>
              </a:rPr>
              <a:t>     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У 50-х роках ХІХ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століття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відкривається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Хоральна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синагога (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потім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отримала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назву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“Золота Роза”),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що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стало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важливою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подією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для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єврейської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спільноти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та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пам’яткою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архітектури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нашого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міста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.</a:t>
            </a:r>
            <a:endParaRPr lang="ru-UA" sz="2000" dirty="0">
              <a:latin typeface="Comic Sans MS" panose="030F0702030302020204" pitchFamily="66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B868CC8-AC40-7E1B-0555-571133BBC07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2714" y="4387017"/>
            <a:ext cx="2784588" cy="204352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724D24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4224F0CA-1D23-3008-2E76-597B24BE201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5127" y="4377599"/>
            <a:ext cx="2737262" cy="205294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724D24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0395363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2C3A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E511490-5399-8615-984D-989A8E79CA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451A90C-70B0-A538-9E80-8436AC91C5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775927" y="-1898850"/>
            <a:ext cx="6858000" cy="1065570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9928FD3-A5A8-42ED-9E94-E12AD884D3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6069" y="4682412"/>
            <a:ext cx="2474167" cy="247416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7809E14-6451-9D09-E10E-48E44FE1E8D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7583" y="5366188"/>
            <a:ext cx="1790391" cy="1790391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7C8BEC4-D753-9B0D-E49A-F52FBC74CB3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7045" y="0"/>
            <a:ext cx="1415757" cy="251690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CA4A3ED-8F7E-8577-C8FE-44F8B133D98C}"/>
              </a:ext>
            </a:extLst>
          </p:cNvPr>
          <p:cNvSpPr txBox="1"/>
          <p:nvPr/>
        </p:nvSpPr>
        <p:spPr>
          <a:xfrm>
            <a:off x="2804967" y="706222"/>
            <a:ext cx="621418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sz="2400" b="1" i="0" dirty="0">
                <a:effectLst/>
                <a:latin typeface="Comic Sans MS" panose="030F0702030302020204" pitchFamily="66" charset="0"/>
              </a:rPr>
              <a:t>Перша Талмуд-Тора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C254DAF-1AF0-CD42-5B76-5519100F6824}"/>
              </a:ext>
            </a:extLst>
          </p:cNvPr>
          <p:cNvSpPr txBox="1"/>
          <p:nvPr/>
        </p:nvSpPr>
        <p:spPr>
          <a:xfrm>
            <a:off x="1952736" y="1258451"/>
            <a:ext cx="8164285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0" i="0" dirty="0">
                <a:effectLst/>
                <a:latin typeface="Comic Sans MS" panose="030F0702030302020204" pitchFamily="66" charset="0"/>
              </a:rPr>
              <a:t>   </a:t>
            </a:r>
            <a:r>
              <a:rPr lang="ru-RU" sz="2000" b="0" i="0" dirty="0" err="1">
                <a:effectLst/>
                <a:latin typeface="Comic Sans MS" panose="030F0702030302020204" pitchFamily="66" charset="0"/>
              </a:rPr>
              <a:t>Навчальний</a:t>
            </a:r>
            <a:r>
              <a:rPr lang="ru-RU" sz="2000" b="0" i="0" dirty="0">
                <a:effectLst/>
                <a:latin typeface="Comic Sans MS" panose="030F0702030302020204" pitchFamily="66" charset="0"/>
              </a:rPr>
              <a:t> заклад </a:t>
            </a:r>
            <a:r>
              <a:rPr lang="ru-RU" sz="2000" b="0" i="0" dirty="0" err="1">
                <a:effectLst/>
                <a:latin typeface="Comic Sans MS" panose="030F0702030302020204" pitchFamily="66" charset="0"/>
              </a:rPr>
              <a:t>було</a:t>
            </a:r>
            <a:r>
              <a:rPr lang="ru-RU" sz="2000" b="0" i="0" dirty="0"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effectLst/>
                <a:latin typeface="Comic Sans MS" panose="030F0702030302020204" pitchFamily="66" charset="0"/>
              </a:rPr>
              <a:t>відкрито</a:t>
            </a:r>
            <a:r>
              <a:rPr lang="ru-RU" sz="2000" b="0" i="0" dirty="0">
                <a:effectLst/>
                <a:latin typeface="Comic Sans MS" panose="030F0702030302020204" pitchFamily="66" charset="0"/>
              </a:rPr>
              <a:t> в 1857 </a:t>
            </a:r>
            <a:r>
              <a:rPr lang="ru-RU" sz="2000" b="0" i="0" dirty="0" err="1">
                <a:effectLst/>
                <a:latin typeface="Comic Sans MS" panose="030F0702030302020204" pitchFamily="66" charset="0"/>
              </a:rPr>
              <a:t>році</a:t>
            </a:r>
            <a:r>
              <a:rPr lang="ru-RU" sz="2000" b="0" i="0" dirty="0">
                <a:effectLst/>
                <a:latin typeface="Comic Sans MS" panose="030F0702030302020204" pitchFamily="66" charset="0"/>
              </a:rPr>
              <a:t>, </a:t>
            </a:r>
            <a:r>
              <a:rPr lang="ru-RU" sz="2000" b="0" i="0" dirty="0" err="1">
                <a:effectLst/>
                <a:latin typeface="Comic Sans MS" panose="030F0702030302020204" pitchFamily="66" charset="0"/>
              </a:rPr>
              <a:t>вчилися</a:t>
            </a:r>
            <a:r>
              <a:rPr lang="ru-RU" sz="2000" b="0" i="0" dirty="0">
                <a:effectLst/>
                <a:latin typeface="Comic Sans MS" panose="030F0702030302020204" pitchFamily="66" charset="0"/>
              </a:rPr>
              <a:t> тут </a:t>
            </a:r>
            <a:r>
              <a:rPr lang="ru-RU" sz="2000" b="0" i="0" dirty="0" err="1">
                <a:effectLst/>
                <a:latin typeface="Comic Sans MS" panose="030F0702030302020204" pitchFamily="66" charset="0"/>
              </a:rPr>
              <a:t>діти</a:t>
            </a:r>
            <a:r>
              <a:rPr lang="ru-RU" sz="2000" b="0" i="0" dirty="0"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effectLst/>
                <a:latin typeface="Comic Sans MS" panose="030F0702030302020204" pitchFamily="66" charset="0"/>
              </a:rPr>
              <a:t>бідняків</a:t>
            </a:r>
            <a:r>
              <a:rPr lang="ru-RU" sz="2000" b="0" i="0" dirty="0">
                <a:effectLst/>
                <a:latin typeface="Comic Sans MS" panose="030F0702030302020204" pitchFamily="66" charset="0"/>
              </a:rPr>
              <a:t> і сироти, </a:t>
            </a:r>
            <a:r>
              <a:rPr lang="ru-RU" sz="2000" b="0" i="0" dirty="0" err="1">
                <a:effectLst/>
                <a:latin typeface="Comic Sans MS" panose="030F0702030302020204" pitchFamily="66" charset="0"/>
              </a:rPr>
              <a:t>яких</a:t>
            </a:r>
            <a:r>
              <a:rPr lang="ru-RU" sz="2000" b="0" i="0" dirty="0"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effectLst/>
                <a:latin typeface="Comic Sans MS" panose="030F0702030302020204" pitchFamily="66" charset="0"/>
              </a:rPr>
              <a:t>забезпечували</a:t>
            </a:r>
            <a:r>
              <a:rPr lang="ru-RU" sz="2000" b="0" i="0" dirty="0"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effectLst/>
                <a:latin typeface="Comic Sans MS" panose="030F0702030302020204" pitchFamily="66" charset="0"/>
              </a:rPr>
              <a:t>харчуванням</a:t>
            </a:r>
            <a:r>
              <a:rPr lang="ru-RU" sz="2000" b="0" i="0" dirty="0">
                <a:effectLst/>
                <a:latin typeface="Comic Sans MS" panose="030F0702030302020204" pitchFamily="66" charset="0"/>
              </a:rPr>
              <a:t> та </a:t>
            </a:r>
            <a:r>
              <a:rPr lang="ru-RU" sz="2000" b="0" i="0" dirty="0" err="1">
                <a:effectLst/>
                <a:latin typeface="Comic Sans MS" panose="030F0702030302020204" pitchFamily="66" charset="0"/>
              </a:rPr>
              <a:t>одягом</a:t>
            </a:r>
            <a:r>
              <a:rPr lang="ru-RU" sz="2000" b="0" i="0" dirty="0">
                <a:effectLst/>
                <a:latin typeface="Comic Sans MS" panose="030F0702030302020204" pitchFamily="66" charset="0"/>
              </a:rPr>
              <a:t>. У 1880 </a:t>
            </a:r>
            <a:r>
              <a:rPr lang="ru-RU" sz="2000" b="0" i="0" dirty="0" err="1">
                <a:effectLst/>
                <a:latin typeface="Comic Sans MS" panose="030F0702030302020204" pitchFamily="66" charset="0"/>
              </a:rPr>
              <a:t>році</a:t>
            </a:r>
            <a:r>
              <a:rPr lang="ru-RU" sz="2000" b="0" i="0" dirty="0">
                <a:effectLst/>
                <a:latin typeface="Comic Sans MS" panose="030F0702030302020204" pitchFamily="66" charset="0"/>
              </a:rPr>
              <a:t> в </a:t>
            </a:r>
            <a:r>
              <a:rPr lang="ru-RU" sz="2000" b="0" i="0" dirty="0" err="1">
                <a:effectLst/>
                <a:latin typeface="Comic Sans MS" panose="030F0702030302020204" pitchFamily="66" charset="0"/>
              </a:rPr>
              <a:t>цій</a:t>
            </a:r>
            <a:r>
              <a:rPr lang="ru-RU" sz="2000" b="0" i="0" dirty="0">
                <a:effectLst/>
                <a:latin typeface="Comic Sans MS" panose="030F0702030302020204" pitchFamily="66" charset="0"/>
              </a:rPr>
              <a:t> Талмуд-</a:t>
            </a:r>
            <a:r>
              <a:rPr lang="ru-RU" sz="2000" b="0" i="0" dirty="0" err="1">
                <a:effectLst/>
                <a:latin typeface="Comic Sans MS" panose="030F0702030302020204" pitchFamily="66" charset="0"/>
              </a:rPr>
              <a:t>Торі</a:t>
            </a:r>
            <a:r>
              <a:rPr lang="ru-RU" sz="2000" b="0" i="0" dirty="0"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effectLst/>
                <a:latin typeface="Comic Sans MS" panose="030F0702030302020204" pitchFamily="66" charset="0"/>
              </a:rPr>
              <a:t>було</a:t>
            </a:r>
            <a:r>
              <a:rPr lang="ru-RU" sz="2000" b="0" i="0" dirty="0">
                <a:effectLst/>
                <a:latin typeface="Comic Sans MS" panose="030F0702030302020204" pitchFamily="66" charset="0"/>
              </a:rPr>
              <a:t> введено </a:t>
            </a:r>
            <a:r>
              <a:rPr lang="ru-RU" sz="2000" b="0" i="0" dirty="0" err="1">
                <a:effectLst/>
                <a:latin typeface="Comic Sans MS" panose="030F0702030302020204" pitchFamily="66" charset="0"/>
              </a:rPr>
              <a:t>навчання</a:t>
            </a:r>
            <a:r>
              <a:rPr lang="ru-RU" sz="2000" b="0" i="0" dirty="0"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effectLst/>
                <a:latin typeface="Comic Sans MS" panose="030F0702030302020204" pitchFamily="66" charset="0"/>
              </a:rPr>
              <a:t>ремісничої</a:t>
            </a:r>
            <a:r>
              <a:rPr lang="ru-RU" sz="2000" b="0" i="0" dirty="0"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effectLst/>
                <a:latin typeface="Comic Sans MS" panose="030F0702030302020204" pitchFamily="66" charset="0"/>
              </a:rPr>
              <a:t>справи</a:t>
            </a:r>
            <a:r>
              <a:rPr lang="ru-RU" sz="2000" b="0" i="0" dirty="0">
                <a:effectLst/>
                <a:latin typeface="Comic Sans MS" panose="030F0702030302020204" pitchFamily="66" charset="0"/>
              </a:rPr>
              <a:t>, трохи </a:t>
            </a:r>
            <a:r>
              <a:rPr lang="ru-RU" sz="2000" b="0" i="0" dirty="0" err="1">
                <a:effectLst/>
                <a:latin typeface="Comic Sans MS" panose="030F0702030302020204" pitchFamily="66" charset="0"/>
              </a:rPr>
              <a:t>пізніше</a:t>
            </a:r>
            <a:r>
              <a:rPr lang="ru-RU" sz="2000" b="0" i="0" dirty="0">
                <a:effectLst/>
                <a:latin typeface="Comic Sans MS" panose="030F0702030302020204" pitchFamily="66" charset="0"/>
              </a:rPr>
              <a:t>, як і в </a:t>
            </a:r>
            <a:r>
              <a:rPr lang="ru-RU" sz="2000" b="0" i="0" dirty="0" err="1">
                <a:effectLst/>
                <a:latin typeface="Comic Sans MS" panose="030F0702030302020204" pitchFamily="66" charset="0"/>
              </a:rPr>
              <a:t>інших</a:t>
            </a:r>
            <a:r>
              <a:rPr lang="ru-RU" sz="2000" b="0" i="0" dirty="0"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effectLst/>
                <a:latin typeface="Comic Sans MS" panose="030F0702030302020204" pitchFamily="66" charset="0"/>
              </a:rPr>
              <a:t>подібних</a:t>
            </a:r>
            <a:r>
              <a:rPr lang="ru-RU" sz="2000" b="0" i="0" dirty="0">
                <a:effectLst/>
                <a:latin typeface="Comic Sans MS" panose="030F0702030302020204" pitchFamily="66" charset="0"/>
              </a:rPr>
              <a:t> закладах, </a:t>
            </a:r>
            <a:r>
              <a:rPr lang="ru-RU" sz="2000" b="0" i="0" dirty="0" err="1">
                <a:effectLst/>
                <a:latin typeface="Comic Sans MS" panose="030F0702030302020204" pitchFamily="66" charset="0"/>
              </a:rPr>
              <a:t>з’явилися</a:t>
            </a:r>
            <a:r>
              <a:rPr lang="ru-RU" sz="2000" b="0" i="0" dirty="0"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effectLst/>
                <a:latin typeface="Comic Sans MS" panose="030F0702030302020204" pitchFamily="66" charset="0"/>
              </a:rPr>
              <a:t>загальноосвітні</a:t>
            </a:r>
            <a:r>
              <a:rPr lang="ru-RU" sz="2000" b="0" i="0" dirty="0"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effectLst/>
                <a:latin typeface="Comic Sans MS" panose="030F0702030302020204" pitchFamily="66" charset="0"/>
              </a:rPr>
              <a:t>дисципліни</a:t>
            </a:r>
            <a:r>
              <a:rPr lang="ru-RU" sz="2000" b="0" i="0" dirty="0">
                <a:effectLst/>
                <a:latin typeface="Comic Sans MS" panose="030F0702030302020204" pitchFamily="66" charset="0"/>
              </a:rPr>
              <a:t>. Також в </a:t>
            </a:r>
            <a:r>
              <a:rPr lang="ru-RU" sz="2000" b="0" i="0" dirty="0" err="1">
                <a:effectLst/>
                <a:latin typeface="Comic Sans MS" panose="030F0702030302020204" pitchFamily="66" charset="0"/>
              </a:rPr>
              <a:t>будівлі</a:t>
            </a:r>
            <a:r>
              <a:rPr lang="ru-RU" sz="2000" b="0" i="0" dirty="0"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effectLst/>
                <a:latin typeface="Comic Sans MS" panose="030F0702030302020204" pitchFamily="66" charset="0"/>
              </a:rPr>
              <a:t>розміщувалося</a:t>
            </a:r>
            <a:r>
              <a:rPr lang="ru-RU" sz="2000" b="0" i="0" dirty="0">
                <a:effectLst/>
                <a:latin typeface="Comic Sans MS" panose="030F0702030302020204" pitchFamily="66" charset="0"/>
              </a:rPr>
              <a:t> «</a:t>
            </a:r>
            <a:r>
              <a:rPr lang="ru-RU" sz="2000" b="0" i="0" dirty="0" err="1">
                <a:effectLst/>
                <a:latin typeface="Comic Sans MS" panose="030F0702030302020204" pitchFamily="66" charset="0"/>
              </a:rPr>
              <a:t>Суспільство</a:t>
            </a:r>
            <a:r>
              <a:rPr lang="ru-RU" sz="2000" b="0" i="0" dirty="0"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effectLst/>
                <a:latin typeface="Comic Sans MS" panose="030F0702030302020204" pitchFamily="66" charset="0"/>
              </a:rPr>
              <a:t>допомоги</a:t>
            </a:r>
            <a:r>
              <a:rPr lang="ru-RU" sz="2000" b="0" i="0" dirty="0"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effectLst/>
                <a:latin typeface="Comic Sans MS" panose="030F0702030302020204" pitchFamily="66" charset="0"/>
              </a:rPr>
              <a:t>бідним</a:t>
            </a:r>
            <a:r>
              <a:rPr lang="ru-RU" sz="2000" b="0" i="0" dirty="0"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effectLst/>
                <a:latin typeface="Comic Sans MS" panose="030F0702030302020204" pitchFamily="66" charset="0"/>
              </a:rPr>
              <a:t>євреям</a:t>
            </a:r>
            <a:r>
              <a:rPr lang="ru-RU" sz="2000" b="0" i="0" dirty="0">
                <a:effectLst/>
                <a:latin typeface="Comic Sans MS" panose="030F0702030302020204" pitchFamily="66" charset="0"/>
              </a:rPr>
              <a:t> м. </a:t>
            </a:r>
            <a:r>
              <a:rPr lang="ru-RU" sz="2000" b="0" i="0" dirty="0" err="1">
                <a:effectLst/>
                <a:latin typeface="Comic Sans MS" panose="030F0702030302020204" pitchFamily="66" charset="0"/>
              </a:rPr>
              <a:t>Катеринослава</a:t>
            </a:r>
            <a:r>
              <a:rPr lang="ru-RU" sz="2000" b="0" i="0" dirty="0">
                <a:effectLst/>
                <a:latin typeface="Comic Sans MS" panose="030F0702030302020204" pitchFamily="66" charset="0"/>
              </a:rPr>
              <a:t>», головою </a:t>
            </a:r>
            <a:r>
              <a:rPr lang="ru-RU" sz="2000" b="0" i="0" dirty="0" err="1">
                <a:effectLst/>
                <a:latin typeface="Comic Sans MS" panose="030F0702030302020204" pitchFamily="66" charset="0"/>
              </a:rPr>
              <a:t>якого</a:t>
            </a:r>
            <a:r>
              <a:rPr lang="ru-RU" sz="2000" b="0" i="0" dirty="0"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effectLst/>
                <a:latin typeface="Comic Sans MS" panose="030F0702030302020204" pitchFamily="66" charset="0"/>
              </a:rPr>
              <a:t>був</a:t>
            </a:r>
            <a:r>
              <a:rPr lang="ru-RU" sz="2000" b="0" i="0" dirty="0"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effectLst/>
                <a:latin typeface="Comic Sans MS" panose="030F0702030302020204" pitchFamily="66" charset="0"/>
              </a:rPr>
              <a:t>Мойсей</a:t>
            </a:r>
            <a:r>
              <a:rPr lang="ru-RU" sz="2000" b="0" i="0" dirty="0"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effectLst/>
                <a:latin typeface="Comic Sans MS" panose="030F0702030302020204" pitchFamily="66" charset="0"/>
              </a:rPr>
              <a:t>Левін</a:t>
            </a:r>
            <a:r>
              <a:rPr lang="ru-RU" sz="2000" b="0" i="0" dirty="0">
                <a:effectLst/>
                <a:latin typeface="Comic Sans MS" panose="030F0702030302020204" pitchFamily="66" charset="0"/>
              </a:rPr>
              <a:t>.</a:t>
            </a:r>
            <a:endParaRPr lang="ru-UA" sz="2000" dirty="0">
              <a:latin typeface="Comic Sans MS" panose="030F0702030302020204" pitchFamily="66" charset="0"/>
            </a:endParaRPr>
          </a:p>
        </p:txBody>
      </p:sp>
      <p:pic>
        <p:nvPicPr>
          <p:cNvPr id="12290" name="Picture 2">
            <a:extLst>
              <a:ext uri="{FF2B5EF4-FFF2-40B4-BE49-F238E27FC236}">
                <a16:creationId xmlns:a16="http://schemas.microsoft.com/office/drawing/2014/main" id="{C4004859-D8EA-23F4-5C80-3D53A9378A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3915" y="3595784"/>
            <a:ext cx="3761792" cy="28213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724D24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2657418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2C3A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A84FB10-E93C-855F-561F-69CF752B50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838593" y="-2026829"/>
            <a:ext cx="6802336" cy="1085599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2C2A4B8-AC46-A84C-E79D-DF4FC0DE5E36}"/>
              </a:ext>
            </a:extLst>
          </p:cNvPr>
          <p:cNvSpPr txBox="1"/>
          <p:nvPr/>
        </p:nvSpPr>
        <p:spPr>
          <a:xfrm>
            <a:off x="1976534" y="262533"/>
            <a:ext cx="8238931" cy="4196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750"/>
              </a:spcAft>
              <a:buNone/>
            </a:pPr>
            <a:r>
              <a:rPr lang="ru-RU" sz="2000" b="0" i="0" dirty="0">
                <a:effectLst/>
                <a:latin typeface="Comic Sans MS" panose="030F0702030302020204" pitchFamily="66" charset="0"/>
              </a:rPr>
              <a:t>   На </a:t>
            </a:r>
            <a:r>
              <a:rPr lang="ru-RU" sz="2000" b="0" i="0" dirty="0" err="1">
                <a:effectLst/>
                <a:latin typeface="Comic Sans MS" panose="030F0702030302020204" pitchFamily="66" charset="0"/>
              </a:rPr>
              <a:t>вулиці</a:t>
            </a:r>
            <a:r>
              <a:rPr lang="ru-RU" sz="2000" b="0" i="0" dirty="0"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effectLst/>
                <a:latin typeface="Comic Sans MS" panose="030F0702030302020204" pitchFamily="66" charset="0"/>
              </a:rPr>
              <a:t>Володимира</a:t>
            </a:r>
            <a:r>
              <a:rPr lang="ru-RU" sz="2000" b="0" i="0" dirty="0">
                <a:effectLst/>
                <a:latin typeface="Comic Sans MS" panose="030F0702030302020204" pitchFamily="66" charset="0"/>
              </a:rPr>
              <a:t> Мономаха </a:t>
            </a:r>
            <a:r>
              <a:rPr lang="ru-RU" sz="2000" b="0" i="0" dirty="0" err="1">
                <a:effectLst/>
                <a:latin typeface="Comic Sans MS" panose="030F0702030302020204" pitchFamily="66" charset="0"/>
              </a:rPr>
              <a:t>найбільшу</a:t>
            </a:r>
            <a:r>
              <a:rPr lang="ru-RU" sz="2000" b="0" i="0" dirty="0"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effectLst/>
                <a:latin typeface="Comic Sans MS" panose="030F0702030302020204" pitchFamily="66" charset="0"/>
              </a:rPr>
              <a:t>цінність</a:t>
            </a:r>
            <a:r>
              <a:rPr lang="ru-RU" sz="2000" b="0" i="0" dirty="0"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effectLst/>
                <a:latin typeface="Comic Sans MS" panose="030F0702030302020204" pitchFamily="66" charset="0"/>
              </a:rPr>
              <a:t>представляє</a:t>
            </a:r>
            <a:r>
              <a:rPr lang="ru-RU" sz="2000" dirty="0">
                <a:latin typeface="Comic Sans MS" panose="030F0702030302020204" pitchFamily="66" charset="0"/>
              </a:rPr>
              <a:t> </a:t>
            </a:r>
            <a:r>
              <a:rPr lang="ru-RU" sz="2000" b="0" i="0" dirty="0">
                <a:effectLst/>
                <a:latin typeface="Comic Sans MS" panose="030F0702030302020204" pitchFamily="66" charset="0"/>
              </a:rPr>
              <a:t>перший </a:t>
            </a:r>
            <a:r>
              <a:rPr lang="ru-RU" sz="2000" b="0" i="0" dirty="0" err="1">
                <a:effectLst/>
                <a:latin typeface="Comic Sans MS" panose="030F0702030302020204" pitchFamily="66" charset="0"/>
              </a:rPr>
              <a:t>від</a:t>
            </a:r>
            <a:r>
              <a:rPr lang="ru-RU" sz="2000" b="0" i="0" dirty="0">
                <a:effectLst/>
                <a:latin typeface="Comic Sans MS" panose="030F0702030302020204" pitchFamily="66" charset="0"/>
              </a:rPr>
              <a:t> проспекту квартал, </a:t>
            </a:r>
            <a:r>
              <a:rPr lang="ru-RU" sz="2000" b="0" i="0" dirty="0" err="1">
                <a:effectLst/>
                <a:latin typeface="Comic Sans MS" panose="030F0702030302020204" pitchFamily="66" charset="0"/>
              </a:rPr>
              <a:t>який</a:t>
            </a:r>
            <a:r>
              <a:rPr lang="ru-RU" sz="2000" b="0" i="0" dirty="0">
                <a:effectLst/>
                <a:latin typeface="Comic Sans MS" panose="030F0702030302020204" pitchFamily="66" charset="0"/>
              </a:rPr>
              <a:t> практично не </a:t>
            </a:r>
            <a:r>
              <a:rPr lang="ru-RU" sz="2000" b="0" i="0" dirty="0" err="1">
                <a:effectLst/>
                <a:latin typeface="Comic Sans MS" panose="030F0702030302020204" pitchFamily="66" charset="0"/>
              </a:rPr>
              <a:t>змінився</a:t>
            </a:r>
            <a:r>
              <a:rPr lang="ru-RU" sz="2000" b="0" i="0" dirty="0">
                <a:effectLst/>
                <a:latin typeface="Comic Sans MS" panose="030F0702030302020204" pitchFamily="66" charset="0"/>
              </a:rPr>
              <a:t> з початку 20 </a:t>
            </a:r>
            <a:r>
              <a:rPr lang="ru-RU" sz="2000" b="0" i="0" dirty="0" err="1">
                <a:effectLst/>
                <a:latin typeface="Comic Sans MS" panose="030F0702030302020204" pitchFamily="66" charset="0"/>
              </a:rPr>
              <a:t>століття</a:t>
            </a:r>
            <a:r>
              <a:rPr lang="ru-RU" sz="2000" b="0" i="0" dirty="0">
                <a:effectLst/>
                <a:latin typeface="Comic Sans MS" panose="030F0702030302020204" pitchFamily="66" charset="0"/>
              </a:rPr>
              <a:t>. </a:t>
            </a:r>
            <a:r>
              <a:rPr lang="ru-RU" sz="2000" b="0" i="0" dirty="0" err="1">
                <a:effectLst/>
                <a:latin typeface="Comic Sans MS" panose="030F0702030302020204" pitchFamily="66" charset="0"/>
              </a:rPr>
              <a:t>Перші</a:t>
            </a:r>
            <a:r>
              <a:rPr lang="ru-RU" sz="2000" b="0" i="0" dirty="0">
                <a:effectLst/>
                <a:latin typeface="Comic Sans MS" panose="030F0702030302020204" pitchFamily="66" charset="0"/>
              </a:rPr>
              <a:t> 3 </a:t>
            </a:r>
            <a:r>
              <a:rPr lang="ru-RU" sz="2000" b="0" i="0" dirty="0" err="1">
                <a:effectLst/>
                <a:latin typeface="Comic Sans MS" panose="030F0702030302020204" pitchFamily="66" charset="0"/>
              </a:rPr>
              <a:t>будівлі</a:t>
            </a:r>
            <a:r>
              <a:rPr lang="ru-RU" sz="2000" b="0" i="0" dirty="0">
                <a:effectLst/>
                <a:latin typeface="Comic Sans MS" panose="030F0702030302020204" pitchFamily="66" charset="0"/>
              </a:rPr>
              <a:t> — 2 </a:t>
            </a:r>
            <a:r>
              <a:rPr lang="ru-RU" sz="2000" b="0" i="0" dirty="0" err="1">
                <a:effectLst/>
                <a:latin typeface="Comic Sans MS" panose="030F0702030302020204" pitchFamily="66" charset="0"/>
              </a:rPr>
              <a:t>прибуткових</a:t>
            </a:r>
            <a:r>
              <a:rPr lang="ru-RU" sz="2000" b="0" i="0" dirty="0"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effectLst/>
                <a:latin typeface="Comic Sans MS" panose="030F0702030302020204" pitchFamily="66" charset="0"/>
              </a:rPr>
              <a:t>будинки</a:t>
            </a:r>
            <a:r>
              <a:rPr lang="ru-RU" sz="2000" b="0" i="0" dirty="0">
                <a:effectLst/>
                <a:latin typeface="Comic Sans MS" panose="030F0702030302020204" pitchFamily="66" charset="0"/>
              </a:rPr>
              <a:t> й особняк — належали </a:t>
            </a:r>
            <a:r>
              <a:rPr lang="ru-RU" sz="2000" b="0" i="0" dirty="0" err="1">
                <a:effectLst/>
                <a:latin typeface="Comic Sans MS" panose="030F0702030302020204" pitchFamily="66" charset="0"/>
              </a:rPr>
              <a:t>єврейському</a:t>
            </a:r>
            <a:r>
              <a:rPr lang="ru-RU" sz="2000" b="0" i="0" dirty="0"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effectLst/>
                <a:latin typeface="Comic Sans MS" panose="030F0702030302020204" pitchFamily="66" charset="0"/>
              </a:rPr>
              <a:t>купцеві</a:t>
            </a:r>
            <a:r>
              <a:rPr lang="ru-RU" sz="2000" b="0" i="0" dirty="0">
                <a:effectLst/>
                <a:latin typeface="Comic Sans MS" panose="030F0702030302020204" pitchFamily="66" charset="0"/>
              </a:rPr>
              <a:t> Б. Шишману.</a:t>
            </a:r>
          </a:p>
          <a:p>
            <a:pPr algn="l">
              <a:spcAft>
                <a:spcPts val="750"/>
              </a:spcAft>
              <a:buNone/>
            </a:pPr>
            <a:r>
              <a:rPr lang="ru-RU" sz="2000" b="0" i="0" dirty="0">
                <a:effectLst/>
                <a:latin typeface="Comic Sans MS" panose="030F0702030302020204" pitchFamily="66" charset="0"/>
              </a:rPr>
              <a:t>    </a:t>
            </a:r>
            <a:r>
              <a:rPr lang="ru-RU" sz="2000" b="0" i="0" dirty="0" err="1">
                <a:effectLst/>
                <a:latin typeface="Comic Sans MS" panose="030F0702030302020204" pitchFamily="66" charset="0"/>
              </a:rPr>
              <a:t>Прибутковий</a:t>
            </a:r>
            <a:r>
              <a:rPr lang="ru-RU" sz="2000" b="0" i="0" dirty="0"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effectLst/>
                <a:latin typeface="Comic Sans MS" panose="030F0702030302020204" pitchFamily="66" charset="0"/>
              </a:rPr>
              <a:t>будинок</a:t>
            </a:r>
            <a:r>
              <a:rPr lang="ru-RU" sz="2000" b="0" i="0" dirty="0">
                <a:effectLst/>
                <a:latin typeface="Comic Sans MS" panose="030F0702030302020204" pitchFamily="66" charset="0"/>
              </a:rPr>
              <a:t> Шишмана </a:t>
            </a:r>
            <a:r>
              <a:rPr lang="ru-RU" sz="2000" b="0" i="0" dirty="0" err="1">
                <a:effectLst/>
                <a:latin typeface="Comic Sans MS" panose="030F0702030302020204" pitchFamily="66" charset="0"/>
              </a:rPr>
              <a:t>ніколи</a:t>
            </a:r>
            <a:r>
              <a:rPr lang="ru-RU" sz="2000" b="0" i="0" dirty="0">
                <a:effectLst/>
                <a:latin typeface="Comic Sans MS" panose="030F0702030302020204" pitchFamily="66" charset="0"/>
              </a:rPr>
              <a:t> не </a:t>
            </a:r>
            <a:r>
              <a:rPr lang="ru-RU" sz="2000" b="0" i="0" dirty="0" err="1">
                <a:effectLst/>
                <a:latin typeface="Comic Sans MS" panose="030F0702030302020204" pitchFamily="66" charset="0"/>
              </a:rPr>
              <a:t>здавався</a:t>
            </a:r>
            <a:r>
              <a:rPr lang="ru-RU" sz="2000" b="0" i="0" dirty="0">
                <a:effectLst/>
                <a:latin typeface="Comic Sans MS" panose="030F0702030302020204" pitchFamily="66" charset="0"/>
              </a:rPr>
              <a:t> простим жителям; </a:t>
            </a:r>
            <a:r>
              <a:rPr lang="ru-RU" sz="2000" b="0" i="0" dirty="0" err="1">
                <a:effectLst/>
                <a:latin typeface="Comic Sans MS" panose="030F0702030302020204" pitchFamily="66" charset="0"/>
              </a:rPr>
              <a:t>його</a:t>
            </a:r>
            <a:r>
              <a:rPr lang="ru-RU" sz="2000" b="0" i="0" dirty="0"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effectLst/>
                <a:latin typeface="Comic Sans MS" panose="030F0702030302020204" pitchFamily="66" charset="0"/>
              </a:rPr>
              <a:t>займали</a:t>
            </a:r>
            <a:r>
              <a:rPr lang="ru-RU" sz="2000" b="0" i="0" dirty="0"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effectLst/>
                <a:latin typeface="Comic Sans MS" panose="030F0702030302020204" pitchFamily="66" charset="0"/>
              </a:rPr>
              <a:t>різні</a:t>
            </a:r>
            <a:r>
              <a:rPr lang="ru-RU" sz="2000" b="0" i="0" dirty="0"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effectLst/>
                <a:latin typeface="Comic Sans MS" panose="030F0702030302020204" pitchFamily="66" charset="0"/>
              </a:rPr>
              <a:t>контори</a:t>
            </a:r>
            <a:r>
              <a:rPr lang="ru-RU" sz="2000" b="0" i="0" dirty="0">
                <a:effectLst/>
                <a:latin typeface="Comic Sans MS" panose="030F0702030302020204" pitchFamily="66" charset="0"/>
              </a:rPr>
              <a:t>, </a:t>
            </a:r>
            <a:r>
              <a:rPr lang="ru-RU" sz="2000" b="0" i="0" dirty="0" err="1">
                <a:effectLst/>
                <a:latin typeface="Comic Sans MS" panose="030F0702030302020204" pitchFamily="66" charset="0"/>
              </a:rPr>
              <a:t>магазини</a:t>
            </a:r>
            <a:r>
              <a:rPr lang="ru-RU" sz="2000" b="0" i="0" dirty="0">
                <a:effectLst/>
                <a:latin typeface="Comic Sans MS" panose="030F0702030302020204" pitchFamily="66" charset="0"/>
              </a:rPr>
              <a:t>, </a:t>
            </a:r>
            <a:r>
              <a:rPr lang="ru-RU" sz="2000" b="0" i="0" dirty="0" err="1">
                <a:effectLst/>
                <a:latin typeface="Comic Sans MS" panose="030F0702030302020204" pitchFamily="66" charset="0"/>
              </a:rPr>
              <a:t>кондитерська</a:t>
            </a:r>
            <a:r>
              <a:rPr lang="ru-RU" sz="2000" b="0" i="0" dirty="0">
                <a:effectLst/>
                <a:latin typeface="Comic Sans MS" panose="030F0702030302020204" pitchFamily="66" charset="0"/>
              </a:rPr>
              <a:t>, банк. Таким чином, </a:t>
            </a:r>
            <a:r>
              <a:rPr lang="ru-RU" sz="2000" b="0" i="0" dirty="0" err="1">
                <a:effectLst/>
                <a:latin typeface="Comic Sans MS" panose="030F0702030302020204" pitchFamily="66" charset="0"/>
              </a:rPr>
              <a:t>будівлю</a:t>
            </a:r>
            <a:r>
              <a:rPr lang="ru-RU" sz="2000" b="0" i="0" dirty="0"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effectLst/>
                <a:latin typeface="Comic Sans MS" panose="030F0702030302020204" pitchFamily="66" charset="0"/>
              </a:rPr>
              <a:t>можна</a:t>
            </a:r>
            <a:r>
              <a:rPr lang="ru-RU" sz="2000" b="0" i="0" dirty="0"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effectLst/>
                <a:latin typeface="Comic Sans MS" panose="030F0702030302020204" pitchFamily="66" charset="0"/>
              </a:rPr>
              <a:t>назвати</a:t>
            </a:r>
            <a:r>
              <a:rPr lang="ru-RU" sz="2000" b="0" i="0" dirty="0"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effectLst/>
                <a:latin typeface="Comic Sans MS" panose="030F0702030302020204" pitchFamily="66" charset="0"/>
              </a:rPr>
              <a:t>першим</a:t>
            </a:r>
            <a:r>
              <a:rPr lang="ru-RU" sz="2000" b="0" i="0" dirty="0">
                <a:effectLst/>
                <a:latin typeface="Comic Sans MS" panose="030F0702030302020204" pitchFamily="66" charset="0"/>
              </a:rPr>
              <a:t> в </a:t>
            </a:r>
            <a:r>
              <a:rPr lang="ru-RU" sz="2000" b="0" i="0" dirty="0" err="1">
                <a:effectLst/>
                <a:latin typeface="Comic Sans MS" panose="030F0702030302020204" pitchFamily="66" charset="0"/>
              </a:rPr>
              <a:t>місті</a:t>
            </a:r>
            <a:r>
              <a:rPr lang="ru-RU" sz="2000" b="0" i="0" dirty="0">
                <a:effectLst/>
                <a:latin typeface="Comic Sans MS" panose="030F0702030302020204" pitchFamily="66" charset="0"/>
              </a:rPr>
              <a:t> торгово-</a:t>
            </a:r>
            <a:r>
              <a:rPr lang="ru-RU" sz="2000" b="0" i="0" dirty="0" err="1">
                <a:effectLst/>
                <a:latin typeface="Comic Sans MS" panose="030F0702030302020204" pitchFamily="66" charset="0"/>
              </a:rPr>
              <a:t>розважальним</a:t>
            </a:r>
            <a:r>
              <a:rPr lang="ru-RU" sz="2000" b="0" i="0" dirty="0">
                <a:effectLst/>
                <a:latin typeface="Comic Sans MS" panose="030F0702030302020204" pitchFamily="66" charset="0"/>
              </a:rPr>
              <a:t> центром, і </a:t>
            </a:r>
            <a:r>
              <a:rPr lang="ru-RU" sz="2000" b="0" i="0" dirty="0" err="1">
                <a:effectLst/>
                <a:latin typeface="Comic Sans MS" panose="030F0702030302020204" pitchFamily="66" charset="0"/>
              </a:rPr>
              <a:t>сьогодні</a:t>
            </a:r>
            <a:r>
              <a:rPr lang="ru-RU" sz="2000" b="0" i="0" dirty="0"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effectLst/>
                <a:latin typeface="Comic Sans MS" panose="030F0702030302020204" pitchFamily="66" charset="0"/>
              </a:rPr>
              <a:t>його</a:t>
            </a:r>
            <a:r>
              <a:rPr lang="ru-RU" sz="2000" b="0" i="0" dirty="0"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effectLst/>
                <a:latin typeface="Comic Sans MS" panose="030F0702030302020204" pitchFamily="66" charset="0"/>
              </a:rPr>
              <a:t>функціональне</a:t>
            </a:r>
            <a:r>
              <a:rPr lang="ru-RU" sz="2000" b="0" i="0" dirty="0"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effectLst/>
                <a:latin typeface="Comic Sans MS" panose="030F0702030302020204" pitchFamily="66" charset="0"/>
              </a:rPr>
              <a:t>призначення</a:t>
            </a:r>
            <a:r>
              <a:rPr lang="ru-RU" sz="2000" b="0" i="0" dirty="0">
                <a:effectLst/>
                <a:latin typeface="Comic Sans MS" panose="030F0702030302020204" pitchFamily="66" charset="0"/>
              </a:rPr>
              <a:t> не </a:t>
            </a:r>
            <a:r>
              <a:rPr lang="ru-RU" sz="2000" b="0" i="0" dirty="0" err="1">
                <a:effectLst/>
                <a:latin typeface="Comic Sans MS" panose="030F0702030302020204" pitchFamily="66" charset="0"/>
              </a:rPr>
              <a:t>дуже</a:t>
            </a:r>
            <a:r>
              <a:rPr lang="ru-RU" sz="2000" b="0" i="0" dirty="0"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effectLst/>
                <a:latin typeface="Comic Sans MS" panose="030F0702030302020204" pitchFamily="66" charset="0"/>
              </a:rPr>
              <a:t>змінилося</a:t>
            </a:r>
            <a:r>
              <a:rPr lang="ru-RU" sz="2000" b="0" i="0" dirty="0">
                <a:effectLst/>
                <a:latin typeface="Comic Sans MS" panose="030F0702030302020204" pitchFamily="66" charset="0"/>
              </a:rPr>
              <a:t>. За </a:t>
            </a:r>
            <a:r>
              <a:rPr lang="ru-RU" sz="2000" b="0" i="0" dirty="0" err="1">
                <a:effectLst/>
                <a:latin typeface="Comic Sans MS" panose="030F0702030302020204" pitchFamily="66" charset="0"/>
              </a:rPr>
              <a:t>радянських</a:t>
            </a:r>
            <a:r>
              <a:rPr lang="ru-RU" sz="2000" b="0" i="0" dirty="0"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effectLst/>
                <a:latin typeface="Comic Sans MS" panose="030F0702030302020204" pitchFamily="66" charset="0"/>
              </a:rPr>
              <a:t>часів</a:t>
            </a:r>
            <a:r>
              <a:rPr lang="ru-RU" sz="2000" b="0" i="0" dirty="0">
                <a:effectLst/>
                <a:latin typeface="Comic Sans MS" panose="030F0702030302020204" pitchFamily="66" charset="0"/>
              </a:rPr>
              <a:t> тут </a:t>
            </a:r>
            <a:r>
              <a:rPr lang="ru-RU" sz="2000" b="0" i="0" dirty="0" err="1">
                <a:effectLst/>
                <a:latin typeface="Comic Sans MS" panose="030F0702030302020204" pitchFamily="66" charset="0"/>
              </a:rPr>
              <a:t>була</a:t>
            </a:r>
            <a:r>
              <a:rPr lang="ru-RU" sz="2000" b="0" i="0" dirty="0"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effectLst/>
                <a:latin typeface="Comic Sans MS" panose="030F0702030302020204" pitchFamily="66" charset="0"/>
              </a:rPr>
              <a:t>бібліотека</a:t>
            </a:r>
            <a:r>
              <a:rPr lang="ru-RU" sz="2000" b="0" i="0" dirty="0">
                <a:effectLst/>
                <a:latin typeface="Comic Sans MS" panose="030F0702030302020204" pitchFamily="66" charset="0"/>
              </a:rPr>
              <a:t>, на </a:t>
            </a:r>
            <a:r>
              <a:rPr lang="ru-RU" sz="2000" b="0" i="0" dirty="0" err="1">
                <a:effectLst/>
                <a:latin typeface="Comic Sans MS" panose="030F0702030302020204" pitchFamily="66" charset="0"/>
              </a:rPr>
              <a:t>що</a:t>
            </a:r>
            <a:r>
              <a:rPr lang="ru-RU" sz="2000" b="0" i="0" dirty="0"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effectLst/>
                <a:latin typeface="Comic Sans MS" panose="030F0702030302020204" pitchFamily="66" charset="0"/>
              </a:rPr>
              <a:t>натякає</a:t>
            </a:r>
            <a:r>
              <a:rPr lang="ru-RU" sz="2000" b="0" i="0" dirty="0"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effectLst/>
                <a:latin typeface="Comic Sans MS" panose="030F0702030302020204" pitchFamily="66" charset="0"/>
              </a:rPr>
              <a:t>назва</a:t>
            </a:r>
            <a:r>
              <a:rPr lang="ru-RU" sz="2000" b="0" i="0" dirty="0"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effectLst/>
                <a:latin typeface="Comic Sans MS" panose="030F0702030302020204" pitchFamily="66" charset="0"/>
              </a:rPr>
              <a:t>сучасного</a:t>
            </a:r>
            <a:r>
              <a:rPr lang="ru-RU" sz="2000" b="0" i="0" dirty="0">
                <a:effectLst/>
                <a:latin typeface="Comic Sans MS" panose="030F0702030302020204" pitchFamily="66" charset="0"/>
              </a:rPr>
              <a:t> торгового центру, </a:t>
            </a:r>
            <a:r>
              <a:rPr lang="ru-RU" sz="2000" b="0" i="0" dirty="0" err="1">
                <a:effectLst/>
                <a:latin typeface="Comic Sans MS" panose="030F0702030302020204" pitchFamily="66" charset="0"/>
              </a:rPr>
              <a:t>який</a:t>
            </a:r>
            <a:r>
              <a:rPr lang="ru-RU" sz="2000" b="0" i="0" dirty="0"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effectLst/>
                <a:latin typeface="Comic Sans MS" panose="030F0702030302020204" pitchFamily="66" charset="0"/>
              </a:rPr>
              <a:t>розташувався</a:t>
            </a:r>
            <a:r>
              <a:rPr lang="ru-RU" sz="2000" b="0" i="0" dirty="0">
                <a:effectLst/>
                <a:latin typeface="Comic Sans MS" panose="030F0702030302020204" pitchFamily="66" charset="0"/>
              </a:rPr>
              <a:t> на </a:t>
            </a:r>
            <a:r>
              <a:rPr lang="ru-RU" sz="2000" b="0" i="0" dirty="0" err="1">
                <a:effectLst/>
                <a:latin typeface="Comic Sans MS" panose="030F0702030302020204" pitchFamily="66" charset="0"/>
              </a:rPr>
              <a:t>цьому</a:t>
            </a:r>
            <a:r>
              <a:rPr lang="ru-RU" sz="2000" b="0" i="0" dirty="0"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effectLst/>
                <a:latin typeface="Comic Sans MS" panose="030F0702030302020204" pitchFamily="66" charset="0"/>
              </a:rPr>
              <a:t>місті</a:t>
            </a:r>
            <a:r>
              <a:rPr lang="ru-RU" sz="2000" b="0" i="0" dirty="0"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effectLst/>
                <a:latin typeface="Comic Sans MS" panose="030F0702030302020204" pitchFamily="66" charset="0"/>
              </a:rPr>
              <a:t>замість</a:t>
            </a:r>
            <a:r>
              <a:rPr lang="ru-RU" sz="2000" b="0" i="0" dirty="0"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effectLst/>
                <a:latin typeface="Comic Sans MS" panose="030F0702030302020204" pitchFamily="66" charset="0"/>
              </a:rPr>
              <a:t>неї</a:t>
            </a:r>
            <a:r>
              <a:rPr lang="ru-RU" sz="2000" b="0" i="0" dirty="0">
                <a:effectLst/>
                <a:latin typeface="Comic Sans MS" panose="030F0702030302020204" pitchFamily="66" charset="0"/>
              </a:rPr>
              <a:t>. </a:t>
            </a:r>
            <a:r>
              <a:rPr lang="ru-RU" sz="2000" b="0" i="0" dirty="0" err="1">
                <a:effectLst/>
                <a:latin typeface="Comic Sans MS" panose="030F0702030302020204" pitchFamily="66" charset="0"/>
              </a:rPr>
              <a:t>Реконструкція</a:t>
            </a:r>
            <a:r>
              <a:rPr lang="ru-RU" sz="2000" b="0" i="0" dirty="0"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effectLst/>
                <a:latin typeface="Comic Sans MS" panose="030F0702030302020204" pitchFamily="66" charset="0"/>
              </a:rPr>
              <a:t>будівлі</a:t>
            </a:r>
            <a:r>
              <a:rPr lang="ru-RU" sz="2000" b="0" i="0" dirty="0">
                <a:effectLst/>
                <a:latin typeface="Comic Sans MS" panose="030F0702030302020204" pitchFamily="66" charset="0"/>
              </a:rPr>
              <a:t> </a:t>
            </a:r>
            <a:r>
              <a:rPr lang="ru-RU" sz="2000" b="0" i="0" dirty="0" err="1">
                <a:effectLst/>
                <a:latin typeface="Comic Sans MS" panose="030F0702030302020204" pitchFamily="66" charset="0"/>
              </a:rPr>
              <a:t>проводилася</a:t>
            </a:r>
            <a:r>
              <a:rPr lang="ru-RU" sz="2000" b="0" i="0" dirty="0">
                <a:effectLst/>
                <a:latin typeface="Comic Sans MS" panose="030F0702030302020204" pitchFamily="66" charset="0"/>
              </a:rPr>
              <a:t> за проектом Олександра </a:t>
            </a:r>
            <a:r>
              <a:rPr lang="ru-RU" sz="2000" b="0" i="0" dirty="0" err="1">
                <a:effectLst/>
                <a:latin typeface="Comic Sans MS" panose="030F0702030302020204" pitchFamily="66" charset="0"/>
              </a:rPr>
              <a:t>Соріна</a:t>
            </a:r>
            <a:r>
              <a:rPr lang="ru-RU" sz="2000" b="0" i="0" dirty="0">
                <a:effectLst/>
                <a:latin typeface="Comic Sans MS" panose="030F0702030302020204" pitchFamily="66" charset="0"/>
              </a:rPr>
              <a:t>, автора «</a:t>
            </a:r>
            <a:r>
              <a:rPr lang="ru-RU" sz="2000" b="0" i="0" dirty="0" err="1">
                <a:effectLst/>
                <a:latin typeface="Comic Sans MS" panose="030F0702030302020204" pitchFamily="66" charset="0"/>
              </a:rPr>
              <a:t>Менори</a:t>
            </a:r>
            <a:r>
              <a:rPr lang="ru-RU" sz="2000" b="0" i="0" dirty="0">
                <a:effectLst/>
                <a:latin typeface="Comic Sans MS" panose="030F0702030302020204" pitchFamily="66" charset="0"/>
              </a:rPr>
              <a:t>».</a:t>
            </a:r>
          </a:p>
        </p:txBody>
      </p:sp>
      <p:pic>
        <p:nvPicPr>
          <p:cNvPr id="13314" name="Picture 2">
            <a:extLst>
              <a:ext uri="{FF2B5EF4-FFF2-40B4-BE49-F238E27FC236}">
                <a16:creationId xmlns:a16="http://schemas.microsoft.com/office/drawing/2014/main" id="{CFA10103-AB6A-0C58-A936-ECEC22783C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8231" y="4591221"/>
            <a:ext cx="2744838" cy="200424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724D24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3501539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2C3A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23EC59C-7D49-0B98-1C79-F00A2FB289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9C3AFD0-4C87-3243-46BF-1B39C1C366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785260" y="-1889519"/>
            <a:ext cx="6858000" cy="1063704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9D02557-30AE-F1FC-AF3F-DBD027A90E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6069" y="4682412"/>
            <a:ext cx="2474167" cy="247416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F7BAF33-FDE5-E1B8-7D71-6FDC40F96AE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7583" y="5366188"/>
            <a:ext cx="1790391" cy="1790391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2246EC6-4169-A926-AECC-71DBA8EB435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7045" y="0"/>
            <a:ext cx="1415757" cy="251690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FDBBB4A-080E-BB4B-EA29-9F7936BDA4BE}"/>
              </a:ext>
            </a:extLst>
          </p:cNvPr>
          <p:cNvSpPr txBox="1"/>
          <p:nvPr/>
        </p:nvSpPr>
        <p:spPr>
          <a:xfrm>
            <a:off x="1819470" y="956211"/>
            <a:ext cx="767768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effectLst/>
                <a:latin typeface="Comic Sans MS" panose="030F0702030302020204" pitchFamily="66" charset="0"/>
              </a:rPr>
              <a:t>  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Єврейські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архітектори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відіграли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визначну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роль у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розбудові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Катеринослава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(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нині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Дніпро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) на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зламі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XIX–XX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століть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,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формуючи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його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модерновий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вигляд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. </a:t>
            </a:r>
            <a:endParaRPr lang="ru-UA" sz="2000" dirty="0">
              <a:latin typeface="Comic Sans MS" panose="030F0702030302020204" pitchFamily="66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198D49F-438D-EFD5-1FEC-CD1359EB6180}"/>
              </a:ext>
            </a:extLst>
          </p:cNvPr>
          <p:cNvSpPr txBox="1"/>
          <p:nvPr/>
        </p:nvSpPr>
        <p:spPr>
          <a:xfrm>
            <a:off x="2144647" y="406698"/>
            <a:ext cx="718595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effectLst/>
                <a:latin typeface="Comic Sans MS" panose="030F0702030302020204" pitchFamily="66" charset="0"/>
              </a:rPr>
              <a:t>Роль </a:t>
            </a:r>
            <a:r>
              <a:rPr lang="ru-RU" sz="2400" b="1" dirty="0" err="1">
                <a:effectLst/>
                <a:latin typeface="Comic Sans MS" panose="030F0702030302020204" pitchFamily="66" charset="0"/>
              </a:rPr>
              <a:t>єврейських</a:t>
            </a:r>
            <a:r>
              <a:rPr lang="ru-RU" sz="2400" b="1" dirty="0">
                <a:effectLst/>
                <a:latin typeface="Comic Sans MS" panose="030F0702030302020204" pitchFamily="66" charset="0"/>
              </a:rPr>
              <a:t> </a:t>
            </a:r>
            <a:r>
              <a:rPr lang="ru-RU" sz="2400" b="1" dirty="0" err="1">
                <a:effectLst/>
                <a:latin typeface="Comic Sans MS" panose="030F0702030302020204" pitchFamily="66" charset="0"/>
              </a:rPr>
              <a:t>архітекторів</a:t>
            </a:r>
            <a:r>
              <a:rPr lang="ru-RU" sz="2400" b="1" dirty="0">
                <a:effectLst/>
                <a:latin typeface="Comic Sans MS" panose="030F0702030302020204" pitchFamily="66" charset="0"/>
              </a:rPr>
              <a:t> у </a:t>
            </a:r>
            <a:r>
              <a:rPr lang="ru-RU" sz="2400" b="1" dirty="0" err="1">
                <a:effectLst/>
                <a:latin typeface="Comic Sans MS" panose="030F0702030302020204" pitchFamily="66" charset="0"/>
              </a:rPr>
              <a:t>забудові</a:t>
            </a:r>
            <a:r>
              <a:rPr lang="ru-RU" sz="2400" b="1" dirty="0">
                <a:effectLst/>
                <a:latin typeface="Comic Sans MS" panose="030F0702030302020204" pitchFamily="66" charset="0"/>
              </a:rPr>
              <a:t> </a:t>
            </a:r>
            <a:r>
              <a:rPr lang="ru-RU" sz="2400" b="1" dirty="0" err="1">
                <a:effectLst/>
                <a:latin typeface="Comic Sans MS" panose="030F0702030302020204" pitchFamily="66" charset="0"/>
              </a:rPr>
              <a:t>міста</a:t>
            </a:r>
            <a:endParaRPr lang="ru-UA" sz="2400" b="1" dirty="0">
              <a:latin typeface="Comic Sans MS" panose="030F0702030302020204" pitchFamily="66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0B724DD-1D33-4DCA-40BE-B618E268840B}"/>
              </a:ext>
            </a:extLst>
          </p:cNvPr>
          <p:cNvSpPr txBox="1"/>
          <p:nvPr/>
        </p:nvSpPr>
        <p:spPr>
          <a:xfrm>
            <a:off x="1819469" y="2162959"/>
            <a:ext cx="894968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effectLst/>
                <a:latin typeface="Comic Sans MS" panose="030F0702030302020204" pitchFamily="66" charset="0"/>
              </a:rPr>
              <a:t>    Один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із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найвідоміших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архітекторів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був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Олександр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Красносєльський</a:t>
            </a:r>
            <a:endParaRPr lang="ru-UA" sz="2000" dirty="0">
              <a:latin typeface="Comic Sans MS" panose="030F0702030302020204" pitchFamily="66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B586866-FA4B-0578-A3FE-9D3CAEB1B46E}"/>
              </a:ext>
            </a:extLst>
          </p:cNvPr>
          <p:cNvSpPr txBox="1"/>
          <p:nvPr/>
        </p:nvSpPr>
        <p:spPr>
          <a:xfrm>
            <a:off x="1903445" y="2479259"/>
            <a:ext cx="7484874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effectLst/>
                <a:latin typeface="Comic Sans MS" panose="030F0702030302020204" pitchFamily="66" charset="0"/>
              </a:rPr>
              <a:t>За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його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проектами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створені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ЦУМ та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знесений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«Дитячий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світ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». Палац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Праці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на пр.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Сергія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Нігояна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, 47, та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готель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«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Асторія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».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Анатомічний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корпус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медакадемії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біля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Севастопольського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парку.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Капітально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реконструйовані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за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його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проектами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старий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корпус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університету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на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пр.Яворницького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, 36, театр Горького та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будівля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нинішньої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облради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.</a:t>
            </a:r>
            <a:endParaRPr lang="ru-UA" sz="2000" dirty="0">
              <a:latin typeface="Comic Sans MS" panose="030F0702030302020204" pitchFamily="66" charset="0"/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C479A11C-4EF0-5010-7A1A-1BAEA6A1477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8973" y="5099015"/>
            <a:ext cx="3207925" cy="13522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724D24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4055115A-2969-9A18-4516-74BF12CF2A1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8319" y="2693495"/>
            <a:ext cx="2496128" cy="16916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724D24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2542A450-2E6D-D301-EEC4-47A8E39748C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635" y="4721198"/>
            <a:ext cx="2707031" cy="169428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724D24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2639107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2C3A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904F65B-88C9-B4C1-452A-4DACC42620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426FE3-2B61-9706-9574-64D2D005D1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667000" y="-1945504"/>
            <a:ext cx="6858000" cy="1074900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D7A5D7B-FE33-557E-2596-CBF2A05C93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6069" y="4682412"/>
            <a:ext cx="2474167" cy="247416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3C36E76-F5B9-CF04-6FAB-D8C5D634851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7583" y="5366188"/>
            <a:ext cx="1790391" cy="1790391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AB0212F-D2A4-6123-D333-1EB9D3C58FB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7045" y="0"/>
            <a:ext cx="1415757" cy="251690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FC1E76A-1BF7-7609-D355-4C81E1F6A284}"/>
              </a:ext>
            </a:extLst>
          </p:cNvPr>
          <p:cNvSpPr txBox="1"/>
          <p:nvPr/>
        </p:nvSpPr>
        <p:spPr>
          <a:xfrm>
            <a:off x="2758313" y="455188"/>
            <a:ext cx="621418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effectLst/>
                <a:latin typeface="Comic Sans MS" panose="030F0702030302020204" pitchFamily="66" charset="0"/>
              </a:rPr>
              <a:t>Культурно-</a:t>
            </a:r>
            <a:r>
              <a:rPr lang="ru-RU" sz="2400" b="1" dirty="0" err="1">
                <a:effectLst/>
                <a:latin typeface="Comic Sans MS" panose="030F0702030302020204" pitchFamily="66" charset="0"/>
              </a:rPr>
              <a:t>діловий</a:t>
            </a:r>
            <a:r>
              <a:rPr lang="ru-RU" sz="2400" b="1" dirty="0">
                <a:effectLst/>
                <a:latin typeface="Comic Sans MS" panose="030F0702030302020204" pitchFamily="66" charset="0"/>
              </a:rPr>
              <a:t> центр «Менора» </a:t>
            </a:r>
            <a:endParaRPr lang="ru-UA" sz="2400" b="1" dirty="0">
              <a:latin typeface="Comic Sans MS" panose="030F0702030302020204" pitchFamily="66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C9BD64E-3F56-8BA5-0C60-0DEC50F0A884}"/>
              </a:ext>
            </a:extLst>
          </p:cNvPr>
          <p:cNvSpPr txBox="1"/>
          <p:nvPr/>
        </p:nvSpPr>
        <p:spPr>
          <a:xfrm>
            <a:off x="1630498" y="991005"/>
            <a:ext cx="803365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effectLst/>
                <a:latin typeface="Comic Sans MS" panose="030F0702030302020204" pitchFamily="66" charset="0"/>
              </a:rPr>
              <a:t>   «Менора» –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унікальна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споруда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і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найбільший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у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світі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єврейський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комплекс,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аналогів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якому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немає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в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світі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.</a:t>
            </a:r>
            <a:endParaRPr lang="ru-UA" sz="2000" dirty="0">
              <a:latin typeface="Comic Sans MS" panose="030F0702030302020204" pitchFamily="66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592F343-ACD2-90CA-FD7C-2110C0F27EB6}"/>
              </a:ext>
            </a:extLst>
          </p:cNvPr>
          <p:cNvSpPr txBox="1"/>
          <p:nvPr/>
        </p:nvSpPr>
        <p:spPr>
          <a:xfrm>
            <a:off x="1630498" y="1583606"/>
            <a:ext cx="813629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effectLst/>
                <a:latin typeface="Comic Sans MS" panose="030F0702030302020204" pitchFamily="66" charset="0"/>
              </a:rPr>
              <a:t>  «Менора» – один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із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центрів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життя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і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визначна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пам’ятка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міста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.</a:t>
            </a:r>
            <a:endParaRPr lang="ru-UA" sz="2000" dirty="0">
              <a:latin typeface="Comic Sans MS" panose="030F0702030302020204" pitchFamily="66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22E0273-C581-9728-42D8-1585E0AB1BF8}"/>
              </a:ext>
            </a:extLst>
          </p:cNvPr>
          <p:cNvSpPr txBox="1"/>
          <p:nvPr/>
        </p:nvSpPr>
        <p:spPr>
          <a:xfrm>
            <a:off x="1630498" y="1841883"/>
            <a:ext cx="9316547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effectLst/>
                <a:latin typeface="Comic Sans MS" panose="030F0702030302020204" pitchFamily="66" charset="0"/>
              </a:rPr>
              <a:t>  Комплекс «Менора»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складається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з семи веж,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що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символічно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являють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Храмовий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семисвічник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. </a:t>
            </a:r>
          </a:p>
          <a:p>
            <a:pPr algn="just"/>
            <a:r>
              <a:rPr lang="ru-RU" sz="2000" dirty="0">
                <a:latin typeface="Comic Sans MS" panose="030F0702030302020204" pitchFamily="66" charset="0"/>
              </a:rPr>
              <a:t> У </a:t>
            </a:r>
            <a:r>
              <a:rPr lang="ru-RU" sz="2000" dirty="0" err="1">
                <a:latin typeface="Comic Sans MS" panose="030F0702030302020204" pitchFamily="66" charset="0"/>
              </a:rPr>
              <a:t>комплексі</a:t>
            </a:r>
            <a:r>
              <a:rPr lang="ru-RU" sz="2000" dirty="0"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latin typeface="Comic Sans MS" panose="030F0702030302020204" pitchFamily="66" charset="0"/>
              </a:rPr>
              <a:t>розташовані</a:t>
            </a:r>
            <a:r>
              <a:rPr lang="ru-RU" sz="2000" dirty="0"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latin typeface="Comic Sans MS" panose="030F0702030302020204" pitchFamily="66" charset="0"/>
              </a:rPr>
              <a:t>офісні</a:t>
            </a:r>
            <a:r>
              <a:rPr lang="ru-RU" sz="2000" dirty="0"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latin typeface="Comic Sans MS" panose="030F0702030302020204" pitchFamily="66" charset="0"/>
              </a:rPr>
              <a:t>приміщення</a:t>
            </a:r>
            <a:r>
              <a:rPr lang="ru-RU" sz="2000" dirty="0">
                <a:latin typeface="Comic Sans MS" panose="030F0702030302020204" pitchFamily="66" charset="0"/>
              </a:rPr>
              <a:t>, </a:t>
            </a:r>
            <a:r>
              <a:rPr lang="ru-RU" sz="2000" dirty="0" err="1">
                <a:latin typeface="Comic Sans MS" panose="030F0702030302020204" pitchFamily="66" charset="0"/>
              </a:rPr>
              <a:t>торгові</a:t>
            </a:r>
            <a:r>
              <a:rPr lang="ru-RU" sz="2000" dirty="0"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latin typeface="Comic Sans MS" panose="030F0702030302020204" pitchFamily="66" charset="0"/>
              </a:rPr>
              <a:t>площі</a:t>
            </a:r>
            <a:r>
              <a:rPr lang="ru-RU" sz="2000" dirty="0">
                <a:latin typeface="Comic Sans MS" panose="030F0702030302020204" pitchFamily="66" charset="0"/>
              </a:rPr>
              <a:t>, кафе, </a:t>
            </a:r>
            <a:r>
              <a:rPr lang="ru-RU" sz="2000" dirty="0" err="1">
                <a:latin typeface="Comic Sans MS" panose="030F0702030302020204" pitchFamily="66" charset="0"/>
              </a:rPr>
              <a:t>ресторани</a:t>
            </a:r>
            <a:r>
              <a:rPr lang="ru-RU" sz="2000" dirty="0">
                <a:latin typeface="Comic Sans MS" panose="030F0702030302020204" pitchFamily="66" charset="0"/>
              </a:rPr>
              <a:t> та </a:t>
            </a:r>
            <a:r>
              <a:rPr lang="ru-RU" sz="2000" dirty="0" err="1">
                <a:latin typeface="Comic Sans MS" panose="030F0702030302020204" pitchFamily="66" charset="0"/>
              </a:rPr>
              <a:t>інші</a:t>
            </a:r>
            <a:r>
              <a:rPr lang="ru-RU" sz="2000" dirty="0"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latin typeface="Comic Sans MS" panose="030F0702030302020204" pitchFamily="66" charset="0"/>
              </a:rPr>
              <a:t>сфери</a:t>
            </a:r>
            <a:r>
              <a:rPr lang="ru-RU" sz="2000" dirty="0"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latin typeface="Comic Sans MS" panose="030F0702030302020204" pitchFamily="66" charset="0"/>
              </a:rPr>
              <a:t>бізнесу</a:t>
            </a:r>
            <a:r>
              <a:rPr lang="ru-RU" sz="2000" dirty="0">
                <a:latin typeface="Comic Sans MS" panose="030F0702030302020204" pitchFamily="66" charset="0"/>
              </a:rPr>
              <a:t> і </a:t>
            </a:r>
            <a:r>
              <a:rPr lang="ru-RU" sz="2000" dirty="0" err="1">
                <a:latin typeface="Comic Sans MS" panose="030F0702030302020204" pitchFamily="66" charset="0"/>
              </a:rPr>
              <a:t>послуг</a:t>
            </a:r>
            <a:r>
              <a:rPr lang="ru-RU" sz="2000" dirty="0">
                <a:latin typeface="Comic Sans MS" panose="030F0702030302020204" pitchFamily="66" charset="0"/>
              </a:rPr>
              <a:t>. </a:t>
            </a:r>
          </a:p>
          <a:p>
            <a:pPr algn="just"/>
            <a:r>
              <a:rPr lang="ru-RU" sz="2000" dirty="0">
                <a:latin typeface="Comic Sans MS" panose="030F0702030302020204" pitchFamily="66" charset="0"/>
              </a:rPr>
              <a:t>   Центр «Менора» є </a:t>
            </a:r>
            <a:r>
              <a:rPr lang="ru-RU" sz="2000" dirty="0" err="1">
                <a:latin typeface="Comic Sans MS" panose="030F0702030302020204" pitchFamily="66" charset="0"/>
              </a:rPr>
              <a:t>своєрідним</a:t>
            </a:r>
            <a:r>
              <a:rPr lang="ru-RU" sz="2000" dirty="0">
                <a:latin typeface="Comic Sans MS" panose="030F0702030302020204" pitchFamily="66" charset="0"/>
              </a:rPr>
              <a:t> мостом для культурного </a:t>
            </a:r>
            <a:r>
              <a:rPr lang="ru-RU" sz="2000" dirty="0" err="1">
                <a:latin typeface="Comic Sans MS" panose="030F0702030302020204" pitchFamily="66" charset="0"/>
              </a:rPr>
              <a:t>обміну</a:t>
            </a:r>
            <a:r>
              <a:rPr lang="ru-RU" sz="2000" dirty="0">
                <a:latin typeface="Comic Sans MS" panose="030F0702030302020204" pitchFamily="66" charset="0"/>
              </a:rPr>
              <a:t>, </a:t>
            </a:r>
            <a:r>
              <a:rPr lang="ru-RU" sz="2000" dirty="0" err="1">
                <a:latin typeface="Comic Sans MS" panose="030F0702030302020204" pitchFamily="66" charset="0"/>
              </a:rPr>
              <a:t>розвитку</a:t>
            </a:r>
            <a:r>
              <a:rPr lang="ru-RU" sz="2000" dirty="0"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latin typeface="Comic Sans MS" panose="030F0702030302020204" pitchFamily="66" charset="0"/>
              </a:rPr>
              <a:t>зв'язків</a:t>
            </a:r>
            <a:r>
              <a:rPr lang="ru-RU" sz="2000" dirty="0">
                <a:latin typeface="Comic Sans MS" panose="030F0702030302020204" pitchFamily="66" charset="0"/>
              </a:rPr>
              <a:t> у </a:t>
            </a:r>
            <a:r>
              <a:rPr lang="ru-RU" sz="2000" dirty="0" err="1">
                <a:latin typeface="Comic Sans MS" panose="030F0702030302020204" pitchFamily="66" charset="0"/>
              </a:rPr>
              <a:t>сучасному</a:t>
            </a:r>
            <a:r>
              <a:rPr lang="ru-RU" sz="2000" dirty="0"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latin typeface="Comic Sans MS" panose="030F0702030302020204" pitchFamily="66" charset="0"/>
              </a:rPr>
              <a:t>суспільстві</a:t>
            </a:r>
            <a:r>
              <a:rPr lang="ru-RU" sz="2000" dirty="0">
                <a:latin typeface="Comic Sans MS" panose="030F0702030302020204" pitchFamily="66" charset="0"/>
              </a:rPr>
              <a:t> на </a:t>
            </a:r>
            <a:r>
              <a:rPr lang="ru-RU" sz="2000" dirty="0" err="1">
                <a:latin typeface="Comic Sans MS" panose="030F0702030302020204" pitchFamily="66" charset="0"/>
              </a:rPr>
              <a:t>основі</a:t>
            </a:r>
            <a:r>
              <a:rPr lang="ru-RU" sz="2000" dirty="0"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latin typeface="Comic Sans MS" panose="030F0702030302020204" pitchFamily="66" charset="0"/>
              </a:rPr>
              <a:t>толерантності</a:t>
            </a:r>
            <a:r>
              <a:rPr lang="ru-RU" sz="2000" dirty="0">
                <a:latin typeface="Comic Sans MS" panose="030F0702030302020204" pitchFamily="66" charset="0"/>
              </a:rPr>
              <a:t> та </a:t>
            </a:r>
            <a:r>
              <a:rPr lang="ru-RU" sz="2000" dirty="0" err="1">
                <a:latin typeface="Comic Sans MS" panose="030F0702030302020204" pitchFamily="66" charset="0"/>
              </a:rPr>
              <a:t>взаємної</a:t>
            </a:r>
            <a:r>
              <a:rPr lang="ru-RU" sz="2000" dirty="0"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latin typeface="Comic Sans MS" panose="030F0702030302020204" pitchFamily="66" charset="0"/>
              </a:rPr>
              <a:t>поваги</a:t>
            </a:r>
            <a:r>
              <a:rPr lang="ru-RU" sz="2000" dirty="0">
                <a:latin typeface="Comic Sans MS" panose="030F0702030302020204" pitchFamily="66" charset="0"/>
              </a:rPr>
              <a:t>. </a:t>
            </a:r>
          </a:p>
          <a:p>
            <a:pPr algn="just"/>
            <a:r>
              <a:rPr lang="ru-RU" sz="2000" dirty="0">
                <a:latin typeface="Comic Sans MS" panose="030F0702030302020204" pitchFamily="66" charset="0"/>
              </a:rPr>
              <a:t>   </a:t>
            </a:r>
            <a:r>
              <a:rPr lang="ru-RU" sz="2000" dirty="0" err="1">
                <a:latin typeface="Comic Sans MS" panose="030F0702030302020204" pitchFamily="66" charset="0"/>
              </a:rPr>
              <a:t>Двері</a:t>
            </a:r>
            <a:r>
              <a:rPr lang="ru-RU" sz="2000" dirty="0">
                <a:latin typeface="Comic Sans MS" panose="030F0702030302020204" pitchFamily="66" charset="0"/>
              </a:rPr>
              <a:t> «</a:t>
            </a:r>
            <a:r>
              <a:rPr lang="ru-RU" sz="2000" dirty="0" err="1">
                <a:latin typeface="Comic Sans MS" panose="030F0702030302020204" pitchFamily="66" charset="0"/>
              </a:rPr>
              <a:t>Менори</a:t>
            </a:r>
            <a:r>
              <a:rPr lang="ru-RU" sz="2000" dirty="0">
                <a:latin typeface="Comic Sans MS" panose="030F0702030302020204" pitchFamily="66" charset="0"/>
              </a:rPr>
              <a:t>» </a:t>
            </a:r>
            <a:r>
              <a:rPr lang="ru-RU" sz="2000" dirty="0" err="1">
                <a:latin typeface="Comic Sans MS" panose="030F0702030302020204" pitchFamily="66" charset="0"/>
              </a:rPr>
              <a:t>завжди</a:t>
            </a:r>
            <a:r>
              <a:rPr lang="ru-RU" sz="2000" dirty="0"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latin typeface="Comic Sans MS" panose="030F0702030302020204" pitchFamily="66" charset="0"/>
              </a:rPr>
              <a:t>відкриті</a:t>
            </a:r>
            <a:r>
              <a:rPr lang="ru-RU" sz="2000" dirty="0">
                <a:latin typeface="Comic Sans MS" panose="030F0702030302020204" pitchFamily="66" charset="0"/>
              </a:rPr>
              <a:t> для </a:t>
            </a:r>
            <a:r>
              <a:rPr lang="ru-RU" sz="2000" dirty="0" err="1">
                <a:latin typeface="Comic Sans MS" panose="030F0702030302020204" pitchFamily="66" charset="0"/>
              </a:rPr>
              <a:t>усіх</a:t>
            </a:r>
            <a:r>
              <a:rPr lang="ru-RU" sz="2000" dirty="0"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latin typeface="Comic Sans MS" panose="030F0702030302020204" pitchFamily="66" charset="0"/>
              </a:rPr>
              <a:t>жителів</a:t>
            </a:r>
            <a:r>
              <a:rPr lang="ru-RU" sz="2000" dirty="0">
                <a:latin typeface="Comic Sans MS" panose="030F0702030302020204" pitchFamily="66" charset="0"/>
              </a:rPr>
              <a:t> і гостей </a:t>
            </a:r>
            <a:r>
              <a:rPr lang="ru-RU" sz="2000" dirty="0" err="1">
                <a:latin typeface="Comic Sans MS" panose="030F0702030302020204" pitchFamily="66" charset="0"/>
              </a:rPr>
              <a:t>міста</a:t>
            </a:r>
            <a:r>
              <a:rPr lang="ru-RU" sz="2000" dirty="0">
                <a:latin typeface="Comic Sans MS" panose="030F0702030302020204" pitchFamily="66" charset="0"/>
              </a:rPr>
              <a:t> на </a:t>
            </a:r>
            <a:r>
              <a:rPr lang="ru-RU" sz="2000" dirty="0" err="1">
                <a:latin typeface="Comic Sans MS" panose="030F0702030302020204" pitchFamily="66" charset="0"/>
              </a:rPr>
              <a:t>Дніпрі</a:t>
            </a:r>
            <a:r>
              <a:rPr lang="ru-RU" sz="2000" dirty="0">
                <a:latin typeface="Comic Sans MS" panose="030F0702030302020204" pitchFamily="66" charset="0"/>
              </a:rPr>
              <a:t>.</a:t>
            </a:r>
          </a:p>
          <a:p>
            <a:pPr algn="just"/>
            <a:r>
              <a:rPr lang="ru-RU" sz="2000" dirty="0">
                <a:latin typeface="Comic Sans MS" panose="030F0702030302020204" pitchFamily="66" charset="0"/>
              </a:rPr>
              <a:t> </a:t>
            </a:r>
            <a:endParaRPr lang="ru-UA" sz="2000" dirty="0">
              <a:latin typeface="Comic Sans MS" panose="030F0702030302020204" pitchFamily="66" charset="0"/>
            </a:endParaRP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B52F72FE-43EE-7230-C4DF-D7B3F5E7595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3260" y="4386735"/>
            <a:ext cx="3228506" cy="241665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724D24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2909908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2C3A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D386140-16AB-A2E5-93ED-EC6886CCC6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2260C08-0452-E839-5D77-533A82719E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654631" y="-2020148"/>
            <a:ext cx="6858000" cy="1089829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8CA537F-2D25-B38E-EE39-848063D6A2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6069" y="4682412"/>
            <a:ext cx="2474167" cy="247416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B80816C-6A79-9CAD-4710-74F64AECDA6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7583" y="5366188"/>
            <a:ext cx="1790391" cy="1790391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18EA18C-2245-A6BD-D8AD-87A53EDDE61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7045" y="0"/>
            <a:ext cx="1415757" cy="251690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671B48A-4DFA-CC22-2FF2-7EC2FAC4BB55}"/>
              </a:ext>
            </a:extLst>
          </p:cNvPr>
          <p:cNvSpPr txBox="1"/>
          <p:nvPr/>
        </p:nvSpPr>
        <p:spPr>
          <a:xfrm>
            <a:off x="2911223" y="528531"/>
            <a:ext cx="621418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effectLst/>
                <a:latin typeface="Comic Sans MS" panose="030F0702030302020204" pitchFamily="66" charset="0"/>
              </a:rPr>
              <a:t>Чужого болю не </a:t>
            </a:r>
            <a:r>
              <a:rPr lang="ru-RU" sz="2400" b="1" dirty="0" err="1">
                <a:effectLst/>
                <a:latin typeface="Comic Sans MS" panose="030F0702030302020204" pitchFamily="66" charset="0"/>
              </a:rPr>
              <a:t>буває</a:t>
            </a:r>
            <a:endParaRPr lang="ru-UA" sz="2400" b="1" dirty="0">
              <a:latin typeface="Comic Sans MS" panose="030F0702030302020204" pitchFamily="66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9DEB1EB-528D-171D-A670-42328BC986E0}"/>
              </a:ext>
            </a:extLst>
          </p:cNvPr>
          <p:cNvSpPr txBox="1"/>
          <p:nvPr/>
        </p:nvSpPr>
        <p:spPr>
          <a:xfrm>
            <a:off x="1511559" y="1111745"/>
            <a:ext cx="9302621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effectLst/>
                <a:latin typeface="Comic Sans MS" panose="030F0702030302020204" pitchFamily="66" charset="0"/>
              </a:rPr>
              <a:t>   Центр «Менора»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орієнтований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на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активну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сучасну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людину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для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якої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значимі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поняття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духовності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,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вірності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традиціям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історії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. </a:t>
            </a:r>
            <a:br>
              <a:rPr lang="ru-RU" sz="2000" dirty="0">
                <a:latin typeface="Comic Sans MS" panose="030F0702030302020204" pitchFamily="66" charset="0"/>
              </a:rPr>
            </a:br>
            <a:r>
              <a:rPr lang="ru-RU" sz="2000" dirty="0">
                <a:latin typeface="Comic Sans MS" panose="030F0702030302020204" pitchFamily="66" charset="0"/>
              </a:rPr>
              <a:t>  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Саме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тут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розташований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Музей «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Пам’ять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єврейського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народу і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Голокост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в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Україні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» –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третій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у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світі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за величиною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меморіальний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комплекс,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присвячений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Голокосту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.</a:t>
            </a:r>
            <a:endParaRPr lang="ru-UA" sz="2000" dirty="0">
              <a:latin typeface="Comic Sans MS" panose="030F0702030302020204" pitchFamily="66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37EF1E92-9572-A1B7-777A-1FF5C49C786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9600" y="2775314"/>
            <a:ext cx="3640066" cy="179307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724D24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B6BD91EE-8C67-2D29-D674-6AC83B9450A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2630" y="4811480"/>
            <a:ext cx="3820589" cy="18034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724D24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549CBA91-0D8C-C098-FFE3-FB9D5C6FA2A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8833" y="2696044"/>
            <a:ext cx="2500640" cy="187233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724D24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3848340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2C3A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4538201-D061-BEDF-F1BC-8F0F63331B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5F2534E-1A09-7E86-D4AF-7A858A70C1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654631" y="-2020148"/>
            <a:ext cx="6858000" cy="1089829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441AA35-4378-AF79-6478-CBE3A3A008A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6069" y="4682412"/>
            <a:ext cx="2474167" cy="247416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AFC0907-1066-492F-258A-5AF169AEEC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7583" y="5366188"/>
            <a:ext cx="1790391" cy="1790391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2A76EF3-416D-485C-2DBE-5344DFF95ED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7045" y="0"/>
            <a:ext cx="1415757" cy="251690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B44D91C-5A35-6135-0FEF-D8A05AC5421C}"/>
              </a:ext>
            </a:extLst>
          </p:cNvPr>
          <p:cNvSpPr txBox="1"/>
          <p:nvPr/>
        </p:nvSpPr>
        <p:spPr>
          <a:xfrm>
            <a:off x="4618652" y="903342"/>
            <a:ext cx="278985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 err="1">
                <a:effectLst/>
                <a:latin typeface="Comic Sans MS" panose="030F0702030302020204" pitchFamily="66" charset="0"/>
              </a:rPr>
              <a:t>Благодійність</a:t>
            </a:r>
            <a:endParaRPr lang="ru-UA" sz="2400" b="1" dirty="0">
              <a:latin typeface="Comic Sans MS" panose="030F0702030302020204" pitchFamily="66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D7DADC8-1306-4939-D4B1-262E097D8558}"/>
              </a:ext>
            </a:extLst>
          </p:cNvPr>
          <p:cNvSpPr txBox="1"/>
          <p:nvPr/>
        </p:nvSpPr>
        <p:spPr>
          <a:xfrm>
            <a:off x="1614196" y="1471565"/>
            <a:ext cx="872779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effectLst/>
                <a:latin typeface="Comic Sans MS" panose="030F0702030302020204" pitchFamily="66" charset="0"/>
              </a:rPr>
              <a:t>  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Єврейська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спільнота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Дніпра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активно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працює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,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благодійний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фонд «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Хесед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Менахем»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надає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психологічну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та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матеріальну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підтримку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літнім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людям,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консультує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,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допомагає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біженцям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всередині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дніпровської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“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Менори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” і в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оселях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effectLst/>
                <a:latin typeface="Comic Sans MS" panose="030F0702030302020204" pitchFamily="66" charset="0"/>
              </a:rPr>
              <a:t>дніпрян</a:t>
            </a:r>
            <a:r>
              <a:rPr lang="ru-RU" sz="2000" dirty="0">
                <a:effectLst/>
                <a:latin typeface="Comic Sans MS" panose="030F0702030302020204" pitchFamily="66" charset="0"/>
              </a:rPr>
              <a:t>.</a:t>
            </a:r>
            <a:endParaRPr lang="ru-UA" sz="2000" dirty="0">
              <a:latin typeface="Comic Sans MS" panose="030F0702030302020204" pitchFamily="66" charset="0"/>
            </a:endParaRP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9DE00771-C833-08DA-FD6A-7803C494E97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9304" y="3008119"/>
            <a:ext cx="3053095" cy="305309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724D24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9858566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2C3A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C1731A7-419D-F573-7CD6-F52D8B7B0F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5B2110C-A98B-C992-4053-86C137F550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654631" y="-2020148"/>
            <a:ext cx="6858000" cy="1089829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7B412A3-2E8E-392C-6EA1-033AC1097B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716" y="4682412"/>
            <a:ext cx="2474167" cy="247416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76F770D-F704-B9A1-4D73-CF2269DA756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7583" y="5366188"/>
            <a:ext cx="1790391" cy="1790391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BA2DC6C-6883-9CE3-0993-D73A777083F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7045" y="0"/>
            <a:ext cx="1415757" cy="251690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FBF48ED-B8A3-A02E-670D-439D7D0C6865}"/>
              </a:ext>
            </a:extLst>
          </p:cNvPr>
          <p:cNvSpPr txBox="1"/>
          <p:nvPr/>
        </p:nvSpPr>
        <p:spPr>
          <a:xfrm>
            <a:off x="4215881" y="270769"/>
            <a:ext cx="376023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 err="1">
                <a:effectLst/>
                <a:latin typeface="Comic Sans MS" panose="030F0702030302020204" pitchFamily="66" charset="0"/>
              </a:rPr>
              <a:t>Висновок</a:t>
            </a:r>
            <a:endParaRPr lang="ru-UA" sz="2400" b="1" dirty="0">
              <a:latin typeface="Comic Sans MS" panose="030F0702030302020204" pitchFamily="66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517B50E-73BB-5BD7-816C-E8622D81A67B}"/>
              </a:ext>
            </a:extLst>
          </p:cNvPr>
          <p:cNvSpPr txBox="1"/>
          <p:nvPr/>
        </p:nvSpPr>
        <p:spPr>
          <a:xfrm>
            <a:off x="1819469" y="810582"/>
            <a:ext cx="7988092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latin typeface="Comic Sans MS" panose="030F0702030302020204" pitchFamily="66" charset="0"/>
              </a:rPr>
              <a:t>   </a:t>
            </a:r>
            <a:r>
              <a:rPr lang="ru-RU" sz="2000" dirty="0" err="1">
                <a:latin typeface="Comic Sans MS" panose="030F0702030302020204" pitchFamily="66" charset="0"/>
              </a:rPr>
              <a:t>Єврейська</a:t>
            </a:r>
            <a:r>
              <a:rPr lang="ru-RU" sz="2000" dirty="0">
                <a:latin typeface="Comic Sans MS" panose="030F0702030302020204" pitchFamily="66" charset="0"/>
              </a:rPr>
              <a:t> громада </a:t>
            </a:r>
            <a:r>
              <a:rPr lang="ru-RU" sz="2000" dirty="0" err="1">
                <a:latin typeface="Comic Sans MS" panose="030F0702030302020204" pitchFamily="66" charset="0"/>
              </a:rPr>
              <a:t>міста</a:t>
            </a:r>
            <a:r>
              <a:rPr lang="ru-RU" sz="2000" dirty="0"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latin typeface="Comic Sans MS" panose="030F0702030302020204" pitchFamily="66" charset="0"/>
              </a:rPr>
              <a:t>Дніпро</a:t>
            </a:r>
            <a:r>
              <a:rPr lang="ru-RU" sz="2000" dirty="0"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latin typeface="Comic Sans MS" panose="030F0702030302020204" pitchFamily="66" charset="0"/>
              </a:rPr>
              <a:t>відіграє</a:t>
            </a:r>
            <a:r>
              <a:rPr lang="ru-RU" sz="2000" dirty="0"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latin typeface="Comic Sans MS" panose="030F0702030302020204" pitchFamily="66" charset="0"/>
              </a:rPr>
              <a:t>визначну</a:t>
            </a:r>
            <a:r>
              <a:rPr lang="ru-RU" sz="2000" dirty="0">
                <a:latin typeface="Comic Sans MS" panose="030F0702030302020204" pitchFamily="66" charset="0"/>
              </a:rPr>
              <a:t> роль у </a:t>
            </a:r>
            <a:r>
              <a:rPr lang="ru-RU" sz="2000" dirty="0" err="1">
                <a:latin typeface="Comic Sans MS" panose="030F0702030302020204" pitchFamily="66" charset="0"/>
              </a:rPr>
              <a:t>його</a:t>
            </a:r>
            <a:r>
              <a:rPr lang="ru-RU" sz="2000" dirty="0"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latin typeface="Comic Sans MS" panose="030F0702030302020204" pitchFamily="66" charset="0"/>
              </a:rPr>
              <a:t>розвитку</a:t>
            </a:r>
            <a:r>
              <a:rPr lang="ru-RU" sz="2000" dirty="0">
                <a:latin typeface="Comic Sans MS" panose="030F0702030302020204" pitchFamily="66" charset="0"/>
              </a:rPr>
              <a:t>, </a:t>
            </a:r>
            <a:r>
              <a:rPr lang="ru-RU" sz="2000" dirty="0" err="1">
                <a:latin typeface="Comic Sans MS" panose="030F0702030302020204" pitchFamily="66" charset="0"/>
              </a:rPr>
              <a:t>інвестуючи</a:t>
            </a:r>
            <a:r>
              <a:rPr lang="ru-RU" sz="2000" dirty="0">
                <a:latin typeface="Comic Sans MS" panose="030F0702030302020204" pitchFamily="66" charset="0"/>
              </a:rPr>
              <a:t> в </a:t>
            </a:r>
            <a:r>
              <a:rPr lang="ru-RU" sz="2000" dirty="0" err="1">
                <a:latin typeface="Comic Sans MS" panose="030F0702030302020204" pitchFamily="66" charset="0"/>
              </a:rPr>
              <a:t>інфраструктуру</a:t>
            </a:r>
            <a:r>
              <a:rPr lang="ru-RU" sz="2000" dirty="0">
                <a:latin typeface="Comic Sans MS" panose="030F0702030302020204" pitchFamily="66" charset="0"/>
              </a:rPr>
              <a:t>, </a:t>
            </a:r>
            <a:r>
              <a:rPr lang="ru-RU" sz="2000" dirty="0" err="1">
                <a:latin typeface="Comic Sans MS" panose="030F0702030302020204" pitchFamily="66" charset="0"/>
              </a:rPr>
              <a:t>культурну</a:t>
            </a:r>
            <a:r>
              <a:rPr lang="ru-RU" sz="2000" dirty="0"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latin typeface="Comic Sans MS" panose="030F0702030302020204" pitchFamily="66" charset="0"/>
              </a:rPr>
              <a:t>спадщину</a:t>
            </a:r>
            <a:r>
              <a:rPr lang="ru-RU" sz="2000" dirty="0">
                <a:latin typeface="Comic Sans MS" panose="030F0702030302020204" pitchFamily="66" charset="0"/>
              </a:rPr>
              <a:t> та </a:t>
            </a:r>
            <a:r>
              <a:rPr lang="ru-RU" sz="2000" dirty="0" err="1">
                <a:latin typeface="Comic Sans MS" panose="030F0702030302020204" pitchFamily="66" charset="0"/>
              </a:rPr>
              <a:t>соціальні</a:t>
            </a:r>
            <a:r>
              <a:rPr lang="ru-RU" sz="2000" dirty="0"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latin typeface="Comic Sans MS" panose="030F0702030302020204" pitchFamily="66" charset="0"/>
              </a:rPr>
              <a:t>проєкти</a:t>
            </a:r>
            <a:r>
              <a:rPr lang="ru-RU" sz="2000" dirty="0">
                <a:latin typeface="Comic Sans MS" panose="030F0702030302020204" pitchFamily="66" charset="0"/>
              </a:rPr>
              <a:t>. </a:t>
            </a:r>
          </a:p>
          <a:p>
            <a:r>
              <a:rPr lang="ru-RU" sz="2000" dirty="0">
                <a:latin typeface="Comic Sans MS" panose="030F0702030302020204" pitchFamily="66" charset="0"/>
              </a:rPr>
              <a:t>   Вона активно </a:t>
            </a:r>
            <a:r>
              <a:rPr lang="ru-RU" sz="2000" dirty="0" err="1">
                <a:latin typeface="Comic Sans MS" panose="030F0702030302020204" pitchFamily="66" charset="0"/>
              </a:rPr>
              <a:t>долучається</a:t>
            </a:r>
            <a:r>
              <a:rPr lang="ru-RU" sz="2000" dirty="0">
                <a:latin typeface="Comic Sans MS" panose="030F0702030302020204" pitchFamily="66" charset="0"/>
              </a:rPr>
              <a:t> до </a:t>
            </a:r>
            <a:r>
              <a:rPr lang="ru-RU" sz="2000" dirty="0" err="1">
                <a:latin typeface="Comic Sans MS" panose="030F0702030302020204" pitchFamily="66" charset="0"/>
              </a:rPr>
              <a:t>розбудови</a:t>
            </a:r>
            <a:r>
              <a:rPr lang="ru-RU" sz="2000" dirty="0"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latin typeface="Comic Sans MS" panose="030F0702030302020204" pitchFamily="66" charset="0"/>
              </a:rPr>
              <a:t>міста</a:t>
            </a:r>
            <a:r>
              <a:rPr lang="ru-RU" sz="2000" dirty="0">
                <a:latin typeface="Comic Sans MS" panose="030F0702030302020204" pitchFamily="66" charset="0"/>
              </a:rPr>
              <a:t>, </a:t>
            </a:r>
            <a:r>
              <a:rPr lang="ru-RU" sz="2000" dirty="0" err="1">
                <a:latin typeface="Comic Sans MS" panose="030F0702030302020204" pitchFamily="66" charset="0"/>
              </a:rPr>
              <a:t>підтримує</a:t>
            </a:r>
            <a:r>
              <a:rPr lang="ru-RU" sz="2000" dirty="0"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latin typeface="Comic Sans MS" panose="030F0702030302020204" pitchFamily="66" charset="0"/>
              </a:rPr>
              <a:t>освітні</a:t>
            </a:r>
            <a:r>
              <a:rPr lang="ru-RU" sz="2000" dirty="0">
                <a:latin typeface="Comic Sans MS" panose="030F0702030302020204" pitchFamily="66" charset="0"/>
              </a:rPr>
              <a:t> й </a:t>
            </a:r>
            <a:r>
              <a:rPr lang="ru-RU" sz="2000" dirty="0" err="1">
                <a:latin typeface="Comic Sans MS" panose="030F0702030302020204" pitchFamily="66" charset="0"/>
              </a:rPr>
              <a:t>благодійні</a:t>
            </a:r>
            <a:r>
              <a:rPr lang="ru-RU" sz="2000" dirty="0"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latin typeface="Comic Sans MS" panose="030F0702030302020204" pitchFamily="66" charset="0"/>
              </a:rPr>
              <a:t>ініціативи</a:t>
            </a:r>
            <a:r>
              <a:rPr lang="ru-RU" sz="2000" dirty="0">
                <a:latin typeface="Comic Sans MS" panose="030F0702030302020204" pitchFamily="66" charset="0"/>
              </a:rPr>
              <a:t> та </a:t>
            </a:r>
            <a:r>
              <a:rPr lang="ru-RU" sz="2000" dirty="0" err="1">
                <a:latin typeface="Comic Sans MS" panose="030F0702030302020204" pitchFamily="66" charset="0"/>
              </a:rPr>
              <a:t>ініціює</a:t>
            </a:r>
            <a:r>
              <a:rPr lang="ru-RU" sz="2000" dirty="0"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latin typeface="Comic Sans MS" panose="030F0702030302020204" pitchFamily="66" charset="0"/>
              </a:rPr>
              <a:t>створення</a:t>
            </a:r>
            <a:r>
              <a:rPr lang="ru-RU" sz="2000" dirty="0"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latin typeface="Comic Sans MS" panose="030F0702030302020204" pitchFamily="66" charset="0"/>
              </a:rPr>
              <a:t>знакових</a:t>
            </a:r>
            <a:r>
              <a:rPr lang="ru-RU" sz="2000" dirty="0"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latin typeface="Comic Sans MS" panose="030F0702030302020204" pitchFamily="66" charset="0"/>
              </a:rPr>
              <a:t>архітектурних</a:t>
            </a:r>
            <a:r>
              <a:rPr lang="ru-RU" sz="2000" dirty="0"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latin typeface="Comic Sans MS" panose="030F0702030302020204" pitchFamily="66" charset="0"/>
              </a:rPr>
              <a:t>об’єктів</a:t>
            </a:r>
            <a:r>
              <a:rPr lang="ru-RU" sz="2000" dirty="0">
                <a:latin typeface="Comic Sans MS" panose="030F0702030302020204" pitchFamily="66" charset="0"/>
              </a:rPr>
              <a:t>. </a:t>
            </a:r>
          </a:p>
          <a:p>
            <a:r>
              <a:rPr lang="ru-RU" sz="2000" dirty="0">
                <a:latin typeface="Comic Sans MS" panose="030F0702030302020204" pitchFamily="66" charset="0"/>
              </a:rPr>
              <a:t>   Таким чином, </a:t>
            </a:r>
            <a:r>
              <a:rPr lang="ru-RU" sz="2000" dirty="0" err="1">
                <a:latin typeface="Comic Sans MS" panose="030F0702030302020204" pitchFamily="66" charset="0"/>
              </a:rPr>
              <a:t>діяльність</a:t>
            </a:r>
            <a:r>
              <a:rPr lang="ru-RU" sz="2000" dirty="0"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latin typeface="Comic Sans MS" panose="030F0702030302020204" pitchFamily="66" charset="0"/>
              </a:rPr>
              <a:t>єврейської</a:t>
            </a:r>
            <a:r>
              <a:rPr lang="ru-RU" sz="2000" dirty="0"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latin typeface="Comic Sans MS" panose="030F0702030302020204" pitchFamily="66" charset="0"/>
              </a:rPr>
              <a:t>громади</a:t>
            </a:r>
            <a:r>
              <a:rPr lang="ru-RU" sz="2000" dirty="0"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latin typeface="Comic Sans MS" panose="030F0702030302020204" pitchFamily="66" charset="0"/>
              </a:rPr>
              <a:t>має</a:t>
            </a:r>
            <a:r>
              <a:rPr lang="ru-RU" sz="2000" dirty="0"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latin typeface="Comic Sans MS" panose="030F0702030302020204" pitchFamily="66" charset="0"/>
              </a:rPr>
              <a:t>значний</a:t>
            </a:r>
            <a:r>
              <a:rPr lang="ru-RU" sz="2000" dirty="0"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latin typeface="Comic Sans MS" panose="030F0702030302020204" pitchFamily="66" charset="0"/>
              </a:rPr>
              <a:t>вплив</a:t>
            </a:r>
            <a:r>
              <a:rPr lang="ru-RU" sz="2000" dirty="0">
                <a:latin typeface="Comic Sans MS" panose="030F0702030302020204" pitchFamily="66" charset="0"/>
              </a:rPr>
              <a:t> на </a:t>
            </a:r>
            <a:r>
              <a:rPr lang="ru-RU" sz="2000" dirty="0" err="1">
                <a:latin typeface="Comic Sans MS" panose="030F0702030302020204" pitchFamily="66" charset="0"/>
              </a:rPr>
              <a:t>економічний</a:t>
            </a:r>
            <a:r>
              <a:rPr lang="ru-RU" sz="2000" dirty="0">
                <a:latin typeface="Comic Sans MS" panose="030F0702030302020204" pitchFamily="66" charset="0"/>
              </a:rPr>
              <a:t>, </a:t>
            </a:r>
            <a:r>
              <a:rPr lang="ru-RU" sz="2000" dirty="0" err="1">
                <a:latin typeface="Comic Sans MS" panose="030F0702030302020204" pitchFamily="66" charset="0"/>
              </a:rPr>
              <a:t>культурний</a:t>
            </a:r>
            <a:r>
              <a:rPr lang="ru-RU" sz="2000" dirty="0">
                <a:latin typeface="Comic Sans MS" panose="030F0702030302020204" pitchFamily="66" charset="0"/>
              </a:rPr>
              <a:t> і </a:t>
            </a:r>
            <a:r>
              <a:rPr lang="ru-RU" sz="2000" dirty="0" err="1">
                <a:latin typeface="Comic Sans MS" panose="030F0702030302020204" pitchFamily="66" charset="0"/>
              </a:rPr>
              <a:t>суспільний</a:t>
            </a:r>
            <a:r>
              <a:rPr lang="ru-RU" sz="2000" dirty="0"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latin typeface="Comic Sans MS" panose="030F0702030302020204" pitchFamily="66" charset="0"/>
              </a:rPr>
              <a:t>розвиток</a:t>
            </a:r>
            <a:r>
              <a:rPr lang="ru-RU" sz="2000" dirty="0"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latin typeface="Comic Sans MS" panose="030F0702030302020204" pitchFamily="66" charset="0"/>
              </a:rPr>
              <a:t>міста</a:t>
            </a:r>
            <a:r>
              <a:rPr lang="ru-RU" sz="2000" dirty="0">
                <a:latin typeface="Comic Sans MS" panose="030F0702030302020204" pitchFamily="66" charset="0"/>
              </a:rPr>
              <a:t>. </a:t>
            </a:r>
            <a:r>
              <a:rPr lang="ru-RU" sz="2000" dirty="0" err="1">
                <a:latin typeface="Comic Sans MS" panose="030F0702030302020204" pitchFamily="66" charset="0"/>
              </a:rPr>
              <a:t>Її</a:t>
            </a:r>
            <a:r>
              <a:rPr lang="ru-RU" sz="2000" dirty="0"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latin typeface="Comic Sans MS" panose="030F0702030302020204" pitchFamily="66" charset="0"/>
              </a:rPr>
              <a:t>проєкти</a:t>
            </a:r>
            <a:r>
              <a:rPr lang="ru-RU" sz="2000" dirty="0"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latin typeface="Comic Sans MS" panose="030F0702030302020204" pitchFamily="66" charset="0"/>
              </a:rPr>
              <a:t>сприяють</a:t>
            </a:r>
            <a:r>
              <a:rPr lang="ru-RU" sz="2000" dirty="0"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latin typeface="Comic Sans MS" panose="030F0702030302020204" pitchFamily="66" charset="0"/>
              </a:rPr>
              <a:t>збереженню</a:t>
            </a:r>
            <a:r>
              <a:rPr lang="ru-RU" sz="2000" dirty="0"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latin typeface="Comic Sans MS" panose="030F0702030302020204" pitchFamily="66" charset="0"/>
              </a:rPr>
              <a:t>історичної</a:t>
            </a:r>
            <a:r>
              <a:rPr lang="ru-RU" sz="2000" dirty="0"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latin typeface="Comic Sans MS" panose="030F0702030302020204" pitchFamily="66" charset="0"/>
              </a:rPr>
              <a:t>спадщини</a:t>
            </a:r>
            <a:r>
              <a:rPr lang="ru-RU" sz="2000" dirty="0">
                <a:latin typeface="Comic Sans MS" panose="030F0702030302020204" pitchFamily="66" charset="0"/>
              </a:rPr>
              <a:t>, </a:t>
            </a:r>
            <a:r>
              <a:rPr lang="ru-RU" sz="2000" dirty="0" err="1">
                <a:latin typeface="Comic Sans MS" panose="030F0702030302020204" pitchFamily="66" charset="0"/>
              </a:rPr>
              <a:t>розвитку</a:t>
            </a:r>
            <a:r>
              <a:rPr lang="ru-RU" sz="2000" dirty="0"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latin typeface="Comic Sans MS" panose="030F0702030302020204" pitchFamily="66" charset="0"/>
              </a:rPr>
              <a:t>міжкультурного</a:t>
            </a:r>
            <a:r>
              <a:rPr lang="ru-RU" sz="2000" dirty="0"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latin typeface="Comic Sans MS" panose="030F0702030302020204" pitchFamily="66" charset="0"/>
              </a:rPr>
              <a:t>діалогу</a:t>
            </a:r>
            <a:r>
              <a:rPr lang="ru-RU" sz="2000" dirty="0">
                <a:latin typeface="Comic Sans MS" panose="030F0702030302020204" pitchFamily="66" charset="0"/>
              </a:rPr>
              <a:t> та </a:t>
            </a:r>
            <a:r>
              <a:rPr lang="ru-RU" sz="2000" dirty="0" err="1">
                <a:latin typeface="Comic Sans MS" panose="030F0702030302020204" pitchFamily="66" charset="0"/>
              </a:rPr>
              <a:t>формуванню</a:t>
            </a:r>
            <a:r>
              <a:rPr lang="ru-RU" sz="2000" dirty="0">
                <a:latin typeface="Comic Sans MS" panose="030F0702030302020204" pitchFamily="66" charset="0"/>
              </a:rPr>
              <a:t> позитивного </a:t>
            </a:r>
            <a:r>
              <a:rPr lang="ru-RU" sz="2000" dirty="0" err="1">
                <a:latin typeface="Comic Sans MS" panose="030F0702030302020204" pitchFamily="66" charset="0"/>
              </a:rPr>
              <a:t>іміджу</a:t>
            </a:r>
            <a:r>
              <a:rPr lang="ru-RU" sz="2000" dirty="0"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latin typeface="Comic Sans MS" panose="030F0702030302020204" pitchFamily="66" charset="0"/>
              </a:rPr>
              <a:t>Дніпра</a:t>
            </a:r>
            <a:r>
              <a:rPr lang="ru-RU" sz="2000" dirty="0">
                <a:latin typeface="Comic Sans MS" panose="030F0702030302020204" pitchFamily="66" charset="0"/>
              </a:rPr>
              <a:t> на </a:t>
            </a:r>
            <a:r>
              <a:rPr lang="ru-RU" sz="2000" dirty="0" err="1">
                <a:latin typeface="Comic Sans MS" panose="030F0702030302020204" pitchFamily="66" charset="0"/>
              </a:rPr>
              <a:t>міжнародному</a:t>
            </a:r>
            <a:r>
              <a:rPr lang="ru-RU" sz="2000" dirty="0"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latin typeface="Comic Sans MS" panose="030F0702030302020204" pitchFamily="66" charset="0"/>
              </a:rPr>
              <a:t>рівні</a:t>
            </a:r>
            <a:r>
              <a:rPr lang="ru-RU" sz="2000" dirty="0">
                <a:latin typeface="Comic Sans MS" panose="030F0702030302020204" pitchFamily="66" charset="0"/>
              </a:rPr>
              <a:t>. </a:t>
            </a:r>
            <a:r>
              <a:rPr lang="ru-RU" sz="2000" dirty="0" err="1">
                <a:latin typeface="Comic Sans MS" panose="030F0702030302020204" pitchFamily="66" charset="0"/>
              </a:rPr>
              <a:t>Завдяки</a:t>
            </a:r>
            <a:r>
              <a:rPr lang="ru-RU" sz="2000" dirty="0"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latin typeface="Comic Sans MS" panose="030F0702030302020204" pitchFamily="66" charset="0"/>
              </a:rPr>
              <a:t>активній</a:t>
            </a:r>
            <a:r>
              <a:rPr lang="ru-RU" sz="2000" dirty="0"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latin typeface="Comic Sans MS" panose="030F0702030302020204" pitchFamily="66" charset="0"/>
              </a:rPr>
              <a:t>громадській</a:t>
            </a:r>
            <a:r>
              <a:rPr lang="ru-RU" sz="2000" dirty="0"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latin typeface="Comic Sans MS" panose="030F0702030302020204" pitchFamily="66" charset="0"/>
              </a:rPr>
              <a:t>позиції</a:t>
            </a:r>
            <a:r>
              <a:rPr lang="ru-RU" sz="2000" dirty="0">
                <a:latin typeface="Comic Sans MS" panose="030F0702030302020204" pitchFamily="66" charset="0"/>
              </a:rPr>
              <a:t> та </a:t>
            </a:r>
            <a:r>
              <a:rPr lang="ru-RU" sz="2000" dirty="0" err="1">
                <a:latin typeface="Comic Sans MS" panose="030F0702030302020204" pitchFamily="66" charset="0"/>
              </a:rPr>
              <a:t>підтримці</a:t>
            </a:r>
            <a:r>
              <a:rPr lang="ru-RU" sz="2000" dirty="0"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latin typeface="Comic Sans MS" panose="030F0702030302020204" pitchFamily="66" charset="0"/>
              </a:rPr>
              <a:t>різноманітних</a:t>
            </a:r>
            <a:r>
              <a:rPr lang="ru-RU" sz="2000" dirty="0"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latin typeface="Comic Sans MS" panose="030F0702030302020204" pitchFamily="66" charset="0"/>
              </a:rPr>
              <a:t>ініціатив</a:t>
            </a:r>
            <a:r>
              <a:rPr lang="ru-RU" sz="2000" dirty="0">
                <a:latin typeface="Comic Sans MS" panose="030F0702030302020204" pitchFamily="66" charset="0"/>
              </a:rPr>
              <a:t> громада </a:t>
            </a:r>
            <a:r>
              <a:rPr lang="ru-RU" sz="2000" dirty="0" err="1">
                <a:latin typeface="Comic Sans MS" panose="030F0702030302020204" pitchFamily="66" charset="0"/>
              </a:rPr>
              <a:t>продовжує</a:t>
            </a:r>
            <a:r>
              <a:rPr lang="ru-RU" sz="2000" dirty="0"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latin typeface="Comic Sans MS" panose="030F0702030302020204" pitchFamily="66" charset="0"/>
              </a:rPr>
              <a:t>відігравати</a:t>
            </a:r>
            <a:r>
              <a:rPr lang="ru-RU" sz="2000" dirty="0"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latin typeface="Comic Sans MS" panose="030F0702030302020204" pitchFamily="66" charset="0"/>
              </a:rPr>
              <a:t>важливу</a:t>
            </a:r>
            <a:r>
              <a:rPr lang="ru-RU" sz="2000" dirty="0">
                <a:latin typeface="Comic Sans MS" panose="030F0702030302020204" pitchFamily="66" charset="0"/>
              </a:rPr>
              <a:t> роль у </a:t>
            </a:r>
            <a:r>
              <a:rPr lang="ru-RU" sz="2000" dirty="0" err="1">
                <a:latin typeface="Comic Sans MS" panose="030F0702030302020204" pitchFamily="66" charset="0"/>
              </a:rPr>
              <a:t>житті</a:t>
            </a:r>
            <a:r>
              <a:rPr lang="ru-RU" sz="2000" dirty="0"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latin typeface="Comic Sans MS" panose="030F0702030302020204" pitchFamily="66" charset="0"/>
              </a:rPr>
              <a:t>міста</a:t>
            </a:r>
            <a:r>
              <a:rPr lang="ru-RU" sz="2000" dirty="0">
                <a:latin typeface="Comic Sans MS" panose="030F0702030302020204" pitchFamily="66" charset="0"/>
              </a:rPr>
              <a:t> та </a:t>
            </a:r>
            <a:r>
              <a:rPr lang="ru-RU" sz="2000" dirty="0" err="1">
                <a:latin typeface="Comic Sans MS" panose="030F0702030302020204" pitchFamily="66" charset="0"/>
              </a:rPr>
              <a:t>його</a:t>
            </a:r>
            <a:r>
              <a:rPr lang="ru-RU" sz="2000" dirty="0"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latin typeface="Comic Sans MS" panose="030F0702030302020204" pitchFamily="66" charset="0"/>
              </a:rPr>
              <a:t>подальшому</a:t>
            </a:r>
            <a:r>
              <a:rPr lang="ru-RU" sz="2000" dirty="0"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latin typeface="Comic Sans MS" panose="030F0702030302020204" pitchFamily="66" charset="0"/>
              </a:rPr>
              <a:t>розвитку</a:t>
            </a:r>
            <a:r>
              <a:rPr lang="ru-RU" sz="2000" dirty="0">
                <a:latin typeface="Comic Sans MS" panose="030F0702030302020204" pitchFamily="66" charset="0"/>
              </a:rPr>
              <a:t>.</a:t>
            </a:r>
          </a:p>
          <a:p>
            <a:endParaRPr lang="ru-UA" dirty="0">
              <a:latin typeface="Pacifico" panose="000005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42352429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2C3A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6DA8C18-2125-683F-E8AD-D681EE5CD8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3F96649-0024-F531-7796-B9C45B2371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654631" y="-2020148"/>
            <a:ext cx="6858000" cy="1089829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F153242-02B2-5790-0381-6782EFD3C0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6069" y="4682412"/>
            <a:ext cx="2474167" cy="247416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004B521-B26C-C7ED-A9E5-FCCF54177D3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7583" y="5366188"/>
            <a:ext cx="1790391" cy="1790391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79A9E09-1130-C6FA-50D5-667C34B161C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7045" y="0"/>
            <a:ext cx="1415757" cy="251690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1594B2B-BD44-4973-591B-6E99FCEBF11D}"/>
              </a:ext>
            </a:extLst>
          </p:cNvPr>
          <p:cNvSpPr txBox="1"/>
          <p:nvPr/>
        </p:nvSpPr>
        <p:spPr>
          <a:xfrm>
            <a:off x="2842259" y="642026"/>
            <a:ext cx="62128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UA" sz="2400" b="1" dirty="0">
                <a:latin typeface="Comic Sans MS" panose="030F0702030302020204" pitchFamily="66" charset="0"/>
              </a:rPr>
              <a:t>Список </a:t>
            </a:r>
            <a:r>
              <a:rPr lang="ru-UA" sz="2400" b="1" dirty="0" err="1">
                <a:latin typeface="Comic Sans MS" panose="030F0702030302020204" pitchFamily="66" charset="0"/>
              </a:rPr>
              <a:t>використаних</a:t>
            </a:r>
            <a:r>
              <a:rPr lang="ru-UA" sz="2400" b="1" dirty="0">
                <a:latin typeface="Comic Sans MS" panose="030F0702030302020204" pitchFamily="66" charset="0"/>
              </a:rPr>
              <a:t> </a:t>
            </a:r>
            <a:r>
              <a:rPr lang="ru-UA" sz="2400" b="1" dirty="0" err="1">
                <a:latin typeface="Comic Sans MS" panose="030F0702030302020204" pitchFamily="66" charset="0"/>
              </a:rPr>
              <a:t>джерел</a:t>
            </a:r>
            <a:endParaRPr lang="ru-UA" sz="2400" b="1" dirty="0">
              <a:latin typeface="Comic Sans MS" panose="030F0702030302020204" pitchFamily="66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78D3856-66F1-7294-B313-1550865B8062}"/>
              </a:ext>
            </a:extLst>
          </p:cNvPr>
          <p:cNvSpPr txBox="1"/>
          <p:nvPr/>
        </p:nvSpPr>
        <p:spPr>
          <a:xfrm>
            <a:off x="3089002" y="1144728"/>
            <a:ext cx="621284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latin typeface="Comic Sans MS" panose="030F0702030302020204" pitchFamily="66" charset="0"/>
              </a:rPr>
              <a:t>https://unexploredcity.com/tour-view/275</a:t>
            </a:r>
            <a:endParaRPr lang="ru-UA" sz="2000" dirty="0">
              <a:latin typeface="Comic Sans MS" panose="030F0702030302020204" pitchFamily="66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97B3A1C-0A03-D0B0-0D3A-6459FEAE6C8E}"/>
              </a:ext>
            </a:extLst>
          </p:cNvPr>
          <p:cNvSpPr txBox="1"/>
          <p:nvPr/>
        </p:nvSpPr>
        <p:spPr>
          <a:xfrm>
            <a:off x="3068994" y="1382080"/>
            <a:ext cx="621418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UA" sz="2000" dirty="0">
                <a:latin typeface="Comic Sans MS" panose="030F0702030302020204" pitchFamily="66" charset="0"/>
              </a:rPr>
              <a:t>https://gorod.dp.ua/news/230479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DBD5A21-A58F-583C-A30D-6C6D40B4E236}"/>
              </a:ext>
            </a:extLst>
          </p:cNvPr>
          <p:cNvSpPr txBox="1"/>
          <p:nvPr/>
        </p:nvSpPr>
        <p:spPr>
          <a:xfrm>
            <a:off x="3068994" y="1650507"/>
            <a:ext cx="621418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UA" sz="2000" dirty="0">
                <a:latin typeface="Comic Sans MS" panose="030F0702030302020204" pitchFamily="66" charset="0"/>
              </a:rPr>
              <a:t>https://dneprovskiye.info/uk/eternal-1081-istoriya-yevrejskoyi-gromady-dnipra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63A0575-5F38-AECB-902F-F593E2D9339C}"/>
              </a:ext>
            </a:extLst>
          </p:cNvPr>
          <p:cNvSpPr txBox="1"/>
          <p:nvPr/>
        </p:nvSpPr>
        <p:spPr>
          <a:xfrm>
            <a:off x="3087654" y="2185601"/>
            <a:ext cx="621418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UA" sz="2000" dirty="0">
                <a:latin typeface="Comic Sans MS" panose="030F0702030302020204" pitchFamily="66" charset="0"/>
              </a:rPr>
              <a:t>https://dnepr-future.com.ua/uk/eternal-istoriya-odniyeyi-z-vulycz-dnipra-lyvarna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D212367-3FB8-4EE4-BA97-8B9F00AC1B9B}"/>
              </a:ext>
            </a:extLst>
          </p:cNvPr>
          <p:cNvSpPr txBox="1"/>
          <p:nvPr/>
        </p:nvSpPr>
        <p:spPr>
          <a:xfrm>
            <a:off x="3068994" y="2761804"/>
            <a:ext cx="621418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UA" sz="2000" dirty="0">
                <a:latin typeface="Comic Sans MS" panose="030F0702030302020204" pitchFamily="66" charset="0"/>
              </a:rPr>
              <a:t>https://shabat.com.ua/dnipro/yevreyi-dnipra-arhitektori/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AC18BE8-9529-B30D-DE23-7CAC86300B61}"/>
              </a:ext>
            </a:extLst>
          </p:cNvPr>
          <p:cNvSpPr txBox="1"/>
          <p:nvPr/>
        </p:nvSpPr>
        <p:spPr>
          <a:xfrm>
            <a:off x="3068994" y="3331848"/>
            <a:ext cx="621418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UA" sz="2000" dirty="0">
                <a:latin typeface="Comic Sans MS" panose="030F0702030302020204" pitchFamily="66" charset="0"/>
              </a:rPr>
              <a:t>https://www.dnipro.libr.dp.ua/Menora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09A578A-D163-1DE1-DC51-088ADC5A64F1}"/>
              </a:ext>
            </a:extLst>
          </p:cNvPr>
          <p:cNvSpPr txBox="1"/>
          <p:nvPr/>
        </p:nvSpPr>
        <p:spPr>
          <a:xfrm>
            <a:off x="3068994" y="3597083"/>
            <a:ext cx="621418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UA" sz="2000" dirty="0">
                <a:latin typeface="Comic Sans MS" panose="030F0702030302020204" pitchFamily="66" charset="0"/>
              </a:rPr>
              <a:t>https://uk.wikipedia.org/wiki/%D0%93%D0%BE%D0%BB%D0%BE%D0%B2%D0%BD%D0%B0_%D1%81%D1%82%D0%BE%D1%80%D1%96%D0%BD%D0%BA%D0%B0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2E64B95-CE46-A274-5B51-9E11109C8134}"/>
              </a:ext>
            </a:extLst>
          </p:cNvPr>
          <p:cNvSpPr txBox="1"/>
          <p:nvPr/>
        </p:nvSpPr>
        <p:spPr>
          <a:xfrm>
            <a:off x="3087654" y="4807383"/>
            <a:ext cx="621418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UA" sz="2000" dirty="0">
                <a:latin typeface="Comic Sans MS" panose="030F0702030302020204" pitchFamily="66" charset="0"/>
              </a:rPr>
              <a:t>https://midnipro.event.net.ua/</a:t>
            </a:r>
          </a:p>
        </p:txBody>
      </p:sp>
    </p:spTree>
    <p:extLst>
      <p:ext uri="{BB962C8B-B14F-4D97-AF65-F5344CB8AC3E}">
        <p14:creationId xmlns:p14="http://schemas.microsoft.com/office/powerpoint/2010/main" val="20884429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2C3A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44A6228-1257-67BF-1E84-5A5ACC8E83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0FCE728-FB44-C743-96BC-370EE86E36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654631" y="-2020148"/>
            <a:ext cx="6858000" cy="1089829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12F9C17-566F-3594-1B85-4FF90F7C1D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6069" y="4682412"/>
            <a:ext cx="2474167" cy="247416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DE44E96-63E9-D582-FD96-E1B408CBB9D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7583" y="5366188"/>
            <a:ext cx="1790391" cy="1790391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4AA693A-876C-5FCE-64FF-2C40DE3C9E7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7045" y="0"/>
            <a:ext cx="1415757" cy="251690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1B9A246-58C5-F78F-6D95-D11F22EF008E}"/>
              </a:ext>
            </a:extLst>
          </p:cNvPr>
          <p:cNvSpPr txBox="1"/>
          <p:nvPr/>
        </p:nvSpPr>
        <p:spPr>
          <a:xfrm>
            <a:off x="3084856" y="2598003"/>
            <a:ext cx="621284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4800" b="1" dirty="0">
                <a:latin typeface="Comic Sans MS" panose="030F0702030302020204" pitchFamily="66" charset="0"/>
              </a:rPr>
              <a:t>Дякую за увагу!</a:t>
            </a:r>
            <a:endParaRPr lang="ru-UA" sz="4800" b="1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820378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Настроювані 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E5DED3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383</TotalTime>
  <Words>1380</Words>
  <Application>Microsoft Office PowerPoint</Application>
  <PresentationFormat>Широкий екран</PresentationFormat>
  <Paragraphs>80</Paragraphs>
  <Slides>17</Slides>
  <Notes>11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17</vt:i4>
      </vt:variant>
    </vt:vector>
  </HeadingPairs>
  <TitlesOfParts>
    <vt:vector size="23" baseType="lpstr">
      <vt:lpstr>Arial</vt:lpstr>
      <vt:lpstr>Calibri</vt:lpstr>
      <vt:lpstr>Calibri Light</vt:lpstr>
      <vt:lpstr>Comic Sans MS</vt:lpstr>
      <vt:lpstr>Pacifico</vt:lpstr>
      <vt:lpstr>Тема Office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User</dc:creator>
  <cp:lastModifiedBy>User</cp:lastModifiedBy>
  <cp:revision>3</cp:revision>
  <dcterms:created xsi:type="dcterms:W3CDTF">2026-03-15T15:24:58Z</dcterms:created>
  <dcterms:modified xsi:type="dcterms:W3CDTF">2026-04-01T19:41:01Z</dcterms:modified>
</cp:coreProperties>
</file>