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5" r:id="rId11"/>
    <p:sldId id="268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Помірний стиль 2 –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Помірний стиль 2 –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Розподіл грунтів 2015 рік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Аркуш1!$A$2:$A$4</c:f>
              <c:strCache>
                <c:ptCount val="3"/>
                <c:pt idx="0">
                  <c:v>Сіножаті</c:v>
                </c:pt>
                <c:pt idx="1">
                  <c:v>Орні землі</c:v>
                </c:pt>
                <c:pt idx="2">
                  <c:v>Болото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98</c:v>
                </c:pt>
                <c:pt idx="1">
                  <c:v>2742</c:v>
                </c:pt>
                <c:pt idx="2">
                  <c:v>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DE-4194-BFA1-D309AB027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Розподіл грунту 2026 рік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Аркуш1!$A$2:$A$3</c:f>
              <c:strCache>
                <c:ptCount val="2"/>
                <c:pt idx="0">
                  <c:v>Орні землі</c:v>
                </c:pt>
                <c:pt idx="1">
                  <c:v>Болото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2980</c:v>
                </c:pt>
                <c:pt idx="1">
                  <c:v>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C1-4F40-BB41-303287B8E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uk-UA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порівняльний аналіз кількості пасік в </a:t>
            </a:r>
            <a:r>
              <a:rPr lang="uk-UA" sz="2400" b="1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с.Аркадіївка</a:t>
            </a:r>
            <a:r>
              <a:rPr lang="uk-UA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Аркуш1!$A$2:$A$6</c:f>
              <c:strCache>
                <c:ptCount val="5"/>
                <c:pt idx="0">
                  <c:v>Скопич</c:v>
                </c:pt>
                <c:pt idx="1">
                  <c:v>Яжембяк</c:v>
                </c:pt>
                <c:pt idx="2">
                  <c:v>Лишко</c:v>
                </c:pt>
                <c:pt idx="3">
                  <c:v>Дерновий</c:v>
                </c:pt>
                <c:pt idx="4">
                  <c:v>Лихацький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100</c:v>
                </c:pt>
                <c:pt idx="1">
                  <c:v>120</c:v>
                </c:pt>
                <c:pt idx="2">
                  <c:v>130</c:v>
                </c:pt>
                <c:pt idx="3">
                  <c:v>90</c:v>
                </c:pt>
                <c:pt idx="4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A-4851-9060-720844E3DE61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Аркуш1!$A$2:$A$6</c:f>
              <c:strCache>
                <c:ptCount val="5"/>
                <c:pt idx="0">
                  <c:v>Скопич</c:v>
                </c:pt>
                <c:pt idx="1">
                  <c:v>Яжембяк</c:v>
                </c:pt>
                <c:pt idx="2">
                  <c:v>Лишко</c:v>
                </c:pt>
                <c:pt idx="3">
                  <c:v>Дерновий</c:v>
                </c:pt>
                <c:pt idx="4">
                  <c:v>Лихацький</c:v>
                </c:pt>
              </c:strCache>
            </c:strRef>
          </c:cat>
          <c:val>
            <c:numRef>
              <c:f>Аркуш1!$C$2:$C$6</c:f>
              <c:numCache>
                <c:formatCode>General</c:formatCode>
                <c:ptCount val="5"/>
                <c:pt idx="0">
                  <c:v>40</c:v>
                </c:pt>
                <c:pt idx="1">
                  <c:v>40</c:v>
                </c:pt>
                <c:pt idx="2">
                  <c:v>80</c:v>
                </c:pt>
                <c:pt idx="3">
                  <c:v>35</c:v>
                </c:pt>
                <c:pt idx="4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CA-4851-9060-720844E3D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639295"/>
        <c:axId val="157644575"/>
      </c:barChart>
      <c:catAx>
        <c:axId val="157639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7644575"/>
        <c:crosses val="autoZero"/>
        <c:auto val="1"/>
        <c:lblAlgn val="ctr"/>
        <c:lblOffset val="100"/>
        <c:noMultiLvlLbl val="0"/>
      </c:catAx>
      <c:valAx>
        <c:axId val="157644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7639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902D0-3A00-4209-9087-587138A9ECD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A5B558C-36BF-4189-9D60-B41F4CAD78B4}">
      <dgm:prSet phldrT="[Текст]" custT="1"/>
      <dgm:spPr/>
      <dgm:t>
        <a:bodyPr/>
        <a:lstStyle/>
        <a:p>
          <a:r>
            <a:rPr lang="ru-RU" sz="1400"/>
            <a:t>1</a:t>
          </a:r>
        </a:p>
      </dgm:t>
    </dgm:pt>
    <dgm:pt modelId="{65E2C167-9D66-4575-9E9F-1A043B5E215F}" type="parTrans" cxnId="{0328D23E-6250-4CD9-BEA4-7D81705B8310}">
      <dgm:prSet/>
      <dgm:spPr/>
      <dgm:t>
        <a:bodyPr/>
        <a:lstStyle/>
        <a:p>
          <a:endParaRPr lang="ru-RU"/>
        </a:p>
      </dgm:t>
    </dgm:pt>
    <dgm:pt modelId="{03636C92-E02D-4538-A4FC-A00ABF87B2B3}" type="sibTrans" cxnId="{0328D23E-6250-4CD9-BEA4-7D81705B8310}">
      <dgm:prSet/>
      <dgm:spPr/>
      <dgm:t>
        <a:bodyPr/>
        <a:lstStyle/>
        <a:p>
          <a:endParaRPr lang="ru-RU"/>
        </a:p>
      </dgm:t>
    </dgm:pt>
    <dgm:pt modelId="{E692B2F7-52C5-41C9-9FE9-14D7CEBA6FC7}">
      <dgm:prSet phldrT="[Текст]" custT="1"/>
      <dgm:spPr/>
      <dgm:t>
        <a:bodyPr/>
        <a:lstStyle/>
        <a:p>
          <a:r>
            <a:rPr lang="ru-RU" sz="1400"/>
            <a:t>2</a:t>
          </a:r>
        </a:p>
      </dgm:t>
    </dgm:pt>
    <dgm:pt modelId="{9D16D1C0-EADA-4B0B-B637-EE75E6F9F6A4}" type="parTrans" cxnId="{5E91A3B7-D614-44A3-B037-FAC9C53AC8C0}">
      <dgm:prSet/>
      <dgm:spPr/>
      <dgm:t>
        <a:bodyPr/>
        <a:lstStyle/>
        <a:p>
          <a:endParaRPr lang="ru-RU"/>
        </a:p>
      </dgm:t>
    </dgm:pt>
    <dgm:pt modelId="{EB9A430D-784C-406C-B2B5-4DD656F76BFD}" type="sibTrans" cxnId="{5E91A3B7-D614-44A3-B037-FAC9C53AC8C0}">
      <dgm:prSet/>
      <dgm:spPr/>
      <dgm:t>
        <a:bodyPr/>
        <a:lstStyle/>
        <a:p>
          <a:endParaRPr lang="ru-RU"/>
        </a:p>
      </dgm:t>
    </dgm:pt>
    <dgm:pt modelId="{C084218F-4447-4216-9AC9-9B0EDFE2BB92}">
      <dgm:prSet phldrT="[Текст]" custT="1"/>
      <dgm:spPr/>
      <dgm:t>
        <a:bodyPr/>
        <a:lstStyle/>
        <a:p>
          <a:r>
            <a:rPr lang="ru-RU" sz="1400"/>
            <a:t>3</a:t>
          </a:r>
        </a:p>
      </dgm:t>
    </dgm:pt>
    <dgm:pt modelId="{C87FDA2D-70D1-455F-996D-9FC6BEAA8E1A}" type="parTrans" cxnId="{DBD2760B-A33A-4587-BA99-6842F0B1325D}">
      <dgm:prSet/>
      <dgm:spPr/>
      <dgm:t>
        <a:bodyPr/>
        <a:lstStyle/>
        <a:p>
          <a:endParaRPr lang="ru-RU"/>
        </a:p>
      </dgm:t>
    </dgm:pt>
    <dgm:pt modelId="{8A0A6686-C8FC-47BC-822F-A1B41E02BBC4}" type="sibTrans" cxnId="{DBD2760B-A33A-4587-BA99-6842F0B1325D}">
      <dgm:prSet/>
      <dgm:spPr/>
      <dgm:t>
        <a:bodyPr/>
        <a:lstStyle/>
        <a:p>
          <a:endParaRPr lang="ru-RU"/>
        </a:p>
      </dgm:t>
    </dgm:pt>
    <dgm:pt modelId="{9C6101DB-072F-4EE9-8829-59A7CA2038CA}">
      <dgm:prSet custT="1"/>
      <dgm:spPr/>
      <dgm:t>
        <a:bodyPr/>
        <a:lstStyle/>
        <a:p>
          <a:r>
            <a:rPr lang="ru-RU" sz="1400"/>
            <a:t>4</a:t>
          </a:r>
        </a:p>
      </dgm:t>
    </dgm:pt>
    <dgm:pt modelId="{60F773A5-C17B-4CF4-8DD3-C2A56E24BE51}" type="parTrans" cxnId="{B8085098-21A1-4463-A51D-3127EEE0250A}">
      <dgm:prSet/>
      <dgm:spPr/>
      <dgm:t>
        <a:bodyPr/>
        <a:lstStyle/>
        <a:p>
          <a:endParaRPr lang="ru-RU"/>
        </a:p>
      </dgm:t>
    </dgm:pt>
    <dgm:pt modelId="{74F208E8-41FA-4EF1-803C-CF224B4187D0}" type="sibTrans" cxnId="{B8085098-21A1-4463-A51D-3127EEE0250A}">
      <dgm:prSet/>
      <dgm:spPr/>
      <dgm:t>
        <a:bodyPr/>
        <a:lstStyle/>
        <a:p>
          <a:endParaRPr lang="ru-RU"/>
        </a:p>
      </dgm:t>
    </dgm:pt>
    <dgm:pt modelId="{29152899-1112-4D3B-BD0A-14FEAA7C60E7}">
      <dgm:prSet custT="1"/>
      <dgm:spPr/>
      <dgm:t>
        <a:bodyPr/>
        <a:lstStyle/>
        <a:p>
          <a:r>
            <a:rPr lang="ru-RU" sz="1400"/>
            <a:t>5</a:t>
          </a:r>
        </a:p>
      </dgm:t>
    </dgm:pt>
    <dgm:pt modelId="{F8A6D5C5-DED1-4458-B7BB-8AA8DA4153E9}" type="sibTrans" cxnId="{08BF3533-0C2F-4349-AD45-4C9168E82886}">
      <dgm:prSet/>
      <dgm:spPr/>
      <dgm:t>
        <a:bodyPr/>
        <a:lstStyle/>
        <a:p>
          <a:endParaRPr lang="ru-RU"/>
        </a:p>
      </dgm:t>
    </dgm:pt>
    <dgm:pt modelId="{D823ED34-9928-4611-AA73-621C41F1B6CF}" type="parTrans" cxnId="{08BF3533-0C2F-4349-AD45-4C9168E82886}">
      <dgm:prSet/>
      <dgm:spPr/>
      <dgm:t>
        <a:bodyPr/>
        <a:lstStyle/>
        <a:p>
          <a:endParaRPr lang="ru-RU"/>
        </a:p>
      </dgm:t>
    </dgm:pt>
    <dgm:pt modelId="{E106E859-29E6-4A65-9767-1123A61A769A}" type="pres">
      <dgm:prSet presAssocID="{FDC902D0-3A00-4209-9087-587138A9ECDD}" presName="Name0" presStyleCnt="0">
        <dgm:presLayoutVars>
          <dgm:dir/>
          <dgm:animLvl val="lvl"/>
          <dgm:resizeHandles val="exact"/>
        </dgm:presLayoutVars>
      </dgm:prSet>
      <dgm:spPr/>
    </dgm:pt>
    <dgm:pt modelId="{D80A7C5B-23C9-4CCA-94FA-98C8D2C97875}" type="pres">
      <dgm:prSet presAssocID="{1A5B558C-36BF-4189-9D60-B41F4CAD78B4}" presName="Name8" presStyleCnt="0"/>
      <dgm:spPr/>
    </dgm:pt>
    <dgm:pt modelId="{5781DD02-3444-4470-8387-7AD1E13F9131}" type="pres">
      <dgm:prSet presAssocID="{1A5B558C-36BF-4189-9D60-B41F4CAD78B4}" presName="level" presStyleLbl="node1" presStyleIdx="0" presStyleCnt="5">
        <dgm:presLayoutVars>
          <dgm:chMax val="1"/>
          <dgm:bulletEnabled val="1"/>
        </dgm:presLayoutVars>
      </dgm:prSet>
      <dgm:spPr/>
    </dgm:pt>
    <dgm:pt modelId="{732A3EE9-1BF0-477A-94F5-C76EAB6E79FD}" type="pres">
      <dgm:prSet presAssocID="{1A5B558C-36BF-4189-9D60-B41F4CAD78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6936A6E-A7C8-4FCA-9E4F-7A5E2572C4A4}" type="pres">
      <dgm:prSet presAssocID="{E692B2F7-52C5-41C9-9FE9-14D7CEBA6FC7}" presName="Name8" presStyleCnt="0"/>
      <dgm:spPr/>
    </dgm:pt>
    <dgm:pt modelId="{A78130B9-351E-4515-B2DC-E4A24BCBB69E}" type="pres">
      <dgm:prSet presAssocID="{E692B2F7-52C5-41C9-9FE9-14D7CEBA6FC7}" presName="level" presStyleLbl="node1" presStyleIdx="1" presStyleCnt="5" custLinFactNeighborX="416" custLinFactNeighborY="-595">
        <dgm:presLayoutVars>
          <dgm:chMax val="1"/>
          <dgm:bulletEnabled val="1"/>
        </dgm:presLayoutVars>
      </dgm:prSet>
      <dgm:spPr/>
    </dgm:pt>
    <dgm:pt modelId="{5C60E1B5-0135-4AFF-97AF-CC18B49F5D07}" type="pres">
      <dgm:prSet presAssocID="{E692B2F7-52C5-41C9-9FE9-14D7CEBA6FC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4453C7B-5ABB-48AC-A25B-33693113A8DC}" type="pres">
      <dgm:prSet presAssocID="{C084218F-4447-4216-9AC9-9B0EDFE2BB92}" presName="Name8" presStyleCnt="0"/>
      <dgm:spPr/>
    </dgm:pt>
    <dgm:pt modelId="{0919EDD1-16C6-4E0B-BA73-C212E143AF9F}" type="pres">
      <dgm:prSet presAssocID="{C084218F-4447-4216-9AC9-9B0EDFE2BB92}" presName="level" presStyleLbl="node1" presStyleIdx="2" presStyleCnt="5" custScaleX="102789" custScaleY="102994" custLinFactNeighborX="1212">
        <dgm:presLayoutVars>
          <dgm:chMax val="1"/>
          <dgm:bulletEnabled val="1"/>
        </dgm:presLayoutVars>
      </dgm:prSet>
      <dgm:spPr/>
    </dgm:pt>
    <dgm:pt modelId="{19048CBA-2674-44E3-B94E-52AEF41CD940}" type="pres">
      <dgm:prSet presAssocID="{C084218F-4447-4216-9AC9-9B0EDFE2BB9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AE65DD1-B5D9-4B6D-9408-AD5B87233B7E}" type="pres">
      <dgm:prSet presAssocID="{9C6101DB-072F-4EE9-8829-59A7CA2038CA}" presName="Name8" presStyleCnt="0"/>
      <dgm:spPr/>
    </dgm:pt>
    <dgm:pt modelId="{898778CF-F77D-425F-83BD-CC7591AD20B2}" type="pres">
      <dgm:prSet presAssocID="{9C6101DB-072F-4EE9-8829-59A7CA2038CA}" presName="level" presStyleLbl="node1" presStyleIdx="3" presStyleCnt="5" custLinFactNeighborX="379" custLinFactNeighborY="-8332">
        <dgm:presLayoutVars>
          <dgm:chMax val="1"/>
          <dgm:bulletEnabled val="1"/>
        </dgm:presLayoutVars>
      </dgm:prSet>
      <dgm:spPr/>
    </dgm:pt>
    <dgm:pt modelId="{117B8C1C-9127-47CB-950D-258B9D3953F0}" type="pres">
      <dgm:prSet presAssocID="{9C6101DB-072F-4EE9-8829-59A7CA2038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205143E-F092-4B24-88E1-3E13C59C6562}" type="pres">
      <dgm:prSet presAssocID="{29152899-1112-4D3B-BD0A-14FEAA7C60E7}" presName="Name8" presStyleCnt="0"/>
      <dgm:spPr/>
    </dgm:pt>
    <dgm:pt modelId="{115D83C6-2571-4384-A83D-2A127FE9EFD6}" type="pres">
      <dgm:prSet presAssocID="{29152899-1112-4D3B-BD0A-14FEAA7C60E7}" presName="level" presStyleLbl="node1" presStyleIdx="4" presStyleCnt="5" custLinFactNeighborY="-13393">
        <dgm:presLayoutVars>
          <dgm:chMax val="1"/>
          <dgm:bulletEnabled val="1"/>
        </dgm:presLayoutVars>
      </dgm:prSet>
      <dgm:spPr/>
    </dgm:pt>
    <dgm:pt modelId="{6E36121F-7E5B-43FB-AF0F-48649AD75199}" type="pres">
      <dgm:prSet presAssocID="{29152899-1112-4D3B-BD0A-14FEAA7C60E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BD2760B-A33A-4587-BA99-6842F0B1325D}" srcId="{FDC902D0-3A00-4209-9087-587138A9ECDD}" destId="{C084218F-4447-4216-9AC9-9B0EDFE2BB92}" srcOrd="2" destOrd="0" parTransId="{C87FDA2D-70D1-455F-996D-9FC6BEAA8E1A}" sibTransId="{8A0A6686-C8FC-47BC-822F-A1B41E02BBC4}"/>
    <dgm:cxn modelId="{200A960C-4E55-4C98-8B06-36BCA6F7765D}" type="presOf" srcId="{E692B2F7-52C5-41C9-9FE9-14D7CEBA6FC7}" destId="{A78130B9-351E-4515-B2DC-E4A24BCBB69E}" srcOrd="0" destOrd="0" presId="urn:microsoft.com/office/officeart/2005/8/layout/pyramid1"/>
    <dgm:cxn modelId="{CCD34519-47E7-423A-B9DF-974B6081C390}" type="presOf" srcId="{FDC902D0-3A00-4209-9087-587138A9ECDD}" destId="{E106E859-29E6-4A65-9767-1123A61A769A}" srcOrd="0" destOrd="0" presId="urn:microsoft.com/office/officeart/2005/8/layout/pyramid1"/>
    <dgm:cxn modelId="{08BF3533-0C2F-4349-AD45-4C9168E82886}" srcId="{FDC902D0-3A00-4209-9087-587138A9ECDD}" destId="{29152899-1112-4D3B-BD0A-14FEAA7C60E7}" srcOrd="4" destOrd="0" parTransId="{D823ED34-9928-4611-AA73-621C41F1B6CF}" sibTransId="{F8A6D5C5-DED1-4458-B7BB-8AA8DA4153E9}"/>
    <dgm:cxn modelId="{0328D23E-6250-4CD9-BEA4-7D81705B8310}" srcId="{FDC902D0-3A00-4209-9087-587138A9ECDD}" destId="{1A5B558C-36BF-4189-9D60-B41F4CAD78B4}" srcOrd="0" destOrd="0" parTransId="{65E2C167-9D66-4575-9E9F-1A043B5E215F}" sibTransId="{03636C92-E02D-4538-A4FC-A00ABF87B2B3}"/>
    <dgm:cxn modelId="{D54A2345-E493-45A7-8CCA-5CB592B772F4}" type="presOf" srcId="{9C6101DB-072F-4EE9-8829-59A7CA2038CA}" destId="{898778CF-F77D-425F-83BD-CC7591AD20B2}" srcOrd="0" destOrd="0" presId="urn:microsoft.com/office/officeart/2005/8/layout/pyramid1"/>
    <dgm:cxn modelId="{1CF68266-8766-44D1-AB74-28D761DD4332}" type="presOf" srcId="{C084218F-4447-4216-9AC9-9B0EDFE2BB92}" destId="{0919EDD1-16C6-4E0B-BA73-C212E143AF9F}" srcOrd="0" destOrd="0" presId="urn:microsoft.com/office/officeart/2005/8/layout/pyramid1"/>
    <dgm:cxn modelId="{FE744E67-C359-4908-8159-879E6DF81313}" type="presOf" srcId="{29152899-1112-4D3B-BD0A-14FEAA7C60E7}" destId="{115D83C6-2571-4384-A83D-2A127FE9EFD6}" srcOrd="0" destOrd="0" presId="urn:microsoft.com/office/officeart/2005/8/layout/pyramid1"/>
    <dgm:cxn modelId="{CBCC7071-2A39-49FB-B024-8EE35C1A2E18}" type="presOf" srcId="{C084218F-4447-4216-9AC9-9B0EDFE2BB92}" destId="{19048CBA-2674-44E3-B94E-52AEF41CD940}" srcOrd="1" destOrd="0" presId="urn:microsoft.com/office/officeart/2005/8/layout/pyramid1"/>
    <dgm:cxn modelId="{8A5ED189-AF18-498E-9118-BCF17D676D13}" type="presOf" srcId="{1A5B558C-36BF-4189-9D60-B41F4CAD78B4}" destId="{5781DD02-3444-4470-8387-7AD1E13F9131}" srcOrd="0" destOrd="0" presId="urn:microsoft.com/office/officeart/2005/8/layout/pyramid1"/>
    <dgm:cxn modelId="{B8085098-21A1-4463-A51D-3127EEE0250A}" srcId="{FDC902D0-3A00-4209-9087-587138A9ECDD}" destId="{9C6101DB-072F-4EE9-8829-59A7CA2038CA}" srcOrd="3" destOrd="0" parTransId="{60F773A5-C17B-4CF4-8DD3-C2A56E24BE51}" sibTransId="{74F208E8-41FA-4EF1-803C-CF224B4187D0}"/>
    <dgm:cxn modelId="{9451A8AD-8FE4-4A66-9A37-23AC568CE7B2}" type="presOf" srcId="{9C6101DB-072F-4EE9-8829-59A7CA2038CA}" destId="{117B8C1C-9127-47CB-950D-258B9D3953F0}" srcOrd="1" destOrd="0" presId="urn:microsoft.com/office/officeart/2005/8/layout/pyramid1"/>
    <dgm:cxn modelId="{5977CFB2-A55D-4D42-B59F-F6A4FDEB4F25}" type="presOf" srcId="{29152899-1112-4D3B-BD0A-14FEAA7C60E7}" destId="{6E36121F-7E5B-43FB-AF0F-48649AD75199}" srcOrd="1" destOrd="0" presId="urn:microsoft.com/office/officeart/2005/8/layout/pyramid1"/>
    <dgm:cxn modelId="{CEC080B3-DC60-4605-8FFD-F3E0386A5958}" type="presOf" srcId="{1A5B558C-36BF-4189-9D60-B41F4CAD78B4}" destId="{732A3EE9-1BF0-477A-94F5-C76EAB6E79FD}" srcOrd="1" destOrd="0" presId="urn:microsoft.com/office/officeart/2005/8/layout/pyramid1"/>
    <dgm:cxn modelId="{5E91A3B7-D614-44A3-B037-FAC9C53AC8C0}" srcId="{FDC902D0-3A00-4209-9087-587138A9ECDD}" destId="{E692B2F7-52C5-41C9-9FE9-14D7CEBA6FC7}" srcOrd="1" destOrd="0" parTransId="{9D16D1C0-EADA-4B0B-B637-EE75E6F9F6A4}" sibTransId="{EB9A430D-784C-406C-B2B5-4DD656F76BFD}"/>
    <dgm:cxn modelId="{FA2883B9-F945-4157-BCC8-A40249574268}" type="presOf" srcId="{E692B2F7-52C5-41C9-9FE9-14D7CEBA6FC7}" destId="{5C60E1B5-0135-4AFF-97AF-CC18B49F5D07}" srcOrd="1" destOrd="0" presId="urn:microsoft.com/office/officeart/2005/8/layout/pyramid1"/>
    <dgm:cxn modelId="{71BB2CBE-6E3D-4ABE-BAAF-8523BCC52073}" type="presParOf" srcId="{E106E859-29E6-4A65-9767-1123A61A769A}" destId="{D80A7C5B-23C9-4CCA-94FA-98C8D2C97875}" srcOrd="0" destOrd="0" presId="urn:microsoft.com/office/officeart/2005/8/layout/pyramid1"/>
    <dgm:cxn modelId="{17D15C3D-0BEE-47C7-9252-5F547E59FC92}" type="presParOf" srcId="{D80A7C5B-23C9-4CCA-94FA-98C8D2C97875}" destId="{5781DD02-3444-4470-8387-7AD1E13F9131}" srcOrd="0" destOrd="0" presId="urn:microsoft.com/office/officeart/2005/8/layout/pyramid1"/>
    <dgm:cxn modelId="{D79B57F7-FD94-400C-AD41-276AD44EB033}" type="presParOf" srcId="{D80A7C5B-23C9-4CCA-94FA-98C8D2C97875}" destId="{732A3EE9-1BF0-477A-94F5-C76EAB6E79FD}" srcOrd="1" destOrd="0" presId="urn:microsoft.com/office/officeart/2005/8/layout/pyramid1"/>
    <dgm:cxn modelId="{9320E913-FB8A-4D89-8E69-E3BECEB3B271}" type="presParOf" srcId="{E106E859-29E6-4A65-9767-1123A61A769A}" destId="{06936A6E-A7C8-4FCA-9E4F-7A5E2572C4A4}" srcOrd="1" destOrd="0" presId="urn:microsoft.com/office/officeart/2005/8/layout/pyramid1"/>
    <dgm:cxn modelId="{11D5E6CB-D9C8-4DCA-9E64-1E96A27C26FB}" type="presParOf" srcId="{06936A6E-A7C8-4FCA-9E4F-7A5E2572C4A4}" destId="{A78130B9-351E-4515-B2DC-E4A24BCBB69E}" srcOrd="0" destOrd="0" presId="urn:microsoft.com/office/officeart/2005/8/layout/pyramid1"/>
    <dgm:cxn modelId="{5018E34E-5426-4075-8981-B542731AF6F6}" type="presParOf" srcId="{06936A6E-A7C8-4FCA-9E4F-7A5E2572C4A4}" destId="{5C60E1B5-0135-4AFF-97AF-CC18B49F5D07}" srcOrd="1" destOrd="0" presId="urn:microsoft.com/office/officeart/2005/8/layout/pyramid1"/>
    <dgm:cxn modelId="{5D7085A4-358A-4C9B-A131-76E0834CA9D8}" type="presParOf" srcId="{E106E859-29E6-4A65-9767-1123A61A769A}" destId="{F4453C7B-5ABB-48AC-A25B-33693113A8DC}" srcOrd="2" destOrd="0" presId="urn:microsoft.com/office/officeart/2005/8/layout/pyramid1"/>
    <dgm:cxn modelId="{78C9E250-CEC3-4D7B-9399-1CB5B0C8F9C7}" type="presParOf" srcId="{F4453C7B-5ABB-48AC-A25B-33693113A8DC}" destId="{0919EDD1-16C6-4E0B-BA73-C212E143AF9F}" srcOrd="0" destOrd="0" presId="urn:microsoft.com/office/officeart/2005/8/layout/pyramid1"/>
    <dgm:cxn modelId="{F3D296F0-39B1-4B7D-83AF-4F8CFEA11B57}" type="presParOf" srcId="{F4453C7B-5ABB-48AC-A25B-33693113A8DC}" destId="{19048CBA-2674-44E3-B94E-52AEF41CD940}" srcOrd="1" destOrd="0" presId="urn:microsoft.com/office/officeart/2005/8/layout/pyramid1"/>
    <dgm:cxn modelId="{D8C30BC4-901A-4281-9E05-F77E723EB67C}" type="presParOf" srcId="{E106E859-29E6-4A65-9767-1123A61A769A}" destId="{0AE65DD1-B5D9-4B6D-9408-AD5B87233B7E}" srcOrd="3" destOrd="0" presId="urn:microsoft.com/office/officeart/2005/8/layout/pyramid1"/>
    <dgm:cxn modelId="{A05E3451-6D63-4E82-812C-DEEE8C65AF77}" type="presParOf" srcId="{0AE65DD1-B5D9-4B6D-9408-AD5B87233B7E}" destId="{898778CF-F77D-425F-83BD-CC7591AD20B2}" srcOrd="0" destOrd="0" presId="urn:microsoft.com/office/officeart/2005/8/layout/pyramid1"/>
    <dgm:cxn modelId="{459F8588-0E80-4D84-B56C-3CA2374DE3C8}" type="presParOf" srcId="{0AE65DD1-B5D9-4B6D-9408-AD5B87233B7E}" destId="{117B8C1C-9127-47CB-950D-258B9D3953F0}" srcOrd="1" destOrd="0" presId="urn:microsoft.com/office/officeart/2005/8/layout/pyramid1"/>
    <dgm:cxn modelId="{418B57CB-5188-4801-8517-11BB9E549821}" type="presParOf" srcId="{E106E859-29E6-4A65-9767-1123A61A769A}" destId="{E205143E-F092-4B24-88E1-3E13C59C6562}" srcOrd="4" destOrd="0" presId="urn:microsoft.com/office/officeart/2005/8/layout/pyramid1"/>
    <dgm:cxn modelId="{5744322B-EAEF-4B01-85E1-5A4EABC77CCC}" type="presParOf" srcId="{E205143E-F092-4B24-88E1-3E13C59C6562}" destId="{115D83C6-2571-4384-A83D-2A127FE9EFD6}" srcOrd="0" destOrd="0" presId="urn:microsoft.com/office/officeart/2005/8/layout/pyramid1"/>
    <dgm:cxn modelId="{F7F8A6D7-B8F0-4358-A5A5-91FBCE357521}" type="presParOf" srcId="{E205143E-F092-4B24-88E1-3E13C59C6562}" destId="{6E36121F-7E5B-43FB-AF0F-48649AD7519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1DD02-3444-4470-8387-7AD1E13F9131}">
      <dsp:nvSpPr>
        <dsp:cNvPr id="0" name=""/>
        <dsp:cNvSpPr/>
      </dsp:nvSpPr>
      <dsp:spPr>
        <a:xfrm>
          <a:off x="1180275" y="0"/>
          <a:ext cx="585753" cy="982718"/>
        </a:xfrm>
        <a:prstGeom prst="trapezoid">
          <a:avLst>
            <a:gd name="adj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1</a:t>
          </a:r>
        </a:p>
      </dsp:txBody>
      <dsp:txXfrm>
        <a:off x="1180275" y="0"/>
        <a:ext cx="585753" cy="982718"/>
      </dsp:txXfrm>
    </dsp:sp>
    <dsp:sp modelId="{A78130B9-351E-4515-B2DC-E4A24BCBB69E}">
      <dsp:nvSpPr>
        <dsp:cNvPr id="0" name=""/>
        <dsp:cNvSpPr/>
      </dsp:nvSpPr>
      <dsp:spPr>
        <a:xfrm>
          <a:off x="892272" y="976870"/>
          <a:ext cx="1171506" cy="982718"/>
        </a:xfrm>
        <a:prstGeom prst="trapezoid">
          <a:avLst>
            <a:gd name="adj" fmla="val 2980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2</a:t>
          </a:r>
        </a:p>
      </dsp:txBody>
      <dsp:txXfrm>
        <a:off x="1097285" y="976870"/>
        <a:ext cx="761479" cy="982718"/>
      </dsp:txXfrm>
    </dsp:sp>
    <dsp:sp modelId="{0919EDD1-16C6-4E0B-BA73-C212E143AF9F}">
      <dsp:nvSpPr>
        <dsp:cNvPr id="0" name=""/>
        <dsp:cNvSpPr/>
      </dsp:nvSpPr>
      <dsp:spPr>
        <a:xfrm>
          <a:off x="582514" y="1965436"/>
          <a:ext cx="1824296" cy="1012140"/>
        </a:xfrm>
        <a:prstGeom prst="trapezoid">
          <a:avLst>
            <a:gd name="adj" fmla="val 2980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3</a:t>
          </a:r>
        </a:p>
      </dsp:txBody>
      <dsp:txXfrm>
        <a:off x="901766" y="1965436"/>
        <a:ext cx="1185792" cy="1012140"/>
      </dsp:txXfrm>
    </dsp:sp>
    <dsp:sp modelId="{898778CF-F77D-425F-83BD-CC7591AD20B2}">
      <dsp:nvSpPr>
        <dsp:cNvPr id="0" name=""/>
        <dsp:cNvSpPr/>
      </dsp:nvSpPr>
      <dsp:spPr>
        <a:xfrm>
          <a:off x="301823" y="2895696"/>
          <a:ext cx="2360550" cy="982718"/>
        </a:xfrm>
        <a:prstGeom prst="trapezoid">
          <a:avLst>
            <a:gd name="adj" fmla="val 2980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4</a:t>
          </a:r>
        </a:p>
      </dsp:txBody>
      <dsp:txXfrm>
        <a:off x="714919" y="2895696"/>
        <a:ext cx="1534357" cy="982718"/>
      </dsp:txXfrm>
    </dsp:sp>
    <dsp:sp modelId="{115D83C6-2571-4384-A83D-2A127FE9EFD6}">
      <dsp:nvSpPr>
        <dsp:cNvPr id="0" name=""/>
        <dsp:cNvSpPr/>
      </dsp:nvSpPr>
      <dsp:spPr>
        <a:xfrm>
          <a:off x="0" y="3828679"/>
          <a:ext cx="2946304" cy="982718"/>
        </a:xfrm>
        <a:prstGeom prst="trapezoid">
          <a:avLst>
            <a:gd name="adj" fmla="val 2980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5</a:t>
          </a:r>
        </a:p>
      </dsp:txBody>
      <dsp:txXfrm>
        <a:off x="515603" y="3828679"/>
        <a:ext cx="1915097" cy="982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54DE8-3825-9D19-7053-931D6CECB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3AAE7E3-1104-CAEF-305D-0B6ADE6B5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33DD1D8-986F-F0E9-542F-E4BCA593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243A039-CAD1-4D5E-F3A8-DEC2C40D1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809478-3BE9-72B3-02B6-52246116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45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6F38C4-0B3E-4BF9-584A-F0FDCEE0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DA4B6C-4581-8ED5-7150-5902B4107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D016C88-CCEE-A5C9-96FF-11E295B9B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93FFA12-50AD-01C7-5A38-3B546B7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6959E6F-7935-FBF0-ADC4-5FA5203F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709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E7003-C054-10C1-BC2B-8B0837AFF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7824A7D-9E8C-BE6C-E15B-11D8ED3CD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03F2A0D-8B60-B105-08F0-A8229C58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E9E2042-4523-260A-B92E-8AEB7367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00EB8E1-B679-B500-98B5-AC15C788C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2364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DD1155-EDD1-E978-EC7A-D6C66A26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295B715-FE46-5FD5-8F4F-C07C909713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ACEFEE1-465F-761D-C449-9FF480131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81C048D-F54B-FC20-E654-D59E8C8A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CC2B74F-42FF-6B64-446D-D85D5ACC3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8AD4046-E27D-03A3-C13F-6A2F07D3B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800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275C5-2668-F754-B02D-25223DC34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D5C1B74-A87F-2EC1-B76E-ACB7BB5CF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930CD4E-2CB6-B789-F159-DD84A368C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A63DB484-0BED-037E-6261-F89AF11FE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681C8C7B-4293-0078-C668-43D63450E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49DF29B9-9BE0-3814-1F2D-57372D19B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45ADDFA-B259-6A0E-BFA0-E0A3FA140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6C2812C-67A8-61B2-C472-20A1ADC07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409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0565F-C058-BD80-16FC-90BC18CF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78CBF2B-10AE-31DF-5172-FD1D84A24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FB83364F-4DC2-3169-C075-AC59465A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F0F97B2B-F778-DFD5-E796-9FFF13DC8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295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58B60D8-C71A-3C0F-A6D9-57EBFC35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4FD1D36-0AC3-ED27-3091-3DCCA3B8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8A13272-BA4B-3D0E-C04F-633BC44F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3348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03495-D8CD-218A-BB2A-770A3871C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46FE378-0648-CD8B-663E-6A0BC1FCF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FDD38EA-CC4B-F9E7-6A16-40D182023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17C785A-50F3-FF56-949A-7520901C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4980D51-39A4-A018-693B-720260D8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3D3F175-5383-0349-3CE3-14ED1AFE8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853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AD0D2-5C2C-C26A-82FC-5CFA40DE0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4B765612-6FC8-FBD8-BD43-FFBC460839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B94C466-078D-817E-6E12-5342D9376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A08DCF6-E33D-819E-3832-50079C7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EB7D111-424D-C486-0DB9-E5AF64C99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7000B2E-ACE5-990A-81AC-8FAC66BC6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50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FCA9C-AC37-8469-1FA4-E85A910B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85CCC7CF-0823-7D36-8764-4CFBAFDCE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0B79A18-7E15-110E-6423-8D1CCDE21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6C27829-2DED-2ED8-3D6E-12C3CD1E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E9132AB-05BE-5E0C-0745-52DB64CB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956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A221159-7CD4-862E-8779-29728BE60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6D0946F-6169-049A-88A9-43FFA34AE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3CE4CF3-5240-7FFA-DE54-7DBFF548A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8C3E4C2-A8FB-0E9C-4F24-1B7FAD54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64796D5-DB9E-C4C6-B216-59618A7CA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56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14">
              <a:srgbClr val="B4EE47"/>
            </a:gs>
            <a:gs pos="18648">
              <a:srgbClr val="DCF721"/>
            </a:gs>
            <a:gs pos="0">
              <a:srgbClr val="FFFF00"/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06634CD-4B56-5957-E69F-43A7B7933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ED10CF1-899B-0C9E-5BB9-03A08A17A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082750B-804F-ACDF-4CBD-C4B32B655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91989-15E1-4A88-8ACB-AD1FEF17B8FD}" type="datetimeFigureOut">
              <a:rPr lang="uk-UA" smtClean="0"/>
              <a:t>21.04.2026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53E0A8-CD25-C4F3-4DB3-09CEBFD0D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81F3D5D-76A9-FF4D-E6F5-7A11F3E81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E2C72-A5B0-43D6-8A5C-5E6C56BB307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99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asika.news/vykorystannya-bdzhil-dlya-zapylennya-silgospkultur-zbilshuye-vrozhajnist-na-10-20-ekspert/" TargetMode="External"/><Relationship Id="rId2" Type="http://schemas.openxmlformats.org/officeDocument/2006/relationships/hyperlink" Target="https://kurkul.com/spetsproekty/802-ekonomichniy-efekt-vid-bdjolozapilennya-sonyashniku---priklad-realnogo-poly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6D5923-9F67-1A95-12DB-A130EF496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29" y="139147"/>
            <a:ext cx="11592560" cy="2097157"/>
          </a:xfrm>
        </p:spPr>
        <p:txBody>
          <a:bodyPr>
            <a:noAutofit/>
          </a:bodyPr>
          <a:lstStyle/>
          <a:p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</a:t>
            </a:r>
            <a:r>
              <a:rPr lang="uk-UA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порушення екологічних  зв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язків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комах на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прикладі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бджільництва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8343C4-7870-5FFB-CAB5-6F0B0917F4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3" t="26233" b="17003"/>
          <a:stretch/>
        </p:blipFill>
        <p:spPr>
          <a:xfrm>
            <a:off x="2733259" y="2236305"/>
            <a:ext cx="6430619" cy="45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3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C42772C-1DBF-3614-77DB-23A708170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3065" y="152013"/>
            <a:ext cx="5288935" cy="5269732"/>
          </a:xfrm>
        </p:spPr>
        <p:txBody>
          <a:bodyPr>
            <a:noAutofit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єкту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Хурсій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Дарина Олексіївна,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Хурсій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Олексіївна учениці 6 класу 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Аркадіївської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гімназії </a:t>
            </a:r>
            <a:r>
              <a:rPr lang="uk-UA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с.Аркадіївка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Броварського району, Київської області, Київське територіальне відділення МАН</a:t>
            </a:r>
          </a:p>
        </p:txBody>
      </p:sp>
      <p:pic>
        <p:nvPicPr>
          <p:cNvPr id="9" name="Рисунок 8" descr="Зображення, що містить особа, Обличчя людини, одежа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E3287730-2D59-1D82-6C31-8143B13D9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02"/>
          <a:stretch/>
        </p:blipFill>
        <p:spPr>
          <a:xfrm>
            <a:off x="91680" y="152013"/>
            <a:ext cx="6719705" cy="36164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804948-A201-042D-4183-C0D4E388E2A8}"/>
              </a:ext>
            </a:extLst>
          </p:cNvPr>
          <p:cNvSpPr txBox="1"/>
          <p:nvPr/>
        </p:nvSpPr>
        <p:spPr>
          <a:xfrm>
            <a:off x="273016" y="4503291"/>
            <a:ext cx="65383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Жовтоног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Михайлівна, педагог-організатор</a:t>
            </a:r>
          </a:p>
        </p:txBody>
      </p:sp>
    </p:spTree>
    <p:extLst>
      <p:ext uri="{BB962C8B-B14F-4D97-AF65-F5344CB8AC3E}">
        <p14:creationId xmlns:p14="http://schemas.microsoft.com/office/powerpoint/2010/main" val="3659661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438CA40-88A3-74F9-5EF1-AF81BBD409D7}"/>
              </a:ext>
            </a:extLst>
          </p:cNvPr>
          <p:cNvSpPr/>
          <p:nvPr/>
        </p:nvSpPr>
        <p:spPr>
          <a:xfrm>
            <a:off x="0" y="2013989"/>
            <a:ext cx="11369964" cy="158496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дослідження: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плив </a:t>
            </a:r>
            <a:r>
              <a:rPr lang="uk-UA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порушення екологічних зв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</a:t>
            </a:r>
            <a:r>
              <a:rPr lang="uk-UA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ків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і комах 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230C06B-DC48-DD16-4766-2AB255C4EA4D}"/>
              </a:ext>
            </a:extLst>
          </p:cNvPr>
          <p:cNvSpPr/>
          <p:nvPr/>
        </p:nvSpPr>
        <p:spPr>
          <a:xfrm>
            <a:off x="129309" y="799869"/>
            <a:ext cx="11240655" cy="173736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 prstMaterial="matte">
            <a:bevelT w="152400" h="50800" prst="softRound"/>
            <a:bevelB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вплив </a:t>
            </a:r>
            <a:r>
              <a:rPr lang="uk-UA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порушення екологічних зв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язків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комах, як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занепаду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бджільництва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A6A573D-CC7A-E37A-8139-83B7B45EF1D2}"/>
              </a:ext>
            </a:extLst>
          </p:cNvPr>
          <p:cNvSpPr/>
          <p:nvPr/>
        </p:nvSpPr>
        <p:spPr>
          <a:xfrm>
            <a:off x="64656" y="3172228"/>
            <a:ext cx="11240654" cy="193040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дослідження: 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і розвиток бджільництва регіону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F864C8B-1445-3A80-8DB2-B86E0DFB4755}"/>
              </a:ext>
            </a:extLst>
          </p:cNvPr>
          <p:cNvSpPr/>
          <p:nvPr/>
        </p:nvSpPr>
        <p:spPr>
          <a:xfrm>
            <a:off x="64655" y="4660669"/>
            <a:ext cx="11643359" cy="2365431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дослідження: 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аналітичний, статистичний, польовий, опитування, картографічний, моделювання, синтез набутої інформацій для відпрацювання самостійних висновків 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5F7ADC4-EA35-0131-2704-AF0021F223C5}"/>
              </a:ext>
            </a:extLst>
          </p:cNvPr>
          <p:cNvSpPr/>
          <p:nvPr/>
        </p:nvSpPr>
        <p:spPr>
          <a:xfrm>
            <a:off x="475672" y="-68811"/>
            <a:ext cx="11240655" cy="173736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 prstMaterial="matte">
            <a:bevelT w="152400" h="50800" prst="softRound"/>
            <a:bevelB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86055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0B9C490-2694-6660-459A-EF6DE1EB6345}"/>
              </a:ext>
            </a:extLst>
          </p:cNvPr>
          <p:cNvSpPr txBox="1">
            <a:spLocks/>
          </p:cNvSpPr>
          <p:nvPr/>
        </p:nvSpPr>
        <p:spPr>
          <a:xfrm>
            <a:off x="528320" y="-135712"/>
            <a:ext cx="11592560" cy="136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B42433F4-6A28-FCE9-3E27-6FDC524FCC2F}"/>
              </a:ext>
            </a:extLst>
          </p:cNvPr>
          <p:cNvSpPr/>
          <p:nvPr/>
        </p:nvSpPr>
        <p:spPr>
          <a:xfrm>
            <a:off x="360217" y="0"/>
            <a:ext cx="11434619" cy="148705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</a:p>
        </p:txBody>
      </p:sp>
      <p:sp>
        <p:nvSpPr>
          <p:cNvPr id="12" name="Підзаголовок 2">
            <a:extLst>
              <a:ext uri="{FF2B5EF4-FFF2-40B4-BE49-F238E27FC236}">
                <a16:creationId xmlns:a16="http://schemas.microsoft.com/office/drawing/2014/main" id="{D6E38ED7-9BE0-511E-C12A-07AA5BC8D769}"/>
              </a:ext>
            </a:extLst>
          </p:cNvPr>
          <p:cNvSpPr txBox="1">
            <a:spLocks/>
          </p:cNvSpPr>
          <p:nvPr/>
        </p:nvSpPr>
        <p:spPr>
          <a:xfrm>
            <a:off x="6903065" y="152013"/>
            <a:ext cx="5288935" cy="5269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141FDD-2BEF-5351-9113-6D52B2FE8459}"/>
              </a:ext>
            </a:extLst>
          </p:cNvPr>
          <p:cNvSpPr txBox="1"/>
          <p:nvPr/>
        </p:nvSpPr>
        <p:spPr>
          <a:xfrm>
            <a:off x="271354" y="1076094"/>
            <a:ext cx="1139232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Вивчити дане питання в науковій літературі </a:t>
            </a:r>
          </a:p>
          <a:p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Розглянути роль бджоли для екосистеми </a:t>
            </a:r>
          </a:p>
          <a:p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Охарактеризувати роль </a:t>
            </a:r>
            <a:r>
              <a:rPr lang="uk-UA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розвитку бджільництва регіону</a:t>
            </a:r>
          </a:p>
          <a:p>
            <a:r>
              <a:rPr lang="uk-UA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Визначити безпечні природні зони для розширення екологічно чистих ділянок польових квітів на території навколишнього природного простору</a:t>
            </a:r>
          </a:p>
        </p:txBody>
      </p:sp>
    </p:spTree>
    <p:extLst>
      <p:ext uri="{BB962C8B-B14F-4D97-AF65-F5344CB8AC3E}">
        <p14:creationId xmlns:p14="http://schemas.microsoft.com/office/powerpoint/2010/main" val="245719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D85E7827-3A34-6EF9-53AE-C616000A1E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8364391"/>
              </p:ext>
            </p:extLst>
          </p:nvPr>
        </p:nvGraphicFramePr>
        <p:xfrm>
          <a:off x="33063" y="2036285"/>
          <a:ext cx="2946304" cy="4943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073DEDE-0F40-DF9F-B895-4C59BED2B0EE}"/>
              </a:ext>
            </a:extLst>
          </p:cNvPr>
          <p:cNvSpPr/>
          <p:nvPr/>
        </p:nvSpPr>
        <p:spPr>
          <a:xfrm>
            <a:off x="1884064" y="2154127"/>
            <a:ext cx="3972339" cy="6738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 призначенням є запилення рослин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77F6EA0-D2BE-D333-849A-C2D99B400F35}"/>
              </a:ext>
            </a:extLst>
          </p:cNvPr>
          <p:cNvSpPr/>
          <p:nvPr/>
        </p:nvSpPr>
        <p:spPr>
          <a:xfrm>
            <a:off x="2059457" y="2976835"/>
            <a:ext cx="4191980" cy="764541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 відтворення дикорослих видів та врожайність більшості оброблюваних культур 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A07E85C-CD3F-4954-75DD-407085F59FDF}"/>
              </a:ext>
            </a:extLst>
          </p:cNvPr>
          <p:cNvSpPr/>
          <p:nvPr/>
        </p:nvSpPr>
        <p:spPr>
          <a:xfrm>
            <a:off x="2415743" y="3873175"/>
            <a:ext cx="4191980" cy="82962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 поліпшенню життєстійкості рослин та підтримці біорізноманіття на планеті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C930E56-04F1-E3CC-B3D2-BD139E6BD60C}"/>
              </a:ext>
            </a:extLst>
          </p:cNvPr>
          <p:cNvSpPr/>
          <p:nvPr/>
        </p:nvSpPr>
        <p:spPr>
          <a:xfrm>
            <a:off x="2523702" y="4748950"/>
            <a:ext cx="4262164" cy="82962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 зростанню кількості рослинної їжі, створюючи кормову базу для всіх живих організмів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24146CB-7C08-3C21-D4B5-13E051CB016D}"/>
              </a:ext>
            </a:extLst>
          </p:cNvPr>
          <p:cNvSpPr/>
          <p:nvPr/>
        </p:nvSpPr>
        <p:spPr>
          <a:xfrm>
            <a:off x="2705493" y="5732019"/>
            <a:ext cx="4193994" cy="697061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 підтримувати екологічний баланс, збільшуючи кількість кистю в атмосфері 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162C77D3-1DB3-6F31-2A4A-F61812F63496}"/>
              </a:ext>
            </a:extLst>
          </p:cNvPr>
          <p:cNvSpPr txBox="1">
            <a:spLocks/>
          </p:cNvSpPr>
          <p:nvPr/>
        </p:nvSpPr>
        <p:spPr>
          <a:xfrm>
            <a:off x="-3019659" y="1007067"/>
            <a:ext cx="11592560" cy="136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 бджоли так важливі?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5B64F296-90A3-5A2C-5808-7DBD5A93238C}"/>
              </a:ext>
            </a:extLst>
          </p:cNvPr>
          <p:cNvSpPr txBox="1">
            <a:spLocks/>
          </p:cNvSpPr>
          <p:nvPr/>
        </p:nvSpPr>
        <p:spPr>
          <a:xfrm>
            <a:off x="6251437" y="1364445"/>
            <a:ext cx="5639594" cy="658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бджіл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6CA33C-8BB3-831F-A572-AA77E32441CB}"/>
              </a:ext>
            </a:extLst>
          </p:cNvPr>
          <p:cNvSpPr txBox="1"/>
          <p:nvPr/>
        </p:nvSpPr>
        <p:spPr>
          <a:xfrm>
            <a:off x="1974545" y="211267"/>
            <a:ext cx="88931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збереження екологічних зв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ків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і комах</a:t>
            </a:r>
          </a:p>
        </p:txBody>
      </p:sp>
      <p:graphicFrame>
        <p:nvGraphicFramePr>
          <p:cNvPr id="28" name="Таблиця 27">
            <a:extLst>
              <a:ext uri="{FF2B5EF4-FFF2-40B4-BE49-F238E27FC236}">
                <a16:creationId xmlns:a16="http://schemas.microsoft.com/office/drawing/2014/main" id="{2ED8518A-540F-80AE-93AC-CF7988316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717553"/>
              </p:ext>
            </p:extLst>
          </p:nvPr>
        </p:nvGraphicFramePr>
        <p:xfrm>
          <a:off x="6964009" y="2023100"/>
          <a:ext cx="5194928" cy="454767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97464">
                  <a:extLst>
                    <a:ext uri="{9D8B030D-6E8A-4147-A177-3AD203B41FA5}">
                      <a16:colId xmlns:a16="http://schemas.microsoft.com/office/drawing/2014/main" val="1662239952"/>
                    </a:ext>
                  </a:extLst>
                </a:gridCol>
                <a:gridCol w="2597464">
                  <a:extLst>
                    <a:ext uri="{9D8B030D-6E8A-4147-A177-3AD203B41FA5}">
                      <a16:colId xmlns:a16="http://schemas.microsoft.com/office/drawing/2014/main" val="1241835103"/>
                    </a:ext>
                  </a:extLst>
                </a:gridCol>
              </a:tblGrid>
              <a:tr h="1023724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Вплив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Наслідок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92082"/>
                  </a:ext>
                </a:extLst>
              </a:tr>
              <a:tr h="1023724">
                <a:tc>
                  <a:txBody>
                    <a:bodyPr/>
                    <a:lstStyle/>
                    <a:p>
                      <a:r>
                        <a:rPr lang="uk-UA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Пилок лише одного виду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Голодування, зниження імунітету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492670"/>
                  </a:ext>
                </a:extLst>
              </a:tr>
              <a:tr h="1023724"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Короткий термін меду збору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Відсутність джерела взятки меду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05471"/>
                  </a:ext>
                </a:extLst>
              </a:tr>
              <a:tr h="1476502">
                <a:tc>
                  <a:txBody>
                    <a:bodyPr/>
                    <a:lstStyle/>
                    <a:p>
                      <a:r>
                        <a:rPr lang="uk-UA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 хімічних препаратів для стимуляції врожаю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Вразливість до </a:t>
                      </a:r>
                      <a:r>
                        <a:rPr lang="uk-UA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хвороб</a:t>
                      </a:r>
                      <a:r>
                        <a:rPr lang="uk-UA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загибелі бджоло сімей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055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559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>
            <a:extLst>
              <a:ext uri="{FF2B5EF4-FFF2-40B4-BE49-F238E27FC236}">
                <a16:creationId xmlns:a16="http://schemas.microsoft.com/office/drawing/2014/main" id="{AEDCD04E-3B73-B229-72C2-8B6C1E5D6F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5474389"/>
              </p:ext>
            </p:extLst>
          </p:nvPr>
        </p:nvGraphicFramePr>
        <p:xfrm>
          <a:off x="0" y="0"/>
          <a:ext cx="3620655" cy="3329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іаграма 8">
            <a:extLst>
              <a:ext uri="{FF2B5EF4-FFF2-40B4-BE49-F238E27FC236}">
                <a16:creationId xmlns:a16="http://schemas.microsoft.com/office/drawing/2014/main" id="{0CF766AA-BA6B-7321-8B57-2938C7CB7D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6590762"/>
              </p:ext>
            </p:extLst>
          </p:nvPr>
        </p:nvGraphicFramePr>
        <p:xfrm>
          <a:off x="-346364" y="3629891"/>
          <a:ext cx="4313382" cy="304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іаграма 11">
            <a:extLst>
              <a:ext uri="{FF2B5EF4-FFF2-40B4-BE49-F238E27FC236}">
                <a16:creationId xmlns:a16="http://schemas.microsoft.com/office/drawing/2014/main" id="{AC517474-5756-B11A-585A-B85B48981A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1375105"/>
              </p:ext>
            </p:extLst>
          </p:nvPr>
        </p:nvGraphicFramePr>
        <p:xfrm>
          <a:off x="3620655" y="1250759"/>
          <a:ext cx="8460509" cy="5607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A415FE7-3975-C04A-4F6A-BD53DA169F7F}"/>
              </a:ext>
            </a:extLst>
          </p:cNvPr>
          <p:cNvSpPr txBox="1"/>
          <p:nvPr/>
        </p:nvSpPr>
        <p:spPr>
          <a:xfrm>
            <a:off x="3620654" y="0"/>
            <a:ext cx="8133731" cy="1070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розвиток бджільництва регіону </a:t>
            </a:r>
          </a:p>
        </p:txBody>
      </p:sp>
    </p:spTree>
    <p:extLst>
      <p:ext uri="{BB962C8B-B14F-4D97-AF65-F5344CB8AC3E}">
        <p14:creationId xmlns:p14="http://schemas.microsoft.com/office/powerpoint/2010/main" val="11236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C88B0-ABBB-5E9C-F40F-3E93496E6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 зони для розширення екологічно чистих ділянок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EADF71E-99DA-6E3D-18BE-7910FB4F1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46" y="1043708"/>
            <a:ext cx="5986619" cy="450867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130175" cap="sq">
            <a:solidFill>
              <a:schemeClr val="bg1"/>
            </a:solidFill>
            <a:miter lim="800000"/>
          </a:ln>
          <a:effectLst>
            <a:outerShdw blurRad="50800" dist="12700" dir="5400000" algn="ctr" rotWithShape="0">
              <a:srgbClr val="000000">
                <a:alpha val="43137"/>
              </a:srgbClr>
            </a:outerShdw>
            <a:reflection blurRad="12700" stA="33000" endPos="28000" dist="5000" dir="5400000" sy="-100000" algn="bl" rotWithShape="0"/>
            <a:softEdge rad="1270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w="203200" h="38100"/>
            <a:contourClr>
              <a:srgbClr val="C0C0C0"/>
            </a:contourClr>
          </a:sp3d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28D26D30-50A9-A664-5871-E1DEFD268E2C}"/>
              </a:ext>
            </a:extLst>
          </p:cNvPr>
          <p:cNvSpPr txBox="1">
            <a:spLocks/>
          </p:cNvSpPr>
          <p:nvPr/>
        </p:nvSpPr>
        <p:spPr>
          <a:xfrm>
            <a:off x="-265544" y="5452464"/>
            <a:ext cx="6731000" cy="76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Природній простір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Аркадіївської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гімназії </a:t>
            </a:r>
          </a:p>
        </p:txBody>
      </p:sp>
      <p:graphicFrame>
        <p:nvGraphicFramePr>
          <p:cNvPr id="26" name="Таблиця 25">
            <a:extLst>
              <a:ext uri="{FF2B5EF4-FFF2-40B4-BE49-F238E27FC236}">
                <a16:creationId xmlns:a16="http://schemas.microsoft.com/office/drawing/2014/main" id="{89FAA424-0D21-5C76-70FB-38D5E135E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32903"/>
              </p:ext>
            </p:extLst>
          </p:nvPr>
        </p:nvGraphicFramePr>
        <p:xfrm>
          <a:off x="6228044" y="980381"/>
          <a:ext cx="585731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655">
                  <a:extLst>
                    <a:ext uri="{9D8B030D-6E8A-4147-A177-3AD203B41FA5}">
                      <a16:colId xmlns:a16="http://schemas.microsoft.com/office/drawing/2014/main" val="264416476"/>
                    </a:ext>
                  </a:extLst>
                </a:gridCol>
                <a:gridCol w="2928655">
                  <a:extLst>
                    <a:ext uri="{9D8B030D-6E8A-4147-A177-3AD203B41FA5}">
                      <a16:colId xmlns:a16="http://schemas.microsoft.com/office/drawing/2014/main" val="3425338926"/>
                    </a:ext>
                  </a:extLst>
                </a:gridCol>
              </a:tblGrid>
              <a:tr h="811561">
                <a:tc>
                  <a:txBody>
                    <a:bodyPr/>
                    <a:lstStyle/>
                    <a:p>
                      <a:r>
                        <a:rPr lang="uk-UA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природної зони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Розміщення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3593"/>
                  </a:ext>
                </a:extLst>
              </a:tr>
              <a:tr h="631214"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Парк Миру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Миру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Шевченка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589989"/>
                  </a:ext>
                </a:extLst>
              </a:tr>
              <a:tr h="631214">
                <a:tc>
                  <a:txBody>
                    <a:bodyPr/>
                    <a:lstStyle/>
                    <a:p>
                      <a:r>
                        <a:rPr lang="uk-UA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Сільский</a:t>
                      </a:r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парк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Шевченка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Травнева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74456"/>
                  </a:ext>
                </a:extLst>
              </a:tr>
              <a:tr h="631214"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Шкільний сад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Миру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Лесі Українки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56765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Стадіон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Провулок Лесі Українки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41637"/>
                  </a:ext>
                </a:extLst>
              </a:tr>
              <a:tr h="1442775"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Узбіччя вулиці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Шевченка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Миру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Вул. Вишнева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Провулок Вишневий</a:t>
                      </a:r>
                    </a:p>
                    <a:p>
                      <a:r>
                        <a:rPr lang="uk-UA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Провулок Молодіжний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59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26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6CB052-E4B3-045E-5BE3-1E87F3EC2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245" y="1703705"/>
            <a:ext cx="4755727" cy="2675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9AD81-9DA9-8F51-D4FC-6C72821F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62" y="0"/>
            <a:ext cx="11732172" cy="1825625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 для природи </a:t>
            </a:r>
            <a:b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усвідомлюємо важливість захисту природного біорізноманіття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2F2B2-4D63-6969-E7C5-A362D3489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66" y="1488916"/>
            <a:ext cx="3489198" cy="4632960"/>
          </a:xfrm>
          <a:prstGeom prst="ellipse">
            <a:avLst/>
          </a:prstGeom>
          <a:ln w="25400" cap="rnd" cmpd="sng">
            <a:solidFill>
              <a:schemeClr val="bg1"/>
            </a:solidFill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9CC1A2-EC7A-4455-6618-4A347D050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054" y="1488916"/>
            <a:ext cx="3730946" cy="4953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8EE2E62E-26C1-8A67-E2EA-5D088CC3F977}"/>
              </a:ext>
            </a:extLst>
          </p:cNvPr>
          <p:cNvSpPr/>
          <p:nvPr/>
        </p:nvSpPr>
        <p:spPr>
          <a:xfrm>
            <a:off x="4276509" y="4895677"/>
            <a:ext cx="3489198" cy="1103890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Досліджуємо локації для польових квітів</a:t>
            </a:r>
          </a:p>
        </p:txBody>
      </p:sp>
    </p:spTree>
    <p:extLst>
      <p:ext uri="{BB962C8B-B14F-4D97-AF65-F5344CB8AC3E}">
        <p14:creationId xmlns:p14="http://schemas.microsoft.com/office/powerpoint/2010/main" val="3810994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7A4EEA8-F955-88ED-7105-E65DD5444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28" y="1266103"/>
            <a:ext cx="10515600" cy="5097752"/>
          </a:xfrm>
        </p:spPr>
        <p:txBody>
          <a:bodyPr>
            <a:norm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доступу: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https://kurkul.com/spetsproekty/802-ekonomichniy-efekt-vid-bdjolozapilennya-sonyashniku---priklad-realnogo-polya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доступу: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https://pasika.news/vykorystannya-bdzhil-dlya-zapylennya-silgospkultur-zbilshuye-vrozhajnist-na-10-20-ekspert/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доступу: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https://pasika.news/vykorystannya-bdzhil-dlya-zapylennya-silgospkultur-zbilshuye-vrozhajnist-na-10-20-ekspert/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98C15-246D-5BF8-C681-03C783ED58A4}"/>
              </a:ext>
            </a:extLst>
          </p:cNvPr>
          <p:cNvSpPr txBox="1"/>
          <p:nvPr/>
        </p:nvSpPr>
        <p:spPr>
          <a:xfrm>
            <a:off x="1364674" y="295565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 </a:t>
            </a:r>
          </a:p>
        </p:txBody>
      </p:sp>
    </p:spTree>
    <p:extLst>
      <p:ext uri="{BB962C8B-B14F-4D97-AF65-F5344CB8AC3E}">
        <p14:creationId xmlns:p14="http://schemas.microsoft.com/office/powerpoint/2010/main" val="3658253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0015408-630A-94B3-11C5-1A8DD4653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72" y="1483881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Розглянуто сучасні наукові підходи щодо значення впливу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порушення екологічних зв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зків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і комах 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Досліджено основи збереження екологічних зв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язків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 і комах 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Власними дослідженнями встановлено динаміку впливу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розвиток бджільництва регіону </a:t>
            </a:r>
          </a:p>
          <a:p>
            <a:pPr marL="514350" indent="-514350"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 безпечні екологічні зони на території регіону для розширення екологічно чистих ділянок для висівання польових квітів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1F3592-6CF3-6BE7-2725-8D1F74D4D682}"/>
              </a:ext>
            </a:extLst>
          </p:cNvPr>
          <p:cNvSpPr txBox="1">
            <a:spLocks/>
          </p:cNvSpPr>
          <p:nvPr/>
        </p:nvSpPr>
        <p:spPr>
          <a:xfrm>
            <a:off x="293254" y="-415035"/>
            <a:ext cx="11592560" cy="2097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</a:p>
        </p:txBody>
      </p:sp>
    </p:spTree>
    <p:extLst>
      <p:ext uri="{BB962C8B-B14F-4D97-AF65-F5344CB8AC3E}">
        <p14:creationId xmlns:p14="http://schemas.microsoft.com/office/powerpoint/2010/main" val="1502255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08B8F-4DC1-F979-90D9-EE9D91991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365" y="-212436"/>
            <a:ext cx="9892146" cy="2235200"/>
          </a:xfrm>
        </p:spPr>
        <p:txBody>
          <a:bodyPr>
            <a:normAutofit/>
          </a:bodyPr>
          <a:lstStyle/>
          <a:p>
            <a:pPr algn="ctr"/>
            <a:r>
              <a:rPr lang="uk-UA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 </a:t>
            </a:r>
          </a:p>
        </p:txBody>
      </p:sp>
      <p:pic>
        <p:nvPicPr>
          <p:cNvPr id="7172" name="Picture 4" descr="Презентація: &quot;Польові квіти України&quot; | Презентація. Природознавство">
            <a:extLst>
              <a:ext uri="{FF2B5EF4-FFF2-40B4-BE49-F238E27FC236}">
                <a16:creationId xmlns:a16="http://schemas.microsoft.com/office/drawing/2014/main" id="{52137B8C-304E-AD22-BA4F-62EE5FBF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91" y="1749800"/>
            <a:ext cx="9402620" cy="493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5166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466</Words>
  <Application>Microsoft Office PowerPoint</Application>
  <PresentationFormat>Широкий екран</PresentationFormat>
  <Paragraphs>72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Тема Office</vt:lpstr>
      <vt:lpstr>Вплив монокультур на порушення екологічних  зв’язків рослин і комах на прикладі бджільництва регіону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Природні зони для розширення екологічно чистих ділянок </vt:lpstr>
      <vt:lpstr>Краще для природи  Ми усвідомлюємо важливість захисту природного біорізноманіття </vt:lpstr>
      <vt:lpstr>Презентація PowerPoint</vt:lpstr>
      <vt:lpstr>Презентація PowerPoint</vt:lpstr>
      <vt:lpstr>Дякую за увагу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Iryna Zhovtonoh</dc:creator>
  <cp:lastModifiedBy>Iryna Zhovtonoh</cp:lastModifiedBy>
  <cp:revision>17</cp:revision>
  <dcterms:created xsi:type="dcterms:W3CDTF">2026-04-21T05:57:10Z</dcterms:created>
  <dcterms:modified xsi:type="dcterms:W3CDTF">2026-04-21T12:47:17Z</dcterms:modified>
</cp:coreProperties>
</file>