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7"/>
  </p:notesMasterIdLst>
  <p:sldIdLst>
    <p:sldId id="256" r:id="rId2"/>
    <p:sldId id="305" r:id="rId3"/>
    <p:sldId id="307" r:id="rId4"/>
    <p:sldId id="306" r:id="rId5"/>
    <p:sldId id="309" r:id="rId6"/>
    <p:sldId id="311" r:id="rId7"/>
    <p:sldId id="310" r:id="rId8"/>
    <p:sldId id="308" r:id="rId9"/>
    <p:sldId id="315" r:id="rId10"/>
    <p:sldId id="314" r:id="rId11"/>
    <p:sldId id="313" r:id="rId12"/>
    <p:sldId id="316" r:id="rId13"/>
    <p:sldId id="317" r:id="rId14"/>
    <p:sldId id="318" r:id="rId15"/>
    <p:sldId id="319" r:id="rId16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Didact Gothic" panose="00000500000000000000" pitchFamily="2" charset="0"/>
      <p:regular r:id="rId23"/>
    </p:embeddedFont>
    <p:embeddedFont>
      <p:font typeface="IBM Plex Sans" panose="020B0503050203000203" pitchFamily="34" charset="0"/>
      <p:regular r:id="rId24"/>
      <p:bold r:id="rId25"/>
      <p:italic r:id="rId26"/>
      <p:boldItalic r:id="rId27"/>
    </p:embeddedFont>
    <p:embeddedFont>
      <p:font typeface="Nunito Light" pitchFamily="2" charset="-52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89"/>
    <a:srgbClr val="EAB200"/>
    <a:srgbClr val="FFBF3F"/>
    <a:srgbClr val="FFD85D"/>
    <a:srgbClr val="425206"/>
    <a:srgbClr val="4E2A82"/>
    <a:srgbClr val="FFFF97"/>
    <a:srgbClr val="54364E"/>
    <a:srgbClr val="F7C385"/>
    <a:srgbClr val="FFF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41850B-55F3-4DF4-9D74-3601373A72F2}" v="141" dt="2026-04-23T12:37:44.283"/>
  </p1510:revLst>
</p1510:revInfo>
</file>

<file path=ppt/tableStyles.xml><?xml version="1.0" encoding="utf-8"?>
<a:tblStyleLst xmlns:a="http://schemas.openxmlformats.org/drawingml/2006/main" def="{B3BE9005-9336-4D5F-B4B5-9FE86C40B3A4}">
  <a:tblStyle styleId="{B3BE9005-9336-4D5F-B4B5-9FE86C40B3A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із теми 1 –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із теми 2 –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9" autoAdjust="0"/>
    <p:restoredTop sz="94660"/>
  </p:normalViewPr>
  <p:slideViewPr>
    <p:cSldViewPr snapToGrid="0">
      <p:cViewPr>
        <p:scale>
          <a:sx n="66" d="100"/>
          <a:sy n="66" d="100"/>
        </p:scale>
        <p:origin x="14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9047" b="655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72175" y="1236658"/>
            <a:ext cx="4563300" cy="1363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8500" y="3470050"/>
            <a:ext cx="21924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566524" y="1265388"/>
            <a:ext cx="0" cy="1356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 t="39413" b="436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720000" y="2139869"/>
            <a:ext cx="42357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97969"/>
            <a:ext cx="1106700" cy="9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6238500" y="3470050"/>
            <a:ext cx="2192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18" name="Google Shape;18;p3"/>
          <p:cNvCxnSpPr/>
          <p:nvPr/>
        </p:nvCxnSpPr>
        <p:spPr>
          <a:xfrm>
            <a:off x="566524" y="1265388"/>
            <a:ext cx="0" cy="1630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t="19825" b="23951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600299" y="481313"/>
            <a:ext cx="0" cy="50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t="33133" b="1064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4725900" y="1872344"/>
            <a:ext cx="3543600" cy="26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720000" y="1872344"/>
            <a:ext cx="3543600" cy="26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720000" y="1477225"/>
            <a:ext cx="3543600" cy="43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4725900" y="1477225"/>
            <a:ext cx="3543600" cy="43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600299" y="481313"/>
            <a:ext cx="0" cy="50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 rotWithShape="1">
          <a:blip r:embed="rId2">
            <a:alphaModFix/>
          </a:blip>
          <a:srcRect t="2345" b="41431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35" name="Google Shape;35;p6"/>
          <p:cNvCxnSpPr/>
          <p:nvPr/>
        </p:nvCxnSpPr>
        <p:spPr>
          <a:xfrm>
            <a:off x="600299" y="481313"/>
            <a:ext cx="0" cy="50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/>
          </a:blip>
          <a:srcRect l="9375" t="1440" r="826" b="2278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>
            <a:spLocks noGrp="1"/>
          </p:cNvSpPr>
          <p:nvPr>
            <p:ph type="subTitle" idx="1"/>
          </p:nvPr>
        </p:nvSpPr>
        <p:spPr>
          <a:xfrm>
            <a:off x="720000" y="1281100"/>
            <a:ext cx="5627100" cy="25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cxnSp>
        <p:nvCxnSpPr>
          <p:cNvPr id="39" name="Google Shape;39;p7"/>
          <p:cNvCxnSpPr/>
          <p:nvPr/>
        </p:nvCxnSpPr>
        <p:spPr>
          <a:xfrm>
            <a:off x="600299" y="481313"/>
            <a:ext cx="0" cy="50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 rotWithShape="1">
          <a:blip r:embed="rId2">
            <a:alphaModFix/>
          </a:blip>
          <a:srcRect t="39413" b="436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713225" y="1086631"/>
            <a:ext cx="4072800" cy="199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cxnSp>
        <p:nvCxnSpPr>
          <p:cNvPr id="44" name="Google Shape;44;p8"/>
          <p:cNvCxnSpPr/>
          <p:nvPr/>
        </p:nvCxnSpPr>
        <p:spPr>
          <a:xfrm>
            <a:off x="566524" y="1265388"/>
            <a:ext cx="0" cy="1630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9"/>
          <p:cNvPicPr preferRelativeResize="0"/>
          <p:nvPr/>
        </p:nvPicPr>
        <p:blipFill rotWithShape="1">
          <a:blip r:embed="rId2">
            <a:alphaModFix/>
          </a:blip>
          <a:srcRect t="39413" b="436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720000" y="1413525"/>
            <a:ext cx="4294800" cy="20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ubTitle" idx="1"/>
          </p:nvPr>
        </p:nvSpPr>
        <p:spPr>
          <a:xfrm>
            <a:off x="720000" y="3508800"/>
            <a:ext cx="4294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1"/>
          <p:cNvPicPr preferRelativeResize="0"/>
          <p:nvPr/>
        </p:nvPicPr>
        <p:blipFill rotWithShape="1">
          <a:blip r:embed="rId2">
            <a:alphaModFix/>
          </a:blip>
          <a:srcRect t="1501" b="42275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743875" y="1390732"/>
            <a:ext cx="4035300" cy="103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subTitle" idx="1"/>
          </p:nvPr>
        </p:nvSpPr>
        <p:spPr>
          <a:xfrm>
            <a:off x="6238500" y="3470050"/>
            <a:ext cx="2192400" cy="6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56" name="Google Shape;56;p11"/>
          <p:cNvCxnSpPr/>
          <p:nvPr/>
        </p:nvCxnSpPr>
        <p:spPr>
          <a:xfrm>
            <a:off x="558725" y="1456625"/>
            <a:ext cx="0" cy="1064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 l="763" t="22681" r="9438" b="153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743875" y="445025"/>
            <a:ext cx="768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738562" y="2125608"/>
            <a:ext cx="23055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2"/>
          </p:nvPr>
        </p:nvSpPr>
        <p:spPr>
          <a:xfrm>
            <a:off x="738562" y="3928493"/>
            <a:ext cx="23055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3"/>
          </p:nvPr>
        </p:nvSpPr>
        <p:spPr>
          <a:xfrm>
            <a:off x="3444588" y="3928493"/>
            <a:ext cx="23055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4"/>
          </p:nvPr>
        </p:nvSpPr>
        <p:spPr>
          <a:xfrm>
            <a:off x="3444588" y="2125608"/>
            <a:ext cx="23055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5" hasCustomPrompt="1"/>
          </p:nvPr>
        </p:nvSpPr>
        <p:spPr>
          <a:xfrm>
            <a:off x="738562" y="1285783"/>
            <a:ext cx="901200" cy="61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6" hasCustomPrompt="1"/>
          </p:nvPr>
        </p:nvSpPr>
        <p:spPr>
          <a:xfrm>
            <a:off x="3444588" y="3088815"/>
            <a:ext cx="901200" cy="61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7" hasCustomPrompt="1"/>
          </p:nvPr>
        </p:nvSpPr>
        <p:spPr>
          <a:xfrm>
            <a:off x="738562" y="3088815"/>
            <a:ext cx="901200" cy="61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8" hasCustomPrompt="1"/>
          </p:nvPr>
        </p:nvSpPr>
        <p:spPr>
          <a:xfrm>
            <a:off x="3444588" y="1285783"/>
            <a:ext cx="901200" cy="61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9"/>
          </p:nvPr>
        </p:nvSpPr>
        <p:spPr>
          <a:xfrm>
            <a:off x="6150613" y="3928493"/>
            <a:ext cx="23055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13"/>
          </p:nvPr>
        </p:nvSpPr>
        <p:spPr>
          <a:xfrm>
            <a:off x="6150613" y="2125608"/>
            <a:ext cx="23055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4" hasCustomPrompt="1"/>
          </p:nvPr>
        </p:nvSpPr>
        <p:spPr>
          <a:xfrm>
            <a:off x="6150613" y="3088815"/>
            <a:ext cx="901200" cy="61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15" hasCustomPrompt="1"/>
          </p:nvPr>
        </p:nvSpPr>
        <p:spPr>
          <a:xfrm>
            <a:off x="6150613" y="1285783"/>
            <a:ext cx="901200" cy="61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6"/>
          </p:nvPr>
        </p:nvSpPr>
        <p:spPr>
          <a:xfrm>
            <a:off x="738562" y="1877992"/>
            <a:ext cx="2305500" cy="3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7"/>
          </p:nvPr>
        </p:nvSpPr>
        <p:spPr>
          <a:xfrm>
            <a:off x="738562" y="3680871"/>
            <a:ext cx="2305500" cy="3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8"/>
          </p:nvPr>
        </p:nvSpPr>
        <p:spPr>
          <a:xfrm>
            <a:off x="3444588" y="3680871"/>
            <a:ext cx="2305500" cy="3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9"/>
          </p:nvPr>
        </p:nvSpPr>
        <p:spPr>
          <a:xfrm>
            <a:off x="3444588" y="1877992"/>
            <a:ext cx="2305500" cy="3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0"/>
          </p:nvPr>
        </p:nvSpPr>
        <p:spPr>
          <a:xfrm>
            <a:off x="6150613" y="3680871"/>
            <a:ext cx="2305500" cy="3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21"/>
          </p:nvPr>
        </p:nvSpPr>
        <p:spPr>
          <a:xfrm>
            <a:off x="6150613" y="1877992"/>
            <a:ext cx="2305500" cy="3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cxnSp>
        <p:nvCxnSpPr>
          <p:cNvPr id="79" name="Google Shape;79;p13"/>
          <p:cNvCxnSpPr/>
          <p:nvPr/>
        </p:nvCxnSpPr>
        <p:spPr>
          <a:xfrm>
            <a:off x="600299" y="481313"/>
            <a:ext cx="0" cy="50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t="34409" b="9367"/>
          <a:stretch/>
        </p:blipFill>
        <p:spPr>
          <a:xfrm flipH="1"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744075" y="3038400"/>
            <a:ext cx="56802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743875" y="1175275"/>
            <a:ext cx="5680200" cy="16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84" name="Google Shape;84;p14"/>
          <p:cNvCxnSpPr/>
          <p:nvPr/>
        </p:nvCxnSpPr>
        <p:spPr>
          <a:xfrm>
            <a:off x="566525" y="1160925"/>
            <a:ext cx="0" cy="2395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9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5"/>
          <p:cNvPicPr preferRelativeResize="0"/>
          <p:nvPr/>
        </p:nvPicPr>
        <p:blipFill rotWithShape="1">
          <a:blip r:embed="rId2">
            <a:alphaModFix/>
          </a:blip>
          <a:srcRect t="39413" b="436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751126" y="1189200"/>
            <a:ext cx="3519600" cy="16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subTitle" idx="1"/>
          </p:nvPr>
        </p:nvSpPr>
        <p:spPr>
          <a:xfrm>
            <a:off x="751125" y="2881300"/>
            <a:ext cx="3519600" cy="89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>
            <a:spLocks noGrp="1"/>
          </p:cNvSpPr>
          <p:nvPr>
            <p:ph type="pic" idx="2"/>
          </p:nvPr>
        </p:nvSpPr>
        <p:spPr>
          <a:xfrm>
            <a:off x="5000795" y="574625"/>
            <a:ext cx="3399900" cy="3994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uk-UA"/>
          </a:p>
        </p:txBody>
      </p:sp>
      <p:cxnSp>
        <p:nvCxnSpPr>
          <p:cNvPr id="90" name="Google Shape;90;p15"/>
          <p:cNvCxnSpPr/>
          <p:nvPr/>
        </p:nvCxnSpPr>
        <p:spPr>
          <a:xfrm>
            <a:off x="566524" y="1189188"/>
            <a:ext cx="0" cy="15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 rotWithShape="1">
          <a:blip r:embed="rId2">
            <a:alphaModFix/>
          </a:blip>
          <a:srcRect l="763" t="22681" r="9438" b="153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720000" y="1510550"/>
            <a:ext cx="2948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720000" y="2135150"/>
            <a:ext cx="2948100" cy="1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5" name="Google Shape;95;p16"/>
          <p:cNvCxnSpPr/>
          <p:nvPr/>
        </p:nvCxnSpPr>
        <p:spPr>
          <a:xfrm>
            <a:off x="566524" y="1560663"/>
            <a:ext cx="0" cy="1746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 rotWithShape="1">
          <a:blip r:embed="rId2">
            <a:alphaModFix/>
          </a:blip>
          <a:srcRect t="34409" b="9367"/>
          <a:stretch/>
        </p:blipFill>
        <p:spPr>
          <a:xfrm flipH="1"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2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00" name="Google Shape;100;p17"/>
          <p:cNvCxnSpPr/>
          <p:nvPr/>
        </p:nvCxnSpPr>
        <p:spPr>
          <a:xfrm>
            <a:off x="600299" y="481313"/>
            <a:ext cx="0" cy="50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 rotWithShape="1">
          <a:blip r:embed="rId2">
            <a:alphaModFix/>
          </a:blip>
          <a:srcRect l="763" t="22681" r="9438" b="153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6427200" cy="10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cxnSp>
        <p:nvCxnSpPr>
          <p:cNvPr id="105" name="Google Shape;105;p18"/>
          <p:cNvCxnSpPr/>
          <p:nvPr/>
        </p:nvCxnSpPr>
        <p:spPr>
          <a:xfrm>
            <a:off x="600299" y="481313"/>
            <a:ext cx="0" cy="50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9"/>
          <p:cNvPicPr preferRelativeResize="0"/>
          <p:nvPr/>
        </p:nvPicPr>
        <p:blipFill rotWithShape="1">
          <a:blip r:embed="rId2">
            <a:alphaModFix/>
          </a:blip>
          <a:srcRect t="10671" b="33105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0"/>
          <p:cNvPicPr preferRelativeResize="0"/>
          <p:nvPr/>
        </p:nvPicPr>
        <p:blipFill rotWithShape="1">
          <a:blip r:embed="rId2">
            <a:alphaModFix/>
          </a:blip>
          <a:srcRect t="39413" b="436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75" r:id="rId17"/>
    <p:sldLayoutId id="2147483676" r:id="rId18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hyperlink" Target="https://lightpollutionmap.app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orldview.earthdata.nasa.gov/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ldview.earthdata.nasa.gov/" TargetMode="Externa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kranews.com/" TargetMode="External"/><Relationship Id="rId2" Type="http://schemas.openxmlformats.org/officeDocument/2006/relationships/hyperlink" Target="https://gem.wiki/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C9DF06E-CB64-46A0-FC98-B3539DBC8780}"/>
              </a:ext>
            </a:extLst>
          </p:cNvPr>
          <p:cNvSpPr txBox="1"/>
          <p:nvPr/>
        </p:nvSpPr>
        <p:spPr>
          <a:xfrm>
            <a:off x="165098" y="95399"/>
            <a:ext cx="8823781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uk-UA" sz="2400" dirty="0"/>
          </a:p>
          <a:p>
            <a:endParaRPr lang="uk-UA" sz="2400" dirty="0"/>
          </a:p>
          <a:p>
            <a:endParaRPr lang="uk-UA" sz="2400" dirty="0"/>
          </a:p>
          <a:p>
            <a:endParaRPr lang="uk-UA" sz="2400" dirty="0"/>
          </a:p>
          <a:p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3337F-1659-76E2-94BE-7E5F50CC19A1}"/>
              </a:ext>
            </a:extLst>
          </p:cNvPr>
          <p:cNvSpPr txBox="1"/>
          <p:nvPr/>
        </p:nvSpPr>
        <p:spPr>
          <a:xfrm>
            <a:off x="328672" y="268771"/>
            <a:ext cx="8486653" cy="15696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uk-UA" sz="3200" dirty="0"/>
          </a:p>
          <a:p>
            <a:endParaRPr lang="uk-UA" sz="3200" dirty="0"/>
          </a:p>
          <a:p>
            <a:endParaRPr lang="en-GB" sz="32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CA454D0-131D-0000-33FC-EE3659F3C6CB}"/>
              </a:ext>
            </a:extLst>
          </p:cNvPr>
          <p:cNvSpPr txBox="1"/>
          <p:nvPr/>
        </p:nvSpPr>
        <p:spPr>
          <a:xfrm>
            <a:off x="165098" y="2381549"/>
            <a:ext cx="5207002" cy="2493180"/>
          </a:xfrm>
          <a:prstGeom prst="roundRect">
            <a:avLst>
              <a:gd name="adj" fmla="val 50000"/>
            </a:avLst>
          </a:prstGeom>
          <a:solidFill>
            <a:srgbClr val="FBDE65"/>
          </a:solidFill>
          <a:ln w="76200"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46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4C30437-3E90-173E-2009-5948561D8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71" y="145660"/>
            <a:ext cx="8486653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2800" b="0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Тема проєкту: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24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«</a:t>
            </a:r>
            <a:r>
              <a:rPr lang="uk-UA" sz="2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Астрономічний моніторинг промислового смогу та світлової сигнатури ПАТ «</a:t>
            </a:r>
            <a:r>
              <a:rPr lang="uk-UA" sz="2400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АрселорМіттал</a:t>
            </a:r>
            <a:r>
              <a:rPr lang="uk-UA" sz="2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Кривий Ріг» в умовах воєнного стану</a:t>
            </a:r>
            <a:r>
              <a:rPr kumimoji="0" lang="uk-UA" sz="24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».</a:t>
            </a:r>
            <a:endParaRPr kumimoji="0" lang="en-GB" sz="2400" b="1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CD787B1B-0935-63D3-D9B0-C7D52CBBF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898" y="2474072"/>
            <a:ext cx="5105402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2000" b="0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Автор: </a:t>
            </a:r>
            <a:r>
              <a:rPr kumimoji="0" lang="uk-UA" sz="2000" b="1" i="1" u="none" strike="noStrike" cap="none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Худенко</a:t>
            </a:r>
            <a:r>
              <a:rPr kumimoji="0" lang="uk-UA" sz="20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uk-UA" sz="2000" b="1" i="1" u="none" strike="noStrike" cap="none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Аріна</a:t>
            </a:r>
            <a:r>
              <a:rPr kumimoji="0" lang="uk-UA" sz="20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 Сергіївна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uk-UA" sz="2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Криворізька гімназія №41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uk-UA" sz="2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Криворізької міської ради, 7 клас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uk-UA" sz="18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Дніпропетровське територіальне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uk-UA" sz="18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відділення МАН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uk-UA" sz="18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м. Кривий Ріг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18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Воробйова Світлана Сергіївна,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uk-UA" sz="18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вчитель англійської мови</a:t>
            </a:r>
            <a:endParaRPr kumimoji="0" lang="en-GB" sz="1800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460A13-D393-245F-B487-C7BFA20998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00" t="29630" r="26250" b="26173"/>
          <a:stretch>
            <a:fillRect/>
          </a:stretch>
        </p:blipFill>
        <p:spPr>
          <a:xfrm>
            <a:off x="5613402" y="2474072"/>
            <a:ext cx="3314700" cy="2273299"/>
          </a:xfrm>
          <a:prstGeom prst="rect">
            <a:avLst/>
          </a:prstGeom>
          <a:ln w="88900" cap="sq" cmpd="thickThin">
            <a:solidFill>
              <a:srgbClr val="E76719"/>
            </a:solidFill>
            <a:prstDash val="solid"/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638127-6C1D-5A36-EF92-D8218F5FBC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40663" y="2474072"/>
            <a:ext cx="1801796" cy="804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CBCF1F-A406-DD47-D832-9196A302E2F0}"/>
              </a:ext>
            </a:extLst>
          </p:cNvPr>
          <p:cNvSpPr txBox="1"/>
          <p:nvPr/>
        </p:nvSpPr>
        <p:spPr>
          <a:xfrm>
            <a:off x="858712" y="640169"/>
            <a:ext cx="3108409" cy="10464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en-GB" sz="12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8B7294C-05DA-0BCB-C21F-95D1669EB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27" y="587447"/>
            <a:ext cx="340512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32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Мета дослідження:</a:t>
            </a:r>
            <a:endParaRPr kumimoji="0" lang="en-GB" sz="2800" b="1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7DFA6-9504-4B94-D327-03AB65ED9C97}"/>
              </a:ext>
            </a:extLst>
          </p:cNvPr>
          <p:cNvSpPr txBox="1"/>
          <p:nvPr/>
        </p:nvSpPr>
        <p:spPr>
          <a:xfrm>
            <a:off x="5176879" y="640169"/>
            <a:ext cx="3108409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uk-UA" sz="600" dirty="0"/>
          </a:p>
          <a:p>
            <a:endParaRPr lang="uk-UA" sz="600" dirty="0"/>
          </a:p>
          <a:p>
            <a:endParaRPr lang="uk-UA" sz="600" dirty="0"/>
          </a:p>
          <a:p>
            <a:endParaRPr lang="uk-UA" sz="600" dirty="0"/>
          </a:p>
          <a:p>
            <a:endParaRPr lang="en-GB" sz="600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2EC54D9-3059-10C9-9762-5571ED78C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146" y="570514"/>
            <a:ext cx="340512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32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Завдання:</a:t>
            </a:r>
            <a:endParaRPr kumimoji="0" lang="en-GB" sz="2800" b="1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25390F-C5EC-9210-EEBE-C00E44EFDFC8}"/>
              </a:ext>
            </a:extLst>
          </p:cNvPr>
          <p:cNvSpPr txBox="1"/>
          <p:nvPr/>
        </p:nvSpPr>
        <p:spPr>
          <a:xfrm>
            <a:off x="601222" y="2096096"/>
            <a:ext cx="3590140" cy="255454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uk-UA" sz="2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изначити динаміку прозорості атмосфери та рівень світлового забруднення в районі ПАТ «</a:t>
            </a:r>
            <a:r>
              <a:rPr lang="uk-UA" sz="2000" dirty="0" err="1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АрселорМіттал</a:t>
            </a:r>
            <a:r>
              <a:rPr lang="uk-UA" sz="2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Кривий Ріг», порівнявши показники мирного часу та воєнного стану.</a:t>
            </a:r>
            <a:endParaRPr lang="uk-UA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ACC2F636-3056-F99A-CA4D-C518D41E68AE}"/>
              </a:ext>
            </a:extLst>
          </p:cNvPr>
          <p:cNvCxnSpPr>
            <a:cxnSpLocks/>
          </p:cNvCxnSpPr>
          <p:nvPr/>
        </p:nvCxnSpPr>
        <p:spPr>
          <a:xfrm>
            <a:off x="8525933" y="2571750"/>
            <a:ext cx="0" cy="1633300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80BF455-9A8E-24C4-26F9-9E6F574975DB}"/>
              </a:ext>
            </a:extLst>
          </p:cNvPr>
          <p:cNvSpPr txBox="1"/>
          <p:nvPr/>
        </p:nvSpPr>
        <p:spPr>
          <a:xfrm>
            <a:off x="4487690" y="1456070"/>
            <a:ext cx="4444553" cy="1169551"/>
          </a:xfrm>
          <a:prstGeom prst="rect">
            <a:avLst/>
          </a:prstGeom>
          <a:solidFill>
            <a:srgbClr val="FFEBAB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порівняти динаміку нічного випромінювання (за даними </a:t>
            </a:r>
            <a:r>
              <a:rPr lang="pl-PL" dirty="0">
                <a:solidFill>
                  <a:srgbClr val="002060"/>
                </a:solidFill>
                <a:latin typeface="Century Gothic" panose="020B0502020202020204" pitchFamily="34" charset="0"/>
              </a:rPr>
              <a:t>VIIRS) 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території м. Кривий Ріг у квітні 2021 та 2025 років як індикатор змін промислової активності, енергоспоживання та світломаскування;</a:t>
            </a:r>
            <a:endParaRPr lang="uk-UA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9876E3-E8DD-9897-8475-5D3E8EABD014}"/>
              </a:ext>
            </a:extLst>
          </p:cNvPr>
          <p:cNvSpPr txBox="1"/>
          <p:nvPr/>
        </p:nvSpPr>
        <p:spPr>
          <a:xfrm>
            <a:off x="4487685" y="2936460"/>
            <a:ext cx="4444552" cy="738664"/>
          </a:xfrm>
          <a:prstGeom prst="rect">
            <a:avLst/>
          </a:prstGeom>
          <a:solidFill>
            <a:srgbClr val="FFDE75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оцінити динаміку світлового забруднення на території ПАТ «</a:t>
            </a:r>
            <a:r>
              <a:rPr lang="uk-UA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АрселорМіттал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 Кривий Ріг» </a:t>
            </a: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     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у 2021–2025 рр. за шкалою </a:t>
            </a:r>
            <a:r>
              <a:rPr lang="uk-UA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Бортля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; </a:t>
            </a:r>
            <a:endParaRPr lang="uk-UA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A1999A-1ECF-93EE-C1E5-A03C7DAEAC27}"/>
              </a:ext>
            </a:extLst>
          </p:cNvPr>
          <p:cNvSpPr txBox="1"/>
          <p:nvPr/>
        </p:nvSpPr>
        <p:spPr>
          <a:xfrm>
            <a:off x="4487690" y="3911977"/>
            <a:ext cx="4444547" cy="738664"/>
          </a:xfrm>
          <a:prstGeom prst="rect">
            <a:avLst/>
          </a:prstGeom>
          <a:solidFill>
            <a:srgbClr val="FFD347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визначити зв’язок змін яскравості нічного неба зі змінами рівня промислової активності й режимів освітлення.</a:t>
            </a:r>
          </a:p>
        </p:txBody>
      </p:sp>
    </p:spTree>
    <p:extLst>
      <p:ext uri="{BB962C8B-B14F-4D97-AF65-F5344CB8AC3E}">
        <p14:creationId xmlns:p14="http://schemas.microsoft.com/office/powerpoint/2010/main" val="20584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66DE0B-5708-3641-162C-6F67B38BE1BE}"/>
              </a:ext>
            </a:extLst>
          </p:cNvPr>
          <p:cNvSpPr txBox="1"/>
          <p:nvPr/>
        </p:nvSpPr>
        <p:spPr>
          <a:xfrm>
            <a:off x="569954" y="274409"/>
            <a:ext cx="3108409" cy="1046440"/>
          </a:xfrm>
          <a:prstGeom prst="rect">
            <a:avLst/>
          </a:prstGeom>
          <a:solidFill>
            <a:srgbClr val="F4AB52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4638A-015E-B96B-2B42-6B9C21B279F7}"/>
              </a:ext>
            </a:extLst>
          </p:cNvPr>
          <p:cNvSpPr txBox="1"/>
          <p:nvPr/>
        </p:nvSpPr>
        <p:spPr>
          <a:xfrm>
            <a:off x="5465637" y="274409"/>
            <a:ext cx="3108409" cy="1046440"/>
          </a:xfrm>
          <a:prstGeom prst="rect">
            <a:avLst/>
          </a:prstGeom>
          <a:solidFill>
            <a:srgbClr val="F7C281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en-GB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07A82-1CC4-55E0-5E47-21E084C53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34" y="428297"/>
            <a:ext cx="34051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40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Об’єкт</a:t>
            </a:r>
            <a:endParaRPr kumimoji="0" lang="en-GB" sz="3600" b="1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20E7A-F4C3-5D55-7CA9-9166B6B5F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7276" y="411234"/>
            <a:ext cx="34051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40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Предмет</a:t>
            </a:r>
            <a:endParaRPr kumimoji="0" lang="en-GB" sz="3600" b="1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AE547A-1314-DD0A-5EAF-7D5CC83FBCFF}"/>
              </a:ext>
            </a:extLst>
          </p:cNvPr>
          <p:cNvSpPr txBox="1"/>
          <p:nvPr/>
        </p:nvSpPr>
        <p:spPr>
          <a:xfrm>
            <a:off x="4214985" y="274409"/>
            <a:ext cx="714030" cy="48320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о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с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л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і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ж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е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н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н</a:t>
            </a:r>
          </a:p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я</a:t>
            </a: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611E8B91-2398-B1E0-9C5B-02692D5B815D}"/>
              </a:ext>
            </a:extLst>
          </p:cNvPr>
          <p:cNvSpPr txBox="1"/>
          <p:nvPr/>
        </p:nvSpPr>
        <p:spPr>
          <a:xfrm>
            <a:off x="273234" y="1659654"/>
            <a:ext cx="3553490" cy="1046440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6">
            <a:extLst>
              <a:ext uri="{FF2B5EF4-FFF2-40B4-BE49-F238E27FC236}">
                <a16:creationId xmlns:a16="http://schemas.microsoft.com/office/drawing/2014/main" id="{C3C546B3-2F39-69D8-0E4C-4355A17E74ED}"/>
              </a:ext>
            </a:extLst>
          </p:cNvPr>
          <p:cNvSpPr txBox="1"/>
          <p:nvPr/>
        </p:nvSpPr>
        <p:spPr>
          <a:xfrm>
            <a:off x="5317276" y="1659654"/>
            <a:ext cx="3648048" cy="1229452"/>
          </a:xfrm>
          <a:prstGeom prst="roundRect">
            <a:avLst>
              <a:gd name="adj" fmla="val 50000"/>
            </a:avLst>
          </a:prstGeom>
          <a:solidFill>
            <a:srgbClr val="FCE688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endParaRPr lang="uk-UA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47609FEA-FAC0-EBF0-DC4C-F2D982D0A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0195" y="1688777"/>
            <a:ext cx="34051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яскравість нічного неба та прозорість атмосфери, виміряні астрономічними методами.</a:t>
            </a: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D2D9A6E5-2CB6-154A-89C2-8B05754D5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596" y="1750332"/>
            <a:ext cx="38267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атмосфера Криворізького промислового регіону </a:t>
            </a:r>
          </a:p>
          <a:p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як оптичне середовище.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F1C5F5-8B9E-23AD-698C-24248D4DCE33}"/>
              </a:ext>
            </a:extLst>
          </p:cNvPr>
          <p:cNvSpPr txBox="1"/>
          <p:nvPr/>
        </p:nvSpPr>
        <p:spPr>
          <a:xfrm>
            <a:off x="250164" y="3492324"/>
            <a:ext cx="3553489" cy="1046440"/>
          </a:xfrm>
          <a:prstGeom prst="rect">
            <a:avLst/>
          </a:prstGeom>
          <a:solidFill>
            <a:srgbClr val="F9D3A5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uk-UA" sz="1200" dirty="0"/>
          </a:p>
          <a:p>
            <a:endParaRPr lang="en-GB" sz="1200"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0250420-9AAF-EBC1-495F-42E51E27D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43" y="3568570"/>
            <a:ext cx="34051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40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Методологія</a:t>
            </a:r>
            <a:endParaRPr kumimoji="0" lang="en-GB" sz="3600" b="1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文本框 6">
            <a:extLst>
              <a:ext uri="{FF2B5EF4-FFF2-40B4-BE49-F238E27FC236}">
                <a16:creationId xmlns:a16="http://schemas.microsoft.com/office/drawing/2014/main" id="{5D4BD2E5-33BD-075D-01D8-59C2F9D95194}"/>
              </a:ext>
            </a:extLst>
          </p:cNvPr>
          <p:cNvSpPr txBox="1"/>
          <p:nvPr/>
        </p:nvSpPr>
        <p:spPr>
          <a:xfrm>
            <a:off x="5153683" y="3076249"/>
            <a:ext cx="3975234" cy="1878590"/>
          </a:xfrm>
          <a:prstGeom prst="roundRect">
            <a:avLst>
              <a:gd name="adj" fmla="val 50000"/>
            </a:avLst>
          </a:prstGeom>
          <a:solidFill>
            <a:srgbClr val="FBDE65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endParaRPr lang="uk-UA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960A8485-3FC5-5A15-2356-AE2965E72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9410" y="3215325"/>
            <a:ext cx="3773129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i="1" dirty="0">
                <a:solidFill>
                  <a:srgbClr val="002060"/>
                </a:solidFill>
                <a:latin typeface="Century Gothic" panose="020B0502020202020204" pitchFamily="34" charset="0"/>
              </a:rPr>
              <a:t>трикомпонентний аналіз 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— супутникова радіометрія </a:t>
            </a:r>
            <a:r>
              <a:rPr lang="pl-PL" dirty="0">
                <a:solidFill>
                  <a:srgbClr val="002060"/>
                </a:solidFill>
                <a:latin typeface="Century Gothic" panose="020B0502020202020204" pitchFamily="34" charset="0"/>
              </a:rPr>
              <a:t>VIIRS (2021 </a:t>
            </a:r>
            <a:endParaRPr lang="uk-UA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pl-PL" dirty="0">
                <a:solidFill>
                  <a:srgbClr val="002060"/>
                </a:solidFill>
                <a:latin typeface="Century Gothic" panose="020B0502020202020204" pitchFamily="34" charset="0"/>
              </a:rPr>
              <a:t>vs 2026), 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шкала </a:t>
            </a:r>
            <a:r>
              <a:rPr lang="uk-UA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Бортля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 (яскравість неба), виробнича статистика комбінату. </a:t>
            </a:r>
            <a:r>
              <a:rPr lang="uk-UA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Зв'язок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 — через закон </a:t>
            </a:r>
            <a:r>
              <a:rPr lang="uk-UA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Бугера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–Ламберта–Бера. </a:t>
            </a:r>
            <a:r>
              <a:rPr lang="uk-UA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Триангуляція</a:t>
            </a:r>
            <a:r>
              <a:rPr lang="uk-UA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uk-UA" dirty="0">
                <a:solidFill>
                  <a:srgbClr val="002060"/>
                </a:solidFill>
                <a:latin typeface="Century Gothic" panose="020B0502020202020204" pitchFamily="34" charset="0"/>
              </a:rPr>
              <a:t>даних забезпечує валідність.</a:t>
            </a:r>
            <a:endParaRPr lang="uk-UA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302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 сполучна лінія 1">
            <a:extLst>
              <a:ext uri="{FF2B5EF4-FFF2-40B4-BE49-F238E27FC236}">
                <a16:creationId xmlns:a16="http://schemas.microsoft.com/office/drawing/2014/main" id="{9D9DBADB-3661-69E1-1C4E-9B40DACEB2CB}"/>
              </a:ext>
            </a:extLst>
          </p:cNvPr>
          <p:cNvCxnSpPr>
            <a:cxnSpLocks/>
          </p:cNvCxnSpPr>
          <p:nvPr/>
        </p:nvCxnSpPr>
        <p:spPr>
          <a:xfrm>
            <a:off x="8476946" y="2571750"/>
            <a:ext cx="0" cy="1276350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757123-44DF-B536-EFD6-3AC7122E03AD}"/>
              </a:ext>
            </a:extLst>
          </p:cNvPr>
          <p:cNvSpPr txBox="1"/>
          <p:nvPr/>
        </p:nvSpPr>
        <p:spPr>
          <a:xfrm>
            <a:off x="262759" y="229495"/>
            <a:ext cx="3878317" cy="707886"/>
          </a:xfrm>
          <a:prstGeom prst="rect">
            <a:avLst/>
          </a:prstGeom>
          <a:solidFill>
            <a:srgbClr val="F4AB52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Динаміка антропогенного навантаження (2021–2026)</a:t>
            </a:r>
            <a:endParaRPr lang="en-GB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20894C-DBEE-EB6F-6C52-B22AA6D17D94}"/>
              </a:ext>
            </a:extLst>
          </p:cNvPr>
          <p:cNvSpPr txBox="1"/>
          <p:nvPr/>
        </p:nvSpPr>
        <p:spPr>
          <a:xfrm>
            <a:off x="4572000" y="229495"/>
            <a:ext cx="434077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uk-UA" sz="1800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Нічне випромінювання як дзеркало промислової активності</a:t>
            </a:r>
            <a:endParaRPr lang="uk-UA" sz="1800" b="1" i="1" noProof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27726B-51DE-D39E-3CF6-5FC0B3B74C20}"/>
              </a:ext>
            </a:extLst>
          </p:cNvPr>
          <p:cNvSpPr txBox="1"/>
          <p:nvPr/>
        </p:nvSpPr>
        <p:spPr>
          <a:xfrm>
            <a:off x="262759" y="1285793"/>
            <a:ext cx="4340771" cy="13234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Century Gothic" panose="020B0502020202020204" pitchFamily="34" charset="0"/>
              </a:rPr>
              <a:t>Трансформація світлової сигнатури Криворізького регіону за даними радіометра </a:t>
            </a:r>
            <a:r>
              <a:rPr lang="pl-PL" sz="2000" dirty="0">
                <a:latin typeface="Century Gothic" panose="020B0502020202020204" pitchFamily="34" charset="0"/>
              </a:rPr>
              <a:t>VIIRS (NASA Worldview).</a:t>
            </a:r>
            <a:endParaRPr lang="en-GB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B1F7A258-8795-F513-A5F0-A9455AFEF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92" y="2987956"/>
            <a:ext cx="8741975" cy="16312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екстремальна оптична щільність атмосфери.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світлове забруднення </a:t>
            </a:r>
            <a:r>
              <a:rPr kumimoji="0" lang="uk-UA" sz="20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8–9 класу за шкалою </a:t>
            </a:r>
            <a:r>
              <a:rPr kumimoji="0" lang="uk-UA" sz="2000" b="1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Бортля</a:t>
            </a: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kumimoji="0" lang="uk-UA" sz="20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kumimoji="0" lang="uk-UA" sz="20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внутрішньоміське</a:t>
            </a:r>
            <a:r>
              <a:rPr kumimoji="0" lang="uk-UA" sz="20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небо).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причина:</a:t>
            </a: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інтенсивна робота металургійного сектору та розсіювання світла на дрібнодисперсному промисловому смогу.</a:t>
            </a:r>
          </a:p>
        </p:txBody>
      </p:sp>
      <p:sp>
        <p:nvSpPr>
          <p:cNvPr id="20" name="文本框 6">
            <a:extLst>
              <a:ext uri="{FF2B5EF4-FFF2-40B4-BE49-F238E27FC236}">
                <a16:creationId xmlns:a16="http://schemas.microsoft.com/office/drawing/2014/main" id="{69B95507-E78F-039A-0ED7-87891523928D}"/>
              </a:ext>
            </a:extLst>
          </p:cNvPr>
          <p:cNvSpPr txBox="1"/>
          <p:nvPr/>
        </p:nvSpPr>
        <p:spPr>
          <a:xfrm>
            <a:off x="5063811" y="1311389"/>
            <a:ext cx="3553490" cy="1046440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4523A93E-4C2F-B033-2B87-60A9B53C7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7194" y="1348693"/>
            <a:ext cx="382672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Довоєнний стан (до 2022 р.):</a:t>
            </a:r>
          </a:p>
        </p:txBody>
      </p:sp>
    </p:spTree>
    <p:extLst>
      <p:ext uri="{BB962C8B-B14F-4D97-AF65-F5344CB8AC3E}">
        <p14:creationId xmlns:p14="http://schemas.microsoft.com/office/powerpoint/2010/main" val="136255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D97B1E-AA6C-C02E-F081-8CC2AE0D30C7}"/>
              </a:ext>
            </a:extLst>
          </p:cNvPr>
          <p:cNvSpPr txBox="1"/>
          <p:nvPr/>
        </p:nvSpPr>
        <p:spPr>
          <a:xfrm>
            <a:off x="4855762" y="1153084"/>
            <a:ext cx="4057009" cy="1015663"/>
          </a:xfrm>
          <a:prstGeom prst="rect">
            <a:avLst/>
          </a:prstGeom>
          <a:solidFill>
            <a:srgbClr val="F7C385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Різке зниження інтенсивності випромінювання після </a:t>
            </a:r>
          </a:p>
          <a:p>
            <a:r>
              <a:rPr lang="uk-UA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лютого 2022 року.</a:t>
            </a:r>
            <a:endParaRPr lang="uk-UA" sz="24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F29C05-6D8E-828E-0207-ED58097AA440}"/>
              </a:ext>
            </a:extLst>
          </p:cNvPr>
          <p:cNvSpPr txBox="1"/>
          <p:nvPr/>
        </p:nvSpPr>
        <p:spPr>
          <a:xfrm>
            <a:off x="4855763" y="229495"/>
            <a:ext cx="4057008" cy="646331"/>
          </a:xfrm>
          <a:prstGeom prst="rect">
            <a:avLst/>
          </a:prstGeom>
          <a:solidFill>
            <a:srgbClr val="F4AB52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uk-UA" sz="18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Вплив воєнного стану та ф</a:t>
            </a:r>
            <a:r>
              <a:rPr lang="uk-UA" sz="1800" b="1" i="1" noProof="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еномен</a:t>
            </a:r>
            <a:r>
              <a:rPr lang="uk-UA" sz="1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 «світлового колапсу»: </a:t>
            </a:r>
          </a:p>
        </p:txBody>
      </p:sp>
      <p:sp>
        <p:nvSpPr>
          <p:cNvPr id="4" name="文本框 6">
            <a:extLst>
              <a:ext uri="{FF2B5EF4-FFF2-40B4-BE49-F238E27FC236}">
                <a16:creationId xmlns:a16="http://schemas.microsoft.com/office/drawing/2014/main" id="{676F79D9-43B2-694F-2095-345D104A39CB}"/>
              </a:ext>
            </a:extLst>
          </p:cNvPr>
          <p:cNvSpPr txBox="1"/>
          <p:nvPr/>
        </p:nvSpPr>
        <p:spPr>
          <a:xfrm>
            <a:off x="231228" y="229494"/>
            <a:ext cx="4183083" cy="830997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F82693-65FA-0C8C-5F38-FAE448678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28" y="229494"/>
            <a:ext cx="418308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Енергетичний</a:t>
            </a:r>
            <a:r>
              <a:rPr lang="ru-RU" sz="2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гомеостаз 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(2024–2025)</a:t>
            </a:r>
            <a:endParaRPr lang="uk-UA" sz="2400" b="1" i="1" noProof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C6C43E-7B5A-BA70-33B8-33D192788DA4}"/>
              </a:ext>
            </a:extLst>
          </p:cNvPr>
          <p:cNvSpPr txBox="1"/>
          <p:nvPr/>
        </p:nvSpPr>
        <p:spPr>
          <a:xfrm>
            <a:off x="388885" y="1451856"/>
            <a:ext cx="3704878" cy="584775"/>
          </a:xfrm>
          <a:prstGeom prst="rect">
            <a:avLst/>
          </a:prstGeom>
          <a:solidFill>
            <a:srgbClr val="EAB200"/>
          </a:solidFill>
          <a:ln w="38100">
            <a:solidFill>
              <a:schemeClr val="bg1">
                <a:lumMod val="75000"/>
                <a:lumOff val="25000"/>
              </a:schemeClr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Чинники впливу:</a:t>
            </a:r>
            <a:endParaRPr lang="uk-UA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1" name="Таблиця 10">
            <a:extLst>
              <a:ext uri="{FF2B5EF4-FFF2-40B4-BE49-F238E27FC236}">
                <a16:creationId xmlns:a16="http://schemas.microsoft.com/office/drawing/2014/main" id="{D53C2995-40D1-3855-CD60-5C895BFB91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55435"/>
              </p:ext>
            </p:extLst>
          </p:nvPr>
        </p:nvGraphicFramePr>
        <p:xfrm>
          <a:off x="231228" y="2427996"/>
          <a:ext cx="4256689" cy="2011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256689">
                  <a:extLst>
                    <a:ext uri="{9D8B030D-6E8A-4147-A177-3AD203B41FA5}">
                      <a16:colId xmlns:a16="http://schemas.microsoft.com/office/drawing/2014/main" val="2842565100"/>
                    </a:ext>
                  </a:extLst>
                </a:gridCol>
              </a:tblGrid>
              <a:tr h="3466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alt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entury Gothic" panose="020B0502020202020204" pitchFamily="34" charset="0"/>
                        </a:rPr>
                        <a:t>запровадження суворого режиму світломаскування; </a:t>
                      </a:r>
                    </a:p>
                  </a:txBody>
                  <a:tcPr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538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uk-UA" alt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97"/>
                          </a:solidFill>
                          <a:effectLst/>
                          <a:latin typeface="Century Gothic" panose="020B0502020202020204" pitchFamily="34" charset="0"/>
                        </a:rPr>
                        <a:t>пряма кореляція зі скороченням виплавки сталі та чавуну на ПАТ «</a:t>
                      </a:r>
                      <a:r>
                        <a:rPr kumimoji="0" lang="uk-UA" altLang="uk-UA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97"/>
                          </a:solidFill>
                          <a:effectLst/>
                          <a:latin typeface="Century Gothic" panose="020B0502020202020204" pitchFamily="34" charset="0"/>
                        </a:rPr>
                        <a:t>АрселорМіттал</a:t>
                      </a:r>
                      <a:r>
                        <a:rPr kumimoji="0" lang="uk-UA" alt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97"/>
                          </a:solidFill>
                          <a:effectLst/>
                          <a:latin typeface="Century Gothic" panose="020B0502020202020204" pitchFamily="34" charset="0"/>
                        </a:rPr>
                        <a:t> Кривий Ріг».</a:t>
                      </a:r>
                    </a:p>
                  </a:txBody>
                  <a:tcP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829462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AEDCEB0-36A0-1961-CBBE-0C5C830436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666" t="40741" r="24943" b="20448"/>
          <a:stretch>
            <a:fillRect/>
          </a:stretch>
        </p:blipFill>
        <p:spPr>
          <a:xfrm>
            <a:off x="4803208" y="2446005"/>
            <a:ext cx="4141093" cy="224161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102D4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873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>
            <a:extLst>
              <a:ext uri="{FF2B5EF4-FFF2-40B4-BE49-F238E27FC236}">
                <a16:creationId xmlns:a16="http://schemas.microsoft.com/office/drawing/2014/main" id="{49D04C1A-D764-3B80-6100-41DB88D6EFE3}"/>
              </a:ext>
            </a:extLst>
          </p:cNvPr>
          <p:cNvSpPr txBox="1"/>
          <p:nvPr/>
        </p:nvSpPr>
        <p:spPr>
          <a:xfrm>
            <a:off x="246994" y="189535"/>
            <a:ext cx="4614040" cy="937828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28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63968C-9FC6-752B-8F38-580490F83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46" y="119840"/>
            <a:ext cx="435653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2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Екологічні наслідки </a:t>
            </a:r>
          </a:p>
          <a:p>
            <a:pPr algn="ctr"/>
            <a:r>
              <a:rPr lang="uk-UA" sz="32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та висновок</a:t>
            </a:r>
            <a:endParaRPr lang="uk-UA" sz="3200" b="1" i="1" noProof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EDB5DD58-28FF-C908-0EE9-14EE2BD86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157009"/>
              </p:ext>
            </p:extLst>
          </p:nvPr>
        </p:nvGraphicFramePr>
        <p:xfrm>
          <a:off x="199698" y="1404622"/>
          <a:ext cx="4708633" cy="344424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708633">
                  <a:extLst>
                    <a:ext uri="{9D8B030D-6E8A-4147-A177-3AD203B41FA5}">
                      <a16:colId xmlns:a16="http://schemas.microsoft.com/office/drawing/2014/main" val="3311588652"/>
                    </a:ext>
                  </a:extLst>
                </a:gridCol>
              </a:tblGrid>
              <a:tr h="691434">
                <a:tc>
                  <a:txBody>
                    <a:bodyPr/>
                    <a:lstStyle/>
                    <a:p>
                      <a:r>
                        <a:rPr lang="uk-UA" sz="1600" b="1" noProof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Парадокс покращення неба:</a:t>
                      </a:r>
                      <a:r>
                        <a:rPr lang="uk-UA" sz="1600" b="0" noProof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Зниження концентрації часток PM2.5 призвело до покращення якості нічного неба до 5–6 класу (приміське небо).</a:t>
                      </a:r>
                    </a:p>
                  </a:txBody>
                  <a:tcPr>
                    <a:lnB w="28575" cap="flat" cmpd="sng" algn="ctr">
                      <a:solidFill>
                        <a:srgbClr val="065D9E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671889"/>
                  </a:ext>
                </a:extLst>
              </a:tr>
              <a:tr h="691434">
                <a:tc>
                  <a:txBody>
                    <a:bodyPr/>
                    <a:lstStyle/>
                    <a:p>
                      <a:r>
                        <a:rPr lang="uk-UA" sz="1600" b="1" noProof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Наукова новизна:</a:t>
                      </a:r>
                      <a:r>
                        <a:rPr lang="uk-UA" sz="1600" noProof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1600" noProof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entury Gothic" panose="020B0502020202020204" pitchFamily="34" charset="0"/>
                        </a:rPr>
                        <a:t>Доведено ефективність супутникової радіометрії як інструменту екологічного та економічного аналізу в умовах обмеженого доступу до наземних станцій.</a:t>
                      </a:r>
                      <a:endParaRPr lang="uk-UA" sz="1600" noProof="0" dirty="0">
                        <a:solidFill>
                          <a:schemeClr val="bg2">
                            <a:lumMod val="40000"/>
                            <a:lumOff val="6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T w="28575" cap="flat" cmpd="sng" algn="ctr">
                      <a:solidFill>
                        <a:srgbClr val="065D9E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rgbClr val="49246E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483935"/>
                  </a:ext>
                </a:extLst>
              </a:tr>
              <a:tr h="691434">
                <a:tc>
                  <a:txBody>
                    <a:bodyPr/>
                    <a:lstStyle/>
                    <a:p>
                      <a:r>
                        <a:rPr lang="uk-UA" sz="1600" b="1" noProof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Висновок:</a:t>
                      </a:r>
                      <a:r>
                        <a:rPr lang="uk-UA" sz="1600" noProof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1600" noProof="0" dirty="0">
                          <a:solidFill>
                            <a:schemeClr val="tx1">
                              <a:lumMod val="95000"/>
                            </a:schemeClr>
                          </a:solidFill>
                          <a:latin typeface="Century Gothic" panose="020B0502020202020204" pitchFamily="34" charset="0"/>
                        </a:rPr>
                        <a:t>Нічне небо є високочутливим індикатором, що відображає реальний стан техногенної діяльності людини та обсяги промислового виробництва.</a:t>
                      </a:r>
                    </a:p>
                  </a:txBody>
                  <a:tcPr>
                    <a:lnT w="28575" cap="flat" cmpd="sng" algn="ctr">
                      <a:solidFill>
                        <a:srgbClr val="065D9E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4527035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82250F-280C-65DC-7144-D6D05DD00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766" y="677607"/>
            <a:ext cx="3728240" cy="3788285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63077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C0E7FE-E5F3-0F54-9E2E-66327FF85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57" y="276508"/>
            <a:ext cx="3767186" cy="2197808"/>
          </a:xfrm>
          <a:prstGeom prst="rect">
            <a:avLst/>
          </a:prstGeom>
          <a:ln w="28575">
            <a:solidFill>
              <a:srgbClr val="2D403E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70E5AA-D5DC-C939-B18B-CA487749C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957" y="276508"/>
            <a:ext cx="3767186" cy="2197808"/>
          </a:xfrm>
          <a:prstGeom prst="rect">
            <a:avLst/>
          </a:prstGeom>
          <a:ln w="28575">
            <a:solidFill>
              <a:srgbClr val="2D403E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0D784B-7577-F273-4EFD-B06A7772D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57" y="2736701"/>
            <a:ext cx="3767186" cy="2197808"/>
          </a:xfrm>
          <a:prstGeom prst="rect">
            <a:avLst/>
          </a:prstGeom>
          <a:ln w="28575">
            <a:solidFill>
              <a:srgbClr val="2D403E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6F8E202-CFD3-4897-EE7B-17648E71D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8957" y="2753467"/>
            <a:ext cx="3767186" cy="2181042"/>
          </a:xfrm>
          <a:prstGeom prst="rect">
            <a:avLst/>
          </a:prstGeom>
          <a:ln w="28575">
            <a:solidFill>
              <a:srgbClr val="2D403E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AD708F-3DE4-94CC-9D17-D8449E3318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8407" y="1481229"/>
            <a:ext cx="3767186" cy="2181042"/>
          </a:xfrm>
          <a:prstGeom prst="rect">
            <a:avLst/>
          </a:prstGeom>
          <a:ln w="28575">
            <a:solidFill>
              <a:srgbClr val="2D403E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2" name="文本框 6">
            <a:extLst>
              <a:ext uri="{FF2B5EF4-FFF2-40B4-BE49-F238E27FC236}">
                <a16:creationId xmlns:a16="http://schemas.microsoft.com/office/drawing/2014/main" id="{5DA30086-9820-DCF6-1C52-4C9453D91B0D}"/>
              </a:ext>
            </a:extLst>
          </p:cNvPr>
          <p:cNvSpPr txBox="1"/>
          <p:nvPr/>
        </p:nvSpPr>
        <p:spPr>
          <a:xfrm>
            <a:off x="2739603" y="286827"/>
            <a:ext cx="3767186" cy="707885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28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82F108CA-3E81-31CE-A3DF-335EBD8BA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407" y="286826"/>
            <a:ext cx="386957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Карта світлового забруднення Кривого Рогу</a:t>
            </a:r>
            <a:endParaRPr lang="uk-UA" sz="2000" b="1" i="1" noProof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E728B8-191E-B3CD-6345-07B91BBA0021}"/>
              </a:ext>
            </a:extLst>
          </p:cNvPr>
          <p:cNvSpPr txBox="1"/>
          <p:nvPr/>
        </p:nvSpPr>
        <p:spPr>
          <a:xfrm>
            <a:off x="2286000" y="4626732"/>
            <a:ext cx="4572000" cy="307777"/>
          </a:xfrm>
          <a:prstGeom prst="rect">
            <a:avLst/>
          </a:prstGeom>
          <a:ln>
            <a:solidFill>
              <a:srgbClr val="102D43"/>
            </a:solidFill>
          </a:ln>
          <a:scene3d>
            <a:camera prst="perspective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Точка на карті: ПАТ «</a:t>
            </a:r>
            <a:r>
              <a:rPr lang="uk-UA" sz="1400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АрселорМіттал</a:t>
            </a:r>
            <a:r>
              <a:rPr lang="uk-UA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Кривий Ріг»</a:t>
            </a:r>
            <a:endParaRPr lang="uk-U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CDB835-E112-4B36-434A-166E442662A0}"/>
              </a:ext>
            </a:extLst>
          </p:cNvPr>
          <p:cNvSpPr txBox="1"/>
          <p:nvPr/>
        </p:nvSpPr>
        <p:spPr>
          <a:xfrm>
            <a:off x="2946399" y="1068693"/>
            <a:ext cx="3251200" cy="338554"/>
          </a:xfrm>
          <a:prstGeom prst="rect">
            <a:avLst/>
          </a:prstGeom>
          <a:solidFill>
            <a:srgbClr val="8BBCED"/>
          </a:solidFill>
          <a:ln w="28575">
            <a:solidFill>
              <a:srgbClr val="065D9E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rgbClr val="002060"/>
                </a:solidFill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https://lightpollutionmap.app/</a:t>
            </a:r>
            <a:endParaRPr lang="uk-UA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428E54-2BCA-E238-E52A-177CE1F1592D}"/>
              </a:ext>
            </a:extLst>
          </p:cNvPr>
          <p:cNvSpPr txBox="1"/>
          <p:nvPr/>
        </p:nvSpPr>
        <p:spPr>
          <a:xfrm>
            <a:off x="317857" y="2074206"/>
            <a:ext cx="825143" cy="400110"/>
          </a:xfrm>
          <a:prstGeom prst="rect">
            <a:avLst/>
          </a:prstGeom>
          <a:solidFill>
            <a:srgbClr val="F4AB52"/>
          </a:solidFill>
          <a:ln w="28575">
            <a:solidFill>
              <a:srgbClr val="FCE688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2021</a:t>
            </a:r>
            <a:endParaRPr lang="uk-UA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ACA9F4-D4CE-C0C6-41FD-ED421BFB11E5}"/>
              </a:ext>
            </a:extLst>
          </p:cNvPr>
          <p:cNvSpPr txBox="1"/>
          <p:nvPr/>
        </p:nvSpPr>
        <p:spPr>
          <a:xfrm>
            <a:off x="8001000" y="2074206"/>
            <a:ext cx="825143" cy="400110"/>
          </a:xfrm>
          <a:prstGeom prst="rect">
            <a:avLst/>
          </a:prstGeom>
          <a:solidFill>
            <a:srgbClr val="F4AB52"/>
          </a:solidFill>
          <a:ln w="28575">
            <a:solidFill>
              <a:srgbClr val="FCE688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2022</a:t>
            </a:r>
            <a:endParaRPr lang="uk-UA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1033D-00DF-FAEE-4095-B3935499C410}"/>
              </a:ext>
            </a:extLst>
          </p:cNvPr>
          <p:cNvSpPr txBox="1"/>
          <p:nvPr/>
        </p:nvSpPr>
        <p:spPr>
          <a:xfrm>
            <a:off x="334186" y="4534399"/>
            <a:ext cx="825143" cy="400110"/>
          </a:xfrm>
          <a:prstGeom prst="rect">
            <a:avLst/>
          </a:prstGeom>
          <a:solidFill>
            <a:srgbClr val="F4AB52"/>
          </a:solidFill>
          <a:ln w="28575">
            <a:solidFill>
              <a:srgbClr val="FCE688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2023</a:t>
            </a:r>
            <a:endParaRPr lang="uk-UA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026248-CF99-F9B6-EEBC-9FEA67E61BD3}"/>
              </a:ext>
            </a:extLst>
          </p:cNvPr>
          <p:cNvSpPr txBox="1"/>
          <p:nvPr/>
        </p:nvSpPr>
        <p:spPr>
          <a:xfrm>
            <a:off x="7984671" y="4533567"/>
            <a:ext cx="825143" cy="400110"/>
          </a:xfrm>
          <a:prstGeom prst="rect">
            <a:avLst/>
          </a:prstGeom>
          <a:solidFill>
            <a:srgbClr val="F4AB52"/>
          </a:solidFill>
          <a:ln w="28575">
            <a:solidFill>
              <a:srgbClr val="FCE688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2024</a:t>
            </a:r>
            <a:endParaRPr lang="uk-UA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C980B1-D7D7-CCD4-A04C-FFCD38108D62}"/>
              </a:ext>
            </a:extLst>
          </p:cNvPr>
          <p:cNvSpPr txBox="1"/>
          <p:nvPr/>
        </p:nvSpPr>
        <p:spPr>
          <a:xfrm>
            <a:off x="4159428" y="3662271"/>
            <a:ext cx="825143" cy="400110"/>
          </a:xfrm>
          <a:prstGeom prst="rect">
            <a:avLst/>
          </a:prstGeom>
          <a:solidFill>
            <a:srgbClr val="F4AB52"/>
          </a:solidFill>
          <a:ln w="28575">
            <a:solidFill>
              <a:srgbClr val="FCE688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2025</a:t>
            </a:r>
            <a:endParaRPr lang="uk-UA" sz="2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09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>
            <a:extLst>
              <a:ext uri="{FF2B5EF4-FFF2-40B4-BE49-F238E27FC236}">
                <a16:creationId xmlns:a16="http://schemas.microsoft.com/office/drawing/2014/main" id="{867A9034-883A-645D-F013-10EE3C2A338C}"/>
              </a:ext>
            </a:extLst>
          </p:cNvPr>
          <p:cNvSpPr txBox="1"/>
          <p:nvPr/>
        </p:nvSpPr>
        <p:spPr>
          <a:xfrm>
            <a:off x="193956" y="1718162"/>
            <a:ext cx="5202638" cy="400110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5CBF604-6BFB-1663-346B-2F4D28999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28" y="1682634"/>
            <a:ext cx="51044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Візуальна динаміка нічної яскравості</a:t>
            </a:r>
          </a:p>
        </p:txBody>
      </p:sp>
      <p:graphicFrame>
        <p:nvGraphicFramePr>
          <p:cNvPr id="8" name="Таблиця 7">
            <a:extLst>
              <a:ext uri="{FF2B5EF4-FFF2-40B4-BE49-F238E27FC236}">
                <a16:creationId xmlns:a16="http://schemas.microsoft.com/office/drawing/2014/main" id="{03328864-CDF9-287A-C4E3-E0178003D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515699"/>
              </p:ext>
            </p:extLst>
          </p:nvPr>
        </p:nvGraphicFramePr>
        <p:xfrm>
          <a:off x="128016" y="2191763"/>
          <a:ext cx="8887968" cy="2773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807641">
                  <a:extLst>
                    <a:ext uri="{9D8B030D-6E8A-4147-A177-3AD203B41FA5}">
                      <a16:colId xmlns:a16="http://schemas.microsoft.com/office/drawing/2014/main" val="2842565100"/>
                    </a:ext>
                  </a:extLst>
                </a:gridCol>
                <a:gridCol w="4080327">
                  <a:extLst>
                    <a:ext uri="{9D8B030D-6E8A-4147-A177-3AD203B41FA5}">
                      <a16:colId xmlns:a16="http://schemas.microsoft.com/office/drawing/2014/main" val="37727005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2200" b="1" i="1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2021 рік (до</a:t>
                      </a:r>
                      <a:r>
                        <a:rPr lang="en-GB" sz="2200" b="1" i="1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uk-UA" sz="2200" b="1" i="1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воєнного стану):</a:t>
                      </a:r>
                      <a:endParaRPr kumimoji="0" lang="uk-UA" altLang="uk-UA" sz="2200" b="0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7CA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CA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uk-UA" altLang="uk-UA" sz="3200" b="0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7CA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7CA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5388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спостерігається 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стабільне, рівномірне та інтенсивне</a:t>
                      </a: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нічне випромінювання по всій площі міста;</a:t>
                      </a:r>
                    </a:p>
                  </a:txBody>
                  <a:tcPr>
                    <a:solidFill>
                      <a:srgbClr val="CBB6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829462"/>
                  </a:ext>
                </a:extLst>
              </a:tr>
              <a:tr h="47853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чітко </a:t>
                      </a:r>
                      <a:r>
                        <a:rPr lang="uk-UA" sz="1800" b="0" i="0" u="none" strike="noStrike" cap="none" noProof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візуалізуються</a:t>
                      </a: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лінійні структури</a:t>
                      </a: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(вулиці, транспортні магістралі) та 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протяжні вузли високої яскравості</a:t>
                      </a: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, що відповідають промисловим майданчикам;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BCA3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316870"/>
                  </a:ext>
                </a:extLst>
              </a:tr>
              <a:tr h="35326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характер світіння типовий для великого промислового центру з розвиненою інфраструктурою та цілодобовою роботою підприємств.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5054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EC9A7D3-C317-BF70-ED12-7E79B18D4C5D}"/>
              </a:ext>
            </a:extLst>
          </p:cNvPr>
          <p:cNvSpPr txBox="1"/>
          <p:nvPr/>
        </p:nvSpPr>
        <p:spPr>
          <a:xfrm>
            <a:off x="193956" y="96288"/>
            <a:ext cx="5994573" cy="1477328"/>
          </a:xfrm>
          <a:prstGeom prst="rect">
            <a:avLst/>
          </a:prstGeom>
          <a:solidFill>
            <a:srgbClr val="F4AB52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На основі порівняльного аналізу двох супутникових знімків нічного випромінювання (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VIIRS, NASA Worldview) 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за 14 квітня 2021 року та 14 квітня 2026 року для території м. Кривий Ріг (47.9100° пн.</a:t>
            </a:r>
            <a:r>
              <a:rPr lang="en-GB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ш., 33.3910° </a:t>
            </a:r>
            <a:r>
              <a:rPr lang="uk-UA" sz="1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сх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r>
              <a:rPr lang="en-GB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д.) встановлено наступне.</a:t>
            </a:r>
            <a:endParaRPr lang="uk-UA" sz="32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18440-228D-AABD-4ED3-9E270511E732}"/>
              </a:ext>
            </a:extLst>
          </p:cNvPr>
          <p:cNvSpPr txBox="1"/>
          <p:nvPr/>
        </p:nvSpPr>
        <p:spPr>
          <a:xfrm>
            <a:off x="4792278" y="2302780"/>
            <a:ext cx="4076590" cy="338554"/>
          </a:xfrm>
          <a:prstGeom prst="rect">
            <a:avLst/>
          </a:prstGeom>
          <a:solidFill>
            <a:srgbClr val="8BBCED"/>
          </a:solidFill>
          <a:ln w="28575">
            <a:solidFill>
              <a:srgbClr val="065D9E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2060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https://worldview.earthdata.nasa.gov/</a:t>
            </a:r>
            <a:endParaRPr lang="uk-UA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C6A026-3458-2C3F-015C-099720CD3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784" y="148736"/>
            <a:ext cx="2245084" cy="1934008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54364E"/>
            </a:solidFill>
            <a:miter lim="800000"/>
          </a:ln>
          <a:effectLst>
            <a:glow rad="101600">
              <a:srgbClr val="FFFF97">
                <a:alpha val="60000"/>
              </a:srgbClr>
            </a:glow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335650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ED9DAD-C0B6-CD72-D96E-B9A6B430C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11" y="254000"/>
            <a:ext cx="8627578" cy="46482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4080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E51D9D56-6ED7-16FB-012F-6D893D6BC10B}"/>
              </a:ext>
            </a:extLst>
          </p:cNvPr>
          <p:cNvCxnSpPr>
            <a:cxnSpLocks/>
          </p:cNvCxnSpPr>
          <p:nvPr/>
        </p:nvCxnSpPr>
        <p:spPr>
          <a:xfrm>
            <a:off x="8388105" y="486795"/>
            <a:ext cx="0" cy="508949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6">
            <a:extLst>
              <a:ext uri="{FF2B5EF4-FFF2-40B4-BE49-F238E27FC236}">
                <a16:creationId xmlns:a16="http://schemas.microsoft.com/office/drawing/2014/main" id="{AD422D3E-A0CB-F52F-9A4F-769626773468}"/>
              </a:ext>
            </a:extLst>
          </p:cNvPr>
          <p:cNvSpPr txBox="1"/>
          <p:nvPr/>
        </p:nvSpPr>
        <p:spPr>
          <a:xfrm>
            <a:off x="373484" y="237302"/>
            <a:ext cx="8209988" cy="584775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8C59F44-DBA2-3B97-8918-68C9D2998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56" y="237301"/>
            <a:ext cx="81118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2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Візуальна динаміка нічної яскравості</a:t>
            </a: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4E5C436F-D0D2-4BCB-DA12-B29D8183A9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388574"/>
              </p:ext>
            </p:extLst>
          </p:nvPr>
        </p:nvGraphicFramePr>
        <p:xfrm>
          <a:off x="214366" y="1302217"/>
          <a:ext cx="8715268" cy="31089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5142188">
                  <a:extLst>
                    <a:ext uri="{9D8B030D-6E8A-4147-A177-3AD203B41FA5}">
                      <a16:colId xmlns:a16="http://schemas.microsoft.com/office/drawing/2014/main" val="2842565100"/>
                    </a:ext>
                  </a:extLst>
                </a:gridCol>
                <a:gridCol w="3573080">
                  <a:extLst>
                    <a:ext uri="{9D8B030D-6E8A-4147-A177-3AD203B41FA5}">
                      <a16:colId xmlns:a16="http://schemas.microsoft.com/office/drawing/2014/main" val="37727005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2400" b="1" i="1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2026 рік </a:t>
                      </a:r>
                      <a:endParaRPr lang="en-GB" sz="2400" b="1" i="1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2400" b="1" i="1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(період</a:t>
                      </a:r>
                      <a:r>
                        <a:rPr lang="en-GB" sz="2400" b="1" i="1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uk-UA" sz="2400" b="1" i="1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воєнного стану):</a:t>
                      </a:r>
                      <a:endParaRPr kumimoji="0" lang="uk-UA" altLang="uk-UA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F7CA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CA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uk-UA" altLang="uk-UA" sz="3600" b="0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7CA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7CA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538898"/>
                  </a:ext>
                </a:extLst>
              </a:tr>
              <a:tr h="1118615">
                <a:tc gridSpan="2">
                  <a:txBody>
                    <a:bodyPr/>
                    <a:lstStyle/>
                    <a:p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фіксується 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різке зменшення загальної площі та інтенсивності</a:t>
                      </a: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нічного випромінювання;</a:t>
                      </a:r>
                    </a:p>
                    <a:p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найбільш помітне 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згасання на периферійних ділянках</a:t>
                      </a: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та вздовж більшості транспортних артерій;</a:t>
                      </a:r>
                    </a:p>
                    <a:p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центральні райони міста зберігають лише 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помірне, локальне світіння;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800" b="1" i="0" u="none" strike="noStrike" cap="none" noProof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промислоий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 майданчик ПАТ «</a:t>
                      </a:r>
                      <a:r>
                        <a:rPr lang="uk-UA" sz="1800" b="1" i="0" u="none" strike="noStrike" cap="none" noProof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АрселорМіттал</a:t>
                      </a:r>
                      <a:r>
                        <a:rPr lang="uk-UA" sz="1800" b="1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 Кривий Ріг»</a:t>
                      </a:r>
                      <a:r>
                        <a:rPr lang="uk-UA" sz="1800" b="0" i="0" u="none" strike="noStrike" cap="non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продовжує випромінювати, однак його яскравість та просторова щільність суттєво нижчі порівняно з 2021 роком.</a:t>
                      </a:r>
                    </a:p>
                  </a:txBody>
                  <a:tcPr>
                    <a:solidFill>
                      <a:srgbClr val="CBB6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82946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B6554C0-724B-23C5-8702-37B037E21539}"/>
              </a:ext>
            </a:extLst>
          </p:cNvPr>
          <p:cNvSpPr txBox="1"/>
          <p:nvPr/>
        </p:nvSpPr>
        <p:spPr>
          <a:xfrm>
            <a:off x="4769204" y="1545511"/>
            <a:ext cx="4033430" cy="338554"/>
          </a:xfrm>
          <a:prstGeom prst="rect">
            <a:avLst/>
          </a:prstGeom>
          <a:solidFill>
            <a:srgbClr val="8BBCED"/>
          </a:solidFill>
          <a:ln w="28575">
            <a:solidFill>
              <a:srgbClr val="065D9E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2060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https://worldview.earthdata.nasa.gov/</a:t>
            </a:r>
            <a:endParaRPr lang="uk-UA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44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C2AB8F-8BEA-6C9D-77ED-7A4D8EF76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63679"/>
            <a:ext cx="8623300" cy="461614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425109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907DFF87-9ADC-8F0F-151D-210FE8882B7A}"/>
              </a:ext>
            </a:extLst>
          </p:cNvPr>
          <p:cNvCxnSpPr>
            <a:cxnSpLocks/>
          </p:cNvCxnSpPr>
          <p:nvPr/>
        </p:nvCxnSpPr>
        <p:spPr>
          <a:xfrm>
            <a:off x="8561359" y="1147693"/>
            <a:ext cx="0" cy="1343516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6">
            <a:extLst>
              <a:ext uri="{FF2B5EF4-FFF2-40B4-BE49-F238E27FC236}">
                <a16:creationId xmlns:a16="http://schemas.microsoft.com/office/drawing/2014/main" id="{672374CB-D044-D59F-FC72-61557D2A240E}"/>
              </a:ext>
            </a:extLst>
          </p:cNvPr>
          <p:cNvSpPr txBox="1"/>
          <p:nvPr/>
        </p:nvSpPr>
        <p:spPr>
          <a:xfrm>
            <a:off x="467006" y="237301"/>
            <a:ext cx="8209988" cy="584775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FDCADE5-FD5D-E138-9F02-0E6BFD9E1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268080"/>
            <a:ext cx="81118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800" b="1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Зв’язок зі змінами промислової активності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4C7C9F-F15F-289D-72AF-4F9C15A8B9FE}"/>
              </a:ext>
            </a:extLst>
          </p:cNvPr>
          <p:cNvSpPr txBox="1"/>
          <p:nvPr/>
        </p:nvSpPr>
        <p:spPr>
          <a:xfrm>
            <a:off x="792246" y="994923"/>
            <a:ext cx="7559506" cy="1323439"/>
          </a:xfrm>
          <a:prstGeom prst="rect">
            <a:avLst/>
          </a:prstGeom>
          <a:solidFill>
            <a:srgbClr val="F4AB52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Згідно з офіційними звітами підприємства та галузевою статистикою 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(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Gem.wiki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, GMK Center, 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Ukranews.com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r>
              <a:rPr lang="pl-PL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 </a:t>
            </a:r>
            <a:r>
              <a:rPr lang="uk-UA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обсяги виробництва на ПАТ «</a:t>
            </a:r>
            <a:r>
              <a:rPr lang="uk-UA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АрселорМіттал</a:t>
            </a:r>
            <a:r>
              <a:rPr lang="uk-UA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Кривий Ріг» зазнали катастрофічного падіння:</a:t>
            </a:r>
            <a:endParaRPr lang="uk-UA" sz="44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389B3E21-E776-7735-B51A-3808FCCC66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803931"/>
              </p:ext>
            </p:extLst>
          </p:nvPr>
        </p:nvGraphicFramePr>
        <p:xfrm>
          <a:off x="325545" y="2491209"/>
          <a:ext cx="8492909" cy="241499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33061">
                  <a:extLst>
                    <a:ext uri="{9D8B030D-6E8A-4147-A177-3AD203B41FA5}">
                      <a16:colId xmlns:a16="http://schemas.microsoft.com/office/drawing/2014/main" val="3390663408"/>
                    </a:ext>
                  </a:extLst>
                </a:gridCol>
                <a:gridCol w="1607419">
                  <a:extLst>
                    <a:ext uri="{9D8B030D-6E8A-4147-A177-3AD203B41FA5}">
                      <a16:colId xmlns:a16="http://schemas.microsoft.com/office/drawing/2014/main" val="2767577264"/>
                    </a:ext>
                  </a:extLst>
                </a:gridCol>
                <a:gridCol w="1549667">
                  <a:extLst>
                    <a:ext uri="{9D8B030D-6E8A-4147-A177-3AD203B41FA5}">
                      <a16:colId xmlns:a16="http://schemas.microsoft.com/office/drawing/2014/main" val="2552796955"/>
                    </a:ext>
                  </a:extLst>
                </a:gridCol>
                <a:gridCol w="1388946">
                  <a:extLst>
                    <a:ext uri="{9D8B030D-6E8A-4147-A177-3AD203B41FA5}">
                      <a16:colId xmlns:a16="http://schemas.microsoft.com/office/drawing/2014/main" val="760026649"/>
                    </a:ext>
                  </a:extLst>
                </a:gridCol>
                <a:gridCol w="1713816">
                  <a:extLst>
                    <a:ext uri="{9D8B030D-6E8A-4147-A177-3AD203B41FA5}">
                      <a16:colId xmlns:a16="http://schemas.microsoft.com/office/drawing/2014/main" val="1004484596"/>
                    </a:ext>
                  </a:extLst>
                </a:gridCol>
              </a:tblGrid>
              <a:tr h="51603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i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Показник</a:t>
                      </a:r>
                    </a:p>
                  </a:txBody>
                  <a:tcPr marR="101600" marT="63500" marB="63500" anchor="ctr"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i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2021 рік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i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2025 рік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i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% до 2021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i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Січень 2026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533979"/>
                  </a:ext>
                </a:extLst>
              </a:tr>
              <a:tr h="51603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Виплавка сталі</a:t>
                      </a:r>
                      <a:endParaRPr lang="uk-UA" sz="1800" b="1" i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R="101600" marT="63500" marB="63500" anchor="ctr"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6AD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4,920 тис. т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6AD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1,689 тис. т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6AD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34.3%</a:t>
                      </a:r>
                      <a:endParaRPr lang="uk-UA" sz="1800" b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6AD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–40% до 2025</a:t>
                      </a:r>
                    </a:p>
                  </a:txBody>
                  <a:tcPr marL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6A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8366"/>
                  </a:ext>
                </a:extLst>
              </a:tr>
              <a:tr h="51603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Виплавка чавуну</a:t>
                      </a:r>
                      <a:endParaRPr lang="uk-UA" sz="1800" b="1" i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R="101600" marT="63500" marB="63500" anchor="ctr"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C6C0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5,340 тис. т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C6C0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2,535 тис. т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C6C0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47.5%</a:t>
                      </a:r>
                      <a:endParaRPr lang="uk-UA" sz="1800" b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C6C0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–30% до 2025</a:t>
                      </a:r>
                    </a:p>
                  </a:txBody>
                  <a:tcPr marL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C6C0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4319"/>
                  </a:ext>
                </a:extLst>
              </a:tr>
              <a:tr h="866888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Виробництво коксу</a:t>
                      </a:r>
                      <a:endParaRPr lang="uk-UA" sz="1800" b="1" i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R="101600" marT="63500" marB="63500" anchor="ctr"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D8D4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~2,890 тис. т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D8D4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1,460 тис. т</a:t>
                      </a: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D8D4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50.5%</a:t>
                      </a:r>
                      <a:endParaRPr lang="uk-UA" sz="1800" b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01600" marR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D8D4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uk-UA" sz="1800" b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–</a:t>
                      </a:r>
                    </a:p>
                  </a:txBody>
                  <a:tcPr marL="101600" marT="63500" marB="63500" anchor="ctr">
                    <a:lnL w="28575" cap="flat" cmpd="sng" algn="ctr">
                      <a:solidFill>
                        <a:srgbClr val="FFC000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D8D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714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7178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>
            <a:extLst>
              <a:ext uri="{FF2B5EF4-FFF2-40B4-BE49-F238E27FC236}">
                <a16:creationId xmlns:a16="http://schemas.microsoft.com/office/drawing/2014/main" id="{79AEFC3D-5C72-C8FC-466D-2AFEE40DBF92}"/>
              </a:ext>
            </a:extLst>
          </p:cNvPr>
          <p:cNvSpPr txBox="1"/>
          <p:nvPr/>
        </p:nvSpPr>
        <p:spPr>
          <a:xfrm>
            <a:off x="243127" y="174510"/>
            <a:ext cx="3621414" cy="707885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A904E78-70FC-59E4-F7D7-09B009B44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627" y="68417"/>
            <a:ext cx="339041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Причинно-наслідковий зв’язок:</a:t>
            </a:r>
            <a:endParaRPr lang="uk-UA" sz="4400" b="1" i="1" noProof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5777D76A-F388-8E06-D149-F6D80D192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076112"/>
              </p:ext>
            </p:extLst>
          </p:nvPr>
        </p:nvGraphicFramePr>
        <p:xfrm>
          <a:off x="170937" y="1021830"/>
          <a:ext cx="3765793" cy="3947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65793">
                  <a:extLst>
                    <a:ext uri="{9D8B030D-6E8A-4147-A177-3AD203B41FA5}">
                      <a16:colId xmlns:a16="http://schemas.microsoft.com/office/drawing/2014/main" val="3390663408"/>
                    </a:ext>
                  </a:extLst>
                </a:gridCol>
              </a:tblGrid>
              <a:tr h="51603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800" b="1" i="0" u="none" strike="noStrike" cap="none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скорочення нічних змін</a:t>
                      </a:r>
                      <a:r>
                        <a:rPr lang="uk-UA" sz="1800" b="0" i="0" u="none" strike="noStrike" cap="none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та зупинки частини доменних печей і прокатних станів;</a:t>
                      </a:r>
                    </a:p>
                  </a:txBody>
                  <a:tcPr marR="101600" marT="63500" marB="63500" anchor="ctr"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533979"/>
                  </a:ext>
                </a:extLst>
              </a:tr>
              <a:tr h="516034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uk-UA" sz="1800" b="1" i="0" u="none" strike="noStrike" cap="non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зменшення технологічного освітлення</a:t>
                      </a:r>
                      <a:r>
                        <a:rPr lang="uk-UA" sz="1800" b="0" i="0" u="none" strike="noStrike" cap="non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</a:t>
                      </a:r>
                    </a:p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uk-UA" sz="1800" b="0" i="0" u="none" strike="noStrike" cap="none" noProof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на промислових майданчиках;</a:t>
                      </a:r>
                      <a:endParaRPr lang="uk-UA" sz="2400" b="0" noProof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R="101600" marT="63500" marB="63500" anchor="ctr"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6A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8366"/>
                  </a:ext>
                </a:extLst>
              </a:tr>
              <a:tr h="13829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800" b="1" i="0" u="none" strike="noStrike" cap="none" noProof="0" dirty="0">
                          <a:solidFill>
                            <a:srgbClr val="4E2A82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зниження викидів аерозолів</a:t>
                      </a:r>
                      <a:r>
                        <a:rPr lang="uk-UA" sz="1800" b="0" i="0" u="none" strike="noStrike" cap="none" noProof="0" dirty="0">
                          <a:solidFill>
                            <a:srgbClr val="4E2A82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 (сажа, оксиди, сульфати), які раніше створювали додаткове розсіювання світла (ефект «світлового купола»).</a:t>
                      </a:r>
                    </a:p>
                  </a:txBody>
                  <a:tcPr marR="101600" marT="63500" marB="63500" anchor="ctr">
                    <a:lnT w="28575" cap="flat" cmpd="sng" algn="ctr">
                      <a:solidFill>
                        <a:srgbClr val="065D9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C6C0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4319"/>
                  </a:ext>
                </a:extLst>
              </a:tr>
            </a:tbl>
          </a:graphicData>
        </a:graphic>
      </p:graphicFrame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47E84B6C-8ADC-124A-2FD7-60B1869B6969}"/>
              </a:ext>
            </a:extLst>
          </p:cNvPr>
          <p:cNvCxnSpPr>
            <a:cxnSpLocks/>
          </p:cNvCxnSpPr>
          <p:nvPr/>
        </p:nvCxnSpPr>
        <p:spPr>
          <a:xfrm>
            <a:off x="8567927" y="2571750"/>
            <a:ext cx="0" cy="1733891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6">
            <a:extLst>
              <a:ext uri="{FF2B5EF4-FFF2-40B4-BE49-F238E27FC236}">
                <a16:creationId xmlns:a16="http://schemas.microsoft.com/office/drawing/2014/main" id="{EB96B6F3-207E-A60C-E563-92D0B60CEE50}"/>
              </a:ext>
            </a:extLst>
          </p:cNvPr>
          <p:cNvSpPr txBox="1"/>
          <p:nvPr/>
        </p:nvSpPr>
        <p:spPr>
          <a:xfrm>
            <a:off x="4456496" y="176138"/>
            <a:ext cx="4111431" cy="660522"/>
          </a:xfrm>
          <a:prstGeom prst="roundRect">
            <a:avLst>
              <a:gd name="adj" fmla="val 50000"/>
            </a:avLst>
          </a:prstGeom>
          <a:solidFill>
            <a:srgbClr val="FDEEAD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28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75345E-B08A-57BB-A6AC-671FBD6058BE}"/>
              </a:ext>
            </a:extLst>
          </p:cNvPr>
          <p:cNvSpPr txBox="1"/>
          <p:nvPr/>
        </p:nvSpPr>
        <p:spPr>
          <a:xfrm>
            <a:off x="3542818" y="202648"/>
            <a:ext cx="59387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Елементи новизни:</a:t>
            </a:r>
            <a:endParaRPr lang="uk-UA" sz="32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11F363-78BA-94B0-FB36-A28BDD4178E3}"/>
              </a:ext>
            </a:extLst>
          </p:cNvPr>
          <p:cNvSpPr txBox="1"/>
          <p:nvPr/>
        </p:nvSpPr>
        <p:spPr>
          <a:xfrm>
            <a:off x="4182899" y="1092805"/>
            <a:ext cx="4658624" cy="1680653"/>
          </a:xfrm>
          <a:prstGeom prst="rect">
            <a:avLst/>
          </a:prstGeom>
          <a:solidFill>
            <a:srgbClr val="FFE389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-UA" b="0" i="0" noProof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Було супутникові знімки VIIRS за 2021 та 2026 роки, виявлено динаміку згасання світлової сигнатури промислової зони, зіставлено її з падінням виробництва (сталь –65,7%, чавун –52,5%) та довела кореляцію між промисловою активністю і яскравістю нічного неба.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BDDEB6-C167-6853-5ECD-92D053A0F49F}"/>
              </a:ext>
            </a:extLst>
          </p:cNvPr>
          <p:cNvSpPr txBox="1"/>
          <p:nvPr/>
        </p:nvSpPr>
        <p:spPr>
          <a:xfrm>
            <a:off x="4182899" y="2995410"/>
            <a:ext cx="4658624" cy="1944315"/>
          </a:xfrm>
          <a:prstGeom prst="rect">
            <a:avLst/>
          </a:prstGeom>
          <a:solidFill>
            <a:srgbClr val="FFD85D"/>
          </a:solidFill>
          <a:ln w="381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1200"/>
              </a:spcBef>
            </a:pPr>
            <a:r>
              <a:rPr lang="uk-UA" sz="12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Уперше кількісно оцінено трансформацію світлової сигнатури окремого металургійного підприємства України в умовах воєнного стану. Запропоновано метод дистанційної діагностики промислової активності через супутникову радіометрію (</a:t>
            </a:r>
            <a:r>
              <a:rPr lang="pl-PL" sz="12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VIIRS), </a:t>
            </a:r>
            <a:r>
              <a:rPr lang="uk-UA" sz="12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що не потребує доступу до наземних станцій. Доведено: нічне небо є інтегральним індикатором техногенного навантаження.</a:t>
            </a:r>
          </a:p>
        </p:txBody>
      </p:sp>
    </p:spTree>
    <p:extLst>
      <p:ext uri="{BB962C8B-B14F-4D97-AF65-F5344CB8AC3E}">
        <p14:creationId xmlns:p14="http://schemas.microsoft.com/office/powerpoint/2010/main" val="3148513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4FAAB3-1CB0-224A-CCD7-579DF9FAABBC}"/>
              </a:ext>
            </a:extLst>
          </p:cNvPr>
          <p:cNvSpPr txBox="1"/>
          <p:nvPr/>
        </p:nvSpPr>
        <p:spPr>
          <a:xfrm>
            <a:off x="262759" y="229495"/>
            <a:ext cx="2947369" cy="707886"/>
          </a:xfrm>
          <a:prstGeom prst="rect">
            <a:avLst/>
          </a:prstGeom>
          <a:solidFill>
            <a:srgbClr val="F4AB52"/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Висновки</a:t>
            </a:r>
            <a:endParaRPr lang="en-GB" sz="40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528B08-3829-E873-1978-547BCF99CA89}"/>
                  </a:ext>
                </a:extLst>
              </p:cNvPr>
              <p:cNvSpPr txBox="1"/>
              <p:nvPr/>
            </p:nvSpPr>
            <p:spPr>
              <a:xfrm>
                <a:off x="199699" y="1670880"/>
                <a:ext cx="3041959" cy="2862322"/>
              </a:xfrm>
              <a:prstGeom prst="rect">
                <a:avLst/>
              </a:prstGeom>
              <a:solidFill>
                <a:schemeClr val="bg1">
                  <a:lumMod val="25000"/>
                  <a:lumOff val="75000"/>
                </a:schemeClr>
              </a:solidFill>
              <a:ln w="38100">
                <a:solidFill>
                  <a:schemeClr val="bg2">
                    <a:lumMod val="75000"/>
                  </a:schemeClr>
                </a:solidFill>
              </a:ln>
              <a:effectLst>
                <a:glow rad="101600">
                  <a:srgbClr val="FFC000">
                    <a:alpha val="60000"/>
                  </a:srgb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uk-UA" sz="1800" noProof="0" dirty="0">
                    <a:latin typeface="Century Gothic" panose="020B0502020202020204" pitchFamily="34" charset="0"/>
                  </a:rPr>
                  <a:t>Встановлено кількісну кореляцію: скорочення виплавки сталі на </a:t>
                </a:r>
                <a:r>
                  <a:rPr lang="uk-UA" sz="1800" b="1" noProof="0" dirty="0">
                    <a:latin typeface="Century Gothic" panose="020B0502020202020204" pitchFamily="34" charset="0"/>
                  </a:rPr>
                  <a:t>65,7 %</a:t>
                </a:r>
                <a:r>
                  <a:rPr lang="uk-UA" sz="1800" noProof="0" dirty="0">
                    <a:latin typeface="Century Gothic" panose="020B0502020202020204" pitchFamily="34" charset="0"/>
                  </a:rPr>
                  <a:t> </a:t>
                </a:r>
              </a:p>
              <a:p>
                <a:r>
                  <a:rPr lang="uk-UA" sz="1800" noProof="0" dirty="0">
                    <a:latin typeface="Century Gothic" panose="020B0502020202020204" pitchFamily="34" charset="0"/>
                  </a:rPr>
                  <a:t>(з 4,920 до 1,689 тис. т) та чавуну на </a:t>
                </a:r>
                <a:r>
                  <a:rPr lang="uk-UA" sz="1800" b="1" noProof="0" dirty="0">
                    <a:latin typeface="Century Gothic" panose="020B0502020202020204" pitchFamily="34" charset="0"/>
                  </a:rPr>
                  <a:t>52,5 %</a:t>
                </a:r>
                <a:r>
                  <a:rPr lang="uk-UA" sz="1800" noProof="0" dirty="0">
                    <a:latin typeface="Century Gothic" panose="020B0502020202020204" pitchFamily="34" charset="0"/>
                  </a:rPr>
                  <a:t> </a:t>
                </a:r>
              </a:p>
              <a:p>
                <a:r>
                  <a:rPr lang="uk-UA" sz="1800" noProof="0" dirty="0">
                    <a:latin typeface="Century Gothic" panose="020B0502020202020204" pitchFamily="34" charset="0"/>
                  </a:rPr>
                  <a:t>(з 5,340 до 2,535 тис. т) прямо корелює зі зменшенням яскравості промислової зони </a:t>
                </a:r>
              </a:p>
              <a:p>
                <a:r>
                  <a:rPr lang="uk-UA" sz="1800" noProof="0" dirty="0">
                    <a:latin typeface="Century Gothic" panose="020B0502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uk-UA" sz="1800" i="1" noProof="0" smtClean="0"/>
                      <m:t>𝑟</m:t>
                    </m:r>
                    <m:r>
                      <a:rPr lang="uk-UA" sz="1800" noProof="0" smtClean="0"/>
                      <m:t>&gt;0,8</m:t>
                    </m:r>
                  </m:oMath>
                </a14:m>
                <a:r>
                  <a:rPr lang="uk-UA" sz="1800" noProof="0" dirty="0">
                    <a:latin typeface="Century Gothic" panose="020B0502020202020204" pitchFamily="34" charset="0"/>
                  </a:rPr>
                  <a:t>).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528B08-3829-E873-1978-547BCF99C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9" y="1670880"/>
                <a:ext cx="3041959" cy="28623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bg2">
                    <a:lumMod val="75000"/>
                  </a:schemeClr>
                </a:solidFill>
              </a:ln>
              <a:effectLst>
                <a:glow rad="101600">
                  <a:srgbClr val="FFC000">
                    <a:alpha val="60000"/>
                  </a:srgbClr>
                </a:glow>
              </a:effectLst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6893035-5577-82D7-AE1C-8B801AF58511}"/>
              </a:ext>
            </a:extLst>
          </p:cNvPr>
          <p:cNvSpPr txBox="1"/>
          <p:nvPr/>
        </p:nvSpPr>
        <p:spPr>
          <a:xfrm>
            <a:off x="3455469" y="270130"/>
            <a:ext cx="5488832" cy="20313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bg2">
                <a:lumMod val="75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За даними 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VIIRS (NASA Worldview), 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інтегральна яскравість нічного випромінювання м. Кривий Ріг у квітні 2026 року зменшилась на </a:t>
            </a:r>
            <a:r>
              <a:rPr lang="uk-UA" sz="1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65–75 %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 порівняно з квітнем 2021 року. Промисловий майданчик ПАТ «</a:t>
            </a:r>
            <a:r>
              <a:rPr lang="uk-UA" sz="1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АрселорМіттал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Кривий Ріг» втратив 40–50 % просторової щільності світіння</a:t>
            </a:r>
            <a:endParaRPr lang="en-GB" sz="28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9B31C9-146B-65FC-EEC4-A9265FF028A2}"/>
              </a:ext>
            </a:extLst>
          </p:cNvPr>
          <p:cNvSpPr txBox="1"/>
          <p:nvPr/>
        </p:nvSpPr>
        <p:spPr>
          <a:xfrm>
            <a:off x="3471234" y="3648193"/>
            <a:ext cx="5520362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chemeClr val="bg2">
                <a:lumMod val="75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Доведено, що в умовах світломаскування основним чинником залишкової </a:t>
            </a:r>
            <a:r>
              <a:rPr lang="uk-UA" sz="1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засвітки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неба є саме </a:t>
            </a:r>
            <a:r>
              <a:rPr lang="uk-UA" sz="1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промисловий смог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 (аерозолі </a:t>
            </a:r>
            <a:r>
              <a:rPr lang="pl-PL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PM2.5/PM10), </a:t>
            </a:r>
            <a:r>
              <a:rPr lang="uk-UA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який створює ефект розсіювання світла від технологічних джерел.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7B299-D24C-C177-9A2D-453587A5F625}"/>
              </a:ext>
            </a:extLst>
          </p:cNvPr>
          <p:cNvSpPr txBox="1"/>
          <p:nvPr/>
        </p:nvSpPr>
        <p:spPr>
          <a:xfrm>
            <a:off x="3486999" y="2457323"/>
            <a:ext cx="5488832" cy="10772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bg2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uk-UA" sz="1600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Клас світлового забруднення за шкалою </a:t>
            </a:r>
            <a:r>
              <a:rPr lang="uk-UA" sz="1600" noProof="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Бортля</a:t>
            </a:r>
            <a:r>
              <a:rPr lang="uk-UA" sz="1600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 змінився з </a:t>
            </a:r>
            <a:r>
              <a:rPr lang="uk-UA" sz="1600" b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8–9 (довоєнний період)</a:t>
            </a:r>
            <a:r>
              <a:rPr lang="uk-UA" sz="1600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 до </a:t>
            </a:r>
            <a:r>
              <a:rPr lang="uk-UA" sz="1600" b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5–6 (2025–2026 рр.)</a:t>
            </a:r>
            <a:r>
              <a:rPr lang="uk-UA" sz="1600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, що відповідає покращенню умов спостереження нічного неба на 3–4 рівні.</a:t>
            </a:r>
          </a:p>
        </p:txBody>
      </p:sp>
    </p:spTree>
    <p:extLst>
      <p:ext uri="{BB962C8B-B14F-4D97-AF65-F5344CB8AC3E}">
        <p14:creationId xmlns:p14="http://schemas.microsoft.com/office/powerpoint/2010/main" val="3957620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>
            <a:extLst>
              <a:ext uri="{FF2B5EF4-FFF2-40B4-BE49-F238E27FC236}">
                <a16:creationId xmlns:a16="http://schemas.microsoft.com/office/drawing/2014/main" id="{4B119215-6ECC-4EAA-A2C2-FF1B5994C4BA}"/>
              </a:ext>
            </a:extLst>
          </p:cNvPr>
          <p:cNvSpPr txBox="1"/>
          <p:nvPr/>
        </p:nvSpPr>
        <p:spPr>
          <a:xfrm>
            <a:off x="1145472" y="2076523"/>
            <a:ext cx="6718302" cy="2582518"/>
          </a:xfrm>
          <a:prstGeom prst="roundRect">
            <a:avLst>
              <a:gd name="adj" fmla="val 50000"/>
            </a:avLst>
          </a:prstGeom>
          <a:solidFill>
            <a:srgbClr val="FBDE65"/>
          </a:solidFill>
          <a:ln w="76200"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9671" tIns="49835" rIns="99671" bIns="49835" rtlCol="0" anchor="t">
            <a:noAutofit/>
          </a:bodyPr>
          <a:lstStyle/>
          <a:p>
            <a:pPr algn="ctr"/>
            <a:endParaRPr lang="uk-UA" sz="46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4DBCE62-5591-4CB3-5D3A-A4C424945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098" y="2076523"/>
            <a:ext cx="61910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uk-UA" sz="4800" b="1" i="1" u="none" strike="noStrike" cap="none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Дякую за увагу! </a:t>
            </a:r>
          </a:p>
        </p:txBody>
      </p:sp>
      <p:cxnSp>
        <p:nvCxnSpPr>
          <p:cNvPr id="4" name="Пряма сполучна лінія 3">
            <a:extLst>
              <a:ext uri="{FF2B5EF4-FFF2-40B4-BE49-F238E27FC236}">
                <a16:creationId xmlns:a16="http://schemas.microsoft.com/office/drawing/2014/main" id="{61BAAE69-20F0-787F-4394-A7F193823CC3}"/>
              </a:ext>
            </a:extLst>
          </p:cNvPr>
          <p:cNvCxnSpPr>
            <a:cxnSpLocks/>
          </p:cNvCxnSpPr>
          <p:nvPr/>
        </p:nvCxnSpPr>
        <p:spPr>
          <a:xfrm>
            <a:off x="8522858" y="4150092"/>
            <a:ext cx="0" cy="508949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887D862-976D-7E4D-248A-F7BF4AD9B009}"/>
              </a:ext>
            </a:extLst>
          </p:cNvPr>
          <p:cNvSpPr txBox="1"/>
          <p:nvPr/>
        </p:nvSpPr>
        <p:spPr>
          <a:xfrm>
            <a:off x="1742171" y="3019275"/>
            <a:ext cx="5390147" cy="1285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800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“</a:t>
            </a:r>
            <a:r>
              <a:rPr lang="uk-UA" sz="1800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Коли ми дивимось на зорі, ми бачимо не лише космос, а й те, чим ми дихаємо сьогодні. Темніше небо — чистіша правда</a:t>
            </a:r>
            <a:r>
              <a:rPr lang="en-GB" sz="1800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”</a:t>
            </a:r>
            <a:r>
              <a:rPr lang="uk-UA" sz="1800" i="1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endParaRPr kumimoji="0" lang="uk-UA" sz="4400" b="1" i="1" u="none" strike="noStrike" cap="none" normalizeH="0" baseline="0" noProof="0" dirty="0">
              <a:ln>
                <a:noFill/>
              </a:ln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714269-6410-9624-CAA9-2548F1F5C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609" y="240632"/>
            <a:ext cx="2372028" cy="1482054"/>
          </a:xfrm>
          <a:prstGeom prst="ellipse">
            <a:avLst/>
          </a:prstGeom>
          <a:ln w="63500" cap="rnd">
            <a:solidFill>
              <a:schemeClr val="tx2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53260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tellar Dynamics Thesis Defense by Slidesgo">
  <a:themeElements>
    <a:clrScheme name="Simple Light">
      <a:dk1>
        <a:srgbClr val="FFFFFF"/>
      </a:dk1>
      <a:lt1>
        <a:srgbClr val="2B1641"/>
      </a:lt1>
      <a:dk2>
        <a:srgbClr val="A370BE"/>
      </a:dk2>
      <a:lt2>
        <a:srgbClr val="472675"/>
      </a:lt2>
      <a:accent1>
        <a:srgbClr val="352B6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</TotalTime>
  <Words>1023</Words>
  <Application>Microsoft Office PowerPoint</Application>
  <PresentationFormat>Екран (16:9)</PresentationFormat>
  <Paragraphs>138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Wingdings</vt:lpstr>
      <vt:lpstr>Didact Gothic</vt:lpstr>
      <vt:lpstr>Arial</vt:lpstr>
      <vt:lpstr>Nunito Light</vt:lpstr>
      <vt:lpstr>IBM Plex Sans</vt:lpstr>
      <vt:lpstr>Bebas Neue</vt:lpstr>
      <vt:lpstr>Century Gothic</vt:lpstr>
      <vt:lpstr>Stellar Dynamics Thesis Defense by Slidesgo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Світлана Воробйова</dc:creator>
  <cp:lastModifiedBy>Світлана Воробйова</cp:lastModifiedBy>
  <cp:revision>3</cp:revision>
  <dcterms:modified xsi:type="dcterms:W3CDTF">2026-04-23T12:38:26Z</dcterms:modified>
</cp:coreProperties>
</file>