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nva Sans" panose="020B0604020202020204" charset="0"/>
      <p:regular r:id="rId10"/>
    </p:embeddedFont>
    <p:embeddedFont>
      <p:font typeface="Canva Sans Bold Italics" panose="020B0604020202020204" charset="0"/>
      <p:regular r:id="rId11"/>
    </p:embeddedFont>
    <p:embeddedFont>
      <p:font typeface="Canva Sans Italics" panose="020B0604020202020204" charset="0"/>
      <p:regular r:id="rId12"/>
    </p:embeddedFont>
    <p:embeddedFont>
      <p:font typeface="Canva Sans Medium Italics" panose="020B0604020202020204" charset="0"/>
      <p:regular r:id="rId13"/>
    </p:embeddedFont>
    <p:embeddedFont>
      <p:font typeface="Extenda 100 Yotta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AC730-04E0-42B3-92CC-4A6DC735ADD2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763B9-6581-4F74-BFA6-943E56F64AD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333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763B9-6581-4F74-BFA6-943E56F64AD3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88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763B9-6581-4F74-BFA6-943E56F64AD3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3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svg"/><Relationship Id="rId7" Type="http://schemas.openxmlformats.org/officeDocument/2006/relationships/image" Target="../media/image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2.mp4"/><Relationship Id="rId7" Type="http://schemas.openxmlformats.org/officeDocument/2006/relationships/image" Target="../media/image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7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62188" y="0"/>
            <a:ext cx="25812" cy="15240"/>
          </a:xfrm>
          <a:custGeom>
            <a:avLst/>
            <a:gdLst/>
            <a:ahLst/>
            <a:cxnLst/>
            <a:rect l="l" t="t" r="r" b="b"/>
            <a:pathLst>
              <a:path w="25812" h="15240">
                <a:moveTo>
                  <a:pt x="0" y="0"/>
                </a:moveTo>
                <a:lnTo>
                  <a:pt x="25812" y="0"/>
                </a:lnTo>
                <a:lnTo>
                  <a:pt x="25812" y="15240"/>
                </a:lnTo>
                <a:lnTo>
                  <a:pt x="0" y="15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TextBox 3"/>
          <p:cNvSpPr txBox="1"/>
          <p:nvPr/>
        </p:nvSpPr>
        <p:spPr>
          <a:xfrm>
            <a:off x="4527536" y="1247775"/>
            <a:ext cx="13760464" cy="278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8"/>
              </a:lnSpc>
            </a:pPr>
            <a:r>
              <a:rPr lang="en-US" sz="5200" spc="98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ЕКОЛОГІЧНИЙ ФІЛЬТР</a:t>
            </a:r>
          </a:p>
          <a:p>
            <a:pPr algn="ctr">
              <a:lnSpc>
                <a:spcPts val="5408"/>
              </a:lnSpc>
            </a:pPr>
            <a:r>
              <a:rPr lang="en-US" sz="5200" spc="728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 ДЛЯ ОЧИЩЕННЯ ВОДИ</a:t>
            </a:r>
          </a:p>
          <a:p>
            <a:pPr algn="ctr">
              <a:lnSpc>
                <a:spcPts val="5408"/>
              </a:lnSpc>
            </a:pPr>
            <a:r>
              <a:rPr lang="en-US" sz="5200" spc="728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 З ПІДРУЧНИХ </a:t>
            </a:r>
          </a:p>
          <a:p>
            <a:pPr marL="0" lvl="0" indent="0" algn="ctr">
              <a:lnSpc>
                <a:spcPts val="5408"/>
              </a:lnSpc>
            </a:pPr>
            <a:r>
              <a:rPr lang="en-US" sz="5200" spc="728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МАТЕРІАЛІВ</a:t>
            </a:r>
          </a:p>
        </p:txBody>
      </p:sp>
      <p:sp>
        <p:nvSpPr>
          <p:cNvPr id="4" name="Freeform 4">
            <a:hlinkClick r:id="rId4" action="ppaction://hlinksldjump"/>
          </p:cNvPr>
          <p:cNvSpPr/>
          <p:nvPr/>
        </p:nvSpPr>
        <p:spPr>
          <a:xfrm>
            <a:off x="16355612" y="854141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8094723" y="4459458"/>
            <a:ext cx="9164577" cy="4208596"/>
            <a:chOff x="0" y="0"/>
            <a:chExt cx="2413716" cy="11084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3716" cy="1108437"/>
            </a:xfrm>
            <a:custGeom>
              <a:avLst/>
              <a:gdLst/>
              <a:ahLst/>
              <a:cxnLst/>
              <a:rect l="l" t="t" r="r" b="b"/>
              <a:pathLst>
                <a:path w="2413716" h="1108437">
                  <a:moveTo>
                    <a:pt x="0" y="0"/>
                  </a:moveTo>
                  <a:lnTo>
                    <a:pt x="2413716" y="0"/>
                  </a:lnTo>
                  <a:lnTo>
                    <a:pt x="2413716" y="1108437"/>
                  </a:lnTo>
                  <a:lnTo>
                    <a:pt x="0" y="1108437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3716" cy="113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608071"/>
            <a:ext cx="4940262" cy="7702776"/>
            <a:chOff x="0" y="0"/>
            <a:chExt cx="1301139" cy="20287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01139" cy="2028715"/>
            </a:xfrm>
            <a:custGeom>
              <a:avLst/>
              <a:gdLst/>
              <a:ahLst/>
              <a:cxnLst/>
              <a:rect l="l" t="t" r="r" b="b"/>
              <a:pathLst>
                <a:path w="1301139" h="2028715">
                  <a:moveTo>
                    <a:pt x="0" y="0"/>
                  </a:moveTo>
                  <a:lnTo>
                    <a:pt x="1301139" y="0"/>
                  </a:lnTo>
                  <a:lnTo>
                    <a:pt x="1301139" y="2028715"/>
                  </a:lnTo>
                  <a:lnTo>
                    <a:pt x="0" y="2028715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4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01139" cy="2057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265248" y="2402058"/>
            <a:ext cx="2467166" cy="4114800"/>
          </a:xfrm>
          <a:custGeom>
            <a:avLst/>
            <a:gdLst/>
            <a:ahLst/>
            <a:cxnLst/>
            <a:rect l="l" t="t" r="r" b="b"/>
            <a:pathLst>
              <a:path w="2467166" h="4114800">
                <a:moveTo>
                  <a:pt x="0" y="0"/>
                </a:moveTo>
                <a:lnTo>
                  <a:pt x="2467166" y="0"/>
                </a:lnTo>
                <a:lnTo>
                  <a:pt x="24671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354523" y="8604158"/>
            <a:ext cx="7587779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483" dirty="0" err="1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Автор</a:t>
            </a:r>
            <a:r>
              <a:rPr lang="en-US" sz="3500" spc="483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: </a:t>
            </a:r>
            <a:r>
              <a:rPr lang="en-US" sz="3500" spc="483" dirty="0" err="1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Худан</a:t>
            </a:r>
            <a:r>
              <a:rPr lang="en-US" sz="3500" spc="483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 </a:t>
            </a:r>
            <a:r>
              <a:rPr lang="en-US" sz="3500" spc="483" dirty="0" err="1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Тимофій</a:t>
            </a:r>
            <a:endParaRPr lang="en-US" sz="3500" spc="483" dirty="0">
              <a:solidFill>
                <a:srgbClr val="014D84"/>
              </a:solidFill>
              <a:latin typeface="Extenda 100 Yotta"/>
              <a:ea typeface="Extenda 100 Yotta"/>
              <a:cs typeface="Extenda 100 Yotta"/>
              <a:sym typeface="Extenda 100 Yott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11779" y="5067300"/>
            <a:ext cx="8797751" cy="294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Мета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: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Створити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ефективну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</a:p>
          <a:p>
            <a:pPr algn="ctr">
              <a:lnSpc>
                <a:spcPts val="5880"/>
              </a:lnSpc>
            </a:pP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систему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фільтрації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води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,</a:t>
            </a:r>
          </a:p>
          <a:p>
            <a:pPr algn="ctr">
              <a:lnSpc>
                <a:spcPts val="5880"/>
              </a:lnSpc>
            </a:pP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використовуючи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лише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природні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</a:p>
          <a:p>
            <a:pPr algn="ctr">
              <a:lnSpc>
                <a:spcPts val="5880"/>
              </a:lnSpc>
            </a:pP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та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доступні</a:t>
            </a:r>
            <a:r>
              <a:rPr lang="en-US" sz="4200" b="1" i="1" dirty="0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4200" b="1" i="1" dirty="0" err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компоненти</a:t>
            </a:r>
            <a:endParaRPr lang="en-US" sz="4200" b="1" i="1" dirty="0">
              <a:solidFill>
                <a:srgbClr val="FFFFFF"/>
              </a:solidFill>
              <a:latin typeface="Canva Sans Bold Italics"/>
              <a:ea typeface="Canva Sans Bold Italics"/>
              <a:cs typeface="Canva Sans Bold Italics"/>
              <a:sym typeface="Canva Sans Bold Itali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72600" y="575858"/>
            <a:ext cx="7307216" cy="340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600" spc="1306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ЧОМУ ЧИСТА ВОДА ЦЕ ВАЖЛИВО?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7996" y="4324898"/>
            <a:ext cx="10898602" cy="818602"/>
            <a:chOff x="0" y="0"/>
            <a:chExt cx="2870414" cy="2155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70414" cy="215599"/>
            </a:xfrm>
            <a:custGeom>
              <a:avLst/>
              <a:gdLst/>
              <a:ahLst/>
              <a:cxnLst/>
              <a:rect l="l" t="t" r="r" b="b"/>
              <a:pathLst>
                <a:path w="2870414" h="215599">
                  <a:moveTo>
                    <a:pt x="0" y="0"/>
                  </a:moveTo>
                  <a:lnTo>
                    <a:pt x="2870414" y="0"/>
                  </a:lnTo>
                  <a:lnTo>
                    <a:pt x="2870414" y="215599"/>
                  </a:lnTo>
                  <a:lnTo>
                    <a:pt x="0" y="215599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870414" cy="244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5467875"/>
            <a:ext cx="2553998" cy="3790425"/>
            <a:chOff x="0" y="0"/>
            <a:chExt cx="672658" cy="99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2658" cy="998301"/>
            </a:xfrm>
            <a:custGeom>
              <a:avLst/>
              <a:gdLst/>
              <a:ahLst/>
              <a:cxnLst/>
              <a:rect l="l" t="t" r="r" b="b"/>
              <a:pathLst>
                <a:path w="672658" h="998301">
                  <a:moveTo>
                    <a:pt x="0" y="0"/>
                  </a:moveTo>
                  <a:lnTo>
                    <a:pt x="672658" y="0"/>
                  </a:lnTo>
                  <a:lnTo>
                    <a:pt x="672658" y="998301"/>
                  </a:lnTo>
                  <a:lnTo>
                    <a:pt x="0" y="998301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672658" cy="1026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9" name="Freeform 9">
            <a:hlinkClick r:id="rId2" action="ppaction://hlinksldjump"/>
          </p:cNvPr>
          <p:cNvSpPr/>
          <p:nvPr/>
        </p:nvSpPr>
        <p:spPr>
          <a:xfrm>
            <a:off x="16203212" y="701741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0" name="Group 10"/>
          <p:cNvGrpSpPr/>
          <p:nvPr/>
        </p:nvGrpSpPr>
        <p:grpSpPr>
          <a:xfrm>
            <a:off x="10366414" y="4734199"/>
            <a:ext cx="9658999" cy="9162737"/>
            <a:chOff x="0" y="0"/>
            <a:chExt cx="2113080" cy="20045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13080" cy="2004513"/>
            </a:xfrm>
            <a:custGeom>
              <a:avLst/>
              <a:gdLst/>
              <a:ahLst/>
              <a:cxnLst/>
              <a:rect l="l" t="t" r="r" b="b"/>
              <a:pathLst>
                <a:path w="2113080" h="2004513">
                  <a:moveTo>
                    <a:pt x="0" y="0"/>
                  </a:moveTo>
                  <a:lnTo>
                    <a:pt x="2113080" y="0"/>
                  </a:lnTo>
                  <a:lnTo>
                    <a:pt x="2113080" y="2004513"/>
                  </a:lnTo>
                  <a:lnTo>
                    <a:pt x="0" y="2004513"/>
                  </a:lnTo>
                  <a:close/>
                </a:path>
              </a:pathLst>
            </a:custGeom>
            <a:blipFill>
              <a:blip r:embed="rId4"/>
              <a:stretch>
                <a:fillRect t="-2708" b="-2708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90002" y="5467875"/>
            <a:ext cx="2553998" cy="3790425"/>
            <a:chOff x="0" y="0"/>
            <a:chExt cx="672658" cy="99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2658" cy="998301"/>
            </a:xfrm>
            <a:custGeom>
              <a:avLst/>
              <a:gdLst/>
              <a:ahLst/>
              <a:cxnLst/>
              <a:rect l="l" t="t" r="r" b="b"/>
              <a:pathLst>
                <a:path w="672658" h="998301">
                  <a:moveTo>
                    <a:pt x="0" y="0"/>
                  </a:moveTo>
                  <a:lnTo>
                    <a:pt x="672658" y="0"/>
                  </a:lnTo>
                  <a:lnTo>
                    <a:pt x="672658" y="998301"/>
                  </a:lnTo>
                  <a:lnTo>
                    <a:pt x="0" y="998301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672658" cy="1026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72600" y="5481985"/>
            <a:ext cx="2553998" cy="3790425"/>
            <a:chOff x="0" y="0"/>
            <a:chExt cx="672658" cy="99830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72658" cy="998301"/>
            </a:xfrm>
            <a:custGeom>
              <a:avLst/>
              <a:gdLst/>
              <a:ahLst/>
              <a:cxnLst/>
              <a:rect l="l" t="t" r="r" b="b"/>
              <a:pathLst>
                <a:path w="672658" h="998301">
                  <a:moveTo>
                    <a:pt x="0" y="0"/>
                  </a:moveTo>
                  <a:lnTo>
                    <a:pt x="672658" y="0"/>
                  </a:lnTo>
                  <a:lnTo>
                    <a:pt x="672658" y="998301"/>
                  </a:lnTo>
                  <a:lnTo>
                    <a:pt x="0" y="998301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672658" cy="1026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177025" y="4402984"/>
            <a:ext cx="6370239" cy="180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8"/>
              </a:lnSpc>
            </a:pPr>
            <a:r>
              <a:rPr lang="en-US" sz="3434" b="1" i="1">
                <a:solidFill>
                  <a:srgbClr val="014D86"/>
                </a:solidFill>
                <a:latin typeface="Canva Sans Medium Italics"/>
                <a:ea typeface="Canva Sans Medium Italics"/>
                <a:cs typeface="Canva Sans Medium Italics"/>
                <a:sym typeface="Canva Sans Medium Italics"/>
              </a:rPr>
              <a:t>Розглянемо 4 головні пункти </a:t>
            </a:r>
          </a:p>
          <a:p>
            <a:pPr algn="l">
              <a:lnSpc>
                <a:spcPts val="4808"/>
              </a:lnSpc>
            </a:pPr>
            <a:endParaRPr lang="en-US" sz="3434" b="1" i="1">
              <a:solidFill>
                <a:srgbClr val="014D86"/>
              </a:solidFill>
              <a:latin typeface="Canva Sans Medium Italics"/>
              <a:ea typeface="Canva Sans Medium Italics"/>
              <a:cs typeface="Canva Sans Medium Italics"/>
              <a:sym typeface="Canva Sans Medium Italics"/>
            </a:endParaRPr>
          </a:p>
          <a:p>
            <a:pPr algn="l">
              <a:lnSpc>
                <a:spcPts val="4808"/>
              </a:lnSpc>
              <a:spcBef>
                <a:spcPct val="0"/>
              </a:spcBef>
            </a:pPr>
            <a:endParaRPr lang="en-US" sz="3434" b="1" i="1">
              <a:solidFill>
                <a:srgbClr val="014D86"/>
              </a:solidFill>
              <a:latin typeface="Canva Sans Medium Italics"/>
              <a:ea typeface="Canva Sans Medium Italics"/>
              <a:cs typeface="Canva Sans Medium Italics"/>
              <a:sym typeface="Canva Sans Medium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090444" y="5680956"/>
            <a:ext cx="199429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spc="408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Пункт 2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810594" y="5467350"/>
            <a:ext cx="2553998" cy="3790425"/>
            <a:chOff x="0" y="0"/>
            <a:chExt cx="672658" cy="99830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2658" cy="998301"/>
            </a:xfrm>
            <a:custGeom>
              <a:avLst/>
              <a:gdLst/>
              <a:ahLst/>
              <a:cxnLst/>
              <a:rect l="l" t="t" r="r" b="b"/>
              <a:pathLst>
                <a:path w="672658" h="998301">
                  <a:moveTo>
                    <a:pt x="0" y="0"/>
                  </a:moveTo>
                  <a:lnTo>
                    <a:pt x="672658" y="0"/>
                  </a:lnTo>
                  <a:lnTo>
                    <a:pt x="672658" y="998301"/>
                  </a:lnTo>
                  <a:lnTo>
                    <a:pt x="0" y="998301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672658" cy="1026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402566" y="0"/>
            <a:ext cx="8270810" cy="4324898"/>
            <a:chOff x="0" y="0"/>
            <a:chExt cx="865691" cy="45267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65691" cy="452679"/>
            </a:xfrm>
            <a:custGeom>
              <a:avLst/>
              <a:gdLst/>
              <a:ahLst/>
              <a:cxnLst/>
              <a:rect l="l" t="t" r="r" b="b"/>
              <a:pathLst>
                <a:path w="865691" h="452679">
                  <a:moveTo>
                    <a:pt x="0" y="0"/>
                  </a:moveTo>
                  <a:lnTo>
                    <a:pt x="865691" y="0"/>
                  </a:lnTo>
                  <a:lnTo>
                    <a:pt x="865691" y="452679"/>
                  </a:lnTo>
                  <a:lnTo>
                    <a:pt x="0" y="452679"/>
                  </a:lnTo>
                  <a:close/>
                </a:path>
              </a:pathLst>
            </a:custGeom>
            <a:blipFill>
              <a:blip r:embed="rId5"/>
              <a:stretch>
                <a:fillRect t="-2829" b="-2829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99876" y="6182649"/>
            <a:ext cx="1905893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Глобальна проблема: Понад 2 мільярди людей у світі не мають постійного доступу до безпечної питної води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65812" y="6185781"/>
            <a:ext cx="1740168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Екологія: Використання природних фільтрів зменшує кількість хімічних відходів та пластику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53995" y="5680956"/>
            <a:ext cx="190589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spc="408">
                <a:solidFill>
                  <a:srgbClr val="FFFFFF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Пункт 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65812" y="5680956"/>
            <a:ext cx="200486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spc="408">
                <a:solidFill>
                  <a:srgbClr val="FFFFFF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Пункт 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45049" y="5680956"/>
            <a:ext cx="200769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spc="408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Пункт 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47264" y="6342944"/>
            <a:ext cx="1740168" cy="218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Виживання: Навички створення фільтра можуть бути критичними в 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1800" i="1">
              <a:solidFill>
                <a:srgbClr val="014D86"/>
              </a:solidFill>
              <a:latin typeface="Canva Sans Italics"/>
              <a:ea typeface="Canva Sans Italics"/>
              <a:cs typeface="Canva Sans Italics"/>
              <a:sym typeface="Canva Sans Italic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084183" y="5677824"/>
            <a:ext cx="199429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spc="408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Пункт 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077486" y="6185781"/>
            <a:ext cx="1740168" cy="218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Здоров'я: Забруднена вода є джерелом багатьох хвороб (холера, дизентерія)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6085" y="8173936"/>
            <a:ext cx="4027906" cy="1084364"/>
            <a:chOff x="0" y="0"/>
            <a:chExt cx="1060848" cy="2855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0848" cy="285594"/>
            </a:xfrm>
            <a:custGeom>
              <a:avLst/>
              <a:gdLst/>
              <a:ahLst/>
              <a:cxnLst/>
              <a:rect l="l" t="t" r="r" b="b"/>
              <a:pathLst>
                <a:path w="1060848" h="285594">
                  <a:moveTo>
                    <a:pt x="0" y="0"/>
                  </a:moveTo>
                  <a:lnTo>
                    <a:pt x="1060848" y="0"/>
                  </a:lnTo>
                  <a:lnTo>
                    <a:pt x="1060848" y="285594"/>
                  </a:lnTo>
                  <a:lnTo>
                    <a:pt x="0" y="285594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60848" cy="31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>
            <a:hlinkClick r:id="rId2" action="ppaction://hlinksldjump"/>
          </p:cNvPr>
          <p:cNvSpPr/>
          <p:nvPr/>
        </p:nvSpPr>
        <p:spPr>
          <a:xfrm>
            <a:off x="16932341" y="557464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6" name="Group 6"/>
          <p:cNvGrpSpPr/>
          <p:nvPr/>
        </p:nvGrpSpPr>
        <p:grpSpPr>
          <a:xfrm>
            <a:off x="686085" y="5888590"/>
            <a:ext cx="4027906" cy="2294871"/>
            <a:chOff x="0" y="0"/>
            <a:chExt cx="683164" cy="389228"/>
          </a:xfrm>
        </p:grpSpPr>
        <p:sp>
          <p:nvSpPr>
            <p:cNvPr id="7" name="Freeform 7"/>
            <p:cNvSpPr/>
            <p:nvPr/>
          </p:nvSpPr>
          <p:spPr>
            <a:xfrm rot="-858000">
              <a:off x="-37486" y="-78340"/>
              <a:ext cx="758135" cy="545908"/>
            </a:xfrm>
            <a:custGeom>
              <a:avLst/>
              <a:gdLst/>
              <a:ahLst/>
              <a:cxnLst/>
              <a:rect l="l" t="t" r="r" b="b"/>
              <a:pathLst>
                <a:path w="758135" h="545908">
                  <a:moveTo>
                    <a:pt x="96139" y="0"/>
                  </a:moveTo>
                  <a:lnTo>
                    <a:pt x="758135" y="168740"/>
                  </a:lnTo>
                  <a:lnTo>
                    <a:pt x="661997" y="545908"/>
                  </a:lnTo>
                  <a:lnTo>
                    <a:pt x="0" y="377167"/>
                  </a:lnTo>
                  <a:close/>
                </a:path>
              </a:pathLst>
            </a:custGeom>
            <a:blipFill>
              <a:blip r:embed="rId4"/>
              <a:stretch>
                <a:fillRect l="-12699" t="-64539" r="-12272" b="-66868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56606" y="8183461"/>
            <a:ext cx="4027906" cy="1084364"/>
            <a:chOff x="0" y="0"/>
            <a:chExt cx="1060848" cy="2855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0848" cy="285594"/>
            </a:xfrm>
            <a:custGeom>
              <a:avLst/>
              <a:gdLst/>
              <a:ahLst/>
              <a:cxnLst/>
              <a:rect l="l" t="t" r="r" b="b"/>
              <a:pathLst>
                <a:path w="1060848" h="285594">
                  <a:moveTo>
                    <a:pt x="0" y="0"/>
                  </a:moveTo>
                  <a:lnTo>
                    <a:pt x="1060848" y="0"/>
                  </a:lnTo>
                  <a:lnTo>
                    <a:pt x="1060848" y="285594"/>
                  </a:lnTo>
                  <a:lnTo>
                    <a:pt x="0" y="285594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60848" cy="31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777015" y="7876723"/>
            <a:ext cx="3029775" cy="29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014D86"/>
                </a:solidFill>
                <a:latin typeface="Canva Sans Medium Italics"/>
                <a:ea typeface="Canva Sans Medium Italics"/>
                <a:cs typeface="Canva Sans Medium Italics"/>
                <a:sym typeface="Canva Sans Medium Italics"/>
              </a:rPr>
              <a:t>Cultural Value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056606" y="5888590"/>
            <a:ext cx="4027906" cy="2294871"/>
            <a:chOff x="0" y="0"/>
            <a:chExt cx="683164" cy="3892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3164" cy="389228"/>
            </a:xfrm>
            <a:custGeom>
              <a:avLst/>
              <a:gdLst/>
              <a:ahLst/>
              <a:cxnLst/>
              <a:rect l="l" t="t" r="r" b="b"/>
              <a:pathLst>
                <a:path w="683164" h="389228">
                  <a:moveTo>
                    <a:pt x="0" y="0"/>
                  </a:moveTo>
                  <a:lnTo>
                    <a:pt x="683164" y="0"/>
                  </a:lnTo>
                  <a:lnTo>
                    <a:pt x="683164" y="389228"/>
                  </a:lnTo>
                  <a:lnTo>
                    <a:pt x="0" y="389228"/>
                  </a:lnTo>
                  <a:close/>
                </a:path>
              </a:pathLst>
            </a:custGeom>
            <a:blipFill>
              <a:blip r:embed="rId5"/>
              <a:stretch>
                <a:fillRect l="-17484" t="-155330" r="-39563" b="-11219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6085" y="3665650"/>
            <a:ext cx="4027906" cy="1084364"/>
            <a:chOff x="0" y="0"/>
            <a:chExt cx="1060848" cy="2855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60848" cy="285594"/>
            </a:xfrm>
            <a:custGeom>
              <a:avLst/>
              <a:gdLst/>
              <a:ahLst/>
              <a:cxnLst/>
              <a:rect l="l" t="t" r="r" b="b"/>
              <a:pathLst>
                <a:path w="1060848" h="285594">
                  <a:moveTo>
                    <a:pt x="0" y="0"/>
                  </a:moveTo>
                  <a:lnTo>
                    <a:pt x="1060848" y="0"/>
                  </a:lnTo>
                  <a:lnTo>
                    <a:pt x="1060848" y="285594"/>
                  </a:lnTo>
                  <a:lnTo>
                    <a:pt x="0" y="285594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060848" cy="31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056606" y="3665650"/>
            <a:ext cx="4027906" cy="1084364"/>
            <a:chOff x="0" y="0"/>
            <a:chExt cx="1060848" cy="28559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60848" cy="285594"/>
            </a:xfrm>
            <a:custGeom>
              <a:avLst/>
              <a:gdLst/>
              <a:ahLst/>
              <a:cxnLst/>
              <a:rect l="l" t="t" r="r" b="b"/>
              <a:pathLst>
                <a:path w="1060848" h="285594">
                  <a:moveTo>
                    <a:pt x="0" y="0"/>
                  </a:moveTo>
                  <a:lnTo>
                    <a:pt x="1060848" y="0"/>
                  </a:lnTo>
                  <a:lnTo>
                    <a:pt x="1060848" y="285594"/>
                  </a:lnTo>
                  <a:lnTo>
                    <a:pt x="0" y="285594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060848" cy="31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056606" y="1355659"/>
            <a:ext cx="4027906" cy="2309991"/>
            <a:chOff x="0" y="0"/>
            <a:chExt cx="683164" cy="3917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3164" cy="391792"/>
            </a:xfrm>
            <a:custGeom>
              <a:avLst/>
              <a:gdLst/>
              <a:ahLst/>
              <a:cxnLst/>
              <a:rect l="l" t="t" r="r" b="b"/>
              <a:pathLst>
                <a:path w="683164" h="391792">
                  <a:moveTo>
                    <a:pt x="0" y="0"/>
                  </a:moveTo>
                  <a:lnTo>
                    <a:pt x="683164" y="0"/>
                  </a:lnTo>
                  <a:lnTo>
                    <a:pt x="683164" y="391792"/>
                  </a:lnTo>
                  <a:lnTo>
                    <a:pt x="0" y="391792"/>
                  </a:lnTo>
                  <a:close/>
                </a:path>
              </a:pathLst>
            </a:custGeom>
            <a:blipFill>
              <a:blip r:embed="rId6"/>
              <a:stretch>
                <a:fillRect t="-58980" b="-5898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27413" y="1355659"/>
            <a:ext cx="4027906" cy="2309991"/>
            <a:chOff x="0" y="0"/>
            <a:chExt cx="683164" cy="391792"/>
          </a:xfrm>
        </p:grpSpPr>
        <p:sp>
          <p:nvSpPr>
            <p:cNvPr id="23" name="Freeform 23"/>
            <p:cNvSpPr/>
            <p:nvPr/>
          </p:nvSpPr>
          <p:spPr>
            <a:xfrm rot="5400000">
              <a:off x="145686" y="-145686"/>
              <a:ext cx="391792" cy="683164"/>
            </a:xfrm>
            <a:custGeom>
              <a:avLst/>
              <a:gdLst/>
              <a:ahLst/>
              <a:cxnLst/>
              <a:rect l="l" t="t" r="r" b="b"/>
              <a:pathLst>
                <a:path w="391792" h="683164">
                  <a:moveTo>
                    <a:pt x="0" y="683164"/>
                  </a:moveTo>
                  <a:lnTo>
                    <a:pt x="0" y="0"/>
                  </a:lnTo>
                  <a:lnTo>
                    <a:pt x="391792" y="0"/>
                  </a:lnTo>
                  <a:lnTo>
                    <a:pt x="391792" y="683164"/>
                  </a:lnTo>
                  <a:close/>
                </a:path>
              </a:pathLst>
            </a:custGeom>
            <a:blipFill>
              <a:blip r:embed="rId7"/>
              <a:stretch>
                <a:fillRect l="-20351" t="-25073" r="-62799" b="-14975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27413" y="3665650"/>
            <a:ext cx="4027906" cy="1084364"/>
            <a:chOff x="0" y="0"/>
            <a:chExt cx="1060848" cy="2855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60848" cy="285594"/>
            </a:xfrm>
            <a:custGeom>
              <a:avLst/>
              <a:gdLst/>
              <a:ahLst/>
              <a:cxnLst/>
              <a:rect l="l" t="t" r="r" b="b"/>
              <a:pathLst>
                <a:path w="1060848" h="285594">
                  <a:moveTo>
                    <a:pt x="0" y="0"/>
                  </a:moveTo>
                  <a:lnTo>
                    <a:pt x="1060848" y="0"/>
                  </a:lnTo>
                  <a:lnTo>
                    <a:pt x="1060848" y="285594"/>
                  </a:lnTo>
                  <a:lnTo>
                    <a:pt x="0" y="285594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60848" cy="31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85800" y="1355659"/>
            <a:ext cx="4027906" cy="2309991"/>
            <a:chOff x="0" y="0"/>
            <a:chExt cx="683164" cy="39179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83164" cy="391792"/>
            </a:xfrm>
            <a:custGeom>
              <a:avLst/>
              <a:gdLst/>
              <a:ahLst/>
              <a:cxnLst/>
              <a:rect l="l" t="t" r="r" b="b"/>
              <a:pathLst>
                <a:path w="683164" h="391792">
                  <a:moveTo>
                    <a:pt x="0" y="0"/>
                  </a:moveTo>
                  <a:lnTo>
                    <a:pt x="683164" y="0"/>
                  </a:lnTo>
                  <a:lnTo>
                    <a:pt x="683164" y="391792"/>
                  </a:lnTo>
                  <a:lnTo>
                    <a:pt x="0" y="391792"/>
                  </a:lnTo>
                  <a:close/>
                </a:path>
              </a:pathLst>
            </a:custGeom>
            <a:blipFill>
              <a:blip r:embed="rId8"/>
              <a:stretch>
                <a:fillRect l="-53937" t="-213540" r="-70396" b="-208019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386436" y="2181895"/>
            <a:ext cx="3199823" cy="3706695"/>
            <a:chOff x="0" y="0"/>
            <a:chExt cx="705177" cy="816882"/>
          </a:xfrm>
        </p:grpSpPr>
        <p:sp>
          <p:nvSpPr>
            <p:cNvPr id="30" name="Freeform 30"/>
            <p:cNvSpPr/>
            <p:nvPr/>
          </p:nvSpPr>
          <p:spPr>
            <a:xfrm rot="-5400000">
              <a:off x="-55852" y="55852"/>
              <a:ext cx="816882" cy="705177"/>
            </a:xfrm>
            <a:custGeom>
              <a:avLst/>
              <a:gdLst/>
              <a:ahLst/>
              <a:cxnLst/>
              <a:rect l="l" t="t" r="r" b="b"/>
              <a:pathLst>
                <a:path w="816882" h="705177">
                  <a:moveTo>
                    <a:pt x="816882" y="0"/>
                  </a:moveTo>
                  <a:lnTo>
                    <a:pt x="816882" y="705178"/>
                  </a:lnTo>
                  <a:lnTo>
                    <a:pt x="0" y="70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7227" b="-2722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968965" y="1668582"/>
            <a:ext cx="4034765" cy="4621299"/>
            <a:chOff x="0" y="0"/>
            <a:chExt cx="1062654" cy="121713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2654" cy="1217132"/>
            </a:xfrm>
            <a:custGeom>
              <a:avLst/>
              <a:gdLst/>
              <a:ahLst/>
              <a:cxnLst/>
              <a:rect l="l" t="t" r="r" b="b"/>
              <a:pathLst>
                <a:path w="1062654" h="1217132">
                  <a:moveTo>
                    <a:pt x="0" y="0"/>
                  </a:moveTo>
                  <a:lnTo>
                    <a:pt x="1062654" y="0"/>
                  </a:lnTo>
                  <a:lnTo>
                    <a:pt x="1062654" y="1217132"/>
                  </a:lnTo>
                  <a:lnTo>
                    <a:pt x="0" y="1217132"/>
                  </a:lnTo>
                  <a:close/>
                </a:path>
              </a:pathLst>
            </a:custGeom>
            <a:ln w="38100" cap="sq">
              <a:solidFill>
                <a:srgbClr val="014D84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1062654" cy="1245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691922" y="6858199"/>
            <a:ext cx="8596078" cy="2477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spc="895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ЩО НАМ </a:t>
            </a:r>
          </a:p>
          <a:p>
            <a:pPr algn="l">
              <a:lnSpc>
                <a:spcPts val="6399"/>
              </a:lnSpc>
            </a:pPr>
            <a:r>
              <a:rPr lang="en-US" sz="6399" spc="895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ДЛЯ ЦЬОГО ЗНАДОБИТЬСЯ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197998" y="8430368"/>
            <a:ext cx="100407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Пісок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784967" y="8430368"/>
            <a:ext cx="257118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Дрібні камінці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94904" y="3922082"/>
            <a:ext cx="361026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Активоване вугілля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537706" y="3922082"/>
            <a:ext cx="10657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Вата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27413" y="3922082"/>
            <a:ext cx="402790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 Пластикова пляшка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2738"/>
            <a:ext cx="6604301" cy="9581949"/>
            <a:chOff x="0" y="0"/>
            <a:chExt cx="1739404" cy="25236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9404" cy="2523641"/>
            </a:xfrm>
            <a:custGeom>
              <a:avLst/>
              <a:gdLst/>
              <a:ahLst/>
              <a:cxnLst/>
              <a:rect l="l" t="t" r="r" b="b"/>
              <a:pathLst>
                <a:path w="1739404" h="2523641">
                  <a:moveTo>
                    <a:pt x="0" y="0"/>
                  </a:moveTo>
                  <a:lnTo>
                    <a:pt x="1739404" y="0"/>
                  </a:lnTo>
                  <a:lnTo>
                    <a:pt x="1739404" y="2523641"/>
                  </a:lnTo>
                  <a:lnTo>
                    <a:pt x="0" y="2523641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4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739404" cy="25522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>
            <a:hlinkClick r:id="rId2" action="ppaction://hlinksldjump"/>
          </p:cNvPr>
          <p:cNvSpPr/>
          <p:nvPr/>
        </p:nvSpPr>
        <p:spPr>
          <a:xfrm>
            <a:off x="16605382" y="1028700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6" name="Group 6"/>
          <p:cNvGrpSpPr/>
          <p:nvPr/>
        </p:nvGrpSpPr>
        <p:grpSpPr>
          <a:xfrm>
            <a:off x="1338536" y="695936"/>
            <a:ext cx="6002855" cy="9030194"/>
            <a:chOff x="0" y="0"/>
            <a:chExt cx="880917" cy="1325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80917" cy="1325178"/>
            </a:xfrm>
            <a:custGeom>
              <a:avLst/>
              <a:gdLst/>
              <a:ahLst/>
              <a:cxnLst/>
              <a:rect l="l" t="t" r="r" b="b"/>
              <a:pathLst>
                <a:path w="880917" h="1325178">
                  <a:moveTo>
                    <a:pt x="0" y="0"/>
                  </a:moveTo>
                  <a:lnTo>
                    <a:pt x="880917" y="0"/>
                  </a:lnTo>
                  <a:lnTo>
                    <a:pt x="880917" y="1325178"/>
                  </a:lnTo>
                  <a:lnTo>
                    <a:pt x="0" y="1325178"/>
                  </a:lnTo>
                  <a:close/>
                </a:path>
              </a:pathLst>
            </a:custGeom>
            <a:blipFill>
              <a:blip r:embed="rId4"/>
              <a:stretch>
                <a:fillRect l="-163" r="-163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61701" y="5143500"/>
            <a:ext cx="8597599" cy="4114800"/>
            <a:chOff x="0" y="0"/>
            <a:chExt cx="2264388" cy="10837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4388" cy="1083733"/>
            </a:xfrm>
            <a:custGeom>
              <a:avLst/>
              <a:gdLst/>
              <a:ahLst/>
              <a:cxnLst/>
              <a:rect l="l" t="t" r="r" b="b"/>
              <a:pathLst>
                <a:path w="2264388" h="1083733">
                  <a:moveTo>
                    <a:pt x="0" y="0"/>
                  </a:moveTo>
                  <a:lnTo>
                    <a:pt x="2264388" y="0"/>
                  </a:lnTo>
                  <a:lnTo>
                    <a:pt x="2264388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264388" cy="1112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753210" y="5387975"/>
            <a:ext cx="6785742" cy="352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Поста схема водного фільтра всі шари вилкадені послідовно знизу до верху</a:t>
            </a:r>
            <a:r>
              <a:rPr lang="en-US" sz="5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61701" y="373213"/>
            <a:ext cx="7943681" cy="383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057"/>
              </a:lnSpc>
            </a:pPr>
            <a:r>
              <a:rPr lang="en-US" sz="8381" b="1" spc="1164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Як це виглядає на схемі: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408" y="691677"/>
            <a:ext cx="3688866" cy="4918488"/>
          </a:xfrm>
          <a:custGeom>
            <a:avLst/>
            <a:gdLst/>
            <a:ahLst/>
            <a:cxnLst/>
            <a:rect l="l" t="t" r="r" b="b"/>
            <a:pathLst>
              <a:path w="3688866" h="4918488">
                <a:moveTo>
                  <a:pt x="0" y="0"/>
                </a:moveTo>
                <a:lnTo>
                  <a:pt x="3688866" y="0"/>
                </a:lnTo>
                <a:lnTo>
                  <a:pt x="3688866" y="4918488"/>
                </a:lnTo>
                <a:lnTo>
                  <a:pt x="0" y="4918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7163312" y="691677"/>
            <a:ext cx="3688866" cy="4918488"/>
          </a:xfrm>
          <a:custGeom>
            <a:avLst/>
            <a:gdLst/>
            <a:ahLst/>
            <a:cxnLst/>
            <a:rect l="l" t="t" r="r" b="b"/>
            <a:pathLst>
              <a:path w="3688866" h="4918488">
                <a:moveTo>
                  <a:pt x="0" y="0"/>
                </a:moveTo>
                <a:lnTo>
                  <a:pt x="3688866" y="0"/>
                </a:lnTo>
                <a:lnTo>
                  <a:pt x="3688866" y="4918488"/>
                </a:lnTo>
                <a:lnTo>
                  <a:pt x="0" y="49184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14238045" y="655097"/>
            <a:ext cx="3751203" cy="4913962"/>
          </a:xfrm>
          <a:custGeom>
            <a:avLst/>
            <a:gdLst/>
            <a:ahLst/>
            <a:cxnLst/>
            <a:rect l="l" t="t" r="r" b="b"/>
            <a:pathLst>
              <a:path w="3685472" h="4913962">
                <a:moveTo>
                  <a:pt x="0" y="0"/>
                </a:moveTo>
                <a:lnTo>
                  <a:pt x="3685472" y="0"/>
                </a:lnTo>
                <a:lnTo>
                  <a:pt x="3685472" y="4913962"/>
                </a:lnTo>
                <a:lnTo>
                  <a:pt x="0" y="491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574087" y="691677"/>
            <a:ext cx="2737509" cy="4900198"/>
            <a:chOff x="0" y="0"/>
            <a:chExt cx="720990" cy="12905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20990" cy="1290587"/>
            </a:xfrm>
            <a:custGeom>
              <a:avLst/>
              <a:gdLst/>
              <a:ahLst/>
              <a:cxnLst/>
              <a:rect l="l" t="t" r="r" b="b"/>
              <a:pathLst>
                <a:path w="720990" h="1290587">
                  <a:moveTo>
                    <a:pt x="0" y="0"/>
                  </a:moveTo>
                  <a:lnTo>
                    <a:pt x="720990" y="0"/>
                  </a:lnTo>
                  <a:lnTo>
                    <a:pt x="720990" y="1290587"/>
                  </a:lnTo>
                  <a:lnTo>
                    <a:pt x="0" y="1290587"/>
                  </a:lnTo>
                  <a:close/>
                </a:path>
              </a:pathLst>
            </a:custGeom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720990" cy="1319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73353" y="4788920"/>
            <a:ext cx="2737509" cy="4900198"/>
            <a:chOff x="0" y="0"/>
            <a:chExt cx="720990" cy="12905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0990" cy="1290587"/>
            </a:xfrm>
            <a:custGeom>
              <a:avLst/>
              <a:gdLst/>
              <a:ahLst/>
              <a:cxnLst/>
              <a:rect l="l" t="t" r="r" b="b"/>
              <a:pathLst>
                <a:path w="720990" h="1290587">
                  <a:moveTo>
                    <a:pt x="0" y="0"/>
                  </a:moveTo>
                  <a:lnTo>
                    <a:pt x="720990" y="0"/>
                  </a:lnTo>
                  <a:lnTo>
                    <a:pt x="720990" y="1290587"/>
                  </a:lnTo>
                  <a:lnTo>
                    <a:pt x="0" y="1290587"/>
                  </a:lnTo>
                  <a:close/>
                </a:path>
              </a:pathLst>
            </a:custGeom>
            <a:solidFill>
              <a:srgbClr val="014D84"/>
            </a:solidFill>
            <a:ln w="38100" cap="sq">
              <a:solidFill>
                <a:srgbClr val="014D84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720990" cy="1319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388721" y="4788920"/>
            <a:ext cx="3688866" cy="4918488"/>
          </a:xfrm>
          <a:custGeom>
            <a:avLst/>
            <a:gdLst/>
            <a:ahLst/>
            <a:cxnLst/>
            <a:rect l="l" t="t" r="r" b="b"/>
            <a:pathLst>
              <a:path w="3688866" h="4918488">
                <a:moveTo>
                  <a:pt x="0" y="0"/>
                </a:moveTo>
                <a:lnTo>
                  <a:pt x="3688866" y="0"/>
                </a:lnTo>
                <a:lnTo>
                  <a:pt x="3688866" y="4918488"/>
                </a:lnTo>
                <a:lnTo>
                  <a:pt x="0" y="49184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2" name="Group 12"/>
          <p:cNvGrpSpPr/>
          <p:nvPr/>
        </p:nvGrpSpPr>
        <p:grpSpPr>
          <a:xfrm>
            <a:off x="7401151" y="636807"/>
            <a:ext cx="2737509" cy="4900198"/>
            <a:chOff x="0" y="0"/>
            <a:chExt cx="720990" cy="129058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0990" cy="1290587"/>
            </a:xfrm>
            <a:custGeom>
              <a:avLst/>
              <a:gdLst/>
              <a:ahLst/>
              <a:cxnLst/>
              <a:rect l="l" t="t" r="r" b="b"/>
              <a:pathLst>
                <a:path w="720990" h="1290587">
                  <a:moveTo>
                    <a:pt x="0" y="0"/>
                  </a:moveTo>
                  <a:lnTo>
                    <a:pt x="720990" y="0"/>
                  </a:lnTo>
                  <a:lnTo>
                    <a:pt x="720990" y="1290587"/>
                  </a:lnTo>
                  <a:lnTo>
                    <a:pt x="0" y="1290587"/>
                  </a:lnTo>
                  <a:close/>
                </a:path>
              </a:pathLst>
            </a:custGeom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20990" cy="1319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033153" y="4798065"/>
            <a:ext cx="2737509" cy="4900198"/>
            <a:chOff x="0" y="0"/>
            <a:chExt cx="720990" cy="1290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0990" cy="1290587"/>
            </a:xfrm>
            <a:custGeom>
              <a:avLst/>
              <a:gdLst/>
              <a:ahLst/>
              <a:cxnLst/>
              <a:rect l="l" t="t" r="r" b="b"/>
              <a:pathLst>
                <a:path w="720990" h="1290587">
                  <a:moveTo>
                    <a:pt x="0" y="0"/>
                  </a:moveTo>
                  <a:lnTo>
                    <a:pt x="720990" y="0"/>
                  </a:lnTo>
                  <a:lnTo>
                    <a:pt x="720990" y="1290587"/>
                  </a:lnTo>
                  <a:lnTo>
                    <a:pt x="0" y="1290587"/>
                  </a:lnTo>
                  <a:close/>
                </a:path>
              </a:pathLst>
            </a:custGeom>
            <a:solidFill>
              <a:srgbClr val="014D86"/>
            </a:solidFill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20990" cy="1319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672207" y="691677"/>
            <a:ext cx="2737509" cy="4900198"/>
            <a:chOff x="0" y="0"/>
            <a:chExt cx="720990" cy="129058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20990" cy="1290587"/>
            </a:xfrm>
            <a:custGeom>
              <a:avLst/>
              <a:gdLst/>
              <a:ahLst/>
              <a:cxnLst/>
              <a:rect l="l" t="t" r="r" b="b"/>
              <a:pathLst>
                <a:path w="720990" h="1290587">
                  <a:moveTo>
                    <a:pt x="0" y="0"/>
                  </a:moveTo>
                  <a:lnTo>
                    <a:pt x="720990" y="0"/>
                  </a:lnTo>
                  <a:lnTo>
                    <a:pt x="720990" y="1290587"/>
                  </a:lnTo>
                  <a:lnTo>
                    <a:pt x="0" y="1290587"/>
                  </a:lnTo>
                  <a:close/>
                </a:path>
              </a:pathLst>
            </a:custGeom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720990" cy="1319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63495" y="4911834"/>
            <a:ext cx="701166" cy="709161"/>
            <a:chOff x="0" y="0"/>
            <a:chExt cx="184669" cy="1867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4669" cy="186775"/>
            </a:xfrm>
            <a:custGeom>
              <a:avLst/>
              <a:gdLst/>
              <a:ahLst/>
              <a:cxnLst/>
              <a:rect l="l" t="t" r="r" b="b"/>
              <a:pathLst>
                <a:path w="184669" h="186775">
                  <a:moveTo>
                    <a:pt x="0" y="0"/>
                  </a:moveTo>
                  <a:lnTo>
                    <a:pt x="184669" y="0"/>
                  </a:lnTo>
                  <a:lnTo>
                    <a:pt x="184669" y="186775"/>
                  </a:lnTo>
                  <a:lnTo>
                    <a:pt x="0" y="186775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84669" cy="215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401151" y="4827911"/>
            <a:ext cx="701166" cy="709161"/>
            <a:chOff x="0" y="0"/>
            <a:chExt cx="184669" cy="1867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4669" cy="186775"/>
            </a:xfrm>
            <a:custGeom>
              <a:avLst/>
              <a:gdLst/>
              <a:ahLst/>
              <a:cxnLst/>
              <a:rect l="l" t="t" r="r" b="b"/>
              <a:pathLst>
                <a:path w="184669" h="186775">
                  <a:moveTo>
                    <a:pt x="0" y="0"/>
                  </a:moveTo>
                  <a:lnTo>
                    <a:pt x="184669" y="0"/>
                  </a:lnTo>
                  <a:lnTo>
                    <a:pt x="184669" y="186775"/>
                  </a:lnTo>
                  <a:lnTo>
                    <a:pt x="0" y="186775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84669" cy="215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 rot="-154509">
            <a:off x="10608154" y="4950413"/>
            <a:ext cx="3688866" cy="4918488"/>
          </a:xfrm>
          <a:custGeom>
            <a:avLst/>
            <a:gdLst/>
            <a:ahLst/>
            <a:cxnLst/>
            <a:rect l="l" t="t" r="r" b="b"/>
            <a:pathLst>
              <a:path w="3688866" h="4918488">
                <a:moveTo>
                  <a:pt x="0" y="0"/>
                </a:moveTo>
                <a:lnTo>
                  <a:pt x="3688866" y="0"/>
                </a:lnTo>
                <a:lnTo>
                  <a:pt x="3688866" y="4918488"/>
                </a:lnTo>
                <a:lnTo>
                  <a:pt x="0" y="49184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28" name="Group 28"/>
          <p:cNvGrpSpPr/>
          <p:nvPr/>
        </p:nvGrpSpPr>
        <p:grpSpPr>
          <a:xfrm>
            <a:off x="11011528" y="4689569"/>
            <a:ext cx="721521" cy="817657"/>
            <a:chOff x="0" y="-28575"/>
            <a:chExt cx="190030" cy="215350"/>
          </a:xfrm>
        </p:grpSpPr>
        <p:sp>
          <p:nvSpPr>
            <p:cNvPr id="29" name="Freeform 29"/>
            <p:cNvSpPr/>
            <p:nvPr/>
          </p:nvSpPr>
          <p:spPr>
            <a:xfrm>
              <a:off x="5361" y="-892"/>
              <a:ext cx="184669" cy="186775"/>
            </a:xfrm>
            <a:custGeom>
              <a:avLst/>
              <a:gdLst/>
              <a:ahLst/>
              <a:cxnLst/>
              <a:rect l="l" t="t" r="r" b="b"/>
              <a:pathLst>
                <a:path w="184669" h="186775">
                  <a:moveTo>
                    <a:pt x="0" y="0"/>
                  </a:moveTo>
                  <a:lnTo>
                    <a:pt x="184669" y="0"/>
                  </a:lnTo>
                  <a:lnTo>
                    <a:pt x="184669" y="186775"/>
                  </a:lnTo>
                  <a:lnTo>
                    <a:pt x="0" y="18677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84669" cy="215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72207" y="4755928"/>
            <a:ext cx="701166" cy="830490"/>
            <a:chOff x="0" y="-28575"/>
            <a:chExt cx="184669" cy="21873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4669" cy="190155"/>
            </a:xfrm>
            <a:custGeom>
              <a:avLst/>
              <a:gdLst/>
              <a:ahLst/>
              <a:cxnLst/>
              <a:rect l="l" t="t" r="r" b="b"/>
              <a:pathLst>
                <a:path w="184669" h="186775">
                  <a:moveTo>
                    <a:pt x="0" y="0"/>
                  </a:moveTo>
                  <a:lnTo>
                    <a:pt x="184669" y="0"/>
                  </a:lnTo>
                  <a:lnTo>
                    <a:pt x="184669" y="186775"/>
                  </a:lnTo>
                  <a:lnTo>
                    <a:pt x="0" y="186775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184669" cy="215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873353" y="4788920"/>
            <a:ext cx="701166" cy="709161"/>
            <a:chOff x="0" y="0"/>
            <a:chExt cx="184669" cy="1867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4669" cy="186775"/>
            </a:xfrm>
            <a:custGeom>
              <a:avLst/>
              <a:gdLst/>
              <a:ahLst/>
              <a:cxnLst/>
              <a:rect l="l" t="t" r="r" b="b"/>
              <a:pathLst>
                <a:path w="184669" h="186775">
                  <a:moveTo>
                    <a:pt x="0" y="0"/>
                  </a:moveTo>
                  <a:lnTo>
                    <a:pt x="184669" y="0"/>
                  </a:lnTo>
                  <a:lnTo>
                    <a:pt x="184669" y="186775"/>
                  </a:lnTo>
                  <a:lnTo>
                    <a:pt x="0" y="18677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184669" cy="215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 i="1">
                  <a:solidFill>
                    <a:srgbClr val="014D84"/>
                  </a:solidFill>
                  <a:latin typeface="Canva Sans Medium Italics"/>
                  <a:ea typeface="Canva Sans Medium Italics"/>
                  <a:cs typeface="Canva Sans Medium Italics"/>
                  <a:sym typeface="Canva Sans Medium Italics"/>
                </a:rPr>
                <a:t>2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293471" y="691677"/>
            <a:ext cx="2737509" cy="3140971"/>
            <a:chOff x="0" y="0"/>
            <a:chExt cx="720990" cy="82725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20990" cy="827252"/>
            </a:xfrm>
            <a:custGeom>
              <a:avLst/>
              <a:gdLst/>
              <a:ahLst/>
              <a:cxnLst/>
              <a:rect l="l" t="t" r="r" b="b"/>
              <a:pathLst>
                <a:path w="720990" h="827252">
                  <a:moveTo>
                    <a:pt x="0" y="0"/>
                  </a:moveTo>
                  <a:lnTo>
                    <a:pt x="720990" y="0"/>
                  </a:lnTo>
                  <a:lnTo>
                    <a:pt x="720990" y="827252"/>
                  </a:lnTo>
                  <a:lnTo>
                    <a:pt x="0" y="827252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720990" cy="855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01936" y="4875295"/>
            <a:ext cx="22428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FFFFFF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561772" y="4815145"/>
            <a:ext cx="36284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FFFFFF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831557" y="4838537"/>
            <a:ext cx="3667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FFFFFF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097295" y="4778977"/>
            <a:ext cx="529632" cy="729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5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049955" y="4760409"/>
            <a:ext cx="34796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14D84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2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0138660" y="636807"/>
            <a:ext cx="2737509" cy="3086100"/>
            <a:chOff x="0" y="0"/>
            <a:chExt cx="72099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20990" cy="812800"/>
            </a:xfrm>
            <a:custGeom>
              <a:avLst/>
              <a:gdLst/>
              <a:ahLst/>
              <a:cxnLst/>
              <a:rect l="l" t="t" r="r" b="b"/>
              <a:pathLst>
                <a:path w="720990" h="812800">
                  <a:moveTo>
                    <a:pt x="0" y="0"/>
                  </a:moveTo>
                  <a:lnTo>
                    <a:pt x="720990" y="0"/>
                  </a:lnTo>
                  <a:lnTo>
                    <a:pt x="7209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72099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672207" y="5569059"/>
            <a:ext cx="2757175" cy="3086100"/>
            <a:chOff x="0" y="0"/>
            <a:chExt cx="72099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20990" cy="812800"/>
            </a:xfrm>
            <a:custGeom>
              <a:avLst/>
              <a:gdLst/>
              <a:ahLst/>
              <a:cxnLst/>
              <a:rect l="l" t="t" r="r" b="b"/>
              <a:pathLst>
                <a:path w="720990" h="812800">
                  <a:moveTo>
                    <a:pt x="0" y="0"/>
                  </a:moveTo>
                  <a:lnTo>
                    <a:pt x="720990" y="0"/>
                  </a:lnTo>
                  <a:lnTo>
                    <a:pt x="72099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4D86"/>
            </a:solidFill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72099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379278" y="6612163"/>
            <a:ext cx="2737509" cy="3086100"/>
            <a:chOff x="0" y="0"/>
            <a:chExt cx="72099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720990" cy="812800"/>
            </a:xfrm>
            <a:custGeom>
              <a:avLst/>
              <a:gdLst/>
              <a:ahLst/>
              <a:cxnLst/>
              <a:rect l="l" t="t" r="r" b="b"/>
              <a:pathLst>
                <a:path w="720990" h="812800">
                  <a:moveTo>
                    <a:pt x="0" y="0"/>
                  </a:moveTo>
                  <a:lnTo>
                    <a:pt x="720990" y="0"/>
                  </a:lnTo>
                  <a:lnTo>
                    <a:pt x="720990" y="812800"/>
                  </a:lnTo>
                  <a:lnTo>
                    <a:pt x="0" y="812800"/>
                  </a:lnTo>
                  <a:close/>
                </a:path>
              </a:pathLst>
            </a:custGeom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72099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275252" y="6603017"/>
            <a:ext cx="2737509" cy="3086100"/>
            <a:chOff x="0" y="0"/>
            <a:chExt cx="72099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20990" cy="812800"/>
            </a:xfrm>
            <a:custGeom>
              <a:avLst/>
              <a:gdLst/>
              <a:ahLst/>
              <a:cxnLst/>
              <a:rect l="l" t="t" r="r" b="b"/>
              <a:pathLst>
                <a:path w="720990" h="812800">
                  <a:moveTo>
                    <a:pt x="0" y="0"/>
                  </a:moveTo>
                  <a:lnTo>
                    <a:pt x="720990" y="0"/>
                  </a:lnTo>
                  <a:lnTo>
                    <a:pt x="720990" y="812800"/>
                  </a:lnTo>
                  <a:lnTo>
                    <a:pt x="0" y="812800"/>
                  </a:lnTo>
                  <a:close/>
                </a:path>
              </a:pathLst>
            </a:custGeom>
            <a:ln w="3810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72099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7" name="Freeform 57">
            <a:hlinkClick r:id="rId8" action="ppaction://hlinksldjump"/>
          </p:cNvPr>
          <p:cNvSpPr/>
          <p:nvPr/>
        </p:nvSpPr>
        <p:spPr>
          <a:xfrm>
            <a:off x="16146512" y="9053490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8" name="TextBox 58"/>
          <p:cNvSpPr txBox="1"/>
          <p:nvPr/>
        </p:nvSpPr>
        <p:spPr>
          <a:xfrm>
            <a:off x="8482030" y="6735035"/>
            <a:ext cx="2532004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014D84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Верхня вата: Працює як "грубий" механічний</a:t>
            </a:r>
          </a:p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014D84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бар’єр. Вона затримує велике сміття,</a:t>
            </a:r>
          </a:p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014D84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комах, листя та основну частину бруду, </a:t>
            </a:r>
          </a:p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014D84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щоб вони не забивали нижні шари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436559" y="916842"/>
            <a:ext cx="2141712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Дрібне каміння: Відсіює дрібніші механічні частки та створює проміжок для рівномірного проходження води далі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78294" y="6725890"/>
            <a:ext cx="2308980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Пісок: Проводить тонку механічну очистку, затримуючи найдрібніші крупинки мулу та зависі, які проскочили через каміння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4970106" y="5691932"/>
            <a:ext cx="2141712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uk-UA" sz="1800" i="1" noProof="0" dirty="0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Активоване вугілля: Найважливіший етап — адсорбція. Воно притягує та утримує хімічні домішки, бактерії, неприємні запахи та присмаки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591369" y="841985"/>
            <a:ext cx="2141712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1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Нижня вата: Фінальний бар’єр. Вона не дає частинкам вугілля чи піску потрапити у відфільтровану воду, роблячи її візуально чистою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3145" y="7934325"/>
            <a:ext cx="10048850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9000" spc="1251" dirty="0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ЩО МИ ОТРИМАЛИ?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687257" y="336341"/>
            <a:ext cx="6572043" cy="9474620"/>
            <a:chOff x="0" y="0"/>
            <a:chExt cx="1730908" cy="24953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0908" cy="2495373"/>
            </a:xfrm>
            <a:custGeom>
              <a:avLst/>
              <a:gdLst/>
              <a:ahLst/>
              <a:cxnLst/>
              <a:rect l="l" t="t" r="r" b="b"/>
              <a:pathLst>
                <a:path w="1730908" h="2495373">
                  <a:moveTo>
                    <a:pt x="0" y="0"/>
                  </a:moveTo>
                  <a:lnTo>
                    <a:pt x="1730908" y="0"/>
                  </a:lnTo>
                  <a:lnTo>
                    <a:pt x="1730908" y="2495373"/>
                  </a:lnTo>
                  <a:lnTo>
                    <a:pt x="0" y="2495373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30908" cy="2523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" name="Freeform 6">
            <a:hlinkClick r:id="rId6" action="ppaction://hlinksldjump"/>
          </p:cNvPr>
          <p:cNvSpPr/>
          <p:nvPr/>
        </p:nvSpPr>
        <p:spPr>
          <a:xfrm>
            <a:off x="8817041" y="7445441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7" name="Group 7"/>
          <p:cNvGrpSpPr/>
          <p:nvPr/>
        </p:nvGrpSpPr>
        <p:grpSpPr>
          <a:xfrm>
            <a:off x="0" y="-5446"/>
            <a:ext cx="4953000" cy="6742304"/>
            <a:chOff x="-90196" y="-460897"/>
            <a:chExt cx="1984316" cy="3383737"/>
          </a:xfrm>
        </p:grpSpPr>
        <p:sp>
          <p:nvSpPr>
            <p:cNvPr id="8" name="Freeform 8"/>
            <p:cNvSpPr/>
            <p:nvPr/>
          </p:nvSpPr>
          <p:spPr>
            <a:xfrm>
              <a:off x="-90196" y="-460897"/>
              <a:ext cx="1984316" cy="3383737"/>
            </a:xfrm>
            <a:custGeom>
              <a:avLst/>
              <a:gdLst/>
              <a:ahLst/>
              <a:cxnLst/>
              <a:rect l="l" t="t" r="r" b="b"/>
              <a:pathLst>
                <a:path w="1730908" h="2409260">
                  <a:moveTo>
                    <a:pt x="0" y="0"/>
                  </a:moveTo>
                  <a:lnTo>
                    <a:pt x="1730908" y="0"/>
                  </a:lnTo>
                  <a:lnTo>
                    <a:pt x="1730908" y="2409260"/>
                  </a:lnTo>
                  <a:lnTo>
                    <a:pt x="0" y="2409260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730908" cy="24378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71137" y="983886"/>
            <a:ext cx="4091953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i="1" noProof="0" dirty="0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Органолептично: Зник неприємний запах завдяки дії вугілля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71137" y="2812796"/>
            <a:ext cx="4616421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i="1" noProof="0" dirty="0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Візуально: Вода стала прозорою, зникли механічні частки (пісок, глина, органічне сміття)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73895" y="4549521"/>
            <a:ext cx="4289462" cy="131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i="1" noProof="0" dirty="0">
                <a:solidFill>
                  <a:srgbClr val="014D86"/>
                </a:solidFill>
                <a:latin typeface="Canva Sans"/>
                <a:ea typeface="Canva Sans"/>
                <a:cs typeface="Canva Sans"/>
                <a:sym typeface="Canva Sans"/>
              </a:rPr>
              <a:t>Швидкість: Фільтр очищує приблизно 200 мл води за 7 хвилин</a:t>
            </a:r>
          </a:p>
        </p:txBody>
      </p:sp>
      <p:pic>
        <p:nvPicPr>
          <p:cNvPr id="17" name="0-02-03-1fd206cc6ff2b5f4a11ef51ec027b2b8cbc8355106c262dd68fbfb8e70d4c945_331cf8507e146d9a">
            <a:hlinkClick r:id="" action="ppaction://media"/>
            <a:extLst>
              <a:ext uri="{FF2B5EF4-FFF2-40B4-BE49-F238E27FC236}">
                <a16:creationId xmlns:a16="http://schemas.microsoft.com/office/drawing/2014/main" id="{151B0DA8-2241-9360-21AC-109F3EE6C7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6957" y="336341"/>
            <a:ext cx="4309473" cy="6134100"/>
          </a:xfrm>
          <a:prstGeom prst="rect">
            <a:avLst/>
          </a:prstGeom>
        </p:spPr>
      </p:pic>
      <p:pic>
        <p:nvPicPr>
          <p:cNvPr id="18" name="0-02-03-b303a367c5c6006d4c4a21602d39625980a194a2ede7d5033e15e395dd1d9527_5406c22a4ff61bdd">
            <a:hlinkClick r:id="" action="ppaction://media"/>
            <a:extLst>
              <a:ext uri="{FF2B5EF4-FFF2-40B4-BE49-F238E27FC236}">
                <a16:creationId xmlns:a16="http://schemas.microsoft.com/office/drawing/2014/main" id="{467A7073-33FB-A98C-E4FE-DD384CF61C0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12510"/>
          <a:stretch>
            <a:fillRect/>
          </a:stretch>
        </p:blipFill>
        <p:spPr>
          <a:xfrm>
            <a:off x="11410837" y="1028700"/>
            <a:ext cx="5124563" cy="807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83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33" y="2343350"/>
            <a:ext cx="8505963" cy="7652960"/>
            <a:chOff x="0" y="0"/>
            <a:chExt cx="2240254" cy="20155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0254" cy="2015594"/>
            </a:xfrm>
            <a:custGeom>
              <a:avLst/>
              <a:gdLst/>
              <a:ahLst/>
              <a:cxnLst/>
              <a:rect l="l" t="t" r="r" b="b"/>
              <a:pathLst>
                <a:path w="2240254" h="2015594">
                  <a:moveTo>
                    <a:pt x="0" y="0"/>
                  </a:moveTo>
                  <a:lnTo>
                    <a:pt x="2240254" y="0"/>
                  </a:lnTo>
                  <a:lnTo>
                    <a:pt x="2240254" y="2015594"/>
                  </a:lnTo>
                  <a:lnTo>
                    <a:pt x="0" y="2015594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240254" cy="204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>
            <a:hlinkClick r:id="rId2" action="ppaction://hlinksldjump"/>
          </p:cNvPr>
          <p:cNvSpPr/>
          <p:nvPr/>
        </p:nvSpPr>
        <p:spPr>
          <a:xfrm rot="-10717760">
            <a:off x="8482355" y="8596655"/>
            <a:ext cx="653918" cy="653918"/>
          </a:xfrm>
          <a:custGeom>
            <a:avLst/>
            <a:gdLst/>
            <a:ahLst/>
            <a:cxnLst/>
            <a:rect l="l" t="t" r="r" b="b"/>
            <a:pathLst>
              <a:path w="653918" h="653918">
                <a:moveTo>
                  <a:pt x="0" y="0"/>
                </a:moveTo>
                <a:lnTo>
                  <a:pt x="653918" y="0"/>
                </a:lnTo>
                <a:lnTo>
                  <a:pt x="653918" y="653918"/>
                </a:lnTo>
                <a:lnTo>
                  <a:pt x="0" y="65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6" name="Group 6"/>
          <p:cNvGrpSpPr/>
          <p:nvPr/>
        </p:nvGrpSpPr>
        <p:grpSpPr>
          <a:xfrm>
            <a:off x="11687192" y="822442"/>
            <a:ext cx="5228804" cy="6051411"/>
            <a:chOff x="0" y="0"/>
            <a:chExt cx="1377134" cy="15937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7134" cy="1593787"/>
            </a:xfrm>
            <a:custGeom>
              <a:avLst/>
              <a:gdLst/>
              <a:ahLst/>
              <a:cxnLst/>
              <a:rect l="l" t="t" r="r" b="b"/>
              <a:pathLst>
                <a:path w="1377134" h="1593787">
                  <a:moveTo>
                    <a:pt x="0" y="0"/>
                  </a:moveTo>
                  <a:lnTo>
                    <a:pt x="1377134" y="0"/>
                  </a:lnTo>
                  <a:lnTo>
                    <a:pt x="1377134" y="1593787"/>
                  </a:lnTo>
                  <a:lnTo>
                    <a:pt x="0" y="1593787"/>
                  </a:lnTo>
                  <a:close/>
                </a:path>
              </a:pathLst>
            </a:custGeom>
            <a:solidFill>
              <a:srgbClr val="014D86"/>
            </a:solidFill>
            <a:ln w="19050" cap="sq">
              <a:solidFill>
                <a:srgbClr val="014D86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377134" cy="1622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155675" y="2759052"/>
            <a:ext cx="4291838" cy="4114800"/>
          </a:xfrm>
          <a:custGeom>
            <a:avLst/>
            <a:gdLst/>
            <a:ahLst/>
            <a:cxnLst/>
            <a:rect l="l" t="t" r="r" b="b"/>
            <a:pathLst>
              <a:path w="4291838" h="4114800">
                <a:moveTo>
                  <a:pt x="0" y="0"/>
                </a:moveTo>
                <a:lnTo>
                  <a:pt x="4291838" y="0"/>
                </a:lnTo>
                <a:lnTo>
                  <a:pt x="42918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TextBox 10"/>
          <p:cNvSpPr txBox="1"/>
          <p:nvPr/>
        </p:nvSpPr>
        <p:spPr>
          <a:xfrm>
            <a:off x="1028700" y="662506"/>
            <a:ext cx="9534663" cy="1376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99"/>
              </a:lnSpc>
            </a:pPr>
            <a:r>
              <a:rPr lang="en-US" sz="10299" spc="1493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ВИСНОВОК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8542" y="2555093"/>
            <a:ext cx="7404372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Створити дієвий фільтр можна самостійно за лічені хвилини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8542" y="4625836"/>
            <a:ext cx="7404372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Природні матеріали (пісок, вугілля) — це дешева та екологічна альтернатива складним системам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8542" y="7315704"/>
            <a:ext cx="7404372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i="1">
                <a:solidFill>
                  <a:srgbClr val="014D86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Розуміння принципів фільтрації допомагає краще цінувати чисту воду та дбати про довкілля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33233" y="7690353"/>
            <a:ext cx="7380372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spc="1160">
                <a:solidFill>
                  <a:srgbClr val="014D86"/>
                </a:solidFill>
                <a:latin typeface="Extenda 100 Yotta"/>
                <a:ea typeface="Extenda 100 Yotta"/>
                <a:cs typeface="Extenda 100 Yotta"/>
                <a:sym typeface="Extenda 100 Yotta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327</Words>
  <Application>Microsoft Office PowerPoint</Application>
  <PresentationFormat>Довільний</PresentationFormat>
  <Paragraphs>55</Paragraphs>
  <Slides>7</Slides>
  <Notes>2</Notes>
  <HiddenSlides>0</HiddenSlides>
  <MMClips>2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6" baseType="lpstr">
      <vt:lpstr>Canva Sans Bold Italics</vt:lpstr>
      <vt:lpstr>Canva Sans Italics</vt:lpstr>
      <vt:lpstr>Canva Sans Medium Italics</vt:lpstr>
      <vt:lpstr>Canva Sans</vt:lpstr>
      <vt:lpstr>Calibri</vt:lpstr>
      <vt:lpstr>Arial</vt:lpstr>
      <vt:lpstr>Extenda 100 Yotta</vt:lpstr>
      <vt:lpstr>Aptos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Призентація "Екологічний фільтр з підручних матеріалів" Виконавець: Худан Тимофій та Михалко Ольга Іванівна </dc:title>
  <cp:lastModifiedBy>Ольга Михалко</cp:lastModifiedBy>
  <cp:revision>3</cp:revision>
  <dcterms:created xsi:type="dcterms:W3CDTF">2006-08-16T00:00:00Z</dcterms:created>
  <dcterms:modified xsi:type="dcterms:W3CDTF">2026-04-06T14:11:37Z</dcterms:modified>
  <dc:identifier>DAHEO_p4s-U</dc:identifier>
</cp:coreProperties>
</file>