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2"/>
    <p:sldId id="257" r:id="rId3"/>
    <p:sldId id="259" r:id="rId4"/>
    <p:sldId id="260" r:id="rId5"/>
    <p:sldId id="266" r:id="rId6"/>
    <p:sldId id="265" r:id="rId7"/>
    <p:sldId id="264" r:id="rId8"/>
    <p:sldId id="263" r:id="rId9"/>
    <p:sldId id="267" r:id="rId10"/>
    <p:sldId id="268" r:id="rId11"/>
    <p:sldId id="269" r:id="rId12"/>
    <p:sldId id="270" r:id="rId13"/>
    <p:sldId id="272" r:id="rId14"/>
    <p:sldId id="274" r:id="rId15"/>
    <p:sldId id="277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56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D5C66-6EFE-4AE6-AD01-A3B871EA7603}" type="datetimeFigureOut">
              <a:rPr lang="uk-UA" smtClean="0"/>
              <a:t>08.04.2026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9FF28-14D1-46C7-B312-04324FBBDBA9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ropozitsiya.com/articles/tekhnolohiyi/sonechka-zakhysnyky-silskohospodarskykh-plodovykh-kultur-i-trav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vernadskiy2225.wixsite.com/ecology/%D1%81%D0%B8%D1%81%D1%82%D0%B5%D0%BC%D0%B0%D1%82%D0%B8%D1%87%D0%BD%D0%B8%D0%B9-%D0%BE%D0%B3%D0%BB%D1%8F%D0%B4-%D0%BA%D0%BB%D0%B0%D1%81%D1%83-%D0%BA%D0%BE%D0%BC%D0%B0%D1%85%D0%B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7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267097" y="111762"/>
            <a:ext cx="98624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Міністерство освіти і науки України</a:t>
            </a:r>
          </a:p>
          <a:p>
            <a:pPr algn="ctr"/>
            <a:r>
              <a:rPr lang="uk-UA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Департамент науки і освіти Харківської обласної державної (військової) адміністрації</a:t>
            </a:r>
          </a:p>
          <a:p>
            <a:pPr algn="ctr"/>
            <a:r>
              <a:rPr lang="uk-UA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Харківське територіальне відділення МАН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482600" y="1346667"/>
            <a:ext cx="1075266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Вивчення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відмінностей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у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чисельності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сонечок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у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садових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і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польових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культурах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села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Попівка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Берестинського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району </a:t>
            </a:r>
          </a:p>
          <a:p>
            <a:pPr algn="ctr"/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Харківської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області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5316583" y="4061664"/>
            <a:ext cx="64661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Роботу виконала: </a:t>
            </a:r>
            <a:r>
              <a:rPr lang="uk-UA" sz="24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Хлівецька</a:t>
            </a:r>
            <a:r>
              <a:rPr lang="uk-UA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Анна Романівна,</a:t>
            </a:r>
          </a:p>
          <a:p>
            <a:pPr algn="ctr"/>
            <a:r>
              <a:rPr lang="uk-UA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учениця 9 класу Попівської філії </a:t>
            </a:r>
          </a:p>
          <a:p>
            <a:pPr algn="ctr"/>
            <a:r>
              <a:rPr lang="uk-UA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КЗ «</a:t>
            </a:r>
            <a:r>
              <a:rPr lang="uk-UA" sz="24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Наталинський</a:t>
            </a:r>
            <a:r>
              <a:rPr lang="uk-UA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ліцей </a:t>
            </a:r>
            <a:r>
              <a:rPr lang="uk-UA" sz="24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Наталинської</a:t>
            </a:r>
            <a:r>
              <a:rPr lang="uk-UA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сільської ради </a:t>
            </a:r>
            <a:r>
              <a:rPr lang="uk-UA" sz="24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Берестинського</a:t>
            </a:r>
            <a:r>
              <a:rPr lang="uk-UA" sz="2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району Харківської області»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2620801" y="606206"/>
            <a:ext cx="61622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</a:rPr>
              <a:t>Актуальність дослідження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174459" y="1774125"/>
            <a:ext cx="102185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600" dirty="0"/>
              <a:t>Екологічні виклики сьогодення, зумовлені інтенсифікацією сільського господарства, зміною кліматичних </a:t>
            </a:r>
            <a:r>
              <a:rPr lang="uk-UA" sz="3600"/>
              <a:t>умов, надмірним </a:t>
            </a:r>
            <a:r>
              <a:rPr lang="uk-UA" sz="3600" dirty="0"/>
              <a:t>використанням хімічних засобів </a:t>
            </a:r>
            <a:r>
              <a:rPr lang="uk-UA" sz="3600"/>
              <a:t>захисту рослин і </a:t>
            </a:r>
            <a:r>
              <a:rPr lang="uk-UA" sz="3600" dirty="0"/>
              <a:t>вимагають посиленої уваги до біологічних методів регуляції чисельності шкідників</a:t>
            </a:r>
            <a:endParaRPr lang="uk-UA" sz="3600" b="1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3137701" y="173252"/>
            <a:ext cx="552426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</a:rPr>
              <a:t>Мета і завдання дослідження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562476" y="758027"/>
            <a:ext cx="1042304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r>
              <a:rPr lang="uk-UA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</a:rPr>
              <a:t>Мета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</a:rPr>
              <a:t>: </a:t>
            </a:r>
          </a:p>
          <a:p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Порівняти чисельність і видовий склад сонечок у садових </a:t>
            </a:r>
          </a:p>
          <a:p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і польових культурах села Попівка, а також виявити екологічні і агротехнічні</a:t>
            </a:r>
          </a:p>
          <a:p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фактори, що впливають на їхню динаміку</a:t>
            </a:r>
          </a:p>
          <a:p>
            <a:r>
              <a:rPr lang="uk-UA" dirty="0">
                <a:latin typeface="Times New Roman" panose="02020603050405020304" pitchFamily="18" charset="0"/>
              </a:rPr>
              <a:t> 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706490" y="2389242"/>
            <a:ext cx="9820317" cy="936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ru-RU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 </a:t>
            </a:r>
            <a:r>
              <a:rPr lang="ru-RU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передбачає</a:t>
            </a:r>
            <a:r>
              <a:rPr lang="ru-RU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розв'язання</a:t>
            </a:r>
            <a:r>
              <a:rPr lang="ru-RU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таких </a:t>
            </a:r>
            <a:r>
              <a:rPr lang="ru-RU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завдань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422140" y="3532028"/>
            <a:ext cx="105633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з’ясувати роль сонечок у біологічному контролі шкідників садових і польових культур;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вивчити видовий склад сонечок, поширених у садах та на полях України;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аналізувати екологічні фактори, що впливають на чисельність сонечок у різних агробіоценозах;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організувати та провести практичне дослідження чисельності сонечок у садових і польових культурах села Попівка;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порівняти чисельність сонечок у різних біотопах;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проаналізувати виявлені відмінності у популяціях сонечок з урахуванням агротехнічних особливостей і погодних умов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230777" y="391802"/>
            <a:ext cx="11730445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900" b="1" u="sng" dirty="0">
                <a:latin typeface="Candara" panose="020E0502030303020204" pitchFamily="34" charset="0"/>
                <a:ea typeface="Calibri" panose="020F0502020204030204" pitchFamily="34" charset="0"/>
              </a:rPr>
              <a:t>Об’єкт</a:t>
            </a:r>
            <a:r>
              <a:rPr lang="uk-UA" sz="2900" u="sng" dirty="0">
                <a:latin typeface="Candara" panose="020E0502030303020204" pitchFamily="34" charset="0"/>
                <a:ea typeface="Calibri" panose="020F0502020204030204" pitchFamily="34" charset="0"/>
              </a:rPr>
              <a:t>:</a:t>
            </a:r>
            <a:r>
              <a:rPr lang="uk-UA" sz="2900" dirty="0">
                <a:latin typeface="Candara" panose="020E0502030303020204" pitchFamily="34" charset="0"/>
                <a:ea typeface="Calibri" panose="020F0502020204030204" pitchFamily="34" charset="0"/>
              </a:rPr>
              <a:t>  </a:t>
            </a:r>
            <a:r>
              <a:rPr lang="uk-UA" sz="2900" dirty="0">
                <a:latin typeface="Candara" panose="020E0502030303020204" pitchFamily="34" charset="0"/>
              </a:rPr>
              <a:t>популяції сонечок</a:t>
            </a:r>
          </a:p>
          <a:p>
            <a:endParaRPr lang="uk-UA" sz="1600" dirty="0">
              <a:latin typeface="Candara" panose="020E0502030303020204" pitchFamily="34" charset="0"/>
            </a:endParaRPr>
          </a:p>
          <a:p>
            <a:r>
              <a:rPr lang="uk-UA" sz="2900" b="1" u="sng" dirty="0">
                <a:latin typeface="Candara" panose="020E0502030303020204" pitchFamily="34" charset="0"/>
              </a:rPr>
              <a:t>Предмет</a:t>
            </a:r>
            <a:r>
              <a:rPr lang="uk-UA" sz="2900" u="sng" dirty="0">
                <a:latin typeface="Candara" panose="020E0502030303020204" pitchFamily="34" charset="0"/>
              </a:rPr>
              <a:t>: </a:t>
            </a:r>
            <a:r>
              <a:rPr lang="uk-UA" sz="2900" dirty="0">
                <a:latin typeface="Candara" panose="020E0502030303020204" pitchFamily="34" charset="0"/>
              </a:rPr>
              <a:t>чисельність, видовий склад та екологічні особливості сонечок у різних типах сільськогосподарських угідь, а також чинники, які впливають на їхній просторовий розподіл і сезонну активність.</a:t>
            </a:r>
          </a:p>
          <a:p>
            <a:endParaRPr lang="uk-UA" sz="1400" dirty="0">
              <a:latin typeface="Candara" panose="020E0502030303020204" pitchFamily="34" charset="0"/>
            </a:endParaRPr>
          </a:p>
          <a:p>
            <a:r>
              <a:rPr lang="uk-UA" sz="2900" b="1" u="sng" dirty="0">
                <a:latin typeface="Candara" panose="020E0502030303020204" pitchFamily="34" charset="0"/>
                <a:ea typeface="Calibri" panose="020F0502020204030204" pitchFamily="34" charset="0"/>
              </a:rPr>
              <a:t>Методи дослідження:</a:t>
            </a:r>
          </a:p>
          <a:p>
            <a:endParaRPr lang="uk-UA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marL="571500" indent="-571500" algn="just">
              <a:buFontTx/>
              <a:buChar char="-"/>
            </a:pPr>
            <a:r>
              <a:rPr lang="uk-UA" sz="2900" dirty="0">
                <a:latin typeface="Candara" panose="020E0502030303020204" pitchFamily="34" charset="0"/>
              </a:rPr>
              <a:t>аналіз наукових джерел для теоретичного обґрунтування проблеми;</a:t>
            </a:r>
          </a:p>
          <a:p>
            <a:pPr marL="571500" indent="-571500" algn="just">
              <a:buFontTx/>
              <a:buChar char="-"/>
            </a:pPr>
            <a:r>
              <a:rPr lang="uk-UA" sz="2900" dirty="0">
                <a:latin typeface="Candara" panose="020E0502030303020204" pitchFamily="34" charset="0"/>
              </a:rPr>
              <a:t>маршрутні обліки з візуальним підрахунком особин у природних умовах; </a:t>
            </a:r>
          </a:p>
          <a:p>
            <a:pPr marL="571500" indent="-571500" algn="just">
              <a:buFontTx/>
              <a:buChar char="-"/>
            </a:pPr>
            <a:r>
              <a:rPr lang="uk-UA" sz="2900" dirty="0">
                <a:latin typeface="Candara" panose="020E0502030303020204" pitchFamily="34" charset="0"/>
              </a:rPr>
              <a:t>кількісно-статистичні методи для обробки отриманих даних; </a:t>
            </a:r>
          </a:p>
          <a:p>
            <a:pPr marL="571500" indent="-571500" algn="just">
              <a:buFontTx/>
              <a:buChar char="-"/>
            </a:pPr>
            <a:r>
              <a:rPr lang="uk-UA" sz="2900" dirty="0">
                <a:latin typeface="Candara" panose="020E0502030303020204" pitchFamily="34" charset="0"/>
              </a:rPr>
              <a:t>графічна інтерпретація для візуалізації динаміки чисельності</a:t>
            </a:r>
          </a:p>
          <a:p>
            <a:endParaRPr lang="uk-UA" sz="29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561703" y="451865"/>
            <a:ext cx="1057213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Місце і терміни дослідження</a:t>
            </a:r>
          </a:p>
          <a:p>
            <a:pPr algn="ctr"/>
            <a:endParaRPr lang="uk-UA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algn="ctr"/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</a:rPr>
              <a:t>Дослідження чисельності сонечок було проведено на території села Попівка </a:t>
            </a:r>
            <a:r>
              <a:rPr lang="uk-UA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</a:rPr>
              <a:t>Берестинського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</a:rPr>
              <a:t> району Харківської області </a:t>
            </a:r>
          </a:p>
          <a:p>
            <a:pPr algn="ctr"/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Calibri" panose="020F0502020204030204" pitchFamily="34" charset="0"/>
              </a:rPr>
              <a:t>влітку 2025 року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92" y="2499920"/>
            <a:ext cx="1692321" cy="29824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802" y="2916995"/>
            <a:ext cx="1692321" cy="2892203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5847769" y="3616343"/>
            <a:ext cx="61233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Облік проводився на трьох типах ділянок, що істотно відрізнялися за структурою рослинного покриву та характером антропогенного впливу: </a:t>
            </a:r>
          </a:p>
          <a:p>
            <a:pPr algn="just"/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-	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ділянці саду з плодовими деревами (рис.1);</a:t>
            </a:r>
          </a:p>
          <a:p>
            <a:pPr algn="just"/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-	лісі з домінуванням ялини та сосни (рис.2);</a:t>
            </a:r>
          </a:p>
          <a:p>
            <a:pPr algn="just"/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-	уздовж межі злакового поля (рис.3)</a:t>
            </a:r>
            <a:endParaRPr lang="uk-UA" sz="2000" b="1" dirty="0">
              <a:latin typeface="Candara" panose="020E0502030303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3465" y="3336667"/>
            <a:ext cx="1692321" cy="3003051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343949" y="5482357"/>
            <a:ext cx="874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(рис.1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)</a:t>
            </a:r>
          </a:p>
        </p:txBody>
      </p:sp>
      <p:sp>
        <p:nvSpPr>
          <p:cNvPr id="14" name="Прямокутник 13"/>
          <p:cNvSpPr/>
          <p:nvPr/>
        </p:nvSpPr>
        <p:spPr>
          <a:xfrm>
            <a:off x="2254354" y="5438501"/>
            <a:ext cx="79364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just"/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just"/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(рис.2)</a:t>
            </a:r>
          </a:p>
        </p:txBody>
      </p:sp>
      <p:sp>
        <p:nvSpPr>
          <p:cNvPr id="15" name="Прямокутник 14"/>
          <p:cNvSpPr/>
          <p:nvPr/>
        </p:nvSpPr>
        <p:spPr>
          <a:xfrm>
            <a:off x="4209440" y="6324366"/>
            <a:ext cx="9003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(рис.3)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286359" y="218778"/>
            <a:ext cx="117266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algn="just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Для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вивчення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чисельності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сонечок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на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кожній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із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трьох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ділянок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було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обрано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прямолінійний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маршрут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довжиною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близько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20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метрів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. </a:t>
            </a:r>
          </a:p>
          <a:p>
            <a:pPr algn="just"/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Облік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проводився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методом маршрутного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спостереження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.</a:t>
            </a:r>
          </a:p>
          <a:p>
            <a:pPr algn="just"/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Обстеження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проводилися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у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ранкові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години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в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сонячну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безвітряну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погоду,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що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забезпечувало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максимальну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активність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сонечок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на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рослинах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" y="2882309"/>
            <a:ext cx="2070947" cy="33734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603" y="2882309"/>
            <a:ext cx="1978791" cy="33734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6039" y="2882309"/>
            <a:ext cx="2070947" cy="3391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592" y="2882309"/>
            <a:ext cx="2252760" cy="33911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274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746620" y="956587"/>
            <a:ext cx="91523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80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ході спостережень зафіксовано </a:t>
            </a:r>
            <a:r>
              <a:rPr lang="uk-UA" sz="2800" b="1" u="sng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п’ять видів </a:t>
            </a:r>
            <a:r>
              <a:rPr lang="uk-UA" sz="280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сонечок: </a:t>
            </a:r>
            <a:r>
              <a:rPr lang="uk-UA" sz="2800" b="1" i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28" y="1612916"/>
            <a:ext cx="2594495" cy="19346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670" y="4061324"/>
            <a:ext cx="2561773" cy="20247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1303" y="2030698"/>
            <a:ext cx="2926719" cy="18645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6894" y="4143250"/>
            <a:ext cx="2920878" cy="18645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6799" y="1756464"/>
            <a:ext cx="2796813" cy="1864542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453828" y="3587019"/>
            <a:ext cx="2460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сонечко </a:t>
            </a:r>
            <a:r>
              <a:rPr lang="uk-UA" b="1" i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семикрапкове</a:t>
            </a:r>
            <a:endParaRPr lang="uk-UA" dirty="0"/>
          </a:p>
        </p:txBody>
      </p:sp>
      <p:sp>
        <p:nvSpPr>
          <p:cNvPr id="10" name="Прямокутник 9"/>
          <p:cNvSpPr/>
          <p:nvPr/>
        </p:nvSpPr>
        <p:spPr>
          <a:xfrm>
            <a:off x="1159608" y="6086067"/>
            <a:ext cx="2335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сонечко </a:t>
            </a:r>
            <a:r>
              <a:rPr lang="uk-UA" b="1" i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двокрапкове</a:t>
            </a:r>
            <a:endParaRPr lang="uk-UA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4852551" y="3880023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сонечко строкате</a:t>
            </a:r>
            <a:endParaRPr lang="uk-UA" dirty="0"/>
          </a:p>
        </p:txBody>
      </p:sp>
      <p:sp>
        <p:nvSpPr>
          <p:cNvPr id="12" name="Прямокутник 11"/>
          <p:cNvSpPr/>
          <p:nvPr/>
        </p:nvSpPr>
        <p:spPr>
          <a:xfrm>
            <a:off x="8736799" y="3632997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сонечко десятикрапкове</a:t>
            </a:r>
            <a:endParaRPr lang="uk-UA" dirty="0"/>
          </a:p>
        </p:txBody>
      </p:sp>
      <p:sp>
        <p:nvSpPr>
          <p:cNvPr id="13" name="Прямокутник 12"/>
          <p:cNvSpPr/>
          <p:nvPr/>
        </p:nvSpPr>
        <p:spPr>
          <a:xfrm>
            <a:off x="7607182" y="6063563"/>
            <a:ext cx="3538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сонечко чотирнадцятикрапкове</a:t>
            </a: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561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92947" y="615783"/>
            <a:ext cx="47733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sz="2800" dirty="0"/>
          </a:p>
          <a:p>
            <a:pPr algn="just"/>
            <a:endParaRPr lang="uk-UA" sz="2800" dirty="0"/>
          </a:p>
          <a:p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4651" r="7120"/>
          <a:stretch>
            <a:fillRect/>
          </a:stretch>
        </p:blipFill>
        <p:spPr>
          <a:xfrm>
            <a:off x="4704895" y="2000778"/>
            <a:ext cx="7680052" cy="4535673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192947" y="725949"/>
            <a:ext cx="431900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/>
              <a:t>Плодовий сад</a:t>
            </a:r>
          </a:p>
          <a:p>
            <a:pPr algn="ctr"/>
            <a:r>
              <a:rPr lang="uk-UA" sz="2800" dirty="0"/>
              <a:t> </a:t>
            </a:r>
          </a:p>
          <a:p>
            <a:pPr algn="just"/>
            <a:r>
              <a:rPr lang="uk-UA" sz="2800" dirty="0"/>
              <a:t>У цьому біотопі зафіксовано </a:t>
            </a:r>
            <a:r>
              <a:rPr lang="uk-UA" sz="2800" b="1" dirty="0">
                <a:solidFill>
                  <a:srgbClr val="FF0000"/>
                </a:solidFill>
              </a:rPr>
              <a:t>найбільшу чисельність </a:t>
            </a:r>
          </a:p>
          <a:p>
            <a:pPr algn="just"/>
            <a:r>
              <a:rPr lang="uk-UA" sz="2800" b="1" dirty="0">
                <a:solidFill>
                  <a:srgbClr val="FF0000"/>
                </a:solidFill>
              </a:rPr>
              <a:t>сонечок </a:t>
            </a:r>
            <a:r>
              <a:rPr lang="uk-UA" sz="2800" b="1" dirty="0" err="1">
                <a:solidFill>
                  <a:srgbClr val="FF0000"/>
                </a:solidFill>
              </a:rPr>
              <a:t>семикрапкових</a:t>
            </a:r>
            <a:r>
              <a:rPr lang="uk-UA" sz="2800" b="1" dirty="0">
                <a:solidFill>
                  <a:srgbClr val="FF0000"/>
                </a:solidFill>
              </a:rPr>
              <a:t> та </a:t>
            </a:r>
            <a:r>
              <a:rPr lang="uk-UA" sz="2800" b="1" dirty="0" err="1">
                <a:solidFill>
                  <a:srgbClr val="FF0000"/>
                </a:solidFill>
              </a:rPr>
              <a:t>двокрапкових</a:t>
            </a:r>
            <a:r>
              <a:rPr lang="uk-UA" sz="2800" b="1" dirty="0">
                <a:solidFill>
                  <a:srgbClr val="FF0000"/>
                </a:solidFill>
              </a:rPr>
              <a:t>.</a:t>
            </a:r>
            <a:r>
              <a:rPr lang="uk-UA" sz="2800" b="1" dirty="0"/>
              <a:t> </a:t>
            </a:r>
          </a:p>
          <a:p>
            <a:pPr algn="just"/>
            <a:r>
              <a:rPr lang="uk-UA" sz="2800" dirty="0"/>
              <a:t>Ці комахи є типовими мешканцями плодових насаджень і ефективно знищують яблуневу попелицю, мідяницю та дрібних кліщів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243281" y="1389367"/>
            <a:ext cx="44093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/>
              <a:t>Хвойна лісосмуга</a:t>
            </a:r>
          </a:p>
          <a:p>
            <a:pPr algn="ctr"/>
            <a:endParaRPr lang="uk-UA" sz="2800" b="1" dirty="0"/>
          </a:p>
          <a:p>
            <a:pPr algn="just"/>
            <a:r>
              <a:rPr lang="uk-UA" sz="2800" b="1" dirty="0"/>
              <a:t>Особливості біотопу:</a:t>
            </a:r>
            <a:endParaRPr lang="uk-UA" sz="2800" dirty="0"/>
          </a:p>
          <a:p>
            <a:pPr algn="just"/>
            <a:r>
              <a:rPr lang="uk-UA" sz="2800" dirty="0"/>
              <a:t>лісосмуга вирізняється більш </a:t>
            </a:r>
            <a:r>
              <a:rPr lang="uk-UA" sz="2800" b="1" dirty="0">
                <a:solidFill>
                  <a:srgbClr val="FF0000"/>
                </a:solidFill>
              </a:rPr>
              <a:t>рівномірним розподілом видів</a:t>
            </a:r>
            <a:r>
              <a:rPr lang="uk-UA" sz="2800" dirty="0"/>
              <a:t>.</a:t>
            </a:r>
          </a:p>
          <a:p>
            <a:pPr algn="just"/>
            <a:r>
              <a:rPr lang="uk-UA" sz="2800" dirty="0"/>
              <a:t>Це зумовлено поєднанням сприятливих умов для життєдіяльності як хижих комах, так і їхньої кормової бази на </a:t>
            </a:r>
            <a:r>
              <a:rPr lang="uk-UA" sz="2800"/>
              <a:t>дикорослих травах</a:t>
            </a:r>
            <a:endParaRPr lang="uk-UA" sz="2800" dirty="0"/>
          </a:p>
          <a:p>
            <a:pPr algn="just"/>
            <a:endParaRPr lang="uk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4567" r="7877"/>
          <a:stretch>
            <a:fillRect/>
          </a:stretch>
        </p:blipFill>
        <p:spPr>
          <a:xfrm>
            <a:off x="4730894" y="2273417"/>
            <a:ext cx="7382810" cy="447108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167" y="0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56594" y="1443841"/>
            <a:ext cx="478731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600" b="1" dirty="0"/>
              <a:t>Поле з пшеницею </a:t>
            </a:r>
          </a:p>
          <a:p>
            <a:pPr algn="ctr"/>
            <a:endParaRPr lang="uk-UA" sz="2600" b="1" dirty="0"/>
          </a:p>
          <a:p>
            <a:pPr algn="just"/>
            <a:r>
              <a:rPr lang="uk-UA" sz="2600" dirty="0"/>
              <a:t>Даний біотоп виявився місцем </a:t>
            </a:r>
            <a:r>
              <a:rPr lang="uk-UA" sz="2600" b="1" dirty="0">
                <a:solidFill>
                  <a:srgbClr val="FF0000"/>
                </a:solidFill>
              </a:rPr>
              <a:t>найбільшої концентрації сонечка </a:t>
            </a:r>
            <a:r>
              <a:rPr lang="uk-UA" sz="2600" b="1" dirty="0" err="1">
                <a:solidFill>
                  <a:srgbClr val="FF0000"/>
                </a:solidFill>
              </a:rPr>
              <a:t>семикрапкового</a:t>
            </a:r>
            <a:r>
              <a:rPr lang="uk-UA" sz="2600" b="1" dirty="0">
                <a:solidFill>
                  <a:srgbClr val="FF0000"/>
                </a:solidFill>
              </a:rPr>
              <a:t> та строкатого</a:t>
            </a:r>
            <a:r>
              <a:rPr lang="uk-UA" sz="2600" dirty="0">
                <a:solidFill>
                  <a:srgbClr val="FF0000"/>
                </a:solidFill>
              </a:rPr>
              <a:t>.</a:t>
            </a:r>
            <a:r>
              <a:rPr lang="uk-UA" sz="2600" dirty="0"/>
              <a:t> </a:t>
            </a:r>
          </a:p>
          <a:p>
            <a:pPr algn="just"/>
            <a:r>
              <a:rPr lang="uk-UA" sz="2600" dirty="0"/>
              <a:t>Така ситуація пояснюється високою чисельністю злакових попелиць та доступністю відкритих ділянок, що є оптимальними для полювання комах-ентомофагів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5611" r="13001"/>
          <a:stretch>
            <a:fillRect/>
          </a:stretch>
        </p:blipFill>
        <p:spPr>
          <a:xfrm>
            <a:off x="5075339" y="2608976"/>
            <a:ext cx="6960067" cy="40784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023457" y="1051237"/>
            <a:ext cx="999128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Структура та </a:t>
            </a:r>
            <a:r>
              <a:rPr lang="ru-RU" sz="3600" b="1" dirty="0" err="1"/>
              <a:t>динаміка</a:t>
            </a:r>
            <a:r>
              <a:rPr lang="ru-RU" sz="3600" b="1" dirty="0"/>
              <a:t> </a:t>
            </a:r>
            <a:r>
              <a:rPr lang="ru-RU" sz="3600" b="1" dirty="0" err="1"/>
              <a:t>чисельності</a:t>
            </a:r>
            <a:r>
              <a:rPr lang="ru-RU" sz="3600" b="1" dirty="0"/>
              <a:t> за </a:t>
            </a:r>
            <a:r>
              <a:rPr lang="ru-RU" sz="3600" b="1" dirty="0" err="1"/>
              <a:t>біотопами</a:t>
            </a:r>
            <a:endParaRPr lang="ru-RU" sz="3600" b="1" dirty="0"/>
          </a:p>
          <a:p>
            <a:endParaRPr lang="ru-RU" sz="3200" dirty="0"/>
          </a:p>
          <a:p>
            <a:r>
              <a:rPr lang="ru-RU" sz="2800" dirty="0" err="1"/>
              <a:t>Нижче</a:t>
            </a:r>
            <a:r>
              <a:rPr lang="ru-RU" sz="2800" dirty="0"/>
              <a:t> наведено структуру </a:t>
            </a:r>
            <a:r>
              <a:rPr lang="ru-RU" sz="2800" dirty="0" err="1"/>
              <a:t>середньотижневої</a:t>
            </a:r>
            <a:r>
              <a:rPr lang="ru-RU" sz="2800" dirty="0"/>
              <a:t> </a:t>
            </a:r>
            <a:r>
              <a:rPr lang="ru-RU" sz="2800" dirty="0" err="1"/>
              <a:t>кількості</a:t>
            </a:r>
            <a:r>
              <a:rPr lang="ru-RU" sz="2800" dirty="0"/>
              <a:t> </a:t>
            </a:r>
            <a:r>
              <a:rPr lang="ru-RU" sz="2800" dirty="0" err="1"/>
              <a:t>сонечок</a:t>
            </a:r>
            <a:r>
              <a:rPr lang="ru-RU" sz="2800" dirty="0"/>
              <a:t> </a:t>
            </a:r>
            <a:r>
              <a:rPr lang="ru-RU" sz="2800" dirty="0" err="1"/>
              <a:t>залежно</a:t>
            </a:r>
            <a:r>
              <a:rPr lang="ru-RU" sz="2800" dirty="0"/>
              <a:t> </a:t>
            </a:r>
            <a:r>
              <a:rPr lang="ru-RU" sz="2800" dirty="0" err="1"/>
              <a:t>від</a:t>
            </a:r>
            <a:r>
              <a:rPr lang="ru-RU" sz="2800" dirty="0"/>
              <a:t> </a:t>
            </a:r>
            <a:r>
              <a:rPr lang="ru-RU" sz="2800" dirty="0" err="1"/>
              <a:t>місця</a:t>
            </a:r>
            <a:r>
              <a:rPr lang="ru-RU" sz="2800" dirty="0"/>
              <a:t> </a:t>
            </a:r>
            <a:r>
              <a:rPr lang="ru-RU" sz="2800" dirty="0" err="1"/>
              <a:t>їх</a:t>
            </a:r>
            <a:r>
              <a:rPr lang="ru-RU" sz="2800" dirty="0"/>
              <a:t> </a:t>
            </a:r>
            <a:r>
              <a:rPr lang="ru-RU" sz="2800" dirty="0" err="1"/>
              <a:t>виявлення</a:t>
            </a:r>
            <a:r>
              <a:rPr lang="ru-RU" sz="2800" dirty="0"/>
              <a:t>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477" y="2991465"/>
            <a:ext cx="7139918" cy="36526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454404" y="1371364"/>
            <a:ext cx="11283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/>
              <a:t>Добова</a:t>
            </a:r>
            <a:r>
              <a:rPr lang="ru-RU" sz="3600" b="1" dirty="0"/>
              <a:t> </a:t>
            </a:r>
            <a:r>
              <a:rPr lang="ru-RU" sz="3600" b="1" dirty="0" err="1"/>
              <a:t>динаміка</a:t>
            </a:r>
            <a:r>
              <a:rPr lang="ru-RU" sz="3600" b="1" dirty="0"/>
              <a:t> </a:t>
            </a:r>
            <a:r>
              <a:rPr lang="ru-RU" sz="3600" b="1" dirty="0" err="1"/>
              <a:t>активності</a:t>
            </a:r>
            <a:r>
              <a:rPr lang="ru-RU" sz="3600" b="1" dirty="0"/>
              <a:t> комах у </a:t>
            </a:r>
            <a:r>
              <a:rPr lang="ru-RU" sz="3600" b="1" dirty="0" err="1"/>
              <a:t>різних</a:t>
            </a:r>
            <a:r>
              <a:rPr lang="ru-RU" sz="3600" b="1" dirty="0"/>
              <a:t> </a:t>
            </a:r>
            <a:r>
              <a:rPr lang="ru-RU" sz="3600" b="1" dirty="0" err="1"/>
              <a:t>біотопах</a:t>
            </a:r>
            <a:r>
              <a:rPr lang="ru-RU" sz="3600" b="1" dirty="0"/>
              <a:t>: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/>
        </p:nvGraphicFramePr>
        <p:xfrm>
          <a:off x="352338" y="2320022"/>
          <a:ext cx="11283191" cy="3799421"/>
        </p:xfrm>
        <a:graphic>
          <a:graphicData uri="http://schemas.openxmlformats.org/drawingml/2006/table">
            <a:tbl>
              <a:tblPr firstRow="1" firstCol="1" bandRow="1"/>
              <a:tblGrid>
                <a:gridCol w="3033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9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41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5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14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Біотоп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Ранок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(8:00–10:00)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(12:00–14:00)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Вечір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(17:00–19:00)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Разом за період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6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Плодовий сад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52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Хвойна лісосмуга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(ялина, сосна)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6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Агроценоз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(пшениця)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582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989901" y="967886"/>
            <a:ext cx="10637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Порівняльна</a:t>
            </a:r>
            <a:r>
              <a:rPr lang="ru-RU" sz="2800" b="1" dirty="0"/>
              <a:t> характеристика</a:t>
            </a:r>
          </a:p>
          <a:p>
            <a:pPr algn="ctr"/>
            <a:r>
              <a:rPr lang="ru-RU" sz="2800" b="1" dirty="0"/>
              <a:t> видового </a:t>
            </a:r>
            <a:r>
              <a:rPr lang="ru-RU" sz="2800" b="1" dirty="0" err="1"/>
              <a:t>різноманіття</a:t>
            </a:r>
            <a:r>
              <a:rPr lang="ru-RU" sz="2800" b="1" dirty="0"/>
              <a:t> (</a:t>
            </a:r>
            <a:r>
              <a:rPr lang="ru-RU" sz="2800" b="1" dirty="0" err="1"/>
              <a:t>чисельності</a:t>
            </a:r>
            <a:r>
              <a:rPr lang="ru-RU" sz="2800" b="1" dirty="0"/>
              <a:t>) за </a:t>
            </a:r>
            <a:r>
              <a:rPr lang="ru-RU" sz="2800" b="1" dirty="0" err="1"/>
              <a:t>періодами</a:t>
            </a:r>
            <a:r>
              <a:rPr lang="ru-RU" sz="2800" b="1" dirty="0"/>
              <a:t> </a:t>
            </a:r>
            <a:r>
              <a:rPr lang="ru-RU" sz="2800" b="1" dirty="0" err="1"/>
              <a:t>спостереження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/>
        </p:nvGraphicFramePr>
        <p:xfrm>
          <a:off x="444617" y="2088858"/>
          <a:ext cx="11333526" cy="4375985"/>
        </p:xfrm>
        <a:graphic>
          <a:graphicData uri="http://schemas.openxmlformats.org/drawingml/2006/table">
            <a:tbl>
              <a:tblPr firstRow="1" firstCol="1" bandRow="1"/>
              <a:tblGrid>
                <a:gridCol w="2583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3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13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2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96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37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Біотоп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тиждень 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ІІ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тиждень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ІІІ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тиждень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Усього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Середнє за тиждень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Плодовий сад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solidFill>
                            <a:srgbClr val="FF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7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Лісосмуга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(ялина, сосна)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solidFill>
                            <a:srgbClr val="FF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(пшениця)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uk-UA" sz="2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uk-UA" sz="2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i="1" dirty="0">
                          <a:solidFill>
                            <a:srgbClr val="FF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545690" y="960682"/>
            <a:ext cx="1140050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Підсумкові висновки дослідження:</a:t>
            </a:r>
          </a:p>
          <a:p>
            <a:pPr algn="ctr"/>
            <a:endParaRPr lang="uk-UA" sz="3200" b="1" dirty="0"/>
          </a:p>
          <a:p>
            <a:pPr algn="just"/>
            <a:r>
              <a:rPr lang="uk-UA" sz="2800" dirty="0"/>
              <a:t>Таким чином, </a:t>
            </a:r>
            <a:r>
              <a:rPr lang="uk-UA" sz="2800" b="1" dirty="0"/>
              <a:t>сонечка як природні </a:t>
            </a:r>
            <a:r>
              <a:rPr lang="uk-UA" sz="2800" b="1" dirty="0" err="1"/>
              <a:t>біорегулятори</a:t>
            </a:r>
            <a:r>
              <a:rPr lang="uk-UA" sz="2800" dirty="0"/>
              <a:t> відіграють ключову роль у </a:t>
            </a:r>
            <a:r>
              <a:rPr lang="uk-UA" sz="2800" dirty="0">
                <a:solidFill>
                  <a:srgbClr val="FF0000"/>
                </a:solidFill>
              </a:rPr>
              <a:t>підтриманні екологічної рівноваги </a:t>
            </a:r>
            <a:r>
              <a:rPr lang="uk-UA" sz="2800" dirty="0"/>
              <a:t>сільськогосподарських ландшафтів. </a:t>
            </a:r>
          </a:p>
          <a:p>
            <a:pPr algn="just"/>
            <a:r>
              <a:rPr lang="uk-UA" sz="2800" dirty="0"/>
              <a:t>Результати дослідження підтверджують необхідність урахування особливостей популяційної екології ентомофагів при </a:t>
            </a:r>
            <a:r>
              <a:rPr lang="uk-UA" sz="2800" dirty="0">
                <a:solidFill>
                  <a:srgbClr val="FF0000"/>
                </a:solidFill>
              </a:rPr>
              <a:t>плануванні агротехнічних заходів. </a:t>
            </a:r>
          </a:p>
          <a:p>
            <a:pPr algn="just"/>
            <a:r>
              <a:rPr lang="uk-UA" sz="2800" dirty="0">
                <a:solidFill>
                  <a:srgbClr val="FF0000"/>
                </a:solidFill>
              </a:rPr>
              <a:t>Створення сприятливих умов </a:t>
            </a:r>
            <a:r>
              <a:rPr lang="uk-UA" sz="2800" dirty="0"/>
              <a:t>для збереження видового різноманіття у межах агробіоценозів є </a:t>
            </a:r>
            <a:r>
              <a:rPr lang="uk-UA" sz="2800" dirty="0">
                <a:solidFill>
                  <a:srgbClr val="FF0000"/>
                </a:solidFill>
              </a:rPr>
              <a:t>фундаментальною передумовою для розвитку сталого землеробства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63" y="1"/>
            <a:ext cx="12192000" cy="6858000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744584" y="-10882610"/>
            <a:ext cx="11447416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50" dirty="0"/>
              <a:t>СПИСОК ВИКОРИСТАНИХ ДЖЕРЕЛ</a:t>
            </a:r>
          </a:p>
          <a:p>
            <a:endParaRPr lang="uk-UA" sz="1050" dirty="0"/>
          </a:p>
          <a:p>
            <a:r>
              <a:rPr lang="uk-UA" sz="1050" dirty="0"/>
              <a:t>1.	Білан В. А. </a:t>
            </a:r>
            <a:r>
              <a:rPr lang="uk-UA" sz="1050" dirty="0" err="1"/>
              <a:t>Біоценотична</a:t>
            </a:r>
            <a:r>
              <a:rPr lang="uk-UA" sz="1050" dirty="0"/>
              <a:t> роль </a:t>
            </a:r>
            <a:r>
              <a:rPr lang="uk-UA" sz="1050" dirty="0" err="1"/>
              <a:t>кокцинелід</a:t>
            </a:r>
            <a:r>
              <a:rPr lang="uk-UA" sz="1050" dirty="0"/>
              <a:t> (</a:t>
            </a:r>
            <a:r>
              <a:rPr lang="en-US" sz="1050" dirty="0" err="1"/>
              <a:t>Coleoptera</a:t>
            </a:r>
            <a:r>
              <a:rPr lang="en-US" sz="1050" dirty="0"/>
              <a:t>: Coccinellidae) </a:t>
            </a:r>
            <a:r>
              <a:rPr lang="uk-UA" sz="1050" dirty="0"/>
              <a:t>в </a:t>
            </a:r>
            <a:r>
              <a:rPr lang="uk-UA" sz="1050" dirty="0" err="1"/>
              <a:t>агроекосистемах</a:t>
            </a:r>
            <a:r>
              <a:rPr lang="uk-UA" sz="1050" dirty="0"/>
              <a:t> України // Екологічна безпека та природокористування. - 2021. - № 3. - С. 57-64. </a:t>
            </a:r>
          </a:p>
          <a:p>
            <a:r>
              <a:rPr lang="uk-UA" sz="1050" dirty="0"/>
              <a:t>2.	Біологічний захист рослин від шкідливих організмів: підручник / М.О. Білик. – Харків: Майдан, 2022. – 356 с</a:t>
            </a:r>
          </a:p>
          <a:p>
            <a:r>
              <a:rPr lang="uk-UA" sz="1050" dirty="0"/>
              <a:t>3.	</a:t>
            </a:r>
            <a:r>
              <a:rPr lang="uk-UA" sz="1050" dirty="0" err="1"/>
              <a:t>Ганжа</a:t>
            </a:r>
            <a:r>
              <a:rPr lang="uk-UA" sz="1050" dirty="0"/>
              <a:t> М. М. Сонечка як природні вороги шкідників у плодових насадженнях // Актуальні питання </a:t>
            </a:r>
            <a:r>
              <a:rPr lang="uk-UA" sz="1050" dirty="0" err="1"/>
              <a:t>біоекології</a:t>
            </a:r>
            <a:r>
              <a:rPr lang="uk-UA" sz="1050" dirty="0"/>
              <a:t>: </a:t>
            </a:r>
            <a:r>
              <a:rPr lang="uk-UA" sz="1050" dirty="0" err="1"/>
              <a:t>зб</a:t>
            </a:r>
            <a:r>
              <a:rPr lang="uk-UA" sz="1050" dirty="0"/>
              <a:t>. наук. праць. - Київ, 2020. - С. 133–140. </a:t>
            </a:r>
          </a:p>
          <a:p>
            <a:r>
              <a:rPr lang="uk-UA" sz="1050" dirty="0"/>
              <a:t>4.	Гончаренко О. Г. Різноманіття видів сонечок в Україні та їх екологічне значення // Вісник зоології. - 2023. - Т. 5, № 1. - С. 22-30. </a:t>
            </a:r>
          </a:p>
          <a:p>
            <a:r>
              <a:rPr lang="uk-UA" sz="1050" dirty="0"/>
              <a:t>5.	</a:t>
            </a:r>
            <a:r>
              <a:rPr lang="uk-UA" sz="1050" dirty="0" err="1"/>
              <a:t>Дехтярьова</a:t>
            </a:r>
            <a:r>
              <a:rPr lang="uk-UA" sz="1050" dirty="0"/>
              <a:t> О. О., </a:t>
            </a:r>
            <a:r>
              <a:rPr lang="uk-UA" sz="1050" dirty="0" err="1"/>
              <a:t>Рибнікова</a:t>
            </a:r>
            <a:r>
              <a:rPr lang="uk-UA" sz="1050" dirty="0"/>
              <a:t> А. С., </a:t>
            </a:r>
            <a:r>
              <a:rPr lang="uk-UA" sz="1050" dirty="0" err="1"/>
              <a:t>Тріфонова</a:t>
            </a:r>
            <a:r>
              <a:rPr lang="uk-UA" sz="1050" dirty="0"/>
              <a:t> Є. Б. Господарське значення жуків-</a:t>
            </a:r>
            <a:r>
              <a:rPr lang="uk-UA" sz="1050" dirty="0" err="1"/>
              <a:t>кокцинелідів</a:t>
            </a:r>
            <a:r>
              <a:rPr lang="uk-UA" sz="1050" dirty="0"/>
              <a:t> // Інновації науки ХХІ століття: матер. ХХХ</a:t>
            </a:r>
            <a:r>
              <a:rPr lang="en-US" sz="1050" dirty="0"/>
              <a:t>VI </a:t>
            </a:r>
            <a:r>
              <a:rPr lang="uk-UA" sz="1050" dirty="0" err="1"/>
              <a:t>Міжнар</a:t>
            </a:r>
            <a:r>
              <a:rPr lang="uk-UA" sz="1050" dirty="0"/>
              <a:t>. наук.-</a:t>
            </a:r>
            <a:r>
              <a:rPr lang="uk-UA" sz="1050" dirty="0" err="1"/>
              <a:t>практ</a:t>
            </a:r>
            <a:r>
              <a:rPr lang="uk-UA" sz="1050" dirty="0"/>
              <a:t>. інтернет-</a:t>
            </a:r>
            <a:r>
              <a:rPr lang="uk-UA" sz="1050" dirty="0" err="1"/>
              <a:t>конф</a:t>
            </a:r>
            <a:r>
              <a:rPr lang="uk-UA" sz="1050" dirty="0"/>
              <a:t>., м. Вінниця, 18 </a:t>
            </a:r>
            <a:r>
              <a:rPr lang="uk-UA" sz="1050" dirty="0" err="1"/>
              <a:t>листоп</a:t>
            </a:r>
            <a:r>
              <a:rPr lang="uk-UA" sz="1050" dirty="0"/>
              <a:t>. 2019 р. - Вінниця, 2019. - Ч. 16. - С. 26.</a:t>
            </a:r>
          </a:p>
          <a:p>
            <a:r>
              <a:rPr lang="uk-UA" sz="1050" dirty="0"/>
              <a:t>6.	</a:t>
            </a:r>
            <a:r>
              <a:rPr lang="uk-UA" sz="1050" dirty="0" err="1"/>
              <a:t>Дехтярьова</a:t>
            </a:r>
            <a:r>
              <a:rPr lang="uk-UA" sz="1050" dirty="0"/>
              <a:t> О. О., </a:t>
            </a:r>
            <a:r>
              <a:rPr lang="uk-UA" sz="1050" dirty="0" err="1"/>
              <a:t>Тріфонова</a:t>
            </a:r>
            <a:r>
              <a:rPr lang="uk-UA" sz="1050" dirty="0"/>
              <a:t> Є. Б. Видовий склад родини </a:t>
            </a:r>
            <a:r>
              <a:rPr lang="en-US" sz="1050" dirty="0"/>
              <a:t>Coccinellidae </a:t>
            </a:r>
            <a:r>
              <a:rPr lang="uk-UA" sz="1050" dirty="0"/>
              <a:t>околиць смт </a:t>
            </a:r>
            <a:r>
              <a:rPr lang="uk-UA" sz="1050" dirty="0" err="1"/>
              <a:t>Кочеток</a:t>
            </a:r>
            <a:r>
              <a:rPr lang="uk-UA" sz="1050" dirty="0"/>
              <a:t> Чугуївського району Харківської області // Біологія та екологія. - 2022. - Т. 8, № 1. - С. 87–92. </a:t>
            </a:r>
          </a:p>
          <a:p>
            <a:r>
              <a:rPr lang="uk-UA" sz="1050" dirty="0"/>
              <a:t>7.	</a:t>
            </a:r>
            <a:r>
              <a:rPr lang="uk-UA" sz="1050" dirty="0" err="1"/>
              <a:t>Загороднюк</a:t>
            </a:r>
            <a:r>
              <a:rPr lang="uk-UA" sz="1050" dirty="0"/>
              <a:t> І. В. Феномен Феодосія </a:t>
            </a:r>
            <a:r>
              <a:rPr lang="uk-UA" sz="1050" dirty="0" err="1"/>
              <a:t>Добржанського</a:t>
            </a:r>
            <a:r>
              <a:rPr lang="uk-UA" sz="1050" dirty="0"/>
              <a:t>: до 100-річчя зачину його наукових досліджень у Києві (1921–1924) // </a:t>
            </a:r>
            <a:r>
              <a:rPr lang="uk-UA" sz="1050" dirty="0" err="1"/>
              <a:t>Вісн</a:t>
            </a:r>
            <a:r>
              <a:rPr lang="uk-UA" sz="1050" dirty="0"/>
              <a:t>. НАН України. - 2021. - № 2. - С. 49-68. </a:t>
            </a:r>
          </a:p>
          <a:p>
            <a:r>
              <a:rPr lang="uk-UA" sz="1050" dirty="0"/>
              <a:t>8.	</a:t>
            </a:r>
            <a:r>
              <a:rPr lang="uk-UA" sz="1050" dirty="0" err="1"/>
              <a:t>Закірко</a:t>
            </a:r>
            <a:r>
              <a:rPr lang="uk-UA" sz="1050" dirty="0"/>
              <a:t> В. О. Фауна </a:t>
            </a:r>
            <a:r>
              <a:rPr lang="uk-UA" sz="1050" dirty="0" err="1"/>
              <a:t>кокцинелід</a:t>
            </a:r>
            <a:r>
              <a:rPr lang="uk-UA" sz="1050" dirty="0"/>
              <a:t> природного заповідника Михайлівська цілина: </a:t>
            </a:r>
            <a:r>
              <a:rPr lang="uk-UA" sz="1050" dirty="0" err="1"/>
              <a:t>квал</a:t>
            </a:r>
            <a:r>
              <a:rPr lang="uk-UA" sz="1050" dirty="0"/>
              <a:t>. робота магістра / </a:t>
            </a:r>
            <a:r>
              <a:rPr lang="uk-UA" sz="1050" dirty="0" err="1"/>
              <a:t>Закірко</a:t>
            </a:r>
            <a:r>
              <a:rPr lang="uk-UA" sz="1050" dirty="0"/>
              <a:t> Вікторія Олексіївна; Сумський </a:t>
            </a:r>
            <a:r>
              <a:rPr lang="uk-UA" sz="1050" dirty="0" err="1"/>
              <a:t>держ</a:t>
            </a:r>
            <a:r>
              <a:rPr lang="uk-UA" sz="1050" dirty="0"/>
              <a:t>. пед. ун-т ім. А. С. Макаренка. - Суми, 2021. - 45 с. </a:t>
            </a:r>
          </a:p>
          <a:p>
            <a:r>
              <a:rPr lang="uk-UA" sz="1050" dirty="0"/>
              <a:t>9.	Заморока А. М., Назаренко В. Ю., </a:t>
            </a:r>
            <a:r>
              <a:rPr lang="uk-UA" sz="1050" dirty="0" err="1"/>
              <a:t>Сумароков</a:t>
            </a:r>
            <a:r>
              <a:rPr lang="uk-UA" sz="1050" dirty="0"/>
              <a:t> А. М., </a:t>
            </a:r>
            <a:r>
              <a:rPr lang="uk-UA" sz="1050" dirty="0" err="1"/>
              <a:t>Шешурак</a:t>
            </a:r>
            <a:r>
              <a:rPr lang="uk-UA" sz="1050" dirty="0"/>
              <a:t> П. Н. Нові знахідки </a:t>
            </a:r>
            <a:r>
              <a:rPr lang="uk-UA" sz="1050" dirty="0" err="1"/>
              <a:t>коровки</a:t>
            </a:r>
            <a:r>
              <a:rPr lang="uk-UA" sz="1050" dirty="0"/>
              <a:t> </a:t>
            </a:r>
            <a:r>
              <a:rPr lang="en-US" sz="1050" dirty="0"/>
              <a:t>Harmonia </a:t>
            </a:r>
            <a:r>
              <a:rPr lang="en-US" sz="1050" dirty="0" err="1"/>
              <a:t>axyridis</a:t>
            </a:r>
            <a:r>
              <a:rPr lang="en-US" sz="1050" dirty="0"/>
              <a:t> (</a:t>
            </a:r>
            <a:r>
              <a:rPr lang="en-US" sz="1050" dirty="0" err="1"/>
              <a:t>Coleoptera</a:t>
            </a:r>
            <a:r>
              <a:rPr lang="en-US" sz="1050" dirty="0"/>
              <a:t>, Coccinellidae) </a:t>
            </a:r>
            <a:r>
              <a:rPr lang="uk-UA" sz="1050" dirty="0"/>
              <a:t>в Україні // Вісник зоології. - 2011. - Т. 45, № 3. - С. 286. </a:t>
            </a:r>
          </a:p>
          <a:p>
            <a:r>
              <a:rPr lang="uk-UA" sz="1050" dirty="0"/>
              <a:t>10.	Медвідь Я. А. Жуки-сонечка (</a:t>
            </a:r>
            <a:r>
              <a:rPr lang="en-US" sz="1050" dirty="0" err="1"/>
              <a:t>Coleoptera</a:t>
            </a:r>
            <a:r>
              <a:rPr lang="en-US" sz="1050" dirty="0"/>
              <a:t>: Coccinellidae) </a:t>
            </a:r>
            <a:r>
              <a:rPr lang="uk-UA" sz="1050" dirty="0"/>
              <a:t>в агроценозах Правобережного Лісостепу України та їх роль у контролі чисельності фітофагів: </a:t>
            </a:r>
            <a:r>
              <a:rPr lang="uk-UA" sz="1050" dirty="0" err="1"/>
              <a:t>дис</a:t>
            </a:r>
            <a:r>
              <a:rPr lang="uk-UA" sz="1050" dirty="0"/>
              <a:t>. ... </a:t>
            </a:r>
            <a:r>
              <a:rPr lang="uk-UA" sz="1050" dirty="0" err="1"/>
              <a:t>канд</a:t>
            </a:r>
            <a:r>
              <a:rPr lang="uk-UA" sz="1050" dirty="0"/>
              <a:t>. с.-г. наук: 06.01.11 / Медвідь Яна Андріївна; </a:t>
            </a:r>
            <a:r>
              <a:rPr lang="uk-UA" sz="1050" dirty="0" err="1"/>
              <a:t>Нац</a:t>
            </a:r>
            <a:r>
              <a:rPr lang="uk-UA" sz="1050" dirty="0"/>
              <a:t>. ун-т біоресурсів і природокористування України. - Київ, 2021. - 123 с. </a:t>
            </a:r>
          </a:p>
          <a:p>
            <a:r>
              <a:rPr lang="uk-UA" sz="1050" dirty="0"/>
              <a:t>11.	Назаров Н. В., </a:t>
            </a:r>
            <a:r>
              <a:rPr lang="uk-UA" sz="1050" dirty="0" err="1"/>
              <a:t>Шешурак</a:t>
            </a:r>
            <a:r>
              <a:rPr lang="uk-UA" sz="1050" dirty="0"/>
              <a:t> П. Н., </a:t>
            </a:r>
            <a:r>
              <a:rPr lang="uk-UA" sz="1050" dirty="0" err="1"/>
              <a:t>Стрелець</a:t>
            </a:r>
            <a:r>
              <a:rPr lang="uk-UA" sz="1050" dirty="0"/>
              <a:t> А. В. До вивчення жуків-корівок (</a:t>
            </a:r>
            <a:r>
              <a:rPr lang="en-US" sz="1050" dirty="0" err="1"/>
              <a:t>Coleoptera</a:t>
            </a:r>
            <a:r>
              <a:rPr lang="en-US" sz="1050" dirty="0"/>
              <a:t>: Coccinellidae) </a:t>
            </a:r>
            <a:r>
              <a:rPr lang="uk-UA" sz="1050" dirty="0"/>
              <a:t>міста Ніжина (Чернігівська область, Україна) // Матеріали </a:t>
            </a:r>
            <a:r>
              <a:rPr lang="en-US" sz="1050" dirty="0"/>
              <a:t>II </a:t>
            </a:r>
            <a:r>
              <a:rPr lang="uk-UA" sz="1050" dirty="0"/>
              <a:t>Всеукраїнської конференції молодих науковців «Сучасні проблеми природничих наук» (Ніжин, 19-20 квітня 2017 р.). - Ніжин: Наука-сервіс, 2017. - С. 21-22. </a:t>
            </a:r>
          </a:p>
          <a:p>
            <a:r>
              <a:rPr lang="uk-UA" sz="1050" dirty="0"/>
              <a:t>12.	Рибалко С. О., </a:t>
            </a:r>
            <a:r>
              <a:rPr lang="uk-UA" sz="1050" dirty="0" err="1"/>
              <a:t>Цуркан</a:t>
            </a:r>
            <a:r>
              <a:rPr lang="uk-UA" sz="1050" dirty="0"/>
              <a:t> Р. П., Лісовий М. М. Структура домінування видового ентомологічного </a:t>
            </a:r>
            <a:r>
              <a:rPr lang="uk-UA" sz="1050" dirty="0" err="1"/>
              <a:t>біорізноманіття</a:t>
            </a:r>
            <a:r>
              <a:rPr lang="uk-UA" sz="1050" dirty="0"/>
              <a:t> соснових біотопів Київського Полісся // Вісник проблем біології і медицини. - 2024. - </a:t>
            </a:r>
            <a:r>
              <a:rPr lang="uk-UA" sz="1050" dirty="0" err="1"/>
              <a:t>Вип</a:t>
            </a:r>
            <a:r>
              <a:rPr lang="uk-UA" sz="1050" dirty="0"/>
              <a:t>. 3 (174). - С. 87–97. </a:t>
            </a:r>
          </a:p>
          <a:p>
            <a:r>
              <a:rPr lang="uk-UA" sz="1050" dirty="0"/>
              <a:t>13.	Сонечко, </a:t>
            </a:r>
            <a:r>
              <a:rPr lang="uk-UA" sz="1050" dirty="0" err="1"/>
              <a:t>бедрик</a:t>
            </a:r>
            <a:r>
              <a:rPr lang="uk-UA" sz="1050" dirty="0"/>
              <a:t>, зозулька, </a:t>
            </a:r>
            <a:r>
              <a:rPr lang="uk-UA" sz="1050" dirty="0" err="1"/>
              <a:t>бабруна</a:t>
            </a:r>
            <a:r>
              <a:rPr lang="uk-UA" sz="1050" dirty="0"/>
              <a:t> // Українська мала енциклопедія: 16 </a:t>
            </a:r>
            <a:r>
              <a:rPr lang="uk-UA" sz="1050" dirty="0" err="1"/>
              <a:t>кн</a:t>
            </a:r>
            <a:r>
              <a:rPr lang="uk-UA" sz="1050" dirty="0"/>
              <a:t>.: у 8 т. / проф. Є. </a:t>
            </a:r>
            <a:r>
              <a:rPr lang="uk-UA" sz="1050" dirty="0" err="1"/>
              <a:t>Онацький</a:t>
            </a:r>
            <a:r>
              <a:rPr lang="uk-UA" sz="1050" dirty="0"/>
              <a:t>. - Накладом </a:t>
            </a:r>
            <a:r>
              <a:rPr lang="uk-UA" sz="1050" dirty="0" err="1"/>
              <a:t>Адміністратури</a:t>
            </a:r>
            <a:r>
              <a:rPr lang="uk-UA" sz="1050" dirty="0"/>
              <a:t> УАПЦ в Аргентині. - Буенос-Айрес, 1965. - Т. 7, </a:t>
            </a:r>
            <a:r>
              <a:rPr lang="uk-UA" sz="1050" dirty="0" err="1"/>
              <a:t>кн</a:t>
            </a:r>
            <a:r>
              <a:rPr lang="uk-UA" sz="1050" dirty="0"/>
              <a:t>. </a:t>
            </a:r>
            <a:r>
              <a:rPr lang="en-US" sz="1050" dirty="0"/>
              <a:t>XIV: </a:t>
            </a:r>
            <a:r>
              <a:rPr lang="uk-UA" sz="1050" dirty="0"/>
              <a:t>Літери Сен - </a:t>
            </a:r>
            <a:r>
              <a:rPr lang="uk-UA" sz="1050" dirty="0" err="1"/>
              <a:t>Сті</a:t>
            </a:r>
            <a:r>
              <a:rPr lang="uk-UA" sz="1050" dirty="0"/>
              <a:t>. - С. 1805-1806. -1000 </a:t>
            </a:r>
            <a:r>
              <a:rPr lang="uk-UA" sz="1050" dirty="0" err="1"/>
              <a:t>екз</a:t>
            </a:r>
            <a:r>
              <a:rPr lang="uk-UA" sz="1050" dirty="0"/>
              <a:t>.</a:t>
            </a:r>
          </a:p>
          <a:p>
            <a:r>
              <a:rPr lang="uk-UA" sz="1050" dirty="0"/>
              <a:t>14.	</a:t>
            </a:r>
            <a:r>
              <a:rPr lang="uk-UA" sz="1050" dirty="0" err="1"/>
              <a:t>Стрелець</a:t>
            </a:r>
            <a:r>
              <a:rPr lang="uk-UA" sz="1050" dirty="0"/>
              <a:t> А. В. До вивчення жуків-корівок (</a:t>
            </a:r>
            <a:r>
              <a:rPr lang="en-US" sz="1050" dirty="0" err="1"/>
              <a:t>Coleoptera</a:t>
            </a:r>
            <a:r>
              <a:rPr lang="en-US" sz="1050" dirty="0"/>
              <a:t>: Coccinellidae) </a:t>
            </a:r>
            <a:r>
              <a:rPr lang="uk-UA" sz="1050" dirty="0" err="1"/>
              <a:t>агробіостанції</a:t>
            </a:r>
            <a:r>
              <a:rPr lang="uk-UA" sz="1050" dirty="0"/>
              <a:t> Ніжинського державного університету (Чернігівська область, Україна) // Матеріали </a:t>
            </a:r>
            <a:r>
              <a:rPr lang="en-US" sz="1050" dirty="0"/>
              <a:t>II </a:t>
            </a:r>
            <a:r>
              <a:rPr lang="uk-UA" sz="1050" dirty="0"/>
              <a:t>Всеукраїнської учнівської наукової конференції «Сучасні проблеми природничих наук» (Ніжин, 19 квітня 2017 р.). - Ніжин: Наука-сервіс, 2017. - С. 15–16. </a:t>
            </a:r>
          </a:p>
          <a:p>
            <a:r>
              <a:rPr lang="uk-UA" sz="1050" dirty="0"/>
              <a:t>15.	Ткаченко Т. М. Методика дослідження популяцій сонечок у агроценозах. Наукові записки, 2021, 25(1), 112-118.</a:t>
            </a:r>
          </a:p>
          <a:p>
            <a:r>
              <a:rPr lang="uk-UA" sz="1050" dirty="0"/>
              <a:t>16.	Топчій Т. В. Шкідники економічного значення в Україні: посібник щодо комплексної боротьби зі шкідниками / за ред. Т. В. Топчій. - Київ: </a:t>
            </a:r>
            <a:r>
              <a:rPr lang="en-US" sz="1050" dirty="0"/>
              <a:t>FAO, 2021. - 200 </a:t>
            </a:r>
            <a:r>
              <a:rPr lang="uk-UA" sz="1050" dirty="0"/>
              <a:t>с. </a:t>
            </a:r>
          </a:p>
          <a:p>
            <a:r>
              <a:rPr lang="uk-UA" sz="1050" dirty="0"/>
              <a:t>17.	Федоренко І. П., Слюсар Н. Ю. Профілактика шкідників у садівництві: роль сонечок. Садівництво та виноградарство, 2020, 3(4), 34-39.</a:t>
            </a:r>
          </a:p>
          <a:p>
            <a:r>
              <a:rPr lang="uk-UA" sz="1050" dirty="0"/>
              <a:t>18.	Фрідріх В. А., Кава Л. П. Вивчення представників родини </a:t>
            </a:r>
            <a:r>
              <a:rPr lang="uk-UA" sz="1050" dirty="0" err="1"/>
              <a:t>кокцинеллід</a:t>
            </a:r>
            <a:r>
              <a:rPr lang="uk-UA" sz="1050" dirty="0"/>
              <a:t> // Досягнення і перспективи в захисті та карантині рослин: матер. </a:t>
            </a:r>
            <a:r>
              <a:rPr lang="en-US" sz="1050" dirty="0"/>
              <a:t>V </a:t>
            </a:r>
            <a:r>
              <a:rPr lang="uk-UA" sz="1050" dirty="0" err="1"/>
              <a:t>Всеукр</a:t>
            </a:r>
            <a:r>
              <a:rPr lang="uk-UA" sz="1050" dirty="0"/>
              <a:t>. наук.-</a:t>
            </a:r>
            <a:r>
              <a:rPr lang="uk-UA" sz="1050" dirty="0" err="1"/>
              <a:t>практ</a:t>
            </a:r>
            <a:r>
              <a:rPr lang="uk-UA" sz="1050" dirty="0"/>
              <a:t>. </a:t>
            </a:r>
            <a:r>
              <a:rPr lang="uk-UA" sz="1050" dirty="0" err="1"/>
              <a:t>конф</a:t>
            </a:r>
            <a:r>
              <a:rPr lang="uk-UA" sz="1050" dirty="0"/>
              <a:t>. здобувачів вищої освіти, </a:t>
            </a:r>
            <a:r>
              <a:rPr lang="uk-UA" sz="1050" dirty="0" err="1"/>
              <a:t>присвяч</a:t>
            </a:r>
            <a:r>
              <a:rPr lang="uk-UA" sz="1050" dirty="0"/>
              <a:t>. 127-річчю НУБіП України (13 травня 2025 р., м. Київ). - Київ: НУБіП України, 2025. - С. 31. </a:t>
            </a:r>
          </a:p>
          <a:p>
            <a:r>
              <a:rPr lang="uk-UA" sz="1050" dirty="0"/>
              <a:t>19.	</a:t>
            </a:r>
            <a:r>
              <a:rPr lang="uk-UA" sz="1050" dirty="0" err="1"/>
              <a:t>Фролов</a:t>
            </a:r>
            <a:r>
              <a:rPr lang="uk-UA" sz="1050" dirty="0"/>
              <a:t> Ю. М. Чисельність популяцій сонечок в умовах зміни клімату. Наукові праці з екології, 2020, 5(2), 44-50.</a:t>
            </a:r>
          </a:p>
          <a:p>
            <a:r>
              <a:rPr lang="uk-UA" sz="1050" dirty="0"/>
              <a:t>20.	</a:t>
            </a:r>
            <a:r>
              <a:rPr lang="uk-UA" sz="1050" dirty="0" err="1"/>
              <a:t>Шешурак</a:t>
            </a:r>
            <a:r>
              <a:rPr lang="uk-UA" sz="1050" dirty="0"/>
              <a:t> П. Н., Назаров Н. В., </a:t>
            </a:r>
            <a:r>
              <a:rPr lang="uk-UA" sz="1050" dirty="0" err="1"/>
              <a:t>Стрелець</a:t>
            </a:r>
            <a:r>
              <a:rPr lang="uk-UA" sz="1050" dirty="0"/>
              <a:t> А. В. Азіатська божа </a:t>
            </a:r>
            <a:r>
              <a:rPr lang="uk-UA" sz="1050" dirty="0" err="1"/>
              <a:t>коровка</a:t>
            </a:r>
            <a:r>
              <a:rPr lang="uk-UA" sz="1050" dirty="0"/>
              <a:t>, або гармонія мінлива, </a:t>
            </a:r>
            <a:r>
              <a:rPr lang="en-US" sz="1050" dirty="0"/>
              <a:t>Harmonia </a:t>
            </a:r>
            <a:r>
              <a:rPr lang="en-US" sz="1050" dirty="0" err="1"/>
              <a:t>axyridis</a:t>
            </a:r>
            <a:r>
              <a:rPr lang="en-US" sz="1050" dirty="0"/>
              <a:t> (Pallas, 1773) (</a:t>
            </a:r>
            <a:r>
              <a:rPr lang="en-US" sz="1050" dirty="0" err="1"/>
              <a:t>Coleoptera</a:t>
            </a:r>
            <a:r>
              <a:rPr lang="en-US" sz="1050" dirty="0"/>
              <a:t>: Coccinellidae) </a:t>
            </a:r>
            <a:r>
              <a:rPr lang="uk-UA" sz="1050" dirty="0"/>
              <a:t>в Чернігівській області (Україна) // Актуальні питання біологічної науки: </a:t>
            </a:r>
            <a:r>
              <a:rPr lang="uk-UA" sz="1050" dirty="0" err="1"/>
              <a:t>зб</a:t>
            </a:r>
            <a:r>
              <a:rPr lang="uk-UA" sz="1050" dirty="0"/>
              <a:t>. статей </a:t>
            </a:r>
            <a:r>
              <a:rPr lang="en-US" sz="1050" dirty="0"/>
              <a:t>III </a:t>
            </a:r>
            <a:r>
              <a:rPr lang="uk-UA" sz="1050" dirty="0" err="1"/>
              <a:t>Міжнар</a:t>
            </a:r>
            <a:r>
              <a:rPr lang="uk-UA" sz="1050" dirty="0"/>
              <a:t>. </a:t>
            </a:r>
            <a:r>
              <a:rPr lang="uk-UA" sz="1050" dirty="0" err="1"/>
              <a:t>заоч</a:t>
            </a:r>
            <a:r>
              <a:rPr lang="uk-UA" sz="1050" dirty="0"/>
              <a:t>. наук.-</a:t>
            </a:r>
            <a:r>
              <a:rPr lang="uk-UA" sz="1050" dirty="0" err="1"/>
              <a:t>практ</a:t>
            </a:r>
            <a:r>
              <a:rPr lang="uk-UA" sz="1050" dirty="0"/>
              <a:t>. </a:t>
            </a:r>
            <a:r>
              <a:rPr lang="uk-UA" sz="1050" dirty="0" err="1"/>
              <a:t>конф</a:t>
            </a:r>
            <a:r>
              <a:rPr lang="uk-UA" sz="1050" dirty="0"/>
              <a:t>. - Ніжин: НДУ ім. Миколи Гоголя, 2017. - С. 145–147. </a:t>
            </a:r>
          </a:p>
          <a:p>
            <a:r>
              <a:rPr lang="uk-UA" sz="1050" dirty="0"/>
              <a:t>21.	Сонечка - захисники сільськогосподарських, плодових культур і трав [Електронний ресурс] // Пропозиція. - Режим доступу: </a:t>
            </a:r>
            <a:r>
              <a:rPr lang="en-US" sz="1050" dirty="0"/>
              <a:t>https://propozitsiya.com/articles/tekhnolohiyi/sonechka-zakhysnyky-silskohospodarskykh-plodovykh-kultur-i-trav (</a:t>
            </a:r>
            <a:r>
              <a:rPr lang="uk-UA" sz="1050" dirty="0"/>
              <a:t>дата звернення: 30.09.2025).</a:t>
            </a:r>
          </a:p>
          <a:p>
            <a:r>
              <a:rPr lang="uk-UA" sz="1050" dirty="0"/>
              <a:t>22.	Систематичний огляд класу Комахи [Електронний ресурс] // Біологія та Екологія. - Режим доступу: </a:t>
            </a:r>
            <a:r>
              <a:rPr lang="en-US" sz="1050" dirty="0"/>
              <a:t>https://vernadskiy2225.wixsite.com/ecology/%D1%81%D0%B8%D1%81%D1%82%D0%B5%D0%BC%D0%B0%D1%82%D0%B8%D1%87%D0%BD%D0%B8%D0%B9-%D0%BE%D0%B3%D0%BB%D1%8F%D0%B4-%D0%BA%D0%BB%D0%B0%D1%81%D1%83-%D0%BA%D0%BE%D0%BC%D0%B0%D1%85%D0%B8 (</a:t>
            </a:r>
            <a:r>
              <a:rPr lang="uk-UA" sz="1050" dirty="0"/>
              <a:t>дата звернення: 30.09.2025).</a:t>
            </a:r>
          </a:p>
          <a:p>
            <a:r>
              <a:rPr lang="uk-UA" dirty="0"/>
              <a:t> 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352697" y="300759"/>
            <a:ext cx="11721737" cy="7779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uk-UA" sz="2000" b="1" u="sng" kern="0" dirty="0"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Білан В. А.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Біоценотична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роль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кокцинелід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Coleoptera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Coccinellidae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в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агроекосистемах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України // Екологічна безпека та природокористування. - 2021. - № 3. - С. 57-64.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Біологічний захист рослин від шкідливих організмів: підручник / М.О. Білик. – Харків: Майдан, 2022. – 356 с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Ганжа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М. М. Сонечка як природні вороги шкідників у плодових насадженнях // Актуальні питання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біоекології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зб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наук. праць. - Київ, 2020. - С. 133–140.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Гончаренко О. Г. Різноманіття видів сонечок в Україні та їх екологічне значення // Вісник зоології. - 2023. - Т. 5, № 1. - С. 22-30.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Загороднюк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І. В. Феномен Феодосія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Добржанського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до 100-річчя зачину його наукових досліджень у Києві (1921–1924) //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Вісн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НАН України. - 2021. - № 2. - С. 49-68.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Закірко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В. О. Фауна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кокцинелід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природного заповідника Михайлівська цілина: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квал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робота магістра /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Закірко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Вікторія Олексіївна; Сумський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держ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пед. ун-т ім. А. С. Макаренка. - Суми, 2021. - 45 с.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Медвідь </a:t>
            </a:r>
            <a:r>
              <a:rPr lang="uk-UA" sz="1450" b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Я. А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Жуки-сонечка (</a:t>
            </a:r>
            <a:r>
              <a:rPr lang="en-US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Coleoptera</a:t>
            </a:r>
            <a:r>
              <a:rPr lang="en-US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Coccinellidae) 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агроценозах Правобережного Лісостепу України та їх роль у контролі чисельності фітофагів: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дис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...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канд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с.-г. наук: 06.01.11 / Медвідь Яна Андріївна;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Нац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ун-т біоресурсів і природокористування України. - Київ, 2021. - 123 с.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Рибалко С. О.,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Цуркан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Р. П., Лісовий М. М. Структура домінування видового ентомологічного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біорізноманіття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соснових біотопів Київського Полісся // Вісник проблем біології і медицини. - 2024. -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Вип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3 (174). - С. 87–97.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Сонечко,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бедрик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зозулька,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бабруна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// Українська мала енциклопедія: 16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кн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.: у 8 т. / проф. Є.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Онацький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- Накладом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Адміністратури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УАПЦ в Аргентині. - Буенос-Айрес, 1965. - Т. 7,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кн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XIV: 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Літери Сен -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Сті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- С. 1805-1806. -1000 </a:t>
            </a:r>
            <a:r>
              <a:rPr lang="uk-UA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екз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Ткаченко Т. М. Методика дослідження популяцій сонечок у агроценозах. Наукові записки, 2021, 25(1), 112-118.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Топчій Т. В. Шкідники економічного значення в Україні: посібник щодо комплексної боротьби зі шкідниками / за ред. Т. В. Топчій. - Київ: </a:t>
            </a:r>
            <a:r>
              <a:rPr lang="en-US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FAO, 2021. - 200 </a:t>
            </a: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с. 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Федоренко І. П., Слюсар Н. Ю. Профілактика шкідників у садівництві: роль сонечок. Садівництво та виноградарство, 2020, 3(4), 34-39.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Сонечка -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захисники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сільськогосподарських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плодових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культур і трав [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Електронний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ресурс] //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Пропозиція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- Режим доступу:            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https://propozitsiya.com/articles/tekhnolohiyi/sonechka-zakhysnyky-silskohospodarskykh-plodovykh-kultur-i-trav 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(дата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звернення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30.09.2025).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Систематичний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огляд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класу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Комахи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Електронний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ресурс] //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Біологія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450" b="1" dirty="0" err="1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Екологія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- Режим доступу: </a:t>
            </a:r>
            <a:r>
              <a:rPr lang="ru-RU" sz="1450" b="1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https://vernadskiy2225.wixsite.com/ecology/%D1%81%D0%B8%D1%81%D1%82%D0%B5%D0%BC%D0%B0%D1%82%D0%B8%D1%87%D0%BD%D0%B8%D0%B9-%D0%BE%D0%B3%D0%BB%D1%8F%D0%B4-%D0%BA%D0%BB%D0%B0%D1%81%D1%83-%D0%BA%D0%BE%D0%BC%D0%B0%D1%85%D0%B8</a:t>
            </a:r>
            <a:endParaRPr lang="ru-RU" sz="1450" b="1" dirty="0"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uk-UA" sz="1500" dirty="0"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1400" dirty="0"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uk-UA" sz="1400" dirty="0"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uk-UA" sz="1400" dirty="0"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7443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2451</Words>
  <Application>Microsoft Office PowerPoint</Application>
  <PresentationFormat>Широкий екран</PresentationFormat>
  <Paragraphs>182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Candara</vt:lpstr>
      <vt:lpstr>Symbol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Natalsilrada</cp:lastModifiedBy>
  <cp:revision>84</cp:revision>
  <dcterms:created xsi:type="dcterms:W3CDTF">2025-12-11T15:04:00Z</dcterms:created>
  <dcterms:modified xsi:type="dcterms:W3CDTF">2026-04-08T07:09:17Z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1BD589A4E2314EE48196EBF52B9EE3BA_12</vt:lpwstr>
  </property>
  <property fmtid="{D5CDD505-2E9C-101B-9397-08002B2CF9AE}" pid="3" name="KSOProductBuildVer">
    <vt:lpwstr>1049-12.2.0.23196</vt:lpwstr>
  </property>
</Properties>
</file>