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70" r:id="rId14"/>
    <p:sldId id="267" r:id="rId15"/>
    <p:sldId id="269"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60"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uk-UA" dirty="0"/>
              <a:t>Соціологічне</a:t>
            </a:r>
            <a:r>
              <a:rPr lang="uk-UA" baseline="0" dirty="0"/>
              <a:t> дослідження «Взаємодія культур різних народів </a:t>
            </a:r>
            <a:r>
              <a:rPr lang="uk-UA" baseline="0" dirty="0" err="1"/>
              <a:t>Ренійщини</a:t>
            </a:r>
            <a:r>
              <a:rPr lang="uk-UA" baseline="0" dirty="0"/>
              <a:t>»</a:t>
            </a:r>
            <a:endParaRPr lang="uk-UA"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barChart>
        <c:barDir val="col"/>
        <c:grouping val="clustered"/>
        <c:varyColors val="0"/>
        <c:ser>
          <c:idx val="0"/>
          <c:order val="0"/>
          <c:tx>
            <c:strRef>
              <c:f>Аркуш1!$B$1</c:f>
              <c:strCache>
                <c:ptCount val="1"/>
                <c:pt idx="0">
                  <c:v>Ряд 1</c:v>
                </c:pt>
              </c:strCache>
            </c:strRef>
          </c:tx>
          <c:spPr>
            <a:solidFill>
              <a:schemeClr val="accent1"/>
            </a:solidFill>
            <a:ln>
              <a:noFill/>
            </a:ln>
            <a:effectLst/>
          </c:spPr>
          <c:invertIfNegative val="0"/>
          <c:cat>
            <c:strRef>
              <c:f>Аркуш1!$A$2:$A$7</c:f>
              <c:strCache>
                <c:ptCount val="6"/>
                <c:pt idx="0">
                  <c:v>1. Чи знаєш ти, представники яких національностей живуть у твоєму місті/селищі?</c:v>
                </c:pt>
                <c:pt idx="1">
                  <c:v>2. Чи є у твоїй родині представники різних національностей (наприклад, українці, молдовани, болгари, гагаузи, сирійці тощо)?</c:v>
                </c:pt>
                <c:pt idx="2">
                  <c:v>3. Яку страву іншого народу найчастіше готують у тебе вдома?</c:v>
                </c:pt>
                <c:pt idx="3">
                  <c:v>4. Чи використовуєте ви вдома слова з інших мов (не української)?</c:v>
                </c:pt>
                <c:pt idx="4">
                  <c:v>5. Яке свято іншого народу тобі подобається або ти про нього знаєш?</c:v>
                </c:pt>
                <c:pt idx="5">
                  <c:v>6. Чи вважаєш ти, що поєднання різних культур робить наше життя цікавішим?</c:v>
                </c:pt>
              </c:strCache>
            </c:strRef>
          </c:cat>
          <c:val>
            <c:numRef>
              <c:f>Аркуш1!$B$2:$B$7</c:f>
              <c:numCache>
                <c:formatCode>General</c:formatCode>
                <c:ptCount val="6"/>
                <c:pt idx="0">
                  <c:v>20</c:v>
                </c:pt>
                <c:pt idx="1">
                  <c:v>16</c:v>
                </c:pt>
                <c:pt idx="2">
                  <c:v>17</c:v>
                </c:pt>
                <c:pt idx="3">
                  <c:v>20</c:v>
                </c:pt>
                <c:pt idx="4">
                  <c:v>8</c:v>
                </c:pt>
                <c:pt idx="5">
                  <c:v>14</c:v>
                </c:pt>
              </c:numCache>
            </c:numRef>
          </c:val>
          <c:extLst>
            <c:ext xmlns:c16="http://schemas.microsoft.com/office/drawing/2014/chart" uri="{C3380CC4-5D6E-409C-BE32-E72D297353CC}">
              <c16:uniqueId val="{00000000-3CBE-424E-BFD1-BDCFAB97FC20}"/>
            </c:ext>
          </c:extLst>
        </c:ser>
        <c:ser>
          <c:idx val="1"/>
          <c:order val="1"/>
          <c:tx>
            <c:strRef>
              <c:f>Аркуш1!$C$1</c:f>
              <c:strCache>
                <c:ptCount val="1"/>
                <c:pt idx="0">
                  <c:v>Ряд 2</c:v>
                </c:pt>
              </c:strCache>
            </c:strRef>
          </c:tx>
          <c:spPr>
            <a:solidFill>
              <a:schemeClr val="accent2"/>
            </a:solidFill>
            <a:ln>
              <a:noFill/>
            </a:ln>
            <a:effectLst/>
          </c:spPr>
          <c:invertIfNegative val="0"/>
          <c:cat>
            <c:strRef>
              <c:f>Аркуш1!$A$2:$A$7</c:f>
              <c:strCache>
                <c:ptCount val="6"/>
                <c:pt idx="0">
                  <c:v>1. Чи знаєш ти, представники яких національностей живуть у твоєму місті/селищі?</c:v>
                </c:pt>
                <c:pt idx="1">
                  <c:v>2. Чи є у твоїй родині представники різних національностей (наприклад, українці, молдовани, болгари, гагаузи, сирійці тощо)?</c:v>
                </c:pt>
                <c:pt idx="2">
                  <c:v>3. Яку страву іншого народу найчастіше готують у тебе вдома?</c:v>
                </c:pt>
                <c:pt idx="3">
                  <c:v>4. Чи використовуєте ви вдома слова з інших мов (не української)?</c:v>
                </c:pt>
                <c:pt idx="4">
                  <c:v>5. Яке свято іншого народу тобі подобається або ти про нього знаєш?</c:v>
                </c:pt>
                <c:pt idx="5">
                  <c:v>6. Чи вважаєш ти, що поєднання різних культур робить наше життя цікавішим?</c:v>
                </c:pt>
              </c:strCache>
            </c:strRef>
          </c:cat>
          <c:val>
            <c:numRef>
              <c:f>Аркуш1!$C$2:$C$7</c:f>
              <c:numCache>
                <c:formatCode>General</c:formatCode>
                <c:ptCount val="6"/>
                <c:pt idx="0">
                  <c:v>3</c:v>
                </c:pt>
                <c:pt idx="1">
                  <c:v>8</c:v>
                </c:pt>
                <c:pt idx="2">
                  <c:v>6</c:v>
                </c:pt>
                <c:pt idx="3">
                  <c:v>4</c:v>
                </c:pt>
                <c:pt idx="4">
                  <c:v>8</c:v>
                </c:pt>
                <c:pt idx="5">
                  <c:v>6</c:v>
                </c:pt>
              </c:numCache>
            </c:numRef>
          </c:val>
          <c:extLst>
            <c:ext xmlns:c16="http://schemas.microsoft.com/office/drawing/2014/chart" uri="{C3380CC4-5D6E-409C-BE32-E72D297353CC}">
              <c16:uniqueId val="{00000001-3CBE-424E-BFD1-BDCFAB97FC20}"/>
            </c:ext>
          </c:extLst>
        </c:ser>
        <c:ser>
          <c:idx val="2"/>
          <c:order val="2"/>
          <c:tx>
            <c:strRef>
              <c:f>Аркуш1!$D$1</c:f>
              <c:strCache>
                <c:ptCount val="1"/>
                <c:pt idx="0">
                  <c:v>Ряд 3</c:v>
                </c:pt>
              </c:strCache>
            </c:strRef>
          </c:tx>
          <c:spPr>
            <a:solidFill>
              <a:schemeClr val="accent3"/>
            </a:solidFill>
            <a:ln>
              <a:noFill/>
            </a:ln>
            <a:effectLst/>
          </c:spPr>
          <c:invertIfNegative val="0"/>
          <c:cat>
            <c:strRef>
              <c:f>Аркуш1!$A$2:$A$7</c:f>
              <c:strCache>
                <c:ptCount val="6"/>
                <c:pt idx="0">
                  <c:v>1. Чи знаєш ти, представники яких національностей живуть у твоєму місті/селищі?</c:v>
                </c:pt>
                <c:pt idx="1">
                  <c:v>2. Чи є у твоїй родині представники різних національностей (наприклад, українці, молдовани, болгари, гагаузи, сирійці тощо)?</c:v>
                </c:pt>
                <c:pt idx="2">
                  <c:v>3. Яку страву іншого народу найчастіше готують у тебе вдома?</c:v>
                </c:pt>
                <c:pt idx="3">
                  <c:v>4. Чи використовуєте ви вдома слова з інших мов (не української)?</c:v>
                </c:pt>
                <c:pt idx="4">
                  <c:v>5. Яке свято іншого народу тобі подобається або ти про нього знаєш?</c:v>
                </c:pt>
                <c:pt idx="5">
                  <c:v>6. Чи вважаєш ти, що поєднання різних культур робить наше життя цікавішим?</c:v>
                </c:pt>
              </c:strCache>
            </c:strRef>
          </c:cat>
          <c:val>
            <c:numRef>
              <c:f>Аркуш1!$D$2:$D$7</c:f>
              <c:numCache>
                <c:formatCode>General</c:formatCode>
                <c:ptCount val="6"/>
                <c:pt idx="0">
                  <c:v>1</c:v>
                </c:pt>
                <c:pt idx="1">
                  <c:v>0</c:v>
                </c:pt>
                <c:pt idx="2">
                  <c:v>1</c:v>
                </c:pt>
                <c:pt idx="3">
                  <c:v>0</c:v>
                </c:pt>
                <c:pt idx="4">
                  <c:v>8</c:v>
                </c:pt>
                <c:pt idx="5">
                  <c:v>4</c:v>
                </c:pt>
              </c:numCache>
            </c:numRef>
          </c:val>
          <c:extLst>
            <c:ext xmlns:c16="http://schemas.microsoft.com/office/drawing/2014/chart" uri="{C3380CC4-5D6E-409C-BE32-E72D297353CC}">
              <c16:uniqueId val="{00000002-3CBE-424E-BFD1-BDCFAB97FC20}"/>
            </c:ext>
          </c:extLst>
        </c:ser>
        <c:dLbls>
          <c:showLegendKey val="0"/>
          <c:showVal val="0"/>
          <c:showCatName val="0"/>
          <c:showSerName val="0"/>
          <c:showPercent val="0"/>
          <c:showBubbleSize val="0"/>
        </c:dLbls>
        <c:gapWidth val="219"/>
        <c:overlap val="-27"/>
        <c:axId val="814832736"/>
        <c:axId val="814833984"/>
      </c:barChart>
      <c:catAx>
        <c:axId val="81483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814833984"/>
        <c:crosses val="autoZero"/>
        <c:auto val="1"/>
        <c:lblAlgn val="ctr"/>
        <c:lblOffset val="100"/>
        <c:noMultiLvlLbl val="0"/>
      </c:catAx>
      <c:valAx>
        <c:axId val="81483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crossAx val="81483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uk-U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t>1. </a:t>
            </a:r>
            <a:r>
              <a:rPr lang="ru-RU" sz="1200" dirty="0" err="1"/>
              <a:t>Чи</a:t>
            </a:r>
            <a:r>
              <a:rPr lang="ru-RU" sz="1200" dirty="0"/>
              <a:t> </a:t>
            </a:r>
            <a:r>
              <a:rPr lang="ru-RU" sz="1200" dirty="0" err="1"/>
              <a:t>знаєш</a:t>
            </a:r>
            <a:r>
              <a:rPr lang="ru-RU" sz="1200" dirty="0"/>
              <a:t> </a:t>
            </a:r>
            <a:r>
              <a:rPr lang="ru-RU" sz="1200" dirty="0" err="1"/>
              <a:t>ти</a:t>
            </a:r>
            <a:r>
              <a:rPr lang="ru-RU" sz="1200" dirty="0"/>
              <a:t>, </a:t>
            </a:r>
            <a:r>
              <a:rPr lang="ru-RU" sz="1200" dirty="0" err="1"/>
              <a:t>представники</a:t>
            </a:r>
            <a:r>
              <a:rPr lang="ru-RU" sz="1200" dirty="0"/>
              <a:t> </a:t>
            </a:r>
            <a:r>
              <a:rPr lang="ru-RU" sz="1200" dirty="0" err="1"/>
              <a:t>яких</a:t>
            </a:r>
            <a:r>
              <a:rPr lang="ru-RU" sz="1200" dirty="0"/>
              <a:t> </a:t>
            </a:r>
            <a:r>
              <a:rPr lang="ru-RU" sz="1200" dirty="0" err="1"/>
              <a:t>національностей</a:t>
            </a:r>
            <a:r>
              <a:rPr lang="ru-RU" sz="1200" dirty="0"/>
              <a:t> </a:t>
            </a:r>
            <a:r>
              <a:rPr lang="ru-RU" sz="1200" dirty="0" err="1"/>
              <a:t>живуть</a:t>
            </a:r>
            <a:r>
              <a:rPr lang="ru-RU" sz="1200" dirty="0"/>
              <a:t> у </a:t>
            </a:r>
            <a:r>
              <a:rPr lang="ru-RU" sz="1200" dirty="0" err="1"/>
              <a:t>твоєму</a:t>
            </a:r>
            <a:r>
              <a:rPr lang="ru-RU" sz="1200" dirty="0"/>
              <a:t> </a:t>
            </a:r>
            <a:r>
              <a:rPr lang="ru-RU" sz="1200" dirty="0" err="1"/>
              <a:t>місті</a:t>
            </a:r>
            <a:r>
              <a:rPr lang="ru-RU" sz="1200" dirty="0"/>
              <a:t>/</a:t>
            </a:r>
            <a:r>
              <a:rPr lang="ru-RU" sz="1200" dirty="0" err="1"/>
              <a:t>селищі</a:t>
            </a:r>
            <a:r>
              <a:rPr lang="ru-RU" sz="1200" dirty="0"/>
              <a:t>?</a:t>
            </a:r>
          </a:p>
        </c:rich>
      </c:tx>
      <c:layout>
        <c:manualLayout>
          <c:xMode val="edge"/>
          <c:yMode val="edge"/>
          <c:x val="9.2166426294024717E-2"/>
          <c:y val="3.0589534241799122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uk-UA"/>
        </a:p>
      </c:txPr>
    </c:title>
    <c:autoTitleDeleted val="0"/>
    <c:plotArea>
      <c:layout/>
      <c:pieChart>
        <c:varyColors val="1"/>
        <c:ser>
          <c:idx val="0"/>
          <c:order val="0"/>
          <c:tx>
            <c:strRef>
              <c:f>Аркуш1!$B$1</c:f>
              <c:strCache>
                <c:ptCount val="1"/>
                <c:pt idx="0">
                  <c:v>1. Чи знаєш ти, представники яких національностей живуть у твоєму місті/селищі?</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8D3-45D3-90B8-73DD383EA96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8D3-45D3-90B8-73DD383EA96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8D3-45D3-90B8-73DD383EA96C}"/>
              </c:ext>
            </c:extLst>
          </c:dPt>
          <c:cat>
            <c:strRef>
              <c:f>Аркуш1!$A$2:$A$4</c:f>
              <c:strCache>
                <c:ptCount val="3"/>
                <c:pt idx="0">
                  <c:v>Так, знаю багато прикладів</c:v>
                </c:pt>
                <c:pt idx="1">
                  <c:v>Знаю лише декілька</c:v>
                </c:pt>
                <c:pt idx="2">
                  <c:v>Ніколи не замислився над цим</c:v>
                </c:pt>
              </c:strCache>
            </c:strRef>
          </c:cat>
          <c:val>
            <c:numRef>
              <c:f>Аркуш1!$B$2:$B$4</c:f>
              <c:numCache>
                <c:formatCode>General</c:formatCode>
                <c:ptCount val="3"/>
                <c:pt idx="0">
                  <c:v>20</c:v>
                </c:pt>
                <c:pt idx="1">
                  <c:v>3</c:v>
                </c:pt>
                <c:pt idx="2">
                  <c:v>1</c:v>
                </c:pt>
              </c:numCache>
            </c:numRef>
          </c:val>
          <c:extLst>
            <c:ext xmlns:c16="http://schemas.microsoft.com/office/drawing/2014/chart" uri="{C3380CC4-5D6E-409C-BE32-E72D297353CC}">
              <c16:uniqueId val="{00000006-98D3-45D3-90B8-73DD383EA96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uk-UA"/>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uk-U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8213FB-1C21-40F5-BC67-EAE1E384AE5B}"/>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CF283D17-DA10-468E-9275-0587EAEDD7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67157749-47EF-49AE-96FB-3B1FAA465EC5}"/>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5" name="Місце для нижнього колонтитула 4">
            <a:extLst>
              <a:ext uri="{FF2B5EF4-FFF2-40B4-BE49-F238E27FC236}">
                <a16:creationId xmlns:a16="http://schemas.microsoft.com/office/drawing/2014/main" id="{9F9AD17F-D0E7-4D98-8CBB-E163E47B0F2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EF34D07-2D53-4C29-B7E4-C832FB2EC2F8}"/>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3721249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E75BEC-3575-486C-B741-032A6BB9681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297C664-D503-4217-8DA4-9559B6FE6D9E}"/>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3D77983-ACD3-4EAA-83E9-48DC79899673}"/>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5" name="Місце для нижнього колонтитула 4">
            <a:extLst>
              <a:ext uri="{FF2B5EF4-FFF2-40B4-BE49-F238E27FC236}">
                <a16:creationId xmlns:a16="http://schemas.microsoft.com/office/drawing/2014/main" id="{56F735CA-D563-40DB-9CC2-DAC88B1D2CD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A32104C2-FEBB-4AD4-A4B7-2CFBACCC7DAD}"/>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93646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FDEB0A-144F-404A-B07D-616BB0D296E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8EB345AC-A9E6-45A2-BB0C-5E5833AE91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13C4C753-AD45-41C9-A4D2-22EB6F7261C9}"/>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5" name="Місце для нижнього колонтитула 4">
            <a:extLst>
              <a:ext uri="{FF2B5EF4-FFF2-40B4-BE49-F238E27FC236}">
                <a16:creationId xmlns:a16="http://schemas.microsoft.com/office/drawing/2014/main" id="{48F64EDD-315A-4C5E-86E5-C4B53A154AE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477A67D-8B87-4D70-9B60-88702B81EB68}"/>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889083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D6DD30-4058-4FBE-B7E5-3936FAEF767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52A1A52B-510A-40E4-84B8-E2E747E000E3}"/>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F429BE54-FD67-4356-9666-EB8B6B286E4B}"/>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23B41F97-C907-45AF-8DE7-B5E41CDD8316}"/>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6" name="Місце для нижнього колонтитула 5">
            <a:extLst>
              <a:ext uri="{FF2B5EF4-FFF2-40B4-BE49-F238E27FC236}">
                <a16:creationId xmlns:a16="http://schemas.microsoft.com/office/drawing/2014/main" id="{8F8C90CD-576E-4C21-A732-BA5A3C54453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9107376-17AA-4A17-8162-38D970BE5F64}"/>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1976668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1820EE-8A71-4F6A-B30F-3F5EF468B443}"/>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B28579C7-57FD-480E-AC99-22FB01F3CB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89CB5E0-52A7-4A41-9071-9700BB0D17DF}"/>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4612F9E5-3AD9-466C-9AF5-AA20038A31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9E61FC35-F12B-40AB-BB46-CB6171F74B1B}"/>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CCC0CEDC-CF2F-4676-BEEC-3CF973B3CBCB}"/>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8" name="Місце для нижнього колонтитула 7">
            <a:extLst>
              <a:ext uri="{FF2B5EF4-FFF2-40B4-BE49-F238E27FC236}">
                <a16:creationId xmlns:a16="http://schemas.microsoft.com/office/drawing/2014/main" id="{39B619D5-5F44-400B-9493-447BD5DD5913}"/>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BE3A9868-4272-494B-A969-79478BC2EC93}"/>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137205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BF3B9F-8D55-4BFB-B007-C87BA94BB6FA}"/>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9E7FCE0A-CE17-46E2-802F-8D7F97573C2D}"/>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4" name="Місце для нижнього колонтитула 3">
            <a:extLst>
              <a:ext uri="{FF2B5EF4-FFF2-40B4-BE49-F238E27FC236}">
                <a16:creationId xmlns:a16="http://schemas.microsoft.com/office/drawing/2014/main" id="{4DFAA207-E6D7-4D8C-B49A-94361F437878}"/>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6E98DF4F-1832-4A60-A1D3-56CBC179749E}"/>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2244341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F38E8A47-8500-4350-82DF-E80B890DFFE5}"/>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3" name="Місце для нижнього колонтитула 2">
            <a:extLst>
              <a:ext uri="{FF2B5EF4-FFF2-40B4-BE49-F238E27FC236}">
                <a16:creationId xmlns:a16="http://schemas.microsoft.com/office/drawing/2014/main" id="{731A2880-884A-4317-92BF-C5D9359488D0}"/>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A6D8E0E5-3B7E-4B2D-B825-FAE842DE761E}"/>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3950180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A9CE2D-18C3-4CF9-8451-2BAF571EE5EB}"/>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99D0ACD-8B19-4426-8F27-45E222C087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92E1A8A5-1502-43BC-9842-CD7432789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7C494315-FED5-4456-B395-D6ED78CE437E}"/>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6" name="Місце для нижнього колонтитула 5">
            <a:extLst>
              <a:ext uri="{FF2B5EF4-FFF2-40B4-BE49-F238E27FC236}">
                <a16:creationId xmlns:a16="http://schemas.microsoft.com/office/drawing/2014/main" id="{DB64596A-7771-4DBB-A9BD-2DEF0CBA58F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FC49297-222C-4B75-B96A-896BFFE700C1}"/>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177134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D3EB0F-A22C-4746-B5B8-02EDE6972C41}"/>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3E3D123C-09BA-4D57-AEDB-2C3ED0B855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611EDD55-84BF-4CD1-9CAE-00293F6BA6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E062A46B-2716-4209-9893-D3C8769A7F1C}"/>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6" name="Місце для нижнього колонтитула 5">
            <a:extLst>
              <a:ext uri="{FF2B5EF4-FFF2-40B4-BE49-F238E27FC236}">
                <a16:creationId xmlns:a16="http://schemas.microsoft.com/office/drawing/2014/main" id="{B2FE23C0-A7AF-4F46-836A-2627C75F792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F8559A5A-4DA1-4AF2-BF39-53E2285B6007}"/>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12491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3A32D4-44F0-4FC0-9523-FFD47BD30C1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B68288A-33AA-44C7-9270-250F4CDB27B4}"/>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A66E6DCB-E4C9-416B-8F91-B39CA5A67590}"/>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5" name="Місце для нижнього колонтитула 4">
            <a:extLst>
              <a:ext uri="{FF2B5EF4-FFF2-40B4-BE49-F238E27FC236}">
                <a16:creationId xmlns:a16="http://schemas.microsoft.com/office/drawing/2014/main" id="{616A6EC5-E892-4EE1-9C0E-77CDC03379E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94B1496-0F27-473E-80D9-259890DF14D5}"/>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358335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1EAE043B-F114-417F-B989-16EB6D1AC3DF}"/>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AEFE95C9-8801-4FC5-8A28-12D063DF5973}"/>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2C8CAF0-8EE9-4860-A0BA-B661D2B4FB87}"/>
              </a:ext>
            </a:extLst>
          </p:cNvPr>
          <p:cNvSpPr>
            <a:spLocks noGrp="1"/>
          </p:cNvSpPr>
          <p:nvPr>
            <p:ph type="dt" sz="half" idx="10"/>
          </p:nvPr>
        </p:nvSpPr>
        <p:spPr/>
        <p:txBody>
          <a:bodyPr/>
          <a:lstStyle/>
          <a:p>
            <a:fld id="{1D415AD3-03B9-457F-82C1-FB62A802CB3B}" type="datetimeFigureOut">
              <a:rPr lang="uk-UA" smtClean="0"/>
              <a:t>13.04.2026</a:t>
            </a:fld>
            <a:endParaRPr lang="uk-UA"/>
          </a:p>
        </p:txBody>
      </p:sp>
      <p:sp>
        <p:nvSpPr>
          <p:cNvPr id="5" name="Місце для нижнього колонтитула 4">
            <a:extLst>
              <a:ext uri="{FF2B5EF4-FFF2-40B4-BE49-F238E27FC236}">
                <a16:creationId xmlns:a16="http://schemas.microsoft.com/office/drawing/2014/main" id="{3815AA0F-09E9-4076-A23E-3068E521C24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EC7F0B7-DB43-44C6-AFDA-27F81F4887C2}"/>
              </a:ext>
            </a:extLst>
          </p:cNvPr>
          <p:cNvSpPr>
            <a:spLocks noGrp="1"/>
          </p:cNvSpPr>
          <p:nvPr>
            <p:ph type="sldNum" sz="quarter" idx="12"/>
          </p:nvPr>
        </p:nvSpPr>
        <p:spPr/>
        <p:txBody>
          <a:bodyPr/>
          <a:lstStyle/>
          <a:p>
            <a:fld id="{19EBCB15-F8A3-458F-8D3B-574B0595EFB2}" type="slidenum">
              <a:rPr lang="uk-UA" smtClean="0"/>
              <a:t>‹№›</a:t>
            </a:fld>
            <a:endParaRPr lang="uk-UA"/>
          </a:p>
        </p:txBody>
      </p:sp>
    </p:spTree>
    <p:extLst>
      <p:ext uri="{BB962C8B-B14F-4D97-AF65-F5344CB8AC3E}">
        <p14:creationId xmlns:p14="http://schemas.microsoft.com/office/powerpoint/2010/main" val="68134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lum/>
          </a:blip>
          <a:srcRect/>
          <a:stretch>
            <a:fillRect l="-21000" r="-21000"/>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23198E25-EC3C-4C64-B464-0945FEC6CE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FE9C90CE-CE42-4353-8A10-12E56DAFA5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87C36EF-F0A0-43EA-B716-2E15DCFAFF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15AD3-03B9-457F-82C1-FB62A802CB3B}" type="datetimeFigureOut">
              <a:rPr lang="uk-UA" smtClean="0"/>
              <a:t>13.04.2026</a:t>
            </a:fld>
            <a:endParaRPr lang="uk-UA"/>
          </a:p>
        </p:txBody>
      </p:sp>
      <p:sp>
        <p:nvSpPr>
          <p:cNvPr id="5" name="Місце для нижнього колонтитула 4">
            <a:extLst>
              <a:ext uri="{FF2B5EF4-FFF2-40B4-BE49-F238E27FC236}">
                <a16:creationId xmlns:a16="http://schemas.microsoft.com/office/drawing/2014/main" id="{43ED5735-3690-466F-8168-5CB53ACB05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928F1607-229C-41FC-931E-2D5A3D869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EBCB15-F8A3-458F-8D3B-574B0595EFB2}" type="slidenum">
              <a:rPr lang="uk-UA" smtClean="0"/>
              <a:t>‹№›</a:t>
            </a:fld>
            <a:endParaRPr lang="uk-UA"/>
          </a:p>
        </p:txBody>
      </p:sp>
    </p:spTree>
    <p:extLst>
      <p:ext uri="{BB962C8B-B14F-4D97-AF65-F5344CB8AC3E}">
        <p14:creationId xmlns:p14="http://schemas.microsoft.com/office/powerpoint/2010/main" val="2445355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27.jpg"/><Relationship Id="rId4"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62DED95-147D-4015-A9E7-3327F510F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582815"/>
            <a:ext cx="5532329" cy="4149247"/>
          </a:xfrm>
          <a:prstGeom prst="rect">
            <a:avLst/>
          </a:prstGeom>
        </p:spPr>
      </p:pic>
      <p:sp>
        <p:nvSpPr>
          <p:cNvPr id="7" name="TextBox 6">
            <a:extLst>
              <a:ext uri="{FF2B5EF4-FFF2-40B4-BE49-F238E27FC236}">
                <a16:creationId xmlns:a16="http://schemas.microsoft.com/office/drawing/2014/main" id="{70D7CCB1-31B4-4E59-ADAD-56BFFB9B7FA2}"/>
              </a:ext>
            </a:extLst>
          </p:cNvPr>
          <p:cNvSpPr txBox="1"/>
          <p:nvPr/>
        </p:nvSpPr>
        <p:spPr>
          <a:xfrm>
            <a:off x="563671" y="582815"/>
            <a:ext cx="6093912" cy="3416320"/>
          </a:xfrm>
          <a:prstGeom prst="rect">
            <a:avLst/>
          </a:prstGeom>
          <a:noFill/>
        </p:spPr>
        <p:txBody>
          <a:bodyPr wrap="square">
            <a:spAutoFit/>
          </a:bodyPr>
          <a:lstStyle/>
          <a:p>
            <a:pPr>
              <a:spcAft>
                <a:spcPts val="800"/>
              </a:spcAft>
            </a:pPr>
            <a:r>
              <a:rPr lang="uk-UA" sz="36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Духовне та культурне перехрестя: гармонія православної болгарської та мусульманської арабської традицій у моїй родині (м. Рені)</a:t>
            </a:r>
            <a:endParaRPr lang="uk-UA" sz="3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67FAF26-570B-4505-99F7-08D91324A728}"/>
              </a:ext>
            </a:extLst>
          </p:cNvPr>
          <p:cNvSpPr txBox="1"/>
          <p:nvPr/>
        </p:nvSpPr>
        <p:spPr>
          <a:xfrm>
            <a:off x="563671" y="55303"/>
            <a:ext cx="11433132" cy="569387"/>
          </a:xfrm>
          <a:prstGeom prst="rect">
            <a:avLst/>
          </a:prstGeom>
          <a:noFill/>
        </p:spPr>
        <p:txBody>
          <a:bodyPr wrap="square">
            <a:spAutoFit/>
          </a:bodyPr>
          <a:lstStyle/>
          <a:p>
            <a:r>
              <a:rPr kumimoji="0" lang="ru-RU" sz="3100" b="0"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Всеукраїнський</a:t>
            </a:r>
            <a:r>
              <a:rPr kumimoji="0" lang="ru-RU" sz="31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 </a:t>
            </a:r>
            <a:r>
              <a:rPr kumimoji="0" lang="ru-RU" sz="3100" b="0"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інтерактивний</a:t>
            </a:r>
            <a:r>
              <a:rPr kumimoji="0" lang="ru-RU" sz="31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 конкурс «МАН-</a:t>
            </a:r>
            <a:r>
              <a:rPr kumimoji="0" lang="ru-RU" sz="3100" b="0"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Юніор</a:t>
            </a:r>
            <a:r>
              <a:rPr kumimoji="0" lang="ru-RU" sz="31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 </a:t>
            </a:r>
            <a:r>
              <a:rPr kumimoji="0" lang="ru-RU" sz="3100" b="0"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Дослідник</a:t>
            </a:r>
            <a:r>
              <a:rPr kumimoji="0" lang="ru-RU" sz="31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a:t>
            </a:r>
            <a:endPar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51A0605-CD16-48FB-974C-18D58C93C7B4}"/>
              </a:ext>
            </a:extLst>
          </p:cNvPr>
          <p:cNvSpPr txBox="1"/>
          <p:nvPr/>
        </p:nvSpPr>
        <p:spPr>
          <a:xfrm>
            <a:off x="5902891" y="4664229"/>
            <a:ext cx="6093912" cy="2120902"/>
          </a:xfrm>
          <a:prstGeom prst="rect">
            <a:avLst/>
          </a:prstGeom>
          <a:noFill/>
        </p:spPr>
        <p:txBody>
          <a:bodyPr wrap="square">
            <a:spAutoFit/>
          </a:bodyPr>
          <a:lstStyle/>
          <a:p>
            <a:pPr marL="0" marR="0" lvl="0" indent="449580" algn="just" defTabSz="914400" rtl="0" eaLnBrk="1" fontAlgn="auto" latinLnBrk="0" hangingPunct="1">
              <a:lnSpc>
                <a:spcPct val="150000"/>
              </a:lnSpc>
              <a:spcBef>
                <a:spcPts val="1000"/>
              </a:spcBef>
              <a:spcAft>
                <a:spcPts val="0"/>
              </a:spcAft>
              <a:buClrTx/>
              <a:buSzTx/>
              <a:buFontTx/>
              <a:buNone/>
              <a:tabLst/>
              <a:defRPr/>
            </a:pPr>
            <a:r>
              <a:rPr kumimoji="0" lang="uk-UA" sz="1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Автор </a:t>
            </a:r>
            <a:r>
              <a:rPr lang="uk-UA" sz="14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дослідження</a:t>
            </a:r>
            <a:r>
              <a:rPr kumimoji="0" lang="uk-UA" sz="1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uk-UA" sz="1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uk-UA"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Хамшо Ксенія </a:t>
            </a:r>
            <a:r>
              <a:rPr lang="uk-UA" sz="1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Басіль</a:t>
            </a:r>
            <a:r>
              <a:rPr kumimoji="0" lang="uk-UA" sz="1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ОПОРНОГО ЗАКЛАДУ РЕНІЙСЬКИЙ ЛІЦЕЙ №1 РЕНІЙСЬКОЇ МІСЬКОЇ РАДИ, учениця 7-А класу, Одеське територіальне відділення МАН, місто Рені, Ізмаїльський район, Одеська область.</a:t>
            </a:r>
            <a:endPar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449580" algn="just" defTabSz="914400" rtl="0" eaLnBrk="1" fontAlgn="auto" latinLnBrk="0" hangingPunct="1">
              <a:lnSpc>
                <a:spcPct val="150000"/>
              </a:lnSpc>
              <a:spcBef>
                <a:spcPts val="1000"/>
              </a:spcBef>
              <a:spcAft>
                <a:spcPts val="0"/>
              </a:spcAft>
              <a:buClrTx/>
              <a:buSzTx/>
              <a:buFontTx/>
              <a:buNone/>
              <a:tabLst/>
              <a:defRPr/>
            </a:pPr>
            <a:r>
              <a:rPr kumimoji="0" lang="uk-UA" sz="1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Керівник:</a:t>
            </a:r>
            <a:r>
              <a:rPr kumimoji="0" lang="uk-UA" sz="1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Сирбу Олена Іванівна, вчитель історії ОПОРНОГО ЗАКЛАДУ РЕНІЙСЬКИЙ ЛІЦЕЙ №1 РЕНІЙСЬКОЇ МІСЬКОЇ РАДИ.</a:t>
            </a:r>
            <a:endPar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D5A45AB7-C5C0-425B-B1FA-8629CF9A5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9805" y="4265468"/>
            <a:ext cx="3248184" cy="2592532"/>
          </a:xfrm>
          <a:prstGeom prst="rect">
            <a:avLst/>
          </a:prstGeom>
        </p:spPr>
      </p:pic>
    </p:spTree>
    <p:extLst>
      <p:ext uri="{BB962C8B-B14F-4D97-AF65-F5344CB8AC3E}">
        <p14:creationId xmlns:p14="http://schemas.microsoft.com/office/powerpoint/2010/main" val="3392579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70641B-0A8D-4760-8EE7-1794BD08F481}"/>
              </a:ext>
            </a:extLst>
          </p:cNvPr>
          <p:cNvSpPr txBox="1"/>
          <p:nvPr/>
        </p:nvSpPr>
        <p:spPr>
          <a:xfrm>
            <a:off x="178497" y="227075"/>
            <a:ext cx="3933172" cy="2061783"/>
          </a:xfrm>
          <a:prstGeom prst="rect">
            <a:avLst/>
          </a:prstGeom>
          <a:noFill/>
        </p:spPr>
        <p:txBody>
          <a:bodyPr wrap="square">
            <a:spAutoFit/>
          </a:bodyPr>
          <a:lstStyle/>
          <a:p>
            <a:pPr>
              <a:lnSpc>
                <a:spcPts val="2100"/>
              </a:lnSpc>
              <a:spcAft>
                <a:spcPts val="800"/>
              </a:spcAft>
            </a:pP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Актуальність</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800"/>
              </a:lnSpc>
              <a:spcAft>
                <a:spcPts val="800"/>
              </a:spcAf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У сучасному світі релігійні та культурні розбіжності часто стають причиною конфліктів. Моя родина є живим прикладом того, як християнство та іслам, болгарські та арабські звичаї можуть не просто співіснувати, а взаємно збагачувати один одного на основі спільних людських цінностей: любові, поваги та милосердя.</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8B3AC8C-A9C0-414E-8865-8FC518C7AE12}"/>
              </a:ext>
            </a:extLst>
          </p:cNvPr>
          <p:cNvSpPr txBox="1"/>
          <p:nvPr/>
        </p:nvSpPr>
        <p:spPr>
          <a:xfrm>
            <a:off x="9027246" y="497361"/>
            <a:ext cx="3281736" cy="2061783"/>
          </a:xfrm>
          <a:prstGeom prst="rect">
            <a:avLst/>
          </a:prstGeom>
          <a:noFill/>
        </p:spPr>
        <p:txBody>
          <a:bodyPr wrap="square">
            <a:spAutoFit/>
          </a:bodyPr>
          <a:lstStyle/>
          <a:p>
            <a:pPr>
              <a:lnSpc>
                <a:spcPts val="2100"/>
              </a:lnSpc>
              <a:spcAft>
                <a:spcPts val="800"/>
              </a:spcAft>
            </a:pP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Мета</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800"/>
              </a:lnSpc>
              <a:spcAft>
                <a:spcPts val="800"/>
              </a:spcAf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Дослідити механізми взаємодії православної болгарської та мусульманської арабської культур у повсякденному житті та святкових традиціях моєї родини, щоб довести можливість гармонійного діалогу цивілізацій.</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24A0C947-4AD9-4180-9C85-61EFDF7A7E5B}"/>
              </a:ext>
            </a:extLst>
          </p:cNvPr>
          <p:cNvSpPr txBox="1"/>
          <p:nvPr/>
        </p:nvSpPr>
        <p:spPr>
          <a:xfrm>
            <a:off x="178496" y="2559144"/>
            <a:ext cx="4050153" cy="2600392"/>
          </a:xfrm>
          <a:prstGeom prst="rect">
            <a:avLst/>
          </a:prstGeom>
          <a:noFill/>
        </p:spPr>
        <p:txBody>
          <a:bodyPr wrap="square">
            <a:spAutoFit/>
          </a:bodyPr>
          <a:lstStyle/>
          <a:p>
            <a:pPr>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Завдання:</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Описати історію поєднання двох культур у моїй родині.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Проаналізувати, як у нашому домі співіснують православні та мусульманські обряди.</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Дослідити «гастрономічний діалог» та </a:t>
            </a:r>
            <a:r>
              <a:rPr lang="uk-UA" sz="1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мовні</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особливості нашого спілкування.</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Задокументувати родинні реліквії, що символізують цей взаємозв'язок.</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18AB26A8-D412-4813-BAB4-798118263A25}"/>
              </a:ext>
            </a:extLst>
          </p:cNvPr>
          <p:cNvSpPr txBox="1"/>
          <p:nvPr/>
        </p:nvSpPr>
        <p:spPr>
          <a:xfrm>
            <a:off x="8910265" y="3486722"/>
            <a:ext cx="3281735" cy="461665"/>
          </a:xfrm>
          <a:prstGeom prst="rect">
            <a:avLst/>
          </a:prstGeom>
          <a:noFill/>
        </p:spPr>
        <p:txBody>
          <a:bodyPr wrap="square">
            <a:spAutoFit/>
          </a:bodyPr>
          <a:lstStyle/>
          <a:p>
            <a:r>
              <a:rPr lang="uk-UA" sz="1200" b="1" kern="0" dirty="0">
                <a:solidFill>
                  <a:srgbClr val="0A0A0A"/>
                </a:solidFill>
                <a:effectLst/>
                <a:latin typeface="Arial" panose="020B0604020202020204" pitchFamily="34" charset="0"/>
                <a:ea typeface="Times New Roman" panose="02020603050405020304" pitchFamily="18" charset="0"/>
              </a:rPr>
              <a:t>Об’єкт дослідження:</a:t>
            </a:r>
            <a:r>
              <a:rPr lang="uk-UA" sz="1200" kern="0" dirty="0">
                <a:solidFill>
                  <a:srgbClr val="0A0A0A"/>
                </a:solidFill>
                <a:effectLst/>
                <a:latin typeface="Arial" panose="020B0604020202020204" pitchFamily="34" charset="0"/>
                <a:ea typeface="Times New Roman" panose="02020603050405020304" pitchFamily="18" charset="0"/>
              </a:rPr>
              <a:t> культурне та релігійне розмаїття Одеської області</a:t>
            </a:r>
            <a:endParaRPr lang="uk-UA" dirty="0"/>
          </a:p>
        </p:txBody>
      </p:sp>
      <p:sp>
        <p:nvSpPr>
          <p:cNvPr id="23" name="TextBox 22">
            <a:extLst>
              <a:ext uri="{FF2B5EF4-FFF2-40B4-BE49-F238E27FC236}">
                <a16:creationId xmlns:a16="http://schemas.microsoft.com/office/drawing/2014/main" id="{E9EE7BB0-3865-410B-BDCB-67650F29B6C9}"/>
              </a:ext>
            </a:extLst>
          </p:cNvPr>
          <p:cNvSpPr txBox="1"/>
          <p:nvPr/>
        </p:nvSpPr>
        <p:spPr>
          <a:xfrm>
            <a:off x="8863280" y="4325774"/>
            <a:ext cx="3445702" cy="646331"/>
          </a:xfrm>
          <a:prstGeom prst="rect">
            <a:avLst/>
          </a:prstGeom>
          <a:noFill/>
        </p:spPr>
        <p:txBody>
          <a:bodyPr wrap="square">
            <a:spAutoFit/>
          </a:bodyPr>
          <a:lstStyle/>
          <a:p>
            <a:r>
              <a:rPr lang="uk-UA" sz="1200" b="1" kern="0" dirty="0">
                <a:solidFill>
                  <a:srgbClr val="0A0A0A"/>
                </a:solidFill>
                <a:effectLst/>
                <a:latin typeface="Arial" panose="020B0604020202020204" pitchFamily="34" charset="0"/>
                <a:ea typeface="Times New Roman" panose="02020603050405020304" pitchFamily="18" charset="0"/>
              </a:rPr>
              <a:t>Предмет дослідження:</a:t>
            </a:r>
            <a:r>
              <a:rPr lang="uk-UA" sz="1200" kern="0" dirty="0">
                <a:solidFill>
                  <a:srgbClr val="0A0A0A"/>
                </a:solidFill>
                <a:effectLst/>
                <a:latin typeface="Arial" panose="020B0604020202020204" pitchFamily="34" charset="0"/>
                <a:ea typeface="Times New Roman" panose="02020603050405020304" pitchFamily="18" charset="0"/>
              </a:rPr>
              <a:t> традиції, звичаї та повсякденне життя моєї багатонаціональної родини в місті Рені.</a:t>
            </a:r>
            <a:endParaRPr lang="uk-UA" dirty="0"/>
          </a:p>
        </p:txBody>
      </p:sp>
      <p:sp>
        <p:nvSpPr>
          <p:cNvPr id="25" name="TextBox 24">
            <a:extLst>
              <a:ext uri="{FF2B5EF4-FFF2-40B4-BE49-F238E27FC236}">
                <a16:creationId xmlns:a16="http://schemas.microsoft.com/office/drawing/2014/main" id="{D067907A-6F4F-497C-B99A-7C11D020D21E}"/>
              </a:ext>
            </a:extLst>
          </p:cNvPr>
          <p:cNvSpPr txBox="1"/>
          <p:nvPr/>
        </p:nvSpPr>
        <p:spPr>
          <a:xfrm>
            <a:off x="8863280" y="5391659"/>
            <a:ext cx="2932343" cy="766557"/>
          </a:xfrm>
          <a:prstGeom prst="rect">
            <a:avLst/>
          </a:prstGeom>
          <a:noFill/>
        </p:spPr>
        <p:txBody>
          <a:bodyPr wrap="square">
            <a:spAutoFit/>
          </a:bodyPr>
          <a:lstStyle/>
          <a:p>
            <a:pPr>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Методи дослідження:</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інтерв’ю з батьками, спостереження, порівняння традицій, аналіз сімейних фотоархівів.</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5D3C855E-01FB-4FB4-AF86-2F0826D1AD60}"/>
              </a:ext>
            </a:extLst>
          </p:cNvPr>
          <p:cNvSpPr txBox="1"/>
          <p:nvPr/>
        </p:nvSpPr>
        <p:spPr>
          <a:xfrm>
            <a:off x="0" y="5391659"/>
            <a:ext cx="3721119" cy="830997"/>
          </a:xfrm>
          <a:prstGeom prst="rect">
            <a:avLst/>
          </a:prstGeom>
          <a:noFill/>
        </p:spPr>
        <p:txBody>
          <a:bodyPr wrap="square">
            <a:spAutoFit/>
          </a:bodyPr>
          <a:lstStyle/>
          <a:p>
            <a:r>
              <a:rPr lang="uk-UA" sz="1200" b="1" kern="0" dirty="0">
                <a:solidFill>
                  <a:srgbClr val="0A0A0A"/>
                </a:solidFill>
                <a:effectLst/>
                <a:latin typeface="Arial" panose="020B0604020202020204" pitchFamily="34" charset="0"/>
                <a:ea typeface="Times New Roman" panose="02020603050405020304" pitchFamily="18" charset="0"/>
              </a:rPr>
              <a:t>Практичне значення:</a:t>
            </a:r>
            <a:r>
              <a:rPr lang="uk-UA" sz="1200" kern="0" dirty="0">
                <a:solidFill>
                  <a:srgbClr val="0A0A0A"/>
                </a:solidFill>
                <a:effectLst/>
                <a:latin typeface="Arial" panose="020B0604020202020204" pitchFamily="34" charset="0"/>
                <a:ea typeface="Times New Roman" panose="02020603050405020304" pitchFamily="18" charset="0"/>
              </a:rPr>
              <a:t> результати роботи можуть бути використані на </a:t>
            </a:r>
            <a:r>
              <a:rPr lang="uk-UA" sz="1200" kern="0" dirty="0" err="1">
                <a:solidFill>
                  <a:srgbClr val="0A0A0A"/>
                </a:solidFill>
                <a:effectLst/>
                <a:latin typeface="Arial" panose="020B0604020202020204" pitchFamily="34" charset="0"/>
                <a:ea typeface="Times New Roman" panose="02020603050405020304" pitchFamily="18" charset="0"/>
              </a:rPr>
              <a:t>уроках</a:t>
            </a:r>
            <a:r>
              <a:rPr lang="uk-UA" sz="1200" kern="0" dirty="0">
                <a:solidFill>
                  <a:srgbClr val="0A0A0A"/>
                </a:solidFill>
                <a:effectLst/>
                <a:latin typeface="Arial" panose="020B0604020202020204" pitchFamily="34" charset="0"/>
                <a:ea typeface="Times New Roman" panose="02020603050405020304" pitchFamily="18" charset="0"/>
              </a:rPr>
              <a:t> історії рідного краю та виховних годинах, присвячених темі «Україна — багатонаціональна держава».</a:t>
            </a:r>
            <a:endParaRPr lang="uk-UA" dirty="0"/>
          </a:p>
        </p:txBody>
      </p:sp>
      <p:pic>
        <p:nvPicPr>
          <p:cNvPr id="3" name="Рисунок 2">
            <a:extLst>
              <a:ext uri="{FF2B5EF4-FFF2-40B4-BE49-F238E27FC236}">
                <a16:creationId xmlns:a16="http://schemas.microsoft.com/office/drawing/2014/main" id="{3734507E-A179-4BE7-A5FB-F50F2A153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9515" y="89547"/>
            <a:ext cx="4201368" cy="6484403"/>
          </a:xfrm>
          <a:prstGeom prst="rect">
            <a:avLst/>
          </a:prstGeom>
        </p:spPr>
      </p:pic>
    </p:spTree>
    <p:extLst>
      <p:ext uri="{BB962C8B-B14F-4D97-AF65-F5344CB8AC3E}">
        <p14:creationId xmlns:p14="http://schemas.microsoft.com/office/powerpoint/2010/main" val="287352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B82F82-A0FC-4FCA-AA1E-CC40F6C40025}"/>
              </a:ext>
            </a:extLst>
          </p:cNvPr>
          <p:cNvSpPr txBox="1"/>
          <p:nvPr/>
        </p:nvSpPr>
        <p:spPr>
          <a:xfrm>
            <a:off x="88135" y="295264"/>
            <a:ext cx="6390389" cy="2961388"/>
          </a:xfrm>
          <a:prstGeom prst="rect">
            <a:avLst/>
          </a:prstGeom>
          <a:noFill/>
        </p:spPr>
        <p:txBody>
          <a:bodyPr wrap="square">
            <a:spAutoFit/>
          </a:bodyPr>
          <a:lstStyle/>
          <a:p>
            <a:pPr>
              <a:lnSpc>
                <a:spcPts val="2100"/>
              </a:lnSpc>
              <a:spcAft>
                <a:spcPts val="800"/>
              </a:spcAft>
            </a:pP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РОЗДІЛ 1. ІСТОРИЧНЕ ТА КУЛЬТУРНЕ ПІДҐРУНТЯ ДОСЛІДЖЕННЯ</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UA" sz="11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1.1. Болгарська спільнота Одещини: традиції, що зберігаються віками</a:t>
            </a:r>
            <a:br>
              <a:rPr lang="uk-UA" sz="11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1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Болгари — одна з найбільших етнічних спільнот Одеської області. Їхня історія на теренах Бессарабії розпочалася понад 200 років тому, коли вони переселилися сюди, рятуючись від османського гніту. Разом із собою вони принесли унікальну культуру землеробства (особливо виноградарства) та глибоку православну віру. </a:t>
            </a:r>
            <a:r>
              <a:rPr lang="uk-UA" sz="1100" kern="100" dirty="0">
                <a:effectLst/>
                <a:latin typeface="Times New Roman" panose="02020603050405020304" pitchFamily="18" charset="0"/>
                <a:ea typeface="Calibri" panose="020F0502020204030204" pitchFamily="34" charset="0"/>
                <a:cs typeface="Times New Roman" panose="02020603050405020304" pitchFamily="18" charset="0"/>
              </a:rPr>
              <a:t>Родом з села </a:t>
            </a:r>
            <a:r>
              <a:rPr lang="uk-UA" sz="1100" dirty="0">
                <a:effectLst/>
                <a:latin typeface="Times New Roman" panose="02020603050405020304" pitchFamily="18" charset="0"/>
                <a:ea typeface="Calibri" panose="020F0502020204030204" pitchFamily="34" charset="0"/>
                <a:cs typeface="Times New Roman" panose="02020603050405020304" pitchFamily="18" charset="0"/>
              </a:rPr>
              <a:t>Виноградне Болградського району (первинна назва села - Хасан-Батир) </a:t>
            </a:r>
            <a:r>
              <a:rPr lang="uk-UA" sz="1100" kern="100" dirty="0">
                <a:effectLst/>
                <a:latin typeface="Times New Roman" panose="02020603050405020304" pitchFamily="18" charset="0"/>
                <a:ea typeface="Calibri" panose="020F0502020204030204" pitchFamily="34" charset="0"/>
                <a:cs typeface="Times New Roman" panose="02020603050405020304" pitchFamily="18" charset="0"/>
              </a:rPr>
              <a:t>моя бабуся Валентина та мій дідусь Михайло по лінії матері, вони є нащадками етнічних болгар. Відповідно, батьки моєї бабусі та мого дідуся мають ще глибше болгарське коріння. Багато поколінь продовжували болгарський рід. Завдяки бабусі й дідусю я захоплюсь вивченням болгарської мови, традиції та культури.</a:t>
            </a:r>
          </a:p>
          <a:p>
            <a:pPr algn="just">
              <a:spcAft>
                <a:spcPts val="800"/>
              </a:spcAft>
            </a:pPr>
            <a:r>
              <a:rPr lang="uk-UA" sz="11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У моїй родині болгарські традиції по лінії мами проявляються у шануванні релігійних свят, особливій кухні (приготування </a:t>
            </a:r>
            <a:r>
              <a:rPr lang="uk-UA" sz="1100"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міліни</a:t>
            </a:r>
            <a:r>
              <a:rPr lang="uk-UA" sz="11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100"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каварми</a:t>
            </a:r>
            <a:r>
              <a:rPr lang="uk-UA" sz="11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та знанні рідної мови. Болгарська культура Одещини навчила нас працьовитості та вірності своїм корінням, що є основою нашого домашнього затишку</a:t>
            </a:r>
            <a:r>
              <a:rPr lang="uk-UA" sz="10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t>
            </a:r>
          </a:p>
          <a:p>
            <a:pPr>
              <a:spcAft>
                <a:spcPts val="800"/>
              </a:spcAft>
            </a:pPr>
            <a:endParaRPr lang="uk-UA"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901F9D2-E1D6-4698-B117-5D7533E587DA}"/>
              </a:ext>
            </a:extLst>
          </p:cNvPr>
          <p:cNvSpPr txBox="1"/>
          <p:nvPr/>
        </p:nvSpPr>
        <p:spPr>
          <a:xfrm>
            <a:off x="379477" y="3352640"/>
            <a:ext cx="5716524" cy="307392"/>
          </a:xfrm>
          <a:prstGeom prst="rect">
            <a:avLst/>
          </a:prstGeom>
          <a:noFill/>
          <a:ln w="76200">
            <a:solidFill>
              <a:srgbClr val="00B0F0"/>
            </a:solidFill>
          </a:ln>
        </p:spPr>
        <p:txBody>
          <a:bodyPr wrap="square">
            <a:spAutoFit/>
          </a:bodyPr>
          <a:lstStyle/>
          <a:p>
            <a:pPr>
              <a:lnSpc>
                <a:spcPct val="107000"/>
              </a:lnSpc>
              <a:spcAft>
                <a:spcPts val="800"/>
              </a:spcAft>
            </a:pPr>
            <a:r>
              <a:rPr lang="uk-UA" sz="1400" b="1" kern="100" dirty="0">
                <a:effectLst/>
                <a:latin typeface="Times New Roman" panose="02020603050405020304" pitchFamily="18" charset="0"/>
                <a:ea typeface="Calibri" panose="020F0502020204030204" pitchFamily="34" charset="0"/>
                <a:cs typeface="Times New Roman" panose="02020603050405020304" pitchFamily="18" charset="0"/>
              </a:rPr>
              <a:t>Я - Хамшо Ксенія </a:t>
            </a:r>
            <a:r>
              <a:rPr lang="uk-UA" sz="1400" b="1" kern="100" dirty="0" err="1">
                <a:effectLst/>
                <a:latin typeface="Times New Roman" panose="02020603050405020304" pitchFamily="18" charset="0"/>
                <a:ea typeface="Calibri" panose="020F0502020204030204" pitchFamily="34" charset="0"/>
                <a:cs typeface="Times New Roman" panose="02020603050405020304" pitchFamily="18" charset="0"/>
              </a:rPr>
              <a:t>Басіль</a:t>
            </a:r>
            <a:r>
              <a:rPr lang="uk-UA" sz="1400" b="1" kern="100" dirty="0">
                <a:effectLst/>
                <a:latin typeface="Times New Roman" panose="02020603050405020304" pitchFamily="18" charset="0"/>
                <a:ea typeface="Calibri" panose="020F0502020204030204" pitchFamily="34" charset="0"/>
                <a:cs typeface="Times New Roman" panose="02020603050405020304" pitchFamily="18" charset="0"/>
              </a:rPr>
              <a:t> (2012), сестра - Хамшо </a:t>
            </a:r>
            <a:r>
              <a:rPr lang="uk-UA" sz="1400" b="1" kern="100" dirty="0" err="1">
                <a:effectLst/>
                <a:latin typeface="Times New Roman" panose="02020603050405020304" pitchFamily="18" charset="0"/>
                <a:ea typeface="Calibri" panose="020F0502020204030204" pitchFamily="34" charset="0"/>
                <a:cs typeface="Times New Roman" panose="02020603050405020304" pitchFamily="18" charset="0"/>
              </a:rPr>
              <a:t>Аміра</a:t>
            </a:r>
            <a:r>
              <a:rPr lang="uk-UA" sz="1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400" b="1" kern="100" dirty="0" err="1">
                <a:effectLst/>
                <a:latin typeface="Times New Roman" panose="02020603050405020304" pitchFamily="18" charset="0"/>
                <a:ea typeface="Calibri" panose="020F0502020204030204" pitchFamily="34" charset="0"/>
                <a:cs typeface="Times New Roman" panose="02020603050405020304" pitchFamily="18" charset="0"/>
              </a:rPr>
              <a:t>Басіль</a:t>
            </a:r>
            <a:r>
              <a:rPr lang="uk-UA" sz="1400" b="1" kern="100" dirty="0">
                <a:effectLst/>
                <a:latin typeface="Times New Roman" panose="02020603050405020304" pitchFamily="18" charset="0"/>
                <a:ea typeface="Calibri" panose="020F0502020204030204" pitchFamily="34" charset="0"/>
                <a:cs typeface="Times New Roman" panose="02020603050405020304" pitchFamily="18" charset="0"/>
              </a:rPr>
              <a:t> (2019)</a:t>
            </a:r>
          </a:p>
        </p:txBody>
      </p:sp>
      <p:pic>
        <p:nvPicPr>
          <p:cNvPr id="8" name="Рисунок 7">
            <a:extLst>
              <a:ext uri="{FF2B5EF4-FFF2-40B4-BE49-F238E27FC236}">
                <a16:creationId xmlns:a16="http://schemas.microsoft.com/office/drawing/2014/main" id="{1A34B7DB-1661-4721-83C9-DC12A126E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8075" y="1735749"/>
            <a:ext cx="1876203" cy="1406786"/>
          </a:xfrm>
          <a:prstGeom prst="rect">
            <a:avLst/>
          </a:prstGeom>
        </p:spPr>
      </p:pic>
      <p:pic>
        <p:nvPicPr>
          <p:cNvPr id="10" name="Рисунок 9">
            <a:extLst>
              <a:ext uri="{FF2B5EF4-FFF2-40B4-BE49-F238E27FC236}">
                <a16:creationId xmlns:a16="http://schemas.microsoft.com/office/drawing/2014/main" id="{656C3AC1-4D09-4073-9844-2864FC507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4066" y="1051633"/>
            <a:ext cx="1527287" cy="2036383"/>
          </a:xfrm>
          <a:prstGeom prst="rect">
            <a:avLst/>
          </a:prstGeom>
        </p:spPr>
      </p:pic>
      <p:pic>
        <p:nvPicPr>
          <p:cNvPr id="14" name="Рисунок 13">
            <a:extLst>
              <a:ext uri="{FF2B5EF4-FFF2-40B4-BE49-F238E27FC236}">
                <a16:creationId xmlns:a16="http://schemas.microsoft.com/office/drawing/2014/main" id="{1909F40C-4332-4171-99A9-039EB38066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8431" y="295264"/>
            <a:ext cx="1848109" cy="1386082"/>
          </a:xfrm>
          <a:prstGeom prst="rect">
            <a:avLst/>
          </a:prstGeom>
        </p:spPr>
      </p:pic>
      <p:sp>
        <p:nvSpPr>
          <p:cNvPr id="16" name="TextBox 15">
            <a:extLst>
              <a:ext uri="{FF2B5EF4-FFF2-40B4-BE49-F238E27FC236}">
                <a16:creationId xmlns:a16="http://schemas.microsoft.com/office/drawing/2014/main" id="{33138ABB-D83F-440A-8211-776844F1B879}"/>
              </a:ext>
            </a:extLst>
          </p:cNvPr>
          <p:cNvSpPr txBox="1"/>
          <p:nvPr/>
        </p:nvSpPr>
        <p:spPr>
          <a:xfrm>
            <a:off x="8771696" y="660424"/>
            <a:ext cx="3429177" cy="265457"/>
          </a:xfrm>
          <a:prstGeom prst="rect">
            <a:avLst/>
          </a:prstGeom>
          <a:solidFill>
            <a:schemeClr val="accent1">
              <a:alpha val="42000"/>
            </a:schemeClr>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Мати - </a:t>
            </a: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Хамшо-Дімітрова</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Наталя Михайлівна (1982)</a:t>
            </a:r>
          </a:p>
        </p:txBody>
      </p:sp>
      <p:sp>
        <p:nvSpPr>
          <p:cNvPr id="18" name="TextBox 17">
            <a:extLst>
              <a:ext uri="{FF2B5EF4-FFF2-40B4-BE49-F238E27FC236}">
                <a16:creationId xmlns:a16="http://schemas.microsoft.com/office/drawing/2014/main" id="{C7BB5D15-66C4-47EE-88F9-E41D67F10838}"/>
              </a:ext>
            </a:extLst>
          </p:cNvPr>
          <p:cNvSpPr txBox="1"/>
          <p:nvPr/>
        </p:nvSpPr>
        <p:spPr>
          <a:xfrm>
            <a:off x="8631313" y="3234224"/>
            <a:ext cx="2990328" cy="265457"/>
          </a:xfrm>
          <a:prstGeom prst="rect">
            <a:avLst/>
          </a:prstGeom>
          <a:solidFill>
            <a:schemeClr val="accent1">
              <a:alpha val="51000"/>
            </a:schemeClr>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Дідусь - </a:t>
            </a: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Дімітров</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Михайло Васильович (1956)</a:t>
            </a:r>
          </a:p>
        </p:txBody>
      </p:sp>
      <p:sp>
        <p:nvSpPr>
          <p:cNvPr id="20" name="TextBox 19">
            <a:extLst>
              <a:ext uri="{FF2B5EF4-FFF2-40B4-BE49-F238E27FC236}">
                <a16:creationId xmlns:a16="http://schemas.microsoft.com/office/drawing/2014/main" id="{03A02B9B-02DD-4331-A359-BF3FCCF631EA}"/>
              </a:ext>
            </a:extLst>
          </p:cNvPr>
          <p:cNvSpPr txBox="1"/>
          <p:nvPr/>
        </p:nvSpPr>
        <p:spPr>
          <a:xfrm>
            <a:off x="6568291" y="2100005"/>
            <a:ext cx="1434230" cy="265457"/>
          </a:xfrm>
          <a:prstGeom prst="rect">
            <a:avLst/>
          </a:prstGeom>
          <a:noFill/>
          <a:ln w="57150">
            <a:solidFill>
              <a:srgbClr val="00B0F0"/>
            </a:solidFill>
          </a:ln>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 лінії матері: </a:t>
            </a:r>
          </a:p>
        </p:txBody>
      </p:sp>
      <p:pic>
        <p:nvPicPr>
          <p:cNvPr id="22" name="Рисунок 21">
            <a:extLst>
              <a:ext uri="{FF2B5EF4-FFF2-40B4-BE49-F238E27FC236}">
                <a16:creationId xmlns:a16="http://schemas.microsoft.com/office/drawing/2014/main" id="{BBBE28EE-7CCC-47B8-892C-6B341A34EE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5470" y="3561194"/>
            <a:ext cx="1316321" cy="1186745"/>
          </a:xfrm>
          <a:prstGeom prst="rect">
            <a:avLst/>
          </a:prstGeom>
        </p:spPr>
      </p:pic>
      <p:pic>
        <p:nvPicPr>
          <p:cNvPr id="24" name="Рисунок 23">
            <a:extLst>
              <a:ext uri="{FF2B5EF4-FFF2-40B4-BE49-F238E27FC236}">
                <a16:creationId xmlns:a16="http://schemas.microsoft.com/office/drawing/2014/main" id="{9A2E8D5C-A044-4858-BE1A-646DEFE0C1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8312" y="2963583"/>
            <a:ext cx="1336338" cy="1783642"/>
          </a:xfrm>
          <a:prstGeom prst="rect">
            <a:avLst/>
          </a:prstGeom>
        </p:spPr>
      </p:pic>
      <p:sp>
        <p:nvSpPr>
          <p:cNvPr id="26" name="TextBox 25">
            <a:extLst>
              <a:ext uri="{FF2B5EF4-FFF2-40B4-BE49-F238E27FC236}">
                <a16:creationId xmlns:a16="http://schemas.microsoft.com/office/drawing/2014/main" id="{C45EB5A2-7005-4324-8A4E-79CCCCE737F9}"/>
              </a:ext>
            </a:extLst>
          </p:cNvPr>
          <p:cNvSpPr txBox="1"/>
          <p:nvPr/>
        </p:nvSpPr>
        <p:spPr>
          <a:xfrm>
            <a:off x="9201682" y="3769985"/>
            <a:ext cx="3137770" cy="446597"/>
          </a:xfrm>
          <a:prstGeom prst="rect">
            <a:avLst/>
          </a:prstGeom>
          <a:solidFill>
            <a:srgbClr val="FFFF00">
              <a:alpha val="55000"/>
            </a:srgbClr>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Бабуся - </a:t>
            </a: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Дімітрова</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(Тодорова) Валентина Георгіївна (1958)</a:t>
            </a:r>
          </a:p>
        </p:txBody>
      </p:sp>
      <p:pic>
        <p:nvPicPr>
          <p:cNvPr id="28" name="Рисунок 27">
            <a:extLst>
              <a:ext uri="{FF2B5EF4-FFF2-40B4-BE49-F238E27FC236}">
                <a16:creationId xmlns:a16="http://schemas.microsoft.com/office/drawing/2014/main" id="{36EC0EB8-4690-4022-AA02-DF748F9F88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90491" y="4180757"/>
            <a:ext cx="2214435" cy="2037972"/>
          </a:xfrm>
          <a:prstGeom prst="rect">
            <a:avLst/>
          </a:prstGeom>
        </p:spPr>
      </p:pic>
      <p:sp>
        <p:nvSpPr>
          <p:cNvPr id="30" name="TextBox 29">
            <a:extLst>
              <a:ext uri="{FF2B5EF4-FFF2-40B4-BE49-F238E27FC236}">
                <a16:creationId xmlns:a16="http://schemas.microsoft.com/office/drawing/2014/main" id="{A15478E2-22D8-4D72-AD09-DD60E72BCEAB}"/>
              </a:ext>
            </a:extLst>
          </p:cNvPr>
          <p:cNvSpPr txBox="1"/>
          <p:nvPr/>
        </p:nvSpPr>
        <p:spPr>
          <a:xfrm>
            <a:off x="7387982" y="4808738"/>
            <a:ext cx="2597115" cy="832920"/>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Прадід та прабабуся по лінії дідуся: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Дімітров</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Василь Васильович (1920)</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Дімітрова</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Феодора Михайлівна (1916)</a:t>
            </a:r>
          </a:p>
        </p:txBody>
      </p:sp>
      <p:pic>
        <p:nvPicPr>
          <p:cNvPr id="32" name="Рисунок 31">
            <a:extLst>
              <a:ext uri="{FF2B5EF4-FFF2-40B4-BE49-F238E27FC236}">
                <a16:creationId xmlns:a16="http://schemas.microsoft.com/office/drawing/2014/main" id="{9A1E8133-E9E3-4B75-A7DE-3C9FCF5DA6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3138" y="4784988"/>
            <a:ext cx="2742586" cy="2056403"/>
          </a:xfrm>
          <a:prstGeom prst="rect">
            <a:avLst/>
          </a:prstGeom>
        </p:spPr>
      </p:pic>
      <p:sp>
        <p:nvSpPr>
          <p:cNvPr id="34" name="TextBox 33">
            <a:extLst>
              <a:ext uri="{FF2B5EF4-FFF2-40B4-BE49-F238E27FC236}">
                <a16:creationId xmlns:a16="http://schemas.microsoft.com/office/drawing/2014/main" id="{895E86A8-152B-4920-84A4-641C7B310714}"/>
              </a:ext>
            </a:extLst>
          </p:cNvPr>
          <p:cNvSpPr txBox="1"/>
          <p:nvPr/>
        </p:nvSpPr>
        <p:spPr>
          <a:xfrm>
            <a:off x="6715724" y="5837883"/>
            <a:ext cx="2351762" cy="832920"/>
          </a:xfrm>
          <a:prstGeom prst="rect">
            <a:avLst/>
          </a:prstGeom>
          <a:solidFill>
            <a:schemeClr val="accent4">
              <a:lumMod val="60000"/>
              <a:lumOff val="40000"/>
              <a:alpha val="52000"/>
            </a:schemeClr>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Прадід та прабабуся по лінії бабусі: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Тодоров Георгій </a:t>
            </a: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Нікодимович</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(1923)</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Тодорова Марія </a:t>
            </a:r>
            <a:r>
              <a:rPr kumimoji="0" lang="uk-UA" sz="1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Родіоновна</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(1925)</a:t>
            </a:r>
          </a:p>
        </p:txBody>
      </p:sp>
      <p:pic>
        <p:nvPicPr>
          <p:cNvPr id="36" name="Рисунок 35">
            <a:extLst>
              <a:ext uri="{FF2B5EF4-FFF2-40B4-BE49-F238E27FC236}">
                <a16:creationId xmlns:a16="http://schemas.microsoft.com/office/drawing/2014/main" id="{82519DB8-911D-466E-B195-517BAFEC38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0121" y="3674546"/>
            <a:ext cx="2869592" cy="3183454"/>
          </a:xfrm>
          <a:prstGeom prst="rect">
            <a:avLst/>
          </a:prstGeom>
        </p:spPr>
      </p:pic>
    </p:spTree>
    <p:extLst>
      <p:ext uri="{BB962C8B-B14F-4D97-AF65-F5344CB8AC3E}">
        <p14:creationId xmlns:p14="http://schemas.microsoft.com/office/powerpoint/2010/main" val="2670024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8AF958-F51D-48B3-B624-CD4836BD8C0D}"/>
              </a:ext>
            </a:extLst>
          </p:cNvPr>
          <p:cNvSpPr txBox="1"/>
          <p:nvPr/>
        </p:nvSpPr>
        <p:spPr>
          <a:xfrm>
            <a:off x="13664" y="-7772"/>
            <a:ext cx="11596826" cy="2503249"/>
          </a:xfrm>
          <a:prstGeom prst="rect">
            <a:avLst/>
          </a:prstGeom>
          <a:noFill/>
        </p:spPr>
        <p:txBody>
          <a:bodyPr wrap="square">
            <a:spAutoFit/>
          </a:bodyPr>
          <a:lstStyle/>
          <a:p>
            <a:pPr>
              <a:spcAft>
                <a:spcPts val="800"/>
              </a:spcAft>
            </a:pPr>
            <a:r>
              <a:rPr lang="uk-UA" sz="10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1.2. Арабська мусульманська культура Сирії: коріння тата</a:t>
            </a:r>
            <a:br>
              <a:rPr lang="uk-UA" sz="10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0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Сирія — це країна з тисячолітньою історією, яку часто називають «колискою цивілізацій». Арабська культура, яку представляє мій тато, базується на ісламських цінностях. Головними рисами цієї культури є безмежна гостинність, повага до старших та міцні родинні зв’язки.</a:t>
            </a:r>
            <a:br>
              <a:rPr lang="uk-UA" sz="10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0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Історія появи арабської спільноти в Україні пов’язана переважно з навчанням та роботою, але з часом багато представників Сирії знайшли тут другу батьківщину. Для мого тата було важливим зберегти свою ідентичність: знання арабської мови, дотримання традицій ісламу та передачу мені східної мудрості, яка вчить терпінню та розсудливості.</a:t>
            </a: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Мій тато та мої родичі з міста Ракка, Сирія. Заселення Ракка арабами - це яскравий приклад, як античне місто перетворилося на величний центр ісламського світу.  У 640-их роках місто </a:t>
            </a:r>
            <a:r>
              <a:rPr lang="uk-UA" sz="1000" kern="100" dirty="0" err="1">
                <a:effectLst/>
                <a:latin typeface="Times New Roman" panose="02020603050405020304" pitchFamily="18" charset="0"/>
                <a:ea typeface="Calibri" panose="020F0502020204030204" pitchFamily="34" charset="0"/>
                <a:cs typeface="Times New Roman" panose="02020603050405020304" pitchFamily="18" charset="0"/>
              </a:rPr>
              <a:t>Каллінік</a:t>
            </a: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завоювали араби під керівництвом мусульманського полководця. Тоді місто отримало сучасно назву Ракка, що в перекладі позначає "берегова траса", а на його території збудували першу мечеть. Поступово арабський народ почав будувати розкішні палаци, сади, прокладати канали на річці Євфрат. Люди багато й тяжко працювали, розвивали торгівлю й ремесла. Місто стало центром культури, науки та ісламу.  Батьки моєї бабусі </a:t>
            </a:r>
            <a:r>
              <a:rPr lang="uk-UA" sz="1000" kern="100" dirty="0" err="1">
                <a:effectLst/>
                <a:latin typeface="Times New Roman" panose="02020603050405020304" pitchFamily="18" charset="0"/>
                <a:ea typeface="Calibri" panose="020F0502020204030204" pitchFamily="34" charset="0"/>
                <a:cs typeface="Times New Roman" panose="02020603050405020304" pitchFamily="18" charset="0"/>
              </a:rPr>
              <a:t>Аїши</a:t>
            </a: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й дідуся </a:t>
            </a:r>
            <a:r>
              <a:rPr lang="uk-UA" sz="1000" kern="100" dirty="0" err="1">
                <a:effectLst/>
                <a:latin typeface="Times New Roman" panose="02020603050405020304" pitchFamily="18" charset="0"/>
                <a:ea typeface="Calibri" panose="020F0502020204030204" pitchFamily="34" charset="0"/>
                <a:cs typeface="Times New Roman" panose="02020603050405020304" pitchFamily="18" charset="0"/>
              </a:rPr>
              <a:t>Фарока</a:t>
            </a: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були нащадками араб з міста Ракка. Мої прабабуся й прадід </a:t>
            </a:r>
            <a:r>
              <a:rPr lang="uk-UA" sz="1000" kern="100" dirty="0" err="1">
                <a:effectLst/>
                <a:latin typeface="Times New Roman" panose="02020603050405020304" pitchFamily="18" charset="0"/>
                <a:ea typeface="Calibri" panose="020F0502020204030204" pitchFamily="34" charset="0"/>
                <a:cs typeface="Times New Roman" panose="02020603050405020304" pitchFamily="18" charset="0"/>
              </a:rPr>
              <a:t>Мухаммед</a:t>
            </a: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були одними з тих, хто займався торгівлею. Оскільки місто стоїть на перехресті торгівельних шляхів, на її ринках панувало міжнародне життя. Тому прабабуся й прадід мали великі знання з історії та філософії різних народів, що передавали з покоління в покоління.</a:t>
            </a:r>
          </a:p>
          <a:p>
            <a:pPr>
              <a:spcAft>
                <a:spcPts val="800"/>
              </a:spcAft>
            </a:pP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Після завершення навчання у рідному місті Ракка, Сирія, мій батько поїхав працювати за запрошенням до України. Він обрав місяцем роботи Одесу - південну перлину України. За роки перебування в Україні під час роботи, вона настільки припала йому до душі й серця, що він вирішив залишитись. Зачарований Одесою, її архітектурою, культурою, </a:t>
            </a:r>
            <a:r>
              <a:rPr lang="uk-UA" sz="1000" kern="100" dirty="0" err="1">
                <a:effectLst/>
                <a:latin typeface="Times New Roman" panose="02020603050405020304" pitchFamily="18" charset="0"/>
                <a:ea typeface="Calibri" panose="020F0502020204030204" pitchFamily="34" charset="0"/>
                <a:cs typeface="Times New Roman" panose="02020603050405020304" pitchFamily="18" charset="0"/>
              </a:rPr>
              <a:t>чорнем</a:t>
            </a:r>
            <a:r>
              <a:rPr lang="uk-UA" sz="1000" kern="100" dirty="0">
                <a:effectLst/>
                <a:latin typeface="Times New Roman" panose="02020603050405020304" pitchFamily="18" charset="0"/>
                <a:ea typeface="Calibri" panose="020F0502020204030204" pitchFamily="34" charset="0"/>
                <a:cs typeface="Times New Roman" panose="02020603050405020304" pitchFamily="18" charset="0"/>
              </a:rPr>
              <a:t> морем та особливим колоритом міста, він був вражений різноманіттям багатонаціональної спільноти. Під час подорожей Україною, тато зустрів багато людей. Українці вразили його своїм патріотизмом, гостинністю і любов'ю до традицій й звичаїв.   </a:t>
            </a:r>
            <a:r>
              <a:rPr lang="uk-UA" sz="1000" dirty="0">
                <a:effectLst/>
                <a:latin typeface="Times New Roman" panose="02020603050405020304" pitchFamily="18" charset="0"/>
                <a:ea typeface="Calibri" panose="020F0502020204030204" pitchFamily="34" charset="0"/>
                <a:cs typeface="Times New Roman" panose="02020603050405020304" pitchFamily="18" charset="0"/>
              </a:rPr>
              <a:t>Зустрівши свою майбутню дружину, мою маму, він остаточно прийняв рішення залишитися жити в Україні. Моя мама, родом з </a:t>
            </a:r>
            <a:r>
              <a:rPr lang="uk-UA" sz="1000" dirty="0" err="1">
                <a:effectLst/>
                <a:latin typeface="Times New Roman" panose="02020603050405020304" pitchFamily="18" charset="0"/>
                <a:ea typeface="Calibri" panose="020F0502020204030204" pitchFamily="34" charset="0"/>
                <a:cs typeface="Times New Roman" panose="02020603050405020304" pitchFamily="18" charset="0"/>
              </a:rPr>
              <a:t>Бесарабії</a:t>
            </a:r>
            <a:r>
              <a:rPr lang="uk-UA" sz="1000" dirty="0">
                <a:effectLst/>
                <a:latin typeface="Times New Roman" panose="02020603050405020304" pitchFamily="18" charset="0"/>
                <a:ea typeface="Calibri" panose="020F0502020204030204" pitchFamily="34" charset="0"/>
                <a:cs typeface="Times New Roman" panose="02020603050405020304" pitchFamily="18" charset="0"/>
              </a:rPr>
              <a:t>, познайомила батька з мальовничим краєм на Дунаї. Згодом, вони вирішили будувати спільне життя і сім'ю у багатонаціональному, затишному місті Рені.</a:t>
            </a:r>
            <a:endParaRPr lang="uk-UA" sz="1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15C8503-41A3-4094-AA01-01E91544CA96}"/>
              </a:ext>
            </a:extLst>
          </p:cNvPr>
          <p:cNvSpPr txBox="1"/>
          <p:nvPr/>
        </p:nvSpPr>
        <p:spPr>
          <a:xfrm>
            <a:off x="555062" y="2813343"/>
            <a:ext cx="5187175" cy="461665"/>
          </a:xfrm>
          <a:prstGeom prst="rect">
            <a:avLst/>
          </a:prstGeom>
          <a:noFill/>
        </p:spPr>
        <p:txBody>
          <a:bodyPr wrap="square">
            <a:spAutoFit/>
          </a:bodyPr>
          <a:lstStyle/>
          <a:p>
            <a:r>
              <a:rPr lang="uk-UA" sz="1200" i="1" kern="0" dirty="0">
                <a:solidFill>
                  <a:srgbClr val="0A0A0A"/>
                </a:solidFill>
                <a:effectLst/>
                <a:latin typeface="Arial" panose="020B0604020202020204" pitchFamily="34" charset="0"/>
                <a:ea typeface="Times New Roman" panose="02020603050405020304" pitchFamily="18" charset="0"/>
              </a:rPr>
              <a:t>"Згідно з інтерв’ю, проведеним з моїм батьком, у Сирії гостинність вважається головною чеснотою..."</a:t>
            </a:r>
            <a:r>
              <a:rPr lang="uk-UA" sz="1200" kern="0" dirty="0">
                <a:solidFill>
                  <a:srgbClr val="0A0A0A"/>
                </a:solidFill>
                <a:effectLst/>
                <a:latin typeface="Arial" panose="020B0604020202020204" pitchFamily="34" charset="0"/>
                <a:ea typeface="Times New Roman" panose="02020603050405020304" pitchFamily="18" charset="0"/>
              </a:rPr>
              <a:t>.</a:t>
            </a:r>
            <a:endParaRPr lang="uk-UA" dirty="0"/>
          </a:p>
        </p:txBody>
      </p:sp>
      <p:sp>
        <p:nvSpPr>
          <p:cNvPr id="6" name="TextBox 5">
            <a:extLst>
              <a:ext uri="{FF2B5EF4-FFF2-40B4-BE49-F238E27FC236}">
                <a16:creationId xmlns:a16="http://schemas.microsoft.com/office/drawing/2014/main" id="{C08CB77C-1243-495C-AF61-A2F4F3701C6C}"/>
              </a:ext>
            </a:extLst>
          </p:cNvPr>
          <p:cNvSpPr txBox="1"/>
          <p:nvPr/>
        </p:nvSpPr>
        <p:spPr>
          <a:xfrm>
            <a:off x="3671536" y="6180529"/>
            <a:ext cx="2229633" cy="265457"/>
          </a:xfrm>
          <a:prstGeom prst="rect">
            <a:avLst/>
          </a:prstGeom>
          <a:solidFill>
            <a:srgbClr val="00B0F0">
              <a:alpha val="58000"/>
            </a:srgbClr>
          </a:solidFill>
        </p:spPr>
        <p:txBody>
          <a:bodyPr wrap="square">
            <a:spAutoFit/>
          </a:bodyPr>
          <a:lstStyle/>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Тато - 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Басіль</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Фарок</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(1981)</a:t>
            </a:r>
          </a:p>
        </p:txBody>
      </p:sp>
      <p:pic>
        <p:nvPicPr>
          <p:cNvPr id="4" name="Рисунок 3">
            <a:extLst>
              <a:ext uri="{FF2B5EF4-FFF2-40B4-BE49-F238E27FC236}">
                <a16:creationId xmlns:a16="http://schemas.microsoft.com/office/drawing/2014/main" id="{2F62B373-9493-4E66-9281-51B35138E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8489" y="4117976"/>
            <a:ext cx="2003716" cy="2062553"/>
          </a:xfrm>
          <a:prstGeom prst="rect">
            <a:avLst/>
          </a:prstGeom>
        </p:spPr>
      </p:pic>
      <p:pic>
        <p:nvPicPr>
          <p:cNvPr id="9" name="Рисунок 8">
            <a:extLst>
              <a:ext uri="{FF2B5EF4-FFF2-40B4-BE49-F238E27FC236}">
                <a16:creationId xmlns:a16="http://schemas.microsoft.com/office/drawing/2014/main" id="{91415CBF-67BF-4BA6-9A23-95CEF07FE3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1923" y="2562552"/>
            <a:ext cx="1711629" cy="2282172"/>
          </a:xfrm>
          <a:prstGeom prst="rect">
            <a:avLst/>
          </a:prstGeom>
        </p:spPr>
      </p:pic>
      <p:pic>
        <p:nvPicPr>
          <p:cNvPr id="11" name="Рисунок 10">
            <a:extLst>
              <a:ext uri="{FF2B5EF4-FFF2-40B4-BE49-F238E27FC236}">
                <a16:creationId xmlns:a16="http://schemas.microsoft.com/office/drawing/2014/main" id="{A8F8B6D5-4C17-49D7-BFB6-337C1844C4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9409" y="2833244"/>
            <a:ext cx="1141929" cy="2018994"/>
          </a:xfrm>
          <a:prstGeom prst="rect">
            <a:avLst/>
          </a:prstGeom>
        </p:spPr>
      </p:pic>
      <p:sp>
        <p:nvSpPr>
          <p:cNvPr id="13" name="TextBox 12">
            <a:extLst>
              <a:ext uri="{FF2B5EF4-FFF2-40B4-BE49-F238E27FC236}">
                <a16:creationId xmlns:a16="http://schemas.microsoft.com/office/drawing/2014/main" id="{63B0712E-1E3C-44F0-BFD9-436F76F0A4D1}"/>
              </a:ext>
            </a:extLst>
          </p:cNvPr>
          <p:cNvSpPr txBox="1"/>
          <p:nvPr/>
        </p:nvSpPr>
        <p:spPr>
          <a:xfrm>
            <a:off x="9280929" y="3288584"/>
            <a:ext cx="3049044" cy="1400383"/>
          </a:xfrm>
          <a:prstGeom prst="rect">
            <a:avLst/>
          </a:prstGeom>
          <a:solidFill>
            <a:srgbClr val="00B0F0">
              <a:alpha val="56000"/>
            </a:srgbClr>
          </a:solidFill>
        </p:spPr>
        <p:txBody>
          <a:bodyPr wrap="square">
            <a:spAutoFit/>
          </a:bodyPr>
          <a:lstStyle/>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Дідусь - 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Фарок</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Мухаммед</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(1950)</a:t>
            </a: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Прадід та прабабуся по лінії дідуся:</a:t>
            </a: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Аблулькарим</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(1910)</a:t>
            </a: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Хадижа</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(1915)</a:t>
            </a:r>
          </a:p>
        </p:txBody>
      </p:sp>
      <p:pic>
        <p:nvPicPr>
          <p:cNvPr id="15" name="Рисунок 14">
            <a:extLst>
              <a:ext uri="{FF2B5EF4-FFF2-40B4-BE49-F238E27FC236}">
                <a16:creationId xmlns:a16="http://schemas.microsoft.com/office/drawing/2014/main" id="{2B322E52-DC7E-4942-B5F0-BFA955B4EA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1923" y="4859751"/>
            <a:ext cx="1498687" cy="1998249"/>
          </a:xfrm>
          <a:prstGeom prst="rect">
            <a:avLst/>
          </a:prstGeom>
        </p:spPr>
      </p:pic>
      <p:pic>
        <p:nvPicPr>
          <p:cNvPr id="17" name="Рисунок 16">
            <a:extLst>
              <a:ext uri="{FF2B5EF4-FFF2-40B4-BE49-F238E27FC236}">
                <a16:creationId xmlns:a16="http://schemas.microsoft.com/office/drawing/2014/main" id="{1D8AEDFD-7154-42CB-9D16-4051E1598D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0610" y="4859751"/>
            <a:ext cx="1020590" cy="1901441"/>
          </a:xfrm>
          <a:prstGeom prst="rect">
            <a:avLst/>
          </a:prstGeom>
        </p:spPr>
      </p:pic>
      <p:sp>
        <p:nvSpPr>
          <p:cNvPr id="21" name="TextBox 20">
            <a:extLst>
              <a:ext uri="{FF2B5EF4-FFF2-40B4-BE49-F238E27FC236}">
                <a16:creationId xmlns:a16="http://schemas.microsoft.com/office/drawing/2014/main" id="{6AC6C4CA-188D-4C4B-9D08-A648DF191743}"/>
              </a:ext>
            </a:extLst>
          </p:cNvPr>
          <p:cNvSpPr txBox="1"/>
          <p:nvPr/>
        </p:nvSpPr>
        <p:spPr>
          <a:xfrm>
            <a:off x="8872040" y="5434049"/>
            <a:ext cx="2657857" cy="1400383"/>
          </a:xfrm>
          <a:prstGeom prst="rect">
            <a:avLst/>
          </a:prstGeom>
          <a:solidFill>
            <a:srgbClr val="FFFF00">
              <a:alpha val="63000"/>
            </a:srgbClr>
          </a:solidFill>
        </p:spPr>
        <p:txBody>
          <a:bodyPr wrap="square">
            <a:spAutoFit/>
          </a:bodyPr>
          <a:lstStyle/>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Бабуся - 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Аїша</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Аблулькарим</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(1956)</a:t>
            </a:r>
          </a:p>
          <a:p>
            <a:pPr>
              <a:lnSpc>
                <a:spcPct val="107000"/>
              </a:lnSpc>
              <a:spcAft>
                <a:spcPts val="800"/>
              </a:spcAft>
            </a:pPr>
            <a:endParaRPr lang="uk-UA" sz="11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Прадід та прабабуся по лінії бабусі: </a:t>
            </a: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Мухаммед</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(1911)</a:t>
            </a: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Фарида</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(1917)</a:t>
            </a:r>
          </a:p>
        </p:txBody>
      </p:sp>
      <p:pic>
        <p:nvPicPr>
          <p:cNvPr id="23" name="Рисунок 22">
            <a:extLst>
              <a:ext uri="{FF2B5EF4-FFF2-40B4-BE49-F238E27FC236}">
                <a16:creationId xmlns:a16="http://schemas.microsoft.com/office/drawing/2014/main" id="{42753D13-57F6-4E21-AA35-7E0E4D6DD7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332" y="3221942"/>
            <a:ext cx="3046461" cy="3128970"/>
          </a:xfrm>
          <a:prstGeom prst="rect">
            <a:avLst/>
          </a:prstGeom>
        </p:spPr>
      </p:pic>
      <p:sp>
        <p:nvSpPr>
          <p:cNvPr id="25" name="TextBox 24">
            <a:extLst>
              <a:ext uri="{FF2B5EF4-FFF2-40B4-BE49-F238E27FC236}">
                <a16:creationId xmlns:a16="http://schemas.microsoft.com/office/drawing/2014/main" id="{6649EFD5-E755-4C48-83ED-DC4CB45D6D14}"/>
              </a:ext>
            </a:extLst>
          </p:cNvPr>
          <p:cNvSpPr txBox="1"/>
          <p:nvPr/>
        </p:nvSpPr>
        <p:spPr>
          <a:xfrm>
            <a:off x="108607" y="6361711"/>
            <a:ext cx="3452957" cy="265457"/>
          </a:xfrm>
          <a:prstGeom prst="rect">
            <a:avLst/>
          </a:prstGeom>
          <a:noFill/>
          <a:ln w="57150">
            <a:solidFill>
              <a:srgbClr val="00B0F0"/>
            </a:solidFill>
          </a:ln>
        </p:spPr>
        <p:txBody>
          <a:bodyPr wrap="square">
            <a:spAutoFit/>
          </a:bodyPr>
          <a:lstStyle/>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Я - Хамшо Ксенія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Басіль</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сестра - Хамшо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Аміра</a:t>
            </a: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a:t>
            </a:r>
            <a:r>
              <a:rPr lang="uk-UA" sz="1100" kern="100" dirty="0" err="1">
                <a:effectLst/>
                <a:latin typeface="Calibri" panose="020F0502020204030204" pitchFamily="34" charset="0"/>
                <a:ea typeface="Calibri" panose="020F0502020204030204" pitchFamily="34" charset="0"/>
                <a:cs typeface="Times New Roman" panose="02020603050405020304" pitchFamily="18" charset="0"/>
              </a:rPr>
              <a:t>Басіль</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9F5A1BAC-6596-4805-9356-B4506F26AEC8}"/>
              </a:ext>
            </a:extLst>
          </p:cNvPr>
          <p:cNvSpPr txBox="1"/>
          <p:nvPr/>
        </p:nvSpPr>
        <p:spPr>
          <a:xfrm>
            <a:off x="3685394" y="3460145"/>
            <a:ext cx="1100958" cy="265457"/>
          </a:xfrm>
          <a:prstGeom prst="rect">
            <a:avLst/>
          </a:prstGeom>
          <a:solidFill>
            <a:schemeClr val="accent1">
              <a:alpha val="58000"/>
            </a:schemeClr>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 лінії </a:t>
            </a:r>
            <a:r>
              <a:rPr lang="uk-UA" sz="1100" kern="100" dirty="0">
                <a:solidFill>
                  <a:prstClr val="black"/>
                </a:solidFill>
                <a:latin typeface="Calibri" panose="020F0502020204030204" pitchFamily="34" charset="0"/>
                <a:ea typeface="Calibri" panose="020F0502020204030204" pitchFamily="34" charset="0"/>
                <a:cs typeface="Times New Roman" panose="02020603050405020304" pitchFamily="18" charset="0"/>
              </a:rPr>
              <a:t>батька</a:t>
            </a:r>
            <a:r>
              <a:rPr kumimoji="0" lang="uk-UA"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053726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0CE0A6-70FB-4ACA-9795-96EA985C8FD5}"/>
              </a:ext>
            </a:extLst>
          </p:cNvPr>
          <p:cNvSpPr txBox="1"/>
          <p:nvPr/>
        </p:nvSpPr>
        <p:spPr>
          <a:xfrm>
            <a:off x="306324" y="189553"/>
            <a:ext cx="6099048" cy="2382383"/>
          </a:xfrm>
          <a:prstGeom prst="rect">
            <a:avLst/>
          </a:prstGeom>
          <a:noFill/>
        </p:spPr>
        <p:txBody>
          <a:bodyPr wrap="square">
            <a:spAutoFit/>
          </a:bodyPr>
          <a:lstStyle/>
          <a:p>
            <a:pPr algn="just">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1.3. Місто Рені як простір мирного співіснування різних народів</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Моє рідне місто Рені — це унікальний приклад того, як на невеликій території можуть гармонійно жити українці, молдовани, болгари, гагаузи, а тепер і представники далекого Сходу. Рені завжди було портовим містом, відкритим до світу.</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Саме атмосфера нашого міста дозволила моїм батькам створити сім’ю, де ніхто не відчуває себе чужим. У Рені сусідство православної церкви та повага до мусульманських традицій мого тата сприймаються як природна частина життя. Наше місто вчить нас головному: національність чи релігія не є бар’єром, якщо людей об’єднує спільна праця та любов до рідного краю.</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24F7C6AC-7F4B-47B4-A6CB-B2BF9517B5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3231" y="0"/>
            <a:ext cx="5143500" cy="6858000"/>
          </a:xfrm>
          <a:prstGeom prst="rect">
            <a:avLst/>
          </a:prstGeom>
        </p:spPr>
      </p:pic>
      <p:pic>
        <p:nvPicPr>
          <p:cNvPr id="6" name="Рисунок 5">
            <a:extLst>
              <a:ext uri="{FF2B5EF4-FFF2-40B4-BE49-F238E27FC236}">
                <a16:creationId xmlns:a16="http://schemas.microsoft.com/office/drawing/2014/main" id="{08544B4E-7818-46EF-A6F8-9244402D6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326631" y="1895531"/>
            <a:ext cx="4058432" cy="5411243"/>
          </a:xfrm>
          <a:prstGeom prst="rect">
            <a:avLst/>
          </a:prstGeom>
        </p:spPr>
      </p:pic>
    </p:spTree>
    <p:extLst>
      <p:ext uri="{BB962C8B-B14F-4D97-AF65-F5344CB8AC3E}">
        <p14:creationId xmlns:p14="http://schemas.microsoft.com/office/powerpoint/2010/main" val="2441133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F1A67E-496D-428D-A326-B4DAEFCDAE5E}"/>
              </a:ext>
            </a:extLst>
          </p:cNvPr>
          <p:cNvSpPr txBox="1"/>
          <p:nvPr/>
        </p:nvSpPr>
        <p:spPr>
          <a:xfrm>
            <a:off x="90424" y="140324"/>
            <a:ext cx="6099048" cy="2792752"/>
          </a:xfrm>
          <a:prstGeom prst="rect">
            <a:avLst/>
          </a:prstGeom>
          <a:noFill/>
        </p:spPr>
        <p:txBody>
          <a:bodyPr wrap="square">
            <a:spAutoFit/>
          </a:bodyPr>
          <a:lstStyle/>
          <a:p>
            <a:pPr>
              <a:lnSpc>
                <a:spcPts val="2100"/>
              </a:lnSpc>
              <a:spcAft>
                <a:spcPts val="800"/>
              </a:spcAft>
            </a:pP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РОЗДІЛ 2. </a:t>
            </a:r>
            <a:r>
              <a:rPr lang="uk-UA" sz="1500" b="1" kern="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ПОЄДНАННЯ </a:t>
            </a: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ТРАДИЦІЙ: ЯК ПРАВОСЛАВ’Я ТА ІСЛАМ ЖИВУТЬ ПОРУЧ</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2.1. Календар родинних свят: від Великодня та Різдва до Рамадану та Курбан-байраму</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У нашому домі календар свят — це особливе поєднання християнських та мусульманських дат. Ми святкуємо </a:t>
            </a: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Великдень</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та </a:t>
            </a: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Різдво</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дотримуючись болгарських традицій: мама готує обрядовий хліб, ми фарбуємо крашанки. Водночас ми з великою повагою ставимося до священного місяця </a:t>
            </a: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Рамадан</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під час якого тато дотримується посту. Закінчення посту ми святкуємо разом за великим столом. Це вчить мене, що свято — це не лише обряди, а передусім стан душі та спільна радість усієї родини.</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544FF6B2-A4DB-4EEB-8B55-15FF171C5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7185" y="613774"/>
            <a:ext cx="4359520" cy="3956833"/>
          </a:xfrm>
          <a:prstGeom prst="rect">
            <a:avLst/>
          </a:prstGeom>
        </p:spPr>
      </p:pic>
      <p:pic>
        <p:nvPicPr>
          <p:cNvPr id="6" name="Рисунок 5">
            <a:extLst>
              <a:ext uri="{FF2B5EF4-FFF2-40B4-BE49-F238E27FC236}">
                <a16:creationId xmlns:a16="http://schemas.microsoft.com/office/drawing/2014/main" id="{2B1D5A36-B691-40EF-8A4C-D08C8E7EE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834" y="2693096"/>
            <a:ext cx="3502960" cy="4164904"/>
          </a:xfrm>
          <a:prstGeom prst="rect">
            <a:avLst/>
          </a:prstGeom>
        </p:spPr>
      </p:pic>
    </p:spTree>
    <p:extLst>
      <p:ext uri="{BB962C8B-B14F-4D97-AF65-F5344CB8AC3E}">
        <p14:creationId xmlns:p14="http://schemas.microsoft.com/office/powerpoint/2010/main" val="514104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058D9C-A764-4DFB-8B9B-F804C463AE60}"/>
              </a:ext>
            </a:extLst>
          </p:cNvPr>
          <p:cNvSpPr txBox="1"/>
          <p:nvPr/>
        </p:nvSpPr>
        <p:spPr>
          <a:xfrm>
            <a:off x="228600" y="166096"/>
            <a:ext cx="6096000" cy="2715808"/>
          </a:xfrm>
          <a:prstGeom prst="rect">
            <a:avLst/>
          </a:prstGeom>
          <a:noFill/>
        </p:spPr>
        <p:txBody>
          <a:bodyPr wrap="square">
            <a:spAutoFit/>
          </a:bodyPr>
          <a:lstStyle/>
          <a:p>
            <a:pPr>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2.2. Етика виховання: спільні цінності обох релігій</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Досліджуючи традиції мами (православ’я) та тата (іслам), я помітила, що в їх основі лежать однакові правила. Обидві релігії вчать нас:</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Поваги до батьків:</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це закон і в болгарській, і в арабській культурі.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Гостинності:</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у нашому домі гостю завжди запропонують найкраще місце та частування.</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Милосердя:</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допомога тим, хто цього потребує, є обов’язком і для християнина, і для мусульманина.</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Завдяки цьому в нашій сім’ї немає суперечок щодо виховання, адже доброта та чесність не мають кордонів чи різних назв.</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131821D6-D818-4BD4-B53D-FB27683A0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343" y="166096"/>
            <a:ext cx="3621079" cy="2715809"/>
          </a:xfrm>
          <a:prstGeom prst="rect">
            <a:avLst/>
          </a:prstGeom>
        </p:spPr>
      </p:pic>
      <p:pic>
        <p:nvPicPr>
          <p:cNvPr id="6" name="Рисунок 5">
            <a:extLst>
              <a:ext uri="{FF2B5EF4-FFF2-40B4-BE49-F238E27FC236}">
                <a16:creationId xmlns:a16="http://schemas.microsoft.com/office/drawing/2014/main" id="{BB149A07-F9F2-408E-AC50-F267A0C730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2767" y="3147163"/>
            <a:ext cx="4363233" cy="3272425"/>
          </a:xfrm>
          <a:prstGeom prst="rect">
            <a:avLst/>
          </a:prstGeom>
        </p:spPr>
      </p:pic>
      <p:pic>
        <p:nvPicPr>
          <p:cNvPr id="8" name="Рисунок 7">
            <a:extLst>
              <a:ext uri="{FF2B5EF4-FFF2-40B4-BE49-F238E27FC236}">
                <a16:creationId xmlns:a16="http://schemas.microsoft.com/office/drawing/2014/main" id="{EFBDB812-0F67-47F8-85C8-B54587690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6694" y="3147163"/>
            <a:ext cx="2571750" cy="3429000"/>
          </a:xfrm>
          <a:prstGeom prst="rect">
            <a:avLst/>
          </a:prstGeom>
        </p:spPr>
      </p:pic>
    </p:spTree>
    <p:extLst>
      <p:ext uri="{BB962C8B-B14F-4D97-AF65-F5344CB8AC3E}">
        <p14:creationId xmlns:p14="http://schemas.microsoft.com/office/powerpoint/2010/main" val="256150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1A3EDE-3489-467F-918E-4B0DC4BC0308}"/>
              </a:ext>
            </a:extLst>
          </p:cNvPr>
          <p:cNvSpPr txBox="1"/>
          <p:nvPr/>
        </p:nvSpPr>
        <p:spPr>
          <a:xfrm>
            <a:off x="279400" y="236613"/>
            <a:ext cx="7038410" cy="3009798"/>
          </a:xfrm>
          <a:prstGeom prst="rect">
            <a:avLst/>
          </a:prstGeom>
          <a:noFill/>
        </p:spPr>
        <p:txBody>
          <a:bodyPr wrap="square">
            <a:spAutoFit/>
          </a:bodyPr>
          <a:lstStyle/>
          <a:p>
            <a:pPr algn="just">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2.3. «Смак Сходу та Балкан»: поєднання кулінарних традицій</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Кухня нашої родини — це справжня «кулінарна дипломатія». На нашому столі часто можна побачити болгарську </a:t>
            </a:r>
            <a:r>
              <a:rPr lang="uk-UA" sz="1200" b="1"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міліну</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(пиріг із сиром) поруч із сирійським </a:t>
            </a:r>
            <a:r>
              <a:rPr lang="uk-UA" sz="1200" b="1"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хумусом</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або </a:t>
            </a:r>
            <a:r>
              <a:rPr lang="uk-UA" sz="1200" b="1"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фалафелем</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ts val="1800"/>
              </a:lnSpc>
              <a:spcAft>
                <a:spcPts val="800"/>
              </a:spcAft>
            </a:pPr>
            <a:r>
              <a:rPr lang="uk-UA" sz="1200" dirty="0">
                <a:latin typeface="Times New Roman" panose="02020603050405020304" pitchFamily="18" charset="0"/>
                <a:ea typeface="Calibri" panose="020F0502020204030204" pitchFamily="34" charset="0"/>
                <a:cs typeface="Times New Roman" panose="02020603050405020304" pitchFamily="18" charset="0"/>
              </a:rPr>
              <a:t>М</a:t>
            </a:r>
            <a:r>
              <a:rPr lang="uk-UA" sz="1200" dirty="0">
                <a:effectLst/>
                <a:latin typeface="Times New Roman" panose="02020603050405020304" pitchFamily="18" charset="0"/>
                <a:ea typeface="Calibri" panose="020F0502020204030204" pitchFamily="34" charset="0"/>
                <a:cs typeface="Times New Roman" panose="02020603050405020304" pitchFamily="18" charset="0"/>
              </a:rPr>
              <a:t>оя бабуся готує для нас смачні болгарські </a:t>
            </a:r>
            <a:r>
              <a:rPr lang="uk-UA" sz="1200" dirty="0" err="1">
                <a:effectLst/>
                <a:latin typeface="Times New Roman" panose="02020603050405020304" pitchFamily="18" charset="0"/>
                <a:ea typeface="Calibri" panose="020F0502020204030204" pitchFamily="34" charset="0"/>
                <a:cs typeface="Times New Roman" panose="02020603050405020304" pitchFamily="18" charset="0"/>
              </a:rPr>
              <a:t>страви,такі</a:t>
            </a:r>
            <a:r>
              <a:rPr lang="uk-UA" sz="12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uk-UA" sz="1200" dirty="0" err="1">
                <a:effectLst/>
                <a:latin typeface="Times New Roman" panose="02020603050405020304" pitchFamily="18" charset="0"/>
                <a:ea typeface="Calibri" panose="020F0502020204030204" pitchFamily="34" charset="0"/>
                <a:cs typeface="Times New Roman" panose="02020603050405020304" pitchFamily="18" charset="0"/>
              </a:rPr>
              <a:t>баниця</a:t>
            </a:r>
            <a:r>
              <a:rPr lang="uk-UA" sz="1200" dirty="0">
                <a:effectLst/>
                <a:latin typeface="Times New Roman" panose="02020603050405020304" pitchFamily="18" charset="0"/>
                <a:ea typeface="Calibri" panose="020F0502020204030204" pitchFamily="34" charset="0"/>
                <a:cs typeface="Times New Roman" panose="02020603050405020304" pitchFamily="18" charset="0"/>
              </a:rPr>
              <a:t> (заливний пиріг з бронзою) та </a:t>
            </a:r>
            <a:r>
              <a:rPr lang="uk-UA" sz="1200" dirty="0" err="1">
                <a:effectLst/>
                <a:latin typeface="Times New Roman" panose="02020603050405020304" pitchFamily="18" charset="0"/>
                <a:ea typeface="Calibri" panose="020F0502020204030204" pitchFamily="34" charset="0"/>
                <a:cs typeface="Times New Roman" panose="02020603050405020304" pitchFamily="18" charset="0"/>
              </a:rPr>
              <a:t>піляну</a:t>
            </a:r>
            <a:r>
              <a:rPr lang="uk-UA" sz="1200" dirty="0">
                <a:effectLst/>
                <a:latin typeface="Times New Roman" panose="02020603050405020304" pitchFamily="18" charset="0"/>
                <a:ea typeface="Calibri" panose="020F0502020204030204" pitchFamily="34" charset="0"/>
                <a:cs typeface="Times New Roman" panose="02020603050405020304" pitchFamily="18" charset="0"/>
              </a:rPr>
              <a:t> кашу (курячий соус з борошном та паприкою). Ще я навчаюсь у болгарській недільній школі, де поглибшаю свої знання з болгарської культури й болгарської мови.</a:t>
            </a:r>
            <a:b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Особливістю нашого меню є використання арабських спецій (</a:t>
            </a:r>
            <a:r>
              <a:rPr lang="uk-UA" sz="1200"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зіра</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коріандр, </a:t>
            </a:r>
            <a:r>
              <a:rPr lang="uk-UA" sz="1200"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заттар</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у традиційних бессарабських стравах. Тато навчив нас цінувати аромат східної кави та солодощів (</a:t>
            </a:r>
            <a:r>
              <a:rPr lang="uk-UA" sz="1200" kern="0" dirty="0" err="1">
                <a:solidFill>
                  <a:srgbClr val="0A0A0A"/>
                </a:solidFill>
                <a:latin typeface="Times New Roman" panose="02020603050405020304" pitchFamily="18" charset="0"/>
                <a:ea typeface="Times New Roman" panose="02020603050405020304" pitchFamily="18" charset="0"/>
                <a:cs typeface="Times New Roman" panose="02020603050405020304" pitchFamily="18" charset="0"/>
              </a:rPr>
              <a:t>п</a:t>
            </a:r>
            <a:r>
              <a:rPr lang="uk-UA" sz="1200"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ахлава</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а мама готує найсмачніші овочеві страви, притаманні нашому краю. Важливим правилом є дотримання традицій </a:t>
            </a:r>
            <a:r>
              <a:rPr lang="uk-UA" sz="1200" b="1"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халяль</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(дозволеної їжі в ісламі), що мама завжди враховує при приготуванні страв, проявляючи цим повагу до віри тата</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11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3" name="Рисунок 2">
            <a:extLst>
              <a:ext uri="{FF2B5EF4-FFF2-40B4-BE49-F238E27FC236}">
                <a16:creationId xmlns:a16="http://schemas.microsoft.com/office/drawing/2014/main" id="{EE02FC28-CE9A-4F8C-BEB0-18A2F0C22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7810" y="439437"/>
            <a:ext cx="3930563" cy="3567499"/>
          </a:xfrm>
          <a:prstGeom prst="rect">
            <a:avLst/>
          </a:prstGeom>
        </p:spPr>
      </p:pic>
      <p:pic>
        <p:nvPicPr>
          <p:cNvPr id="6" name="Рисунок 5">
            <a:extLst>
              <a:ext uri="{FF2B5EF4-FFF2-40B4-BE49-F238E27FC236}">
                <a16:creationId xmlns:a16="http://schemas.microsoft.com/office/drawing/2014/main" id="{11B17C35-FB11-456D-818C-2B8BCFA2E9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 y="3096803"/>
            <a:ext cx="3163416" cy="3761197"/>
          </a:xfrm>
          <a:prstGeom prst="rect">
            <a:avLst/>
          </a:prstGeom>
        </p:spPr>
      </p:pic>
      <p:sp>
        <p:nvSpPr>
          <p:cNvPr id="8" name="TextBox 7">
            <a:extLst>
              <a:ext uri="{FF2B5EF4-FFF2-40B4-BE49-F238E27FC236}">
                <a16:creationId xmlns:a16="http://schemas.microsoft.com/office/drawing/2014/main" id="{45ADC2E5-6211-436C-A72A-9B3A91C55352}"/>
              </a:ext>
            </a:extLst>
          </p:cNvPr>
          <p:cNvSpPr txBox="1"/>
          <p:nvPr/>
        </p:nvSpPr>
        <p:spPr>
          <a:xfrm>
            <a:off x="4270854" y="4582846"/>
            <a:ext cx="6093912" cy="1815882"/>
          </a:xfrm>
          <a:prstGeom prst="rect">
            <a:avLst/>
          </a:prstGeom>
          <a:noFill/>
        </p:spPr>
        <p:txBody>
          <a:bodyPr wrap="square">
            <a:spAutoFit/>
          </a:bodyPr>
          <a:lstStyle/>
          <a:p>
            <a:pPr algn="just"/>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Наш тато готує арабську смачну їжу. Ми дуже полюбляємо </a:t>
            </a:r>
            <a:r>
              <a:rPr lang="uk-UA" sz="1600" dirty="0" err="1">
                <a:effectLst/>
                <a:latin typeface="Times New Roman" panose="02020603050405020304" pitchFamily="18" charset="0"/>
                <a:ea typeface="Calibri" panose="020F0502020204030204" pitchFamily="34" charset="0"/>
                <a:cs typeface="Times New Roman" panose="02020603050405020304" pitchFamily="18" charset="0"/>
              </a:rPr>
              <a:t>фатте</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й </a:t>
            </a:r>
            <a:r>
              <a:rPr lang="uk-UA" sz="1600" dirty="0" err="1">
                <a:effectLst/>
                <a:latin typeface="Times New Roman" panose="02020603050405020304" pitchFamily="18" charset="0"/>
                <a:ea typeface="Calibri" panose="020F0502020204030204" pitchFamily="34" charset="0"/>
                <a:cs typeface="Times New Roman" panose="02020603050405020304" pitchFamily="18" charset="0"/>
              </a:rPr>
              <a:t>фаляфель</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dirty="0" err="1">
                <a:effectLst/>
                <a:latin typeface="Times New Roman" panose="02020603050405020304" pitchFamily="18" charset="0"/>
                <a:ea typeface="Calibri" panose="020F0502020204030204" pitchFamily="34" charset="0"/>
                <a:cs typeface="Times New Roman" panose="02020603050405020304" pitchFamily="18" charset="0"/>
              </a:rPr>
              <a:t>Фатте</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 це страва, яка складається з підсмаженого </a:t>
            </a:r>
            <a:r>
              <a:rPr lang="uk-UA" sz="1600" dirty="0" err="1">
                <a:effectLst/>
                <a:latin typeface="Times New Roman" panose="02020603050405020304" pitchFamily="18" charset="0"/>
                <a:ea typeface="Calibri" panose="020F0502020204030204" pitchFamily="34" charset="0"/>
                <a:cs typeface="Times New Roman" panose="02020603050405020304" pitchFamily="18" charset="0"/>
              </a:rPr>
              <a:t>ливанського</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лаваша, риса, курки та соусу на основі кунжутної пасти. </a:t>
            </a:r>
            <a:r>
              <a:rPr lang="uk-UA" sz="1600" dirty="0" err="1">
                <a:effectLst/>
                <a:latin typeface="Times New Roman" panose="02020603050405020304" pitchFamily="18" charset="0"/>
                <a:ea typeface="Calibri" panose="020F0502020204030204" pitchFamily="34" charset="0"/>
                <a:cs typeface="Times New Roman" panose="02020603050405020304" pitchFamily="18" charset="0"/>
              </a:rPr>
              <a:t>Фаляфель</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 це смаженні шарики з нуту з додаванням східних спецій. Зазвичай подається з соусом тахіні та лавашем. Також для нас тато готує українськи страви, такі як борщ й млинці. Йому дуже подобається українська кухня. </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616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9295BD-9BC6-4486-9B27-6D19D2FF6522}"/>
              </a:ext>
            </a:extLst>
          </p:cNvPr>
          <p:cNvSpPr txBox="1"/>
          <p:nvPr/>
        </p:nvSpPr>
        <p:spPr>
          <a:xfrm>
            <a:off x="190500" y="174579"/>
            <a:ext cx="6096000" cy="3587842"/>
          </a:xfrm>
          <a:prstGeom prst="rect">
            <a:avLst/>
          </a:prstGeom>
          <a:noFill/>
        </p:spPr>
        <p:txBody>
          <a:bodyPr wrap="square">
            <a:spAutoFit/>
          </a:bodyPr>
          <a:lstStyle/>
          <a:p>
            <a:pPr>
              <a:lnSpc>
                <a:spcPts val="2100"/>
              </a:lnSpc>
              <a:spcAft>
                <a:spcPts val="800"/>
              </a:spcAft>
            </a:pP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РОЗДІЛ 3. ПРАКТИЧНЕ ДОСЛІДЖЕННЯ ТА ДОКУМЕНТУВАННЯ АРТЕФАКТІВ</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3.1. Релігійні символи в нашій оселі: аналіз родинних реліквій</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У нашому домі можна побачити унікальне сусідство предметів, які для багатьох здаються далекими. Серед наших сімейних реліквій є:</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Православна ікона</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яку мама береже як символ своєї віри та болгарського коріння.</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Коран та арабська каліграфія</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які тато привіз із Сирії. Ці тексти нагадують нам про мудрість та духовний захист.</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Болгарський вишитий рушник</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що лежить поруч із </a:t>
            </a: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східними чотками</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Для мене ці предмети не просто речі. Вони — доказ того, що в одному просторі можуть гармонійно співіснувати різні святині, якщо люди, які ними володіють, люблять одне одного.</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06987996-5C4B-4BA4-AC4B-46D5DC629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6448" y="241474"/>
            <a:ext cx="3703529" cy="2777647"/>
          </a:xfrm>
          <a:prstGeom prst="rect">
            <a:avLst/>
          </a:prstGeom>
        </p:spPr>
      </p:pic>
      <p:pic>
        <p:nvPicPr>
          <p:cNvPr id="6" name="Рисунок 5">
            <a:extLst>
              <a:ext uri="{FF2B5EF4-FFF2-40B4-BE49-F238E27FC236}">
                <a16:creationId xmlns:a16="http://schemas.microsoft.com/office/drawing/2014/main" id="{FB7DC876-8696-428A-8CE0-617693799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0618" y="3119844"/>
            <a:ext cx="2690882" cy="3587843"/>
          </a:xfrm>
          <a:prstGeom prst="rect">
            <a:avLst/>
          </a:prstGeom>
        </p:spPr>
      </p:pic>
      <p:pic>
        <p:nvPicPr>
          <p:cNvPr id="8" name="Рисунок 7">
            <a:extLst>
              <a:ext uri="{FF2B5EF4-FFF2-40B4-BE49-F238E27FC236}">
                <a16:creationId xmlns:a16="http://schemas.microsoft.com/office/drawing/2014/main" id="{E2835585-2D5B-415E-A808-7F49A69FFB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578" y="4118840"/>
            <a:ext cx="2957947" cy="2218460"/>
          </a:xfrm>
          <a:prstGeom prst="rect">
            <a:avLst/>
          </a:prstGeom>
        </p:spPr>
      </p:pic>
      <p:pic>
        <p:nvPicPr>
          <p:cNvPr id="10" name="Рисунок 9">
            <a:extLst>
              <a:ext uri="{FF2B5EF4-FFF2-40B4-BE49-F238E27FC236}">
                <a16:creationId xmlns:a16="http://schemas.microsoft.com/office/drawing/2014/main" id="{36454C97-5F8A-439E-B168-8DAFFF0E47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139207" y="3699784"/>
            <a:ext cx="3237283" cy="2427962"/>
          </a:xfrm>
          <a:prstGeom prst="rect">
            <a:avLst/>
          </a:prstGeom>
        </p:spPr>
      </p:pic>
      <p:pic>
        <p:nvPicPr>
          <p:cNvPr id="4" name="Рисунок 3">
            <a:extLst>
              <a:ext uri="{FF2B5EF4-FFF2-40B4-BE49-F238E27FC236}">
                <a16:creationId xmlns:a16="http://schemas.microsoft.com/office/drawing/2014/main" id="{E3D8F583-7A75-43E6-812B-59E363EF67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28555" y="3762420"/>
            <a:ext cx="2957945" cy="2218459"/>
          </a:xfrm>
          <a:prstGeom prst="rect">
            <a:avLst/>
          </a:prstGeom>
        </p:spPr>
      </p:pic>
    </p:spTree>
    <p:extLst>
      <p:ext uri="{BB962C8B-B14F-4D97-AF65-F5344CB8AC3E}">
        <p14:creationId xmlns:p14="http://schemas.microsoft.com/office/powerpoint/2010/main" val="405619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38DD01-C415-459A-8CF7-596E80D142C1}"/>
              </a:ext>
            </a:extLst>
          </p:cNvPr>
          <p:cNvSpPr txBox="1"/>
          <p:nvPr/>
        </p:nvSpPr>
        <p:spPr>
          <a:xfrm>
            <a:off x="190499" y="139580"/>
            <a:ext cx="7571319" cy="2572499"/>
          </a:xfrm>
          <a:prstGeom prst="rect">
            <a:avLst/>
          </a:prstGeom>
          <a:noFill/>
        </p:spPr>
        <p:txBody>
          <a:bodyPr wrap="square">
            <a:spAutoFit/>
          </a:bodyPr>
          <a:lstStyle/>
          <a:p>
            <a:pPr>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3.2. Моя двомовність та «домашній словник»</a:t>
            </a:r>
            <a:b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b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У нашій родині мова — це міст. Я з дитинства чую болгарські вислови від мами та арабські слова від тата. Я створила невеликий порівняльний словник слів, які ми найчастіше використовуємо вдома:</a:t>
            </a:r>
            <a:endParaRPr lang="uk-UA" sz="12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900"/>
              </a:spcAft>
              <a:buSzPts val="1000"/>
              <a:buFont typeface="Symbol" panose="05050102010706020507" pitchFamily="18" charset="2"/>
              <a:buChar char=""/>
              <a:tabLst>
                <a:tab pos="457200" algn="l"/>
              </a:tabLst>
            </a:pPr>
            <a:r>
              <a:rPr lang="uk-UA" sz="1200" i="1"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Мама каже:</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Добър</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ден</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(болг. — Добрий день), а тато: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салам</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алейкум</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арабською.</a:t>
            </a:r>
            <a:endParaRPr lang="uk-UA" sz="1200" kern="100" dirty="0">
              <a:solidFill>
                <a:srgbClr val="0A0A0A"/>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900"/>
              </a:spcAft>
              <a:buSzPts val="1000"/>
              <a:buFont typeface="Symbol" panose="05050102010706020507" pitchFamily="18" charset="2"/>
              <a:buChar char=""/>
              <a:tabLst>
                <a:tab pos="457200" algn="l"/>
              </a:tabLst>
            </a:pPr>
            <a:r>
              <a:rPr lang="uk-UA" sz="1200" i="1"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Тато каже:</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As-salamu</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alaykum</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(араб. — Мир вам).</a:t>
            </a:r>
          </a:p>
          <a:p>
            <a:pPr marL="342900" lvl="0" indent="-342900">
              <a:spcAft>
                <a:spcPts val="900"/>
              </a:spcAft>
              <a:buSzPts val="1000"/>
              <a:buFont typeface="Symbol" panose="05050102010706020507" pitchFamily="18" charset="2"/>
              <a:buChar char=""/>
              <a:tabLst>
                <a:tab pos="457200" algn="l"/>
              </a:tabLst>
            </a:pPr>
            <a:r>
              <a:rPr lang="uk-UA" sz="1200" kern="100" dirty="0">
                <a:solidFill>
                  <a:srgbClr val="0A0A0A"/>
                </a:solidFill>
                <a:effectLst/>
                <a:latin typeface="Arial" panose="020B0604020202020204" pitchFamily="34" charset="0"/>
                <a:ea typeface="Calibri" panose="020F0502020204030204" pitchFamily="34" charset="0"/>
                <a:cs typeface="Arial" panose="020B0604020202020204" pitchFamily="34" charset="0"/>
              </a:rPr>
              <a:t>На добраніч звучить як </a:t>
            </a:r>
            <a:r>
              <a:rPr lang="uk-UA" sz="1200" kern="100" dirty="0" err="1">
                <a:solidFill>
                  <a:srgbClr val="0A0A0A"/>
                </a:solidFill>
                <a:effectLst/>
                <a:latin typeface="Arial" panose="020B0604020202020204" pitchFamily="34" charset="0"/>
                <a:ea typeface="Calibri" panose="020F0502020204030204" pitchFamily="34" charset="0"/>
                <a:cs typeface="Arial" panose="020B0604020202020204" pitchFamily="34" charset="0"/>
              </a:rPr>
              <a:t>леля</a:t>
            </a:r>
            <a:r>
              <a:rPr lang="uk-UA" sz="1200" kern="100" dirty="0">
                <a:solidFill>
                  <a:srgbClr val="0A0A0A"/>
                </a:solidFill>
                <a:effectLst/>
                <a:latin typeface="Arial" panose="020B0604020202020204" pitchFamily="34" charset="0"/>
                <a:ea typeface="Calibri" panose="020F0502020204030204" pitchFamily="34" charset="0"/>
                <a:cs typeface="Arial" panose="020B0604020202020204" pitchFamily="34" charset="0"/>
              </a:rPr>
              <a:t> сайда або болгарською - лека </a:t>
            </a:r>
            <a:r>
              <a:rPr lang="uk-UA" sz="1200" kern="100" dirty="0" err="1">
                <a:solidFill>
                  <a:srgbClr val="0A0A0A"/>
                </a:solidFill>
                <a:effectLst/>
                <a:latin typeface="Arial" panose="020B0604020202020204" pitchFamily="34" charset="0"/>
                <a:ea typeface="Calibri" panose="020F0502020204030204" pitchFamily="34" charset="0"/>
                <a:cs typeface="Arial" panose="020B0604020202020204" pitchFamily="34" charset="0"/>
              </a:rPr>
              <a:t>нощ</a:t>
            </a:r>
            <a:r>
              <a:rPr lang="uk-UA" sz="1200" kern="100" dirty="0">
                <a:solidFill>
                  <a:srgbClr val="0A0A0A"/>
                </a:solidFill>
                <a:effectLst/>
                <a:latin typeface="Arial" panose="020B0604020202020204" pitchFamily="34" charset="0"/>
                <a:ea typeface="Calibri" panose="020F0502020204030204" pitchFamily="34" charset="0"/>
                <a:cs typeface="Arial" panose="020B0604020202020204" pitchFamily="34" charset="0"/>
              </a:rPr>
              <a:t> (лека </a:t>
            </a:r>
            <a:r>
              <a:rPr lang="uk-UA" sz="1200" kern="100" dirty="0" err="1">
                <a:solidFill>
                  <a:srgbClr val="0A0A0A"/>
                </a:solidFill>
                <a:effectLst/>
                <a:latin typeface="Arial" panose="020B0604020202020204" pitchFamily="34" charset="0"/>
                <a:ea typeface="Calibri" panose="020F0502020204030204" pitchFamily="34" charset="0"/>
                <a:cs typeface="Arial" panose="020B0604020202020204" pitchFamily="34" charset="0"/>
              </a:rPr>
              <a:t>ношт</a:t>
            </a:r>
            <a:r>
              <a:rPr lang="uk-UA" sz="1200" kern="100" dirty="0">
                <a:solidFill>
                  <a:srgbClr val="0A0A0A"/>
                </a:solidFill>
                <a:effectLst/>
                <a:latin typeface="Arial" panose="020B0604020202020204" pitchFamily="34" charset="0"/>
                <a:ea typeface="Calibri" panose="020F0502020204030204" pitchFamily="34" charset="0"/>
                <a:cs typeface="Arial" panose="020B0604020202020204" pitchFamily="34" charset="0"/>
              </a:rPr>
              <a:t>). </a:t>
            </a:r>
          </a:p>
          <a:p>
            <a:pPr marL="342900" lvl="0" indent="-342900">
              <a:spcAft>
                <a:spcPts val="900"/>
              </a:spcAft>
              <a:buSzPts val="1000"/>
              <a:buFont typeface="Symbol" panose="05050102010706020507" pitchFamily="18" charset="2"/>
              <a:buChar char=""/>
              <a:tabLst>
                <a:tab pos="457200" algn="l"/>
              </a:tabLst>
            </a:pPr>
            <a:r>
              <a:rPr lang="uk-UA" sz="1200" i="1"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Спільне:</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a:t>
            </a:r>
            <a:r>
              <a:rPr lang="uk-UA" sz="1200" kern="0" dirty="0" err="1">
                <a:solidFill>
                  <a:srgbClr val="0A0A0A"/>
                </a:solidFill>
                <a:effectLst/>
                <a:latin typeface="Arial" panose="020B0604020202020204" pitchFamily="34" charset="0"/>
                <a:ea typeface="Times New Roman" panose="02020603050405020304" pitchFamily="18" charset="0"/>
                <a:cs typeface="Arial" panose="020B0604020202020204" pitchFamily="34" charset="0"/>
              </a:rPr>
              <a:t>Шукран</a:t>
            </a: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 (араб. — Дякую) та «Мерсі» (болг. варіант подяки) звучать у нас однаково часто. </a:t>
            </a:r>
            <a:b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br>
            <a:r>
              <a:rPr lang="uk-UA" sz="1200" kern="0" dirty="0">
                <a:solidFill>
                  <a:srgbClr val="0A0A0A"/>
                </a:solidFill>
                <a:effectLst/>
                <a:latin typeface="Arial" panose="020B0604020202020204" pitchFamily="34" charset="0"/>
                <a:ea typeface="Times New Roman" panose="02020603050405020304" pitchFamily="18" charset="0"/>
                <a:cs typeface="Arial" panose="020B0604020202020204" pitchFamily="34" charset="0"/>
              </a:rPr>
              <a:t>Досліджуючи назви продуктів, я помітила, що деякі слова звучать схоже через спільне османське минуле обох культур (наприклад, слова, що стосуються кави чи овочів). </a:t>
            </a:r>
            <a:r>
              <a:rPr kumimoji="0" lang="uk-UA" sz="1200" b="0" i="0" u="none" strike="noStrike" kern="100" cap="none" spc="0" normalizeH="0" baseline="0" noProof="0" dirty="0">
                <a:ln>
                  <a:noFill/>
                </a:ln>
                <a:solidFill>
                  <a:srgbClr val="0A0A0A"/>
                </a:solidFill>
                <a:effectLst/>
                <a:uLnTx/>
                <a:uFillTx/>
                <a:latin typeface="Arial" panose="020B0604020202020204" pitchFamily="34" charset="0"/>
                <a:ea typeface="Calibri" panose="020F0502020204030204" pitchFamily="34" charset="0"/>
                <a:cs typeface="Arial" panose="020B0604020202020204" pitchFamily="34" charset="0"/>
              </a:rPr>
              <a:t>Такий словник ми зробили для того, щоб зберігати й поважати мову членів родини.</a:t>
            </a:r>
            <a:endParaRPr lang="uk-UA" sz="1200" kern="100" dirty="0">
              <a:solidFill>
                <a:srgbClr val="0A0A0A"/>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ECBDCEE7-B93A-497C-A5BB-AC0C4F08A8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5139" y="678071"/>
            <a:ext cx="3265551" cy="5040060"/>
          </a:xfrm>
          <a:prstGeom prst="rect">
            <a:avLst/>
          </a:prstGeom>
        </p:spPr>
      </p:pic>
      <p:pic>
        <p:nvPicPr>
          <p:cNvPr id="6" name="Рисунок 5">
            <a:extLst>
              <a:ext uri="{FF2B5EF4-FFF2-40B4-BE49-F238E27FC236}">
                <a16:creationId xmlns:a16="http://schemas.microsoft.com/office/drawing/2014/main" id="{A8DBBD5D-4587-4A83-A8E1-58AA354AB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6861" y="4119702"/>
            <a:ext cx="3464957" cy="2598717"/>
          </a:xfrm>
          <a:prstGeom prst="rect">
            <a:avLst/>
          </a:prstGeom>
        </p:spPr>
      </p:pic>
      <p:pic>
        <p:nvPicPr>
          <p:cNvPr id="8" name="Рисунок 7">
            <a:extLst>
              <a:ext uri="{FF2B5EF4-FFF2-40B4-BE49-F238E27FC236}">
                <a16:creationId xmlns:a16="http://schemas.microsoft.com/office/drawing/2014/main" id="{F71CC1A4-99ED-4F2D-A413-52CF73D27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212" y="2992823"/>
            <a:ext cx="2596423" cy="3464784"/>
          </a:xfrm>
          <a:prstGeom prst="rect">
            <a:avLst/>
          </a:prstGeom>
        </p:spPr>
      </p:pic>
      <p:sp>
        <p:nvSpPr>
          <p:cNvPr id="10" name="TextBox 9">
            <a:extLst>
              <a:ext uri="{FF2B5EF4-FFF2-40B4-BE49-F238E27FC236}">
                <a16:creationId xmlns:a16="http://schemas.microsoft.com/office/drawing/2014/main" id="{B70F839C-3E64-490B-A973-E09722FFFE4F}"/>
              </a:ext>
            </a:extLst>
          </p:cNvPr>
          <p:cNvSpPr txBox="1"/>
          <p:nvPr/>
        </p:nvSpPr>
        <p:spPr>
          <a:xfrm>
            <a:off x="3046956" y="2712079"/>
            <a:ext cx="4092880" cy="1272271"/>
          </a:xfrm>
          <a:prstGeom prst="rect">
            <a:avLst/>
          </a:prstGeom>
          <a:solidFill>
            <a:srgbClr val="FFFF00">
              <a:alpha val="53000"/>
            </a:srgbClr>
          </a:solidFill>
        </p:spPr>
        <p:txBody>
          <a:bodyPr wrap="square">
            <a:spAutoFit/>
          </a:bodyPr>
          <a:lstStyle/>
          <a:p>
            <a:pPr>
              <a:lnSpc>
                <a:spcPct val="107000"/>
              </a:lnSpc>
              <a:spcAft>
                <a:spcPts val="800"/>
              </a:spcAft>
            </a:pPr>
            <a:r>
              <a:rPr lang="uk-UA" sz="1200" kern="100" dirty="0">
                <a:effectLst/>
                <a:latin typeface="Times New Roman" panose="02020603050405020304" pitchFamily="18" charset="0"/>
                <a:ea typeface="Calibri" panose="020F0502020204030204" pitchFamily="34" charset="0"/>
                <a:cs typeface="Times New Roman" panose="02020603050405020304" pitchFamily="18" charset="0"/>
              </a:rPr>
              <a:t>Сімейні традиційні реліквії болгарської культури: </a:t>
            </a:r>
          </a:p>
          <a:p>
            <a:pPr>
              <a:lnSpc>
                <a:spcPct val="107000"/>
              </a:lnSpc>
              <a:spcAft>
                <a:spcPts val="800"/>
              </a:spcAft>
            </a:pPr>
            <a:r>
              <a:rPr lang="uk-UA" sz="1200" kern="100" dirty="0">
                <a:effectLst/>
                <a:latin typeface="Times New Roman" panose="02020603050405020304" pitchFamily="18" charset="0"/>
                <a:ea typeface="Calibri" panose="020F0502020204030204" pitchFamily="34" charset="0"/>
                <a:cs typeface="Times New Roman" panose="02020603050405020304" pitchFamily="18" charset="0"/>
              </a:rPr>
              <a:t>- болгарський національній жіночий одяг, зображений на панно, якому понад 40-ка років</a:t>
            </a:r>
          </a:p>
          <a:p>
            <a:pPr>
              <a:lnSpc>
                <a:spcPct val="107000"/>
              </a:lnSpc>
              <a:spcAft>
                <a:spcPts val="800"/>
              </a:spcAft>
            </a:pPr>
            <a:r>
              <a:rPr lang="uk-UA" sz="1200" kern="100" dirty="0">
                <a:effectLst/>
                <a:latin typeface="Times New Roman" panose="02020603050405020304" pitchFamily="18" charset="0"/>
                <a:ea typeface="Calibri" panose="020F0502020204030204" pitchFamily="34" charset="0"/>
                <a:cs typeface="Times New Roman" panose="02020603050405020304" pitchFamily="18" charset="0"/>
              </a:rPr>
              <a:t>- Панно ручної роботи болгарського майстра із зображенням давнього болгарського селища в Балканах </a:t>
            </a:r>
          </a:p>
        </p:txBody>
      </p:sp>
    </p:spTree>
    <p:extLst>
      <p:ext uri="{BB962C8B-B14F-4D97-AF65-F5344CB8AC3E}">
        <p14:creationId xmlns:p14="http://schemas.microsoft.com/office/powerpoint/2010/main" val="2127518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67E7A4C-B6B0-4549-BB92-CE1A643F9F44}"/>
              </a:ext>
            </a:extLst>
          </p:cNvPr>
          <p:cNvSpPr txBox="1"/>
          <p:nvPr/>
        </p:nvSpPr>
        <p:spPr>
          <a:xfrm>
            <a:off x="190500" y="313821"/>
            <a:ext cx="6096000" cy="2369559"/>
          </a:xfrm>
          <a:prstGeom prst="rect">
            <a:avLst/>
          </a:prstGeom>
          <a:noFill/>
        </p:spPr>
        <p:txBody>
          <a:bodyPr wrap="square">
            <a:spAutoFit/>
          </a:bodyPr>
          <a:lstStyle/>
          <a:p>
            <a:pPr>
              <a:lnSpc>
                <a:spcPts val="1800"/>
              </a:lnSpc>
              <a:spcAft>
                <a:spcPts val="800"/>
              </a:spcAf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3.3. Результати інтерв’ю з батьками про їхній шлях до гармонії</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Під час підготовки роботи я провела розмову з батьками. Головне питання було: «Як ви змогли поєднати такі різні культури?».</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Мама зазначила:</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«Для мене було важливо, щоб тато відчував себе в Рені як удома, тому я з радістю вивчала арабські традиції гостинності».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Тато відповів:</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«Я побачив у болгарській культурі Бессарабії ту саму повагу до сім'ї, яку виховували в мені в Сирії. Це нас і об'єднало».</a:t>
            </a:r>
            <a:b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b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Ці відповіді стали для мене найціннішим відкриттям: виявляється, ми шукаємо в інших не відмінності, а те, що робить нас схожими.</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529BCC6C-03A8-457C-8448-9A0738943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0596" y="1510384"/>
            <a:ext cx="5680904" cy="4702526"/>
          </a:xfrm>
          <a:prstGeom prst="rect">
            <a:avLst/>
          </a:prstGeom>
        </p:spPr>
      </p:pic>
      <p:pic>
        <p:nvPicPr>
          <p:cNvPr id="4" name="Рисунок 3">
            <a:extLst>
              <a:ext uri="{FF2B5EF4-FFF2-40B4-BE49-F238E27FC236}">
                <a16:creationId xmlns:a16="http://schemas.microsoft.com/office/drawing/2014/main" id="{26DDDAB8-8BF0-446A-88A2-D309E00FD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70" y="2683380"/>
            <a:ext cx="3914384" cy="3914384"/>
          </a:xfrm>
          <a:prstGeom prst="rect">
            <a:avLst/>
          </a:prstGeom>
        </p:spPr>
      </p:pic>
    </p:spTree>
    <p:extLst>
      <p:ext uri="{BB962C8B-B14F-4D97-AF65-F5344CB8AC3E}">
        <p14:creationId xmlns:p14="http://schemas.microsoft.com/office/powerpoint/2010/main" val="2124152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9D4699C-68AE-421F-AC7D-9961EB62BCF2}"/>
              </a:ext>
            </a:extLst>
          </p:cNvPr>
          <p:cNvSpPr txBox="1"/>
          <p:nvPr/>
        </p:nvSpPr>
        <p:spPr>
          <a:xfrm>
            <a:off x="165100" y="95415"/>
            <a:ext cx="8153400" cy="6450484"/>
          </a:xfrm>
          <a:prstGeom prst="rect">
            <a:avLst/>
          </a:prstGeom>
          <a:noFill/>
        </p:spPr>
        <p:txBody>
          <a:bodyPr wrap="square">
            <a:spAutoFit/>
          </a:bodyPr>
          <a:lstStyle/>
          <a:p>
            <a:pPr>
              <a:spcAft>
                <a:spcPts val="800"/>
              </a:spcAft>
            </a:pPr>
            <a:r>
              <a:rPr lang="uk-UA" sz="1200" b="1" kern="0" dirty="0">
                <a:solidFill>
                  <a:srgbClr val="0A0A0A"/>
                </a:solidFill>
                <a:latin typeface="Arial" panose="020B0604020202020204" pitchFamily="34" charset="0"/>
                <a:ea typeface="Times New Roman" panose="02020603050405020304" pitchFamily="18" charset="0"/>
                <a:cs typeface="Times New Roman" panose="02020603050405020304" pitchFamily="18" charset="0"/>
              </a:rPr>
              <a:t>Соціологічне опитування</a:t>
            </a: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про те, як взаємодіють культури різних народів у нашому краї. </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900"/>
              </a:spcAft>
              <a:buFont typeface="+mj-lt"/>
              <a:buAutoNum type="arabicPeriod"/>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Чи знаєш ти, представники яких національностей живуть у твоєму місті/селищі?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а) Так, знаю багато прикладів.</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б) Знаю лише декілька.</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 Ніколи не замислювався/</a:t>
            </a:r>
            <a:r>
              <a:rPr lang="uk-UA" sz="1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лася</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над цим.</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900"/>
              </a:spcAft>
              <a:buFont typeface="+mj-lt"/>
              <a:buAutoNum type="arabicPeriod"/>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Чи є у твоїй родині представники різних національностей (наприклад, українці, молдовани, болгари, гагаузи, сирійці тощо)?</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а) Так (якщо можна, </a:t>
            </a:r>
            <a:r>
              <a:rPr lang="uk-UA" sz="1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вкажи</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які: ________________)</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б) Ні, всі мої рідні — однієї національності.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900"/>
              </a:spcAft>
              <a:buFont typeface="+mj-lt"/>
              <a:buAutoNum type="arabicPeriod"/>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Яку страву іншого народу найчастіше готують у тебе вдома?</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(Наприклад: мамалига, голубці, </a:t>
            </a:r>
            <a:r>
              <a:rPr lang="uk-UA" sz="1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хумус</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 піца, чебуреки тощо)</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Відповідь: _____________________________________</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900"/>
              </a:spcAft>
              <a:buFont typeface="+mj-lt"/>
              <a:buAutoNum type="arabicPeriod"/>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Чи використовуєте ви вдома слова з інших мов (не української)?</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а) Так, постійно.</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б) </a:t>
            </a:r>
            <a:r>
              <a:rPr lang="uk-UA" sz="1200" kern="0" dirty="0" err="1">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Рідко</a:t>
            </a: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 Ні.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900"/>
              </a:spcAft>
              <a:buFont typeface="+mj-lt"/>
              <a:buAutoNum type="arabicPeriod"/>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Яке свято іншого народу тобі подобається або ти про нього знаєш?</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Відповідь: _____________________________________</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900"/>
              </a:spcAft>
              <a:buFont typeface="+mj-lt"/>
              <a:buAutoNum type="arabicPeriod"/>
              <a:tabLst>
                <a:tab pos="457200" algn="l"/>
              </a:tabLst>
            </a:pPr>
            <a:r>
              <a:rPr lang="uk-UA" sz="12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Чи вважаєш ти, що поєднання різних культур робить наше життя цікавішим?</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а) Так, це збагачує нас.</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б) Мені байдуже.</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900"/>
              </a:spcAft>
              <a:buSzPts val="1000"/>
              <a:buFont typeface="Courier New" panose="02070309020205020404" pitchFamily="49" charset="0"/>
              <a:buChar char="o"/>
              <a:tabLst>
                <a:tab pos="914400" algn="l"/>
              </a:tabLst>
            </a:pPr>
            <a:r>
              <a:rPr lang="uk-UA" sz="1200"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 Це складно, бо люди занадто різні.</a:t>
            </a:r>
            <a:endParaRPr lang="uk-UA" sz="1100" kern="1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id="{FDDE8FCB-8A9B-486E-90D9-32B096B5F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7947" y="2426013"/>
            <a:ext cx="3058311" cy="2293733"/>
          </a:xfrm>
          <a:prstGeom prst="rect">
            <a:avLst/>
          </a:prstGeom>
        </p:spPr>
      </p:pic>
      <p:pic>
        <p:nvPicPr>
          <p:cNvPr id="6" name="Рисунок 5">
            <a:extLst>
              <a:ext uri="{FF2B5EF4-FFF2-40B4-BE49-F238E27FC236}">
                <a16:creationId xmlns:a16="http://schemas.microsoft.com/office/drawing/2014/main" id="{0B595113-A4E9-4913-93B5-164D05B8D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258" y="768880"/>
            <a:ext cx="3058312" cy="2293734"/>
          </a:xfrm>
          <a:prstGeom prst="rect">
            <a:avLst/>
          </a:prstGeom>
        </p:spPr>
      </p:pic>
      <p:pic>
        <p:nvPicPr>
          <p:cNvPr id="4" name="Рисунок 3">
            <a:extLst>
              <a:ext uri="{FF2B5EF4-FFF2-40B4-BE49-F238E27FC236}">
                <a16:creationId xmlns:a16="http://schemas.microsoft.com/office/drawing/2014/main" id="{E09A56A4-6BA8-4283-934E-386863B0EA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3377" y="4117971"/>
            <a:ext cx="3400642" cy="2550482"/>
          </a:xfrm>
          <a:prstGeom prst="rect">
            <a:avLst/>
          </a:prstGeom>
        </p:spPr>
      </p:pic>
    </p:spTree>
    <p:extLst>
      <p:ext uri="{BB962C8B-B14F-4D97-AF65-F5344CB8AC3E}">
        <p14:creationId xmlns:p14="http://schemas.microsoft.com/office/powerpoint/2010/main" val="3484998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763148-0CB0-4763-B8A8-47E2C2F2425F}"/>
              </a:ext>
            </a:extLst>
          </p:cNvPr>
          <p:cNvSpPr>
            <a:spLocks noGrp="1"/>
          </p:cNvSpPr>
          <p:nvPr>
            <p:ph type="title"/>
          </p:nvPr>
        </p:nvSpPr>
        <p:spPr>
          <a:xfrm>
            <a:off x="8112964" y="341943"/>
            <a:ext cx="4026074" cy="1831975"/>
          </a:xfrm>
        </p:spPr>
        <p:txBody>
          <a:bodyPr>
            <a:normAutofit/>
          </a:bodyPr>
          <a:lstStyle/>
          <a:p>
            <a:r>
              <a:rPr lang="uk-UA" sz="2400" dirty="0"/>
              <a:t>Соціологічне опитування провела серед учнів 7 класу (24 учнів)</a:t>
            </a:r>
          </a:p>
        </p:txBody>
      </p:sp>
      <p:graphicFrame>
        <p:nvGraphicFramePr>
          <p:cNvPr id="6" name="Місце для вмісту 5">
            <a:extLst>
              <a:ext uri="{FF2B5EF4-FFF2-40B4-BE49-F238E27FC236}">
                <a16:creationId xmlns:a16="http://schemas.microsoft.com/office/drawing/2014/main" id="{3E131236-B271-4109-8EFD-FE43023685BA}"/>
              </a:ext>
            </a:extLst>
          </p:cNvPr>
          <p:cNvGraphicFramePr>
            <a:graphicFrameLocks noGrp="1"/>
          </p:cNvGraphicFramePr>
          <p:nvPr>
            <p:ph idx="1"/>
            <p:extLst>
              <p:ext uri="{D42A27DB-BD31-4B8C-83A1-F6EECF244321}">
                <p14:modId xmlns:p14="http://schemas.microsoft.com/office/powerpoint/2010/main" val="1681229639"/>
              </p:ext>
            </p:extLst>
          </p:nvPr>
        </p:nvGraphicFramePr>
        <p:xfrm>
          <a:off x="1146512" y="2197100"/>
          <a:ext cx="11264900" cy="40052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Місце для вмісту 5">
            <a:extLst>
              <a:ext uri="{FF2B5EF4-FFF2-40B4-BE49-F238E27FC236}">
                <a16:creationId xmlns:a16="http://schemas.microsoft.com/office/drawing/2014/main" id="{E2955FEF-6F34-4284-8CF1-03F931A041F9}"/>
              </a:ext>
            </a:extLst>
          </p:cNvPr>
          <p:cNvGraphicFramePr>
            <a:graphicFrameLocks/>
          </p:cNvGraphicFramePr>
          <p:nvPr>
            <p:extLst>
              <p:ext uri="{D42A27DB-BD31-4B8C-83A1-F6EECF244321}">
                <p14:modId xmlns:p14="http://schemas.microsoft.com/office/powerpoint/2010/main" val="466840229"/>
              </p:ext>
            </p:extLst>
          </p:nvPr>
        </p:nvGraphicFramePr>
        <p:xfrm>
          <a:off x="52962" y="365125"/>
          <a:ext cx="2978015" cy="25812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817C3CA3-4AA5-40B3-B6CD-5714A03E3D84}"/>
              </a:ext>
            </a:extLst>
          </p:cNvPr>
          <p:cNvSpPr txBox="1"/>
          <p:nvPr/>
        </p:nvSpPr>
        <p:spPr>
          <a:xfrm>
            <a:off x="992220" y="6202362"/>
            <a:ext cx="6099243" cy="430887"/>
          </a:xfrm>
          <a:prstGeom prst="rect">
            <a:avLst/>
          </a:prstGeom>
          <a:noFill/>
        </p:spPr>
        <p:txBody>
          <a:bodyPr wrap="square">
            <a:spAutoFit/>
          </a:bodyPr>
          <a:lstStyle/>
          <a:p>
            <a:r>
              <a:rPr lang="uk-UA" sz="1100" dirty="0">
                <a:solidFill>
                  <a:srgbClr val="46707F"/>
                </a:solidFill>
                <a:effectLst/>
                <a:latin typeface="Open Sans" panose="020B0606030504020204" pitchFamily="34" charset="0"/>
                <a:ea typeface="Calibri" panose="020F0502020204030204" pitchFamily="34" charset="0"/>
              </a:rPr>
              <a:t>Опитування моїх однокласників показало, що моя родина не є винятком, а є частиною загальної картини нашого багатонаціонального краю.</a:t>
            </a:r>
            <a:endParaRPr lang="uk-UA" dirty="0"/>
          </a:p>
        </p:txBody>
      </p:sp>
      <p:sp>
        <p:nvSpPr>
          <p:cNvPr id="12" name="TextBox 11">
            <a:extLst>
              <a:ext uri="{FF2B5EF4-FFF2-40B4-BE49-F238E27FC236}">
                <a16:creationId xmlns:a16="http://schemas.microsoft.com/office/drawing/2014/main" id="{20B6F575-9952-47D3-9617-FA9A14C89BEB}"/>
              </a:ext>
            </a:extLst>
          </p:cNvPr>
          <p:cNvSpPr txBox="1"/>
          <p:nvPr/>
        </p:nvSpPr>
        <p:spPr>
          <a:xfrm>
            <a:off x="8112964" y="1793094"/>
            <a:ext cx="3837030" cy="261610"/>
          </a:xfrm>
          <a:prstGeom prst="rect">
            <a:avLst/>
          </a:prstGeom>
          <a:noFill/>
        </p:spPr>
        <p:txBody>
          <a:bodyPr wrap="square">
            <a:spAutoFit/>
          </a:bodyPr>
          <a:lstStyle/>
          <a:p>
            <a:r>
              <a:rPr lang="uk-UA" sz="1100" dirty="0">
                <a:solidFill>
                  <a:srgbClr val="46707F"/>
                </a:solidFill>
                <a:effectLst/>
                <a:latin typeface="Open Sans" panose="020B0606030504020204" pitchFamily="34" charset="0"/>
                <a:ea typeface="Calibri" panose="020F0502020204030204" pitchFamily="34" charset="0"/>
              </a:rPr>
              <a:t>«70% учнів класу мають мультикультурне коріння»</a:t>
            </a:r>
            <a:endParaRPr lang="uk-UA" dirty="0"/>
          </a:p>
        </p:txBody>
      </p:sp>
      <p:pic>
        <p:nvPicPr>
          <p:cNvPr id="4" name="Рисунок 3">
            <a:extLst>
              <a:ext uri="{FF2B5EF4-FFF2-40B4-BE49-F238E27FC236}">
                <a16:creationId xmlns:a16="http://schemas.microsoft.com/office/drawing/2014/main" id="{B45FD95D-7D72-4911-A6F5-B65CFBDABA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1841" y="0"/>
            <a:ext cx="3098104" cy="2323578"/>
          </a:xfrm>
          <a:prstGeom prst="rect">
            <a:avLst/>
          </a:prstGeom>
        </p:spPr>
      </p:pic>
    </p:spTree>
    <p:extLst>
      <p:ext uri="{BB962C8B-B14F-4D97-AF65-F5344CB8AC3E}">
        <p14:creationId xmlns:p14="http://schemas.microsoft.com/office/powerpoint/2010/main" val="4175174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1D40FD-C8B1-4465-BBE5-E05CA8919487}"/>
              </a:ext>
            </a:extLst>
          </p:cNvPr>
          <p:cNvSpPr txBox="1"/>
          <p:nvPr/>
        </p:nvSpPr>
        <p:spPr>
          <a:xfrm>
            <a:off x="198383" y="0"/>
            <a:ext cx="8153400" cy="6745436"/>
          </a:xfrm>
          <a:prstGeom prst="rect">
            <a:avLst/>
          </a:prstGeom>
          <a:noFill/>
        </p:spPr>
        <p:txBody>
          <a:bodyPr wrap="square">
            <a:spAutoFit/>
          </a:bodyPr>
          <a:lstStyle/>
          <a:p>
            <a:pPr>
              <a:lnSpc>
                <a:spcPts val="2100"/>
              </a:lnSpc>
              <a:spcAft>
                <a:spcPts val="800"/>
              </a:spcAft>
            </a:pPr>
            <a:r>
              <a:rPr lang="uk-UA" sz="1500" b="1" kern="0" dirty="0">
                <a:solidFill>
                  <a:srgbClr val="0A0A0A"/>
                </a:solidFill>
                <a:effectLst/>
                <a:latin typeface="Arial" panose="020B0604020202020204" pitchFamily="34" charset="0"/>
                <a:ea typeface="Times New Roman" panose="02020603050405020304" pitchFamily="18" charset="0"/>
                <a:cs typeface="Times New Roman" panose="02020603050405020304" pitchFamily="18" charset="0"/>
              </a:rPr>
              <a:t>ВИСНОВКИ</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800"/>
              </a:lnSpc>
              <a:spcAft>
                <a:spcPts val="800"/>
              </a:spcAft>
            </a:pP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У результаті проведеного дослідження взаємовпливу болгарської православної та арабської мусульманської культур на прикладі моєї родини в місті Рені, можна зробити такі висновки:</a:t>
            </a:r>
            <a:endParaRPr lang="uk-UA" sz="11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Гармонія релігійного діалогу.</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Досвід моєї сім’ї доводить, що православ’я та іслам мають спільний фундамент — це етичні цінності: милосердя, чесність, гостинність та глибока повага до батьків. У нашій оселі релігійні символи (ікони та арабська каліграфія) співіснують як знаки духовної єдності, а не розбіжностей.</a:t>
            </a:r>
            <a:endParaRPr lang="uk-UA" sz="1100" kern="100" dirty="0">
              <a:solidFill>
                <a:srgbClr val="0A0A0A"/>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Синтез традицій у побуті.</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Взаємовплив культур найяскравіше проявляється в «гастрономічному діалозі» (поєднання бессарабських овочів та арабських спецій) та святкуванні календарних свят обох народів. Це створює унікальний родинний ритм життя, де Великдень та Рамадан однаково шануються.</a:t>
            </a:r>
            <a:endParaRPr lang="uk-UA" sz="1100" kern="100" dirty="0">
              <a:solidFill>
                <a:srgbClr val="0A0A0A"/>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b="1"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Мовне</a:t>
            </a:r>
            <a:r>
              <a:rPr lang="uk-UA" sz="12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збагачення.</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Використання елементів болгарської, арабської та української мов у щоденному спілкуванні розширює мій світогляд і робить нашу комунікацію особливою. Це «живий» приклад того, як мови не витісняють одна одну, а доповнюють.</a:t>
            </a:r>
            <a:endParaRPr lang="uk-UA" sz="1100" kern="100" dirty="0">
              <a:solidFill>
                <a:srgbClr val="0A0A0A"/>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Рені як простір толерантності.</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Моя родина є частиною багатонаціональної громади Одещини. Наше дослідження підтверджує, що в Україні історично склалася культура мирного співіснування, де кожна національність збагачує загальну державну ідентичність.</a:t>
            </a:r>
            <a:endParaRPr lang="uk-UA" sz="1100" kern="100" dirty="0">
              <a:solidFill>
                <a:srgbClr val="0A0A0A"/>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ts val="1800"/>
              </a:lnSpc>
              <a:spcAft>
                <a:spcPts val="900"/>
              </a:spcAft>
              <a:buFont typeface="+mj-lt"/>
              <a:buAutoNum type="arabicPeriod"/>
              <a:tabLst>
                <a:tab pos="457200" algn="l"/>
              </a:tabLst>
            </a:pPr>
            <a:r>
              <a:rPr lang="uk-UA" sz="12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Особистий внесок.</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Робота над </a:t>
            </a:r>
            <a:r>
              <a:rPr lang="uk-UA" sz="1200" kern="0" dirty="0" err="1">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проєктом</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допомогла мені глибше зрозуміти моє коріння. Я усвідомила, що бути «дитиною двох світів» — це велика відповідальність і водночас дар, який дозволяє бачити красу в кожній культурі.</a:t>
            </a:r>
            <a:endParaRPr lang="uk-UA" sz="1100" kern="100" dirty="0">
              <a:solidFill>
                <a:srgbClr val="0A0A0A"/>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uk-UA" sz="1200" b="1"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Головний результат роботи:</a:t>
            </a:r>
            <a:r>
              <a:rPr lang="uk-UA" sz="1200" kern="0" dirty="0">
                <a:solidFill>
                  <a:srgbClr val="0A0A0A"/>
                </a:solidFill>
                <a:effectLst/>
                <a:latin typeface="Times New Roman" panose="02020603050405020304" pitchFamily="18" charset="0"/>
                <a:ea typeface="Times New Roman" panose="02020603050405020304" pitchFamily="18" charset="0"/>
                <a:cs typeface="Times New Roman" panose="02020603050405020304" pitchFamily="18" charset="0"/>
              </a:rPr>
              <a:t> міжнаціональна родина — це не просто союз двох людей, а міст між цивілізаціями, який будується на любові, знаннях та взаємних поступках.</a:t>
            </a:r>
          </a:p>
          <a:p>
            <a:endParaRPr lang="uk-UA" sz="1200" kern="0" dirty="0">
              <a:solidFill>
                <a:srgbClr val="0A0A0A"/>
              </a:solidFill>
              <a:latin typeface="Times New Roman" panose="02020603050405020304" pitchFamily="18" charset="0"/>
              <a:cs typeface="Times New Roman" panose="02020603050405020304" pitchFamily="18" charset="0"/>
            </a:endParaRPr>
          </a:p>
          <a:p>
            <a:r>
              <a:rPr lang="uk-UA" sz="1100" dirty="0">
                <a:latin typeface="Times New Roman" panose="02020603050405020304" pitchFamily="18" charset="0"/>
                <a:cs typeface="Times New Roman" panose="02020603050405020304" pitchFamily="18" charset="0"/>
              </a:rPr>
              <a:t>	Не дивлячись на те, що за національною я </a:t>
            </a:r>
            <a:r>
              <a:rPr lang="uk-UA" sz="1100" dirty="0" err="1">
                <a:latin typeface="Times New Roman" panose="02020603050405020304" pitchFamily="18" charset="0"/>
                <a:cs typeface="Times New Roman" panose="02020603050405020304" pitchFamily="18" charset="0"/>
              </a:rPr>
              <a:t>напів</a:t>
            </a:r>
            <a:r>
              <a:rPr lang="uk-UA" sz="1100" dirty="0">
                <a:latin typeface="Times New Roman" panose="02020603050405020304" pitchFamily="18" charset="0"/>
                <a:cs typeface="Times New Roman" panose="02020603050405020304" pitchFamily="18" charset="0"/>
              </a:rPr>
              <a:t> арабка й </a:t>
            </a:r>
            <a:r>
              <a:rPr lang="uk-UA" sz="1100" dirty="0" err="1">
                <a:latin typeface="Times New Roman" panose="02020603050405020304" pitchFamily="18" charset="0"/>
                <a:cs typeface="Times New Roman" panose="02020603050405020304" pitchFamily="18" charset="0"/>
              </a:rPr>
              <a:t>напів</a:t>
            </a:r>
            <a:r>
              <a:rPr lang="uk-UA" sz="1100" dirty="0">
                <a:latin typeface="Times New Roman" panose="02020603050405020304" pitchFamily="18" charset="0"/>
                <a:cs typeface="Times New Roman" panose="02020603050405020304" pitchFamily="18" charset="0"/>
              </a:rPr>
              <a:t> болгарка, я громадянка України. Бути громадянкою України — це велика гордість і водночас особлива відповідальність. Це про відчуття глибокого зв'язку з землею, де я народилася, і з людьми, з якими я проживаю.</a:t>
            </a:r>
          </a:p>
          <a:p>
            <a:r>
              <a:rPr lang="uk-UA" sz="1100" dirty="0">
                <a:latin typeface="Times New Roman" panose="02020603050405020304" pitchFamily="18" charset="0"/>
                <a:cs typeface="Times New Roman" panose="02020603050405020304" pitchFamily="18" charset="0"/>
              </a:rPr>
              <a:t>	Але найбільше багатство моєї країни — це люди. Я захоплююся нашою незламністю, сміливістю та щирістю. Мені подобається, як українці вміють об'єднуватися, підтримувати одне одного у найважчі часи та зберігати світло в душі й почуття гумору, незважаючи ні на що. Також я люблю нашу мову — вона неймовірно мелодійна, і нашу культуру з її давніми традиціями, які ми сьогодні відкриваємо по-новому. Україна для мене — це дім. Місце, де мріється сміливо і де хочеться будувати своє майбутнє.</a:t>
            </a:r>
            <a:endParaRPr lang="uk-UA"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DC1971D5-57D4-411A-8FAA-1DAF3BA30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0" y="1064712"/>
            <a:ext cx="3546431" cy="4728575"/>
          </a:xfrm>
          <a:prstGeom prst="rect">
            <a:avLst/>
          </a:prstGeom>
        </p:spPr>
      </p:pic>
    </p:spTree>
    <p:extLst>
      <p:ext uri="{BB962C8B-B14F-4D97-AF65-F5344CB8AC3E}">
        <p14:creationId xmlns:p14="http://schemas.microsoft.com/office/powerpoint/2010/main" val="1614903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C47F7B-BD3A-4510-A216-6B3897836B03}"/>
              </a:ext>
            </a:extLst>
          </p:cNvPr>
          <p:cNvSpPr>
            <a:spLocks noGrp="1"/>
          </p:cNvSpPr>
          <p:nvPr>
            <p:ph type="title"/>
          </p:nvPr>
        </p:nvSpPr>
        <p:spPr>
          <a:xfrm>
            <a:off x="701565" y="0"/>
            <a:ext cx="8410903" cy="1169385"/>
          </a:xfrm>
        </p:spPr>
        <p:txBody>
          <a:bodyPr/>
          <a:lstStyle/>
          <a:p>
            <a:r>
              <a:rPr lang="uk-UA" dirty="0"/>
              <a:t>Список використаної літератури</a:t>
            </a:r>
          </a:p>
        </p:txBody>
      </p:sp>
      <p:sp>
        <p:nvSpPr>
          <p:cNvPr id="8" name="Місце для вмісту 7">
            <a:extLst>
              <a:ext uri="{FF2B5EF4-FFF2-40B4-BE49-F238E27FC236}">
                <a16:creationId xmlns:a16="http://schemas.microsoft.com/office/drawing/2014/main" id="{64C4F823-F0A0-4B16-B9EF-F5B0D7DE8588}"/>
              </a:ext>
            </a:extLst>
          </p:cNvPr>
          <p:cNvSpPr>
            <a:spLocks noGrp="1"/>
          </p:cNvSpPr>
          <p:nvPr>
            <p:ph idx="1"/>
          </p:nvPr>
        </p:nvSpPr>
        <p:spPr>
          <a:xfrm>
            <a:off x="207579" y="1363170"/>
            <a:ext cx="10515600" cy="4351338"/>
          </a:xfrm>
        </p:spPr>
        <p:txBody>
          <a:bodyPr>
            <a:normAutofit fontScale="70000" lnSpcReduction="20000"/>
          </a:bodyPr>
          <a:lstStyle/>
          <a:p>
            <a:r>
              <a:rPr lang="uk-UA" sz="2800" kern="0" dirty="0">
                <a:solidFill>
                  <a:srgbClr val="0A0A0A"/>
                </a:solidFill>
                <a:effectLst/>
                <a:latin typeface="Arial" panose="020B0604020202020204" pitchFamily="34" charset="0"/>
                <a:ea typeface="Times New Roman" panose="02020603050405020304" pitchFamily="18" charset="0"/>
              </a:rPr>
              <a:t>Історія Сирії//</a:t>
            </a:r>
            <a:r>
              <a:rPr lang="en-US" sz="2800" kern="0" dirty="0">
                <a:solidFill>
                  <a:srgbClr val="0A0A0A"/>
                </a:solidFill>
                <a:effectLst/>
                <a:latin typeface="Arial" panose="020B0604020202020204" pitchFamily="34" charset="0"/>
                <a:ea typeface="Times New Roman" panose="02020603050405020304" pitchFamily="18" charset="0"/>
              </a:rPr>
              <a:t>https://uk.wikipedia.org/wiki/%D0%86%D1%81%D1%82%D0%BE%D1%80%D1%96%D1%8F_%D0%A1%D0%B8%D1%80%D1%96%D1%97</a:t>
            </a:r>
            <a:r>
              <a:rPr lang="uk-UA" sz="2800" kern="0" dirty="0">
                <a:solidFill>
                  <a:srgbClr val="0A0A0A"/>
                </a:solidFill>
                <a:effectLst/>
                <a:latin typeface="Arial" panose="020B0604020202020204" pitchFamily="34" charset="0"/>
                <a:ea typeface="Times New Roman" panose="02020603050405020304" pitchFamily="18" charset="0"/>
              </a:rPr>
              <a:t> </a:t>
            </a:r>
          </a:p>
          <a:p>
            <a:r>
              <a:rPr lang="uk-UA" sz="2800" kern="0" dirty="0">
                <a:solidFill>
                  <a:srgbClr val="0A0A0A"/>
                </a:solidFill>
                <a:effectLst/>
                <a:latin typeface="Arial" panose="020B0604020202020204" pitchFamily="34" charset="0"/>
                <a:ea typeface="Times New Roman" panose="02020603050405020304" pitchFamily="18" charset="0"/>
              </a:rPr>
              <a:t>Кушнір В. Г. Нариси з етнографії Одещини. — Одеса: Гермес, 2012. – 264 с.</a:t>
            </a:r>
          </a:p>
          <a:p>
            <a:r>
              <a:rPr lang="uk-UA" kern="0" dirty="0">
                <a:solidFill>
                  <a:srgbClr val="0A0A0A"/>
                </a:solidFill>
                <a:latin typeface="Arial" panose="020B0604020202020204" pitchFamily="34" charset="0"/>
                <a:ea typeface="Times New Roman" panose="02020603050405020304" pitchFamily="18" charset="0"/>
              </a:rPr>
              <a:t>Народознавство Одещини. </a:t>
            </a:r>
            <a:r>
              <a:rPr lang="uk-UA" kern="0" dirty="0" err="1">
                <a:solidFill>
                  <a:srgbClr val="0A0A0A"/>
                </a:solidFill>
                <a:latin typeface="Arial" panose="020B0604020202020204" pitchFamily="34" charset="0"/>
                <a:ea typeface="Times New Roman" panose="02020603050405020304" pitchFamily="18" charset="0"/>
              </a:rPr>
              <a:t>Навч</a:t>
            </a:r>
            <a:r>
              <a:rPr lang="uk-UA" kern="0" dirty="0">
                <a:solidFill>
                  <a:srgbClr val="0A0A0A"/>
                </a:solidFill>
                <a:latin typeface="Arial" panose="020B0604020202020204" pitchFamily="34" charset="0"/>
                <a:ea typeface="Times New Roman" panose="02020603050405020304" pitchFamily="18" charset="0"/>
              </a:rPr>
              <a:t>. посібник / Кушнір В. Г.; Гермес, Одеса, 1998. – 245 с.</a:t>
            </a:r>
            <a:endParaRPr lang="uk-UA" sz="2800" kern="0" dirty="0">
              <a:solidFill>
                <a:srgbClr val="0A0A0A"/>
              </a:solidFill>
              <a:effectLst/>
              <a:latin typeface="Arial" panose="020B0604020202020204" pitchFamily="34" charset="0"/>
              <a:ea typeface="Times New Roman" panose="02020603050405020304" pitchFamily="18" charset="0"/>
            </a:endParaRPr>
          </a:p>
          <a:p>
            <a:r>
              <a:rPr lang="uk-UA" kern="0" dirty="0">
                <a:solidFill>
                  <a:srgbClr val="0A0A0A"/>
                </a:solidFill>
                <a:latin typeface="Arial" panose="020B0604020202020204" pitchFamily="34" charset="0"/>
                <a:ea typeface="Times New Roman" panose="02020603050405020304" pitchFamily="18" charset="0"/>
              </a:rPr>
              <a:t>Одеський регіон: природа, населення, господарство: </a:t>
            </a:r>
            <a:r>
              <a:rPr lang="uk-UA" kern="0" dirty="0" err="1">
                <a:solidFill>
                  <a:srgbClr val="0A0A0A"/>
                </a:solidFill>
                <a:latin typeface="Arial" panose="020B0604020202020204" pitchFamily="34" charset="0"/>
                <a:ea typeface="Times New Roman" panose="02020603050405020304" pitchFamily="18" charset="0"/>
              </a:rPr>
              <a:t>Навч</a:t>
            </a:r>
            <a:r>
              <a:rPr lang="uk-UA" kern="0" dirty="0">
                <a:solidFill>
                  <a:srgbClr val="0A0A0A"/>
                </a:solidFill>
                <a:latin typeface="Arial" panose="020B0604020202020204" pitchFamily="34" charset="0"/>
                <a:ea typeface="Times New Roman" panose="02020603050405020304" pitchFamily="18" charset="0"/>
              </a:rPr>
              <a:t>. </a:t>
            </a:r>
            <a:r>
              <a:rPr lang="uk-UA" kern="0" dirty="0" err="1">
                <a:solidFill>
                  <a:srgbClr val="0A0A0A"/>
                </a:solidFill>
                <a:latin typeface="Arial" panose="020B0604020202020204" pitchFamily="34" charset="0"/>
                <a:ea typeface="Times New Roman" panose="02020603050405020304" pitchFamily="18" charset="0"/>
              </a:rPr>
              <a:t>пос</a:t>
            </a:r>
            <a:r>
              <a:rPr lang="uk-UA" kern="0" dirty="0">
                <a:solidFill>
                  <a:srgbClr val="0A0A0A"/>
                </a:solidFill>
                <a:latin typeface="Arial" panose="020B0604020202020204" pitchFamily="34" charset="0"/>
                <a:ea typeface="Times New Roman" panose="02020603050405020304" pitchFamily="18" charset="0"/>
              </a:rPr>
              <a:t>./О. Г. </a:t>
            </a:r>
            <a:r>
              <a:rPr lang="uk-UA" kern="0" dirty="0" err="1">
                <a:solidFill>
                  <a:srgbClr val="0A0A0A"/>
                </a:solidFill>
                <a:latin typeface="Arial" panose="020B0604020202020204" pitchFamily="34" charset="0"/>
                <a:ea typeface="Times New Roman" panose="02020603050405020304" pitchFamily="18" charset="0"/>
              </a:rPr>
              <a:t>Топчієв</a:t>
            </a:r>
            <a:r>
              <a:rPr lang="uk-UA" kern="0" dirty="0">
                <a:solidFill>
                  <a:srgbClr val="0A0A0A"/>
                </a:solidFill>
                <a:latin typeface="Arial" panose="020B0604020202020204" pitchFamily="34" charset="0"/>
                <a:ea typeface="Times New Roman" panose="02020603050405020304" pitchFamily="18" charset="0"/>
              </a:rPr>
              <a:t>, І. І. Кондратюк та ін., За </a:t>
            </a:r>
            <a:r>
              <a:rPr lang="uk-UA" kern="0" dirty="0" err="1">
                <a:solidFill>
                  <a:srgbClr val="0A0A0A"/>
                </a:solidFill>
                <a:latin typeface="Arial" panose="020B0604020202020204" pitchFamily="34" charset="0"/>
                <a:ea typeface="Times New Roman" panose="02020603050405020304" pitchFamily="18" charset="0"/>
              </a:rPr>
              <a:t>заг</a:t>
            </a:r>
            <a:r>
              <a:rPr lang="uk-UA" kern="0" dirty="0">
                <a:solidFill>
                  <a:srgbClr val="0A0A0A"/>
                </a:solidFill>
                <a:latin typeface="Arial" panose="020B0604020202020204" pitchFamily="34" charset="0"/>
                <a:ea typeface="Times New Roman" panose="02020603050405020304" pitchFamily="18" charset="0"/>
              </a:rPr>
              <a:t>. ред. О. Г. </a:t>
            </a:r>
            <a:r>
              <a:rPr lang="uk-UA" kern="0" dirty="0" err="1">
                <a:solidFill>
                  <a:srgbClr val="0A0A0A"/>
                </a:solidFill>
                <a:latin typeface="Arial" panose="020B0604020202020204" pitchFamily="34" charset="0"/>
                <a:ea typeface="Times New Roman" panose="02020603050405020304" pitchFamily="18" charset="0"/>
              </a:rPr>
              <a:t>Топчієва</a:t>
            </a:r>
            <a:r>
              <a:rPr lang="uk-UA" kern="0" dirty="0">
                <a:solidFill>
                  <a:srgbClr val="0A0A0A"/>
                </a:solidFill>
                <a:latin typeface="Arial" panose="020B0604020202020204" pitchFamily="34" charset="0"/>
                <a:ea typeface="Times New Roman" panose="02020603050405020304" pitchFamily="18" charset="0"/>
              </a:rPr>
              <a:t>. – Одеса: </a:t>
            </a:r>
            <a:r>
              <a:rPr lang="uk-UA" kern="0" dirty="0" err="1">
                <a:solidFill>
                  <a:srgbClr val="0A0A0A"/>
                </a:solidFill>
                <a:latin typeface="Arial" panose="020B0604020202020204" pitchFamily="34" charset="0"/>
                <a:ea typeface="Times New Roman" panose="02020603050405020304" pitchFamily="18" charset="0"/>
              </a:rPr>
              <a:t>Астропринт</a:t>
            </a:r>
            <a:r>
              <a:rPr lang="uk-UA" kern="0" dirty="0">
                <a:solidFill>
                  <a:srgbClr val="0A0A0A"/>
                </a:solidFill>
                <a:latin typeface="Arial" panose="020B0604020202020204" pitchFamily="34" charset="0"/>
                <a:ea typeface="Times New Roman" panose="02020603050405020304" pitchFamily="18" charset="0"/>
              </a:rPr>
              <a:t>, 2003. – 184 с.</a:t>
            </a:r>
          </a:p>
          <a:p>
            <a:r>
              <a:rPr lang="uk-UA" kern="0" dirty="0">
                <a:solidFill>
                  <a:srgbClr val="0A0A0A"/>
                </a:solidFill>
                <a:latin typeface="Arial" panose="020B0604020202020204" pitchFamily="34" charset="0"/>
                <a:ea typeface="Times New Roman" panose="02020603050405020304" pitchFamily="18" charset="0"/>
              </a:rPr>
              <a:t>Туристична карта Ренійського району: </a:t>
            </a:r>
            <a:r>
              <a:rPr lang="uk-UA" kern="0" dirty="0" err="1">
                <a:solidFill>
                  <a:srgbClr val="0A0A0A"/>
                </a:solidFill>
                <a:latin typeface="Arial" panose="020B0604020202020204" pitchFamily="34" charset="0"/>
                <a:ea typeface="Times New Roman" panose="02020603050405020304" pitchFamily="18" charset="0"/>
              </a:rPr>
              <a:t>бібліогр</a:t>
            </a:r>
            <a:r>
              <a:rPr lang="uk-UA" kern="0" dirty="0">
                <a:solidFill>
                  <a:srgbClr val="0A0A0A"/>
                </a:solidFill>
                <a:latin typeface="Arial" panose="020B0604020202020204" pitchFamily="34" charset="0"/>
                <a:ea typeface="Times New Roman" panose="02020603050405020304" pitchFamily="18" charset="0"/>
              </a:rPr>
              <a:t>. покажчик / склад. В. П. Осадча, Г. Ф. Тарасенко; Ренійська центральна районна бібліотека. 2-е вид., перероб. і </a:t>
            </a:r>
            <a:r>
              <a:rPr lang="uk-UA" kern="0" dirty="0" err="1">
                <a:solidFill>
                  <a:srgbClr val="0A0A0A"/>
                </a:solidFill>
                <a:latin typeface="Arial" panose="020B0604020202020204" pitchFamily="34" charset="0"/>
                <a:ea typeface="Times New Roman" panose="02020603050405020304" pitchFamily="18" charset="0"/>
              </a:rPr>
              <a:t>допов</a:t>
            </a:r>
            <a:r>
              <a:rPr lang="uk-UA" kern="0" dirty="0">
                <a:solidFill>
                  <a:srgbClr val="0A0A0A"/>
                </a:solidFill>
                <a:latin typeface="Arial" panose="020B0604020202020204" pitchFamily="34" charset="0"/>
                <a:ea typeface="Times New Roman" panose="02020603050405020304" pitchFamily="18" charset="0"/>
              </a:rPr>
              <a:t>. – Рені: СМИЛ, 2016. – 64 с.</a:t>
            </a:r>
          </a:p>
          <a:p>
            <a:r>
              <a:rPr lang="uk-UA" kern="0" dirty="0">
                <a:solidFill>
                  <a:srgbClr val="0A0A0A"/>
                </a:solidFill>
                <a:latin typeface="Arial" panose="020B0604020202020204" pitchFamily="34" charset="0"/>
                <a:ea typeface="Times New Roman" panose="02020603050405020304" pitchFamily="18" charset="0"/>
              </a:rPr>
              <a:t>Рені. </a:t>
            </a:r>
            <a:r>
              <a:rPr lang="en-US" kern="0" dirty="0">
                <a:solidFill>
                  <a:srgbClr val="0A0A0A"/>
                </a:solidFill>
                <a:latin typeface="Arial" panose="020B0604020202020204" pitchFamily="34" charset="0"/>
                <a:ea typeface="Times New Roman" panose="02020603050405020304" pitchFamily="18" charset="0"/>
              </a:rPr>
              <a:t>Ren</a:t>
            </a:r>
            <a:r>
              <a:rPr lang="uk-UA" kern="0" dirty="0">
                <a:solidFill>
                  <a:srgbClr val="0A0A0A"/>
                </a:solidFill>
                <a:latin typeface="Arial" panose="020B0604020202020204" pitchFamily="34" charset="0"/>
                <a:ea typeface="Times New Roman" panose="02020603050405020304" pitchFamily="18" charset="0"/>
              </a:rPr>
              <a:t>. </a:t>
            </a:r>
            <a:r>
              <a:rPr lang="en-US" kern="0" dirty="0" err="1">
                <a:solidFill>
                  <a:srgbClr val="0A0A0A"/>
                </a:solidFill>
                <a:latin typeface="Arial" panose="020B0604020202020204" pitchFamily="34" charset="0"/>
                <a:ea typeface="Times New Roman" panose="02020603050405020304" pitchFamily="18" charset="0"/>
              </a:rPr>
              <a:t>Tomarovo</a:t>
            </a:r>
            <a:r>
              <a:rPr lang="uk-UA" kern="0" dirty="0">
                <a:solidFill>
                  <a:srgbClr val="0A0A0A"/>
                </a:solidFill>
                <a:latin typeface="Arial" panose="020B0604020202020204" pitchFamily="34" charset="0"/>
                <a:ea typeface="Times New Roman" panose="02020603050405020304" pitchFamily="18" charset="0"/>
              </a:rPr>
              <a:t>.</a:t>
            </a:r>
            <a:r>
              <a:rPr lang="en-US" kern="0" dirty="0">
                <a:solidFill>
                  <a:srgbClr val="0A0A0A"/>
                </a:solidFill>
                <a:latin typeface="Arial" panose="020B0604020202020204" pitchFamily="34" charset="0"/>
                <a:ea typeface="Times New Roman" panose="02020603050405020304" pitchFamily="18" charset="0"/>
              </a:rPr>
              <a:t> Reni. </a:t>
            </a:r>
            <a:r>
              <a:rPr lang="uk-UA" kern="0" dirty="0">
                <a:solidFill>
                  <a:srgbClr val="0A0A0A"/>
                </a:solidFill>
                <a:latin typeface="Arial" panose="020B0604020202020204" pitchFamily="34" charset="0"/>
                <a:ea typeface="Times New Roman" panose="02020603050405020304" pitchFamily="18" charset="0"/>
              </a:rPr>
              <a:t>Рені від найдавніших часів до наших днів: хронологія основних подій/склад. В. П. Осадча, Г. Ф. Тарасенко; Рені-Болград: ТОВ «Арт-</a:t>
            </a:r>
            <a:r>
              <a:rPr lang="uk-UA" kern="0" dirty="0" err="1">
                <a:solidFill>
                  <a:srgbClr val="0A0A0A"/>
                </a:solidFill>
                <a:latin typeface="Arial" panose="020B0604020202020204" pitchFamily="34" charset="0"/>
                <a:ea typeface="Times New Roman" panose="02020603050405020304" pitchFamily="18" charset="0"/>
              </a:rPr>
              <a:t>Юг</a:t>
            </a:r>
            <a:r>
              <a:rPr lang="uk-UA" kern="0" dirty="0">
                <a:solidFill>
                  <a:srgbClr val="0A0A0A"/>
                </a:solidFill>
                <a:latin typeface="Arial" panose="020B0604020202020204" pitchFamily="34" charset="0"/>
                <a:ea typeface="Times New Roman" panose="02020603050405020304" pitchFamily="18" charset="0"/>
              </a:rPr>
              <a:t>», 2014. – 254 с.</a:t>
            </a:r>
          </a:p>
          <a:p>
            <a:r>
              <a:rPr lang="uk-UA" kern="0" dirty="0">
                <a:solidFill>
                  <a:srgbClr val="0A0A0A"/>
                </a:solidFill>
                <a:latin typeface="Arial" panose="020B0604020202020204" pitchFamily="34" charset="0"/>
                <a:ea typeface="Times New Roman" panose="02020603050405020304" pitchFamily="18" charset="0"/>
              </a:rPr>
              <a:t>Ренійський район.- Болград: </a:t>
            </a:r>
            <a:r>
              <a:rPr lang="uk-UA" kern="0" dirty="0" err="1">
                <a:solidFill>
                  <a:srgbClr val="0A0A0A"/>
                </a:solidFill>
                <a:latin typeface="Arial" panose="020B0604020202020204" pitchFamily="34" charset="0"/>
                <a:ea typeface="Times New Roman" panose="02020603050405020304" pitchFamily="18" charset="0"/>
              </a:rPr>
              <a:t>Полиграфічний</a:t>
            </a:r>
            <a:r>
              <a:rPr lang="uk-UA" kern="0" dirty="0">
                <a:solidFill>
                  <a:srgbClr val="0A0A0A"/>
                </a:solidFill>
                <a:latin typeface="Arial" panose="020B0604020202020204" pitchFamily="34" charset="0"/>
                <a:ea typeface="Times New Roman" panose="02020603050405020304" pitchFamily="18" charset="0"/>
              </a:rPr>
              <a:t> центр: Арт-</a:t>
            </a:r>
            <a:r>
              <a:rPr lang="uk-UA" kern="0" dirty="0" err="1">
                <a:solidFill>
                  <a:srgbClr val="0A0A0A"/>
                </a:solidFill>
                <a:latin typeface="Arial" panose="020B0604020202020204" pitchFamily="34" charset="0"/>
                <a:ea typeface="Times New Roman" panose="02020603050405020304" pitchFamily="18" charset="0"/>
              </a:rPr>
              <a:t>Юг</a:t>
            </a:r>
            <a:r>
              <a:rPr lang="uk-UA" kern="0" dirty="0">
                <a:solidFill>
                  <a:srgbClr val="0A0A0A"/>
                </a:solidFill>
                <a:latin typeface="Arial" panose="020B0604020202020204" pitchFamily="34" charset="0"/>
                <a:ea typeface="Times New Roman" panose="02020603050405020304" pitchFamily="18" charset="0"/>
              </a:rPr>
              <a:t>, 2014. – 17 с.</a:t>
            </a:r>
          </a:p>
          <a:p>
            <a:endParaRPr lang="uk-UA" sz="2800" kern="0" dirty="0">
              <a:solidFill>
                <a:srgbClr val="0A0A0A"/>
              </a:solidFill>
              <a:effectLst/>
              <a:latin typeface="Arial" panose="020B0604020202020204" pitchFamily="34" charset="0"/>
              <a:ea typeface="Times New Roman" panose="02020603050405020304" pitchFamily="18" charset="0"/>
            </a:endParaRPr>
          </a:p>
          <a:p>
            <a:endParaRPr lang="uk-UA" dirty="0"/>
          </a:p>
        </p:txBody>
      </p:sp>
      <p:sp>
        <p:nvSpPr>
          <p:cNvPr id="5" name="TextBox 4">
            <a:extLst>
              <a:ext uri="{FF2B5EF4-FFF2-40B4-BE49-F238E27FC236}">
                <a16:creationId xmlns:a16="http://schemas.microsoft.com/office/drawing/2014/main" id="{0F048EFC-6219-45E9-8936-0926A2DFEA0E}"/>
              </a:ext>
            </a:extLst>
          </p:cNvPr>
          <p:cNvSpPr txBox="1"/>
          <p:nvPr/>
        </p:nvSpPr>
        <p:spPr>
          <a:xfrm>
            <a:off x="4130565" y="5460179"/>
            <a:ext cx="7094483" cy="1200329"/>
          </a:xfrm>
          <a:prstGeom prst="rect">
            <a:avLst/>
          </a:prstGeom>
          <a:noFill/>
        </p:spPr>
        <p:txBody>
          <a:bodyPr wrap="square">
            <a:spAutoFit/>
          </a:bodyPr>
          <a:lstStyle/>
          <a:p>
            <a:r>
              <a:rPr lang="uk-UA" sz="7200" dirty="0">
                <a:solidFill>
                  <a:srgbClr val="0070C0"/>
                </a:solidFill>
                <a:latin typeface="Times New Roman" panose="02020603050405020304" pitchFamily="18" charset="0"/>
                <a:cs typeface="Times New Roman" panose="02020603050405020304" pitchFamily="18" charset="0"/>
              </a:rPr>
              <a:t>Дякую за увагу!</a:t>
            </a:r>
          </a:p>
        </p:txBody>
      </p:sp>
    </p:spTree>
    <p:extLst>
      <p:ext uri="{BB962C8B-B14F-4D97-AF65-F5344CB8AC3E}">
        <p14:creationId xmlns:p14="http://schemas.microsoft.com/office/powerpoint/2010/main" val="2305200343"/>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TotalTime>
  <Words>2967</Words>
  <Application>Microsoft Office PowerPoint</Application>
  <PresentationFormat>Широкий екран</PresentationFormat>
  <Paragraphs>120</Paragraphs>
  <Slides>15</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15</vt:i4>
      </vt:variant>
    </vt:vector>
  </HeadingPairs>
  <TitlesOfParts>
    <vt:vector size="23" baseType="lpstr">
      <vt:lpstr>Arial</vt:lpstr>
      <vt:lpstr>Calibri</vt:lpstr>
      <vt:lpstr>Calibri Light</vt:lpstr>
      <vt:lpstr>Courier New</vt:lpstr>
      <vt:lpstr>Open Sans</vt:lpstr>
      <vt:lpstr>Symbol</vt:lpstr>
      <vt:lpstr>Times New Roman</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Соціологічне опитування провела серед учнів 7 класу (24 учнів)</vt:lpstr>
      <vt:lpstr>Презентація PowerPoint</vt:lpstr>
      <vt:lpstr>Список використаної літератури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F2vchitel3</dc:creator>
  <cp:lastModifiedBy>F2vchitel3</cp:lastModifiedBy>
  <cp:revision>35</cp:revision>
  <dcterms:created xsi:type="dcterms:W3CDTF">2026-04-05T18:52:20Z</dcterms:created>
  <dcterms:modified xsi:type="dcterms:W3CDTF">2026-04-13T17:10:34Z</dcterms:modified>
</cp:coreProperties>
</file>