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</p:sldMasterIdLst>
  <p:sldIdLst>
    <p:sldId id="256" r:id="rId2"/>
    <p:sldId id="257" r:id="rId3"/>
    <p:sldId id="263" r:id="rId4"/>
    <p:sldId id="259" r:id="rId5"/>
    <p:sldId id="260" r:id="rId6"/>
    <p:sldId id="265" r:id="rId7"/>
    <p:sldId id="261" r:id="rId8"/>
    <p:sldId id="266" r:id="rId9"/>
    <p:sldId id="262" r:id="rId10"/>
    <p:sldId id="267" r:id="rId11"/>
    <p:sldId id="268" r:id="rId12"/>
    <p:sldId id="269" r:id="rId13"/>
    <p:sldId id="273" r:id="rId14"/>
    <p:sldId id="270" r:id="rId15"/>
    <p:sldId id="274" r:id="rId16"/>
    <p:sldId id="271" r:id="rId17"/>
    <p:sldId id="275" r:id="rId18"/>
    <p:sldId id="272" r:id="rId19"/>
    <p:sldId id="276" r:id="rId20"/>
  </p:sldIdLst>
  <p:sldSz cx="18288000" cy="10287000"/>
  <p:notesSz cx="6858000" cy="9144000"/>
  <p:embeddedFontLst>
    <p:embeddedFont>
      <p:font typeface="Vrinda" charset="0"/>
      <p:regular r:id="rId21"/>
      <p:bold r:id="rId22"/>
    </p:embeddedFont>
    <p:embeddedFont>
      <p:font typeface="Rockwell Extra Bold" pitchFamily="18" charset="0"/>
      <p:bold r:id="rId23"/>
    </p:embeddedFont>
    <p:embeddedFont>
      <p:font typeface="Noto Serif Display"/>
      <p:regular r:id="rId24"/>
    </p:embeddedFont>
    <p:embeddedFont>
      <p:font typeface="Arimo Bold" charset="0"/>
      <p:regular r:id="rId25"/>
    </p:embeddedFont>
    <p:embeddedFont>
      <p:font typeface="Arial Narrow" pitchFamily="34" charset="0"/>
      <p:regular r:id="rId26"/>
      <p:bold r:id="rId27"/>
      <p:italic r:id="rId28"/>
      <p:boldItalic r:id="rId29"/>
    </p:embeddedFont>
    <p:embeddedFont>
      <p:font typeface="PT Serif Bold" charset="-52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818" autoAdjust="0"/>
  </p:normalViewPr>
  <p:slideViewPr>
    <p:cSldViewPr>
      <p:cViewPr>
        <p:scale>
          <a:sx n="59" d="100"/>
          <a:sy n="59" d="100"/>
        </p:scale>
        <p:origin x="3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8288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829300"/>
            <a:ext cx="12801600" cy="2628900"/>
          </a:xfrm>
        </p:spPr>
        <p:txBody>
          <a:bodyPr>
            <a:normAutofit/>
          </a:bodyPr>
          <a:lstStyle>
            <a:lvl1pPr marL="0" indent="0" algn="ctr">
              <a:buNone/>
              <a:defRPr sz="3000" baseline="0">
                <a:solidFill>
                  <a:schemeClr val="tx2"/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011833"/>
            <a:ext cx="15544800" cy="2205038"/>
          </a:xfrm>
        </p:spPr>
        <p:txBody>
          <a:bodyPr/>
          <a:lstStyle>
            <a:lvl1pPr algn="ctr">
              <a:defRPr sz="5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11957"/>
            <a:ext cx="15849600" cy="17145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219200" y="2400300"/>
            <a:ext cx="15849600" cy="6172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7443788"/>
            <a:ext cx="15770226" cy="2043113"/>
          </a:xfrm>
        </p:spPr>
        <p:txBody>
          <a:bodyPr anchor="t"/>
          <a:lstStyle>
            <a:lvl1pPr algn="l">
              <a:defRPr sz="57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5193508"/>
            <a:ext cx="15770226" cy="2250281"/>
          </a:xfrm>
        </p:spPr>
        <p:txBody>
          <a:bodyPr anchor="b">
            <a:normAutofit/>
          </a:bodyPr>
          <a:lstStyle>
            <a:lvl1pPr marL="0" indent="0">
              <a:buNone/>
              <a:defRPr sz="3000" baseline="0">
                <a:solidFill>
                  <a:schemeClr val="tx2"/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9200" y="2400300"/>
            <a:ext cx="7467600" cy="61722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9601200" y="2400300"/>
            <a:ext cx="7467600" cy="6172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11957"/>
            <a:ext cx="15849600" cy="17145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9601200" y="3314700"/>
            <a:ext cx="7467600" cy="5257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9200" y="3314700"/>
            <a:ext cx="7467600" cy="5257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11957"/>
            <a:ext cx="158496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2400299"/>
            <a:ext cx="7467600" cy="862013"/>
          </a:xfrm>
        </p:spPr>
        <p:txBody>
          <a:bodyPr anchor="b">
            <a:normAutofit/>
          </a:bodyPr>
          <a:lstStyle>
            <a:lvl1pPr marL="0" indent="0">
              <a:buNone/>
              <a:defRPr sz="3000" b="0" i="0" baseline="0">
                <a:solidFill>
                  <a:schemeClr val="tx2"/>
                </a:solidFill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601200" y="2400299"/>
            <a:ext cx="7467600" cy="862013"/>
          </a:xfrm>
        </p:spPr>
        <p:txBody>
          <a:bodyPr anchor="b">
            <a:normAutofit/>
          </a:bodyPr>
          <a:lstStyle>
            <a:lvl1pPr marL="0" indent="0">
              <a:buNone/>
              <a:defRPr sz="3000" b="0" i="0" baseline="0">
                <a:solidFill>
                  <a:schemeClr val="tx2"/>
                </a:solidFill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11957"/>
            <a:ext cx="15849600" cy="17145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924800" y="2171700"/>
            <a:ext cx="9296400" cy="6400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296" y="2171700"/>
            <a:ext cx="5943600" cy="1645920"/>
          </a:xfrm>
        </p:spPr>
        <p:txBody>
          <a:bodyPr anchor="b"/>
          <a:lstStyle>
            <a:lvl1pPr algn="l">
              <a:defRPr sz="3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25296" y="3821837"/>
            <a:ext cx="5943600" cy="4750664"/>
          </a:xfrm>
        </p:spPr>
        <p:txBody>
          <a:bodyPr tIns="16328">
            <a:normAutofit/>
          </a:bodyPr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171700"/>
            <a:ext cx="5943600" cy="1645920"/>
          </a:xfrm>
        </p:spPr>
        <p:txBody>
          <a:bodyPr anchor="b"/>
          <a:lstStyle>
            <a:lvl1pPr algn="l">
              <a:defRPr sz="3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314688" y="2171700"/>
            <a:ext cx="6839712" cy="521208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tx1">
                    <a:lumMod val="65000"/>
                  </a:schemeClr>
                </a:solidFill>
              </a:defRPr>
            </a:lvl1pPr>
            <a:lvl2pPr marL="816422" indent="0">
              <a:buNone/>
              <a:defRPr sz="5000"/>
            </a:lvl2pPr>
            <a:lvl3pPr marL="1632844" indent="0">
              <a:buNone/>
              <a:defRPr sz="4300"/>
            </a:lvl3pPr>
            <a:lvl4pPr marL="2449266" indent="0">
              <a:buNone/>
              <a:defRPr sz="3600"/>
            </a:lvl4pPr>
            <a:lvl5pPr marL="3265688" indent="0">
              <a:buNone/>
              <a:defRPr sz="3600"/>
            </a:lvl5pPr>
            <a:lvl6pPr marL="4082110" indent="0">
              <a:buNone/>
              <a:defRPr sz="3600"/>
            </a:lvl6pPr>
            <a:lvl7pPr marL="4898532" indent="0">
              <a:buNone/>
              <a:defRPr sz="3600"/>
            </a:lvl7pPr>
            <a:lvl8pPr marL="5714954" indent="0">
              <a:buNone/>
              <a:defRPr sz="3600"/>
            </a:lvl8pPr>
            <a:lvl9pPr marL="6531376" indent="0">
              <a:buNone/>
              <a:defRPr sz="3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821836"/>
            <a:ext cx="5943600" cy="3607664"/>
          </a:xfrm>
        </p:spPr>
        <p:txBody>
          <a:bodyPr tIns="16328">
            <a:normAutofit/>
          </a:bodyPr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58"/>
            <a:ext cx="4114800" cy="87772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58"/>
            <a:ext cx="12039600" cy="87772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411957"/>
            <a:ext cx="15849600" cy="1714500"/>
          </a:xfrm>
          <a:prstGeom prst="rect">
            <a:avLst/>
          </a:prstGeom>
        </p:spPr>
        <p:txBody>
          <a:bodyPr vert="horz" lIns="163284" tIns="81642" rIns="163284" bIns="81642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2400301"/>
            <a:ext cx="15849600" cy="6788945"/>
          </a:xfrm>
          <a:prstGeom prst="rect">
            <a:avLst/>
          </a:prstGeom>
        </p:spPr>
        <p:txBody>
          <a:bodyPr vert="horz" lIns="163284" tIns="81642" rIns="163284" bIns="8164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0" y="9534526"/>
            <a:ext cx="3048000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1800" strike="noStrike" spc="107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200" y="9534526"/>
            <a:ext cx="5791200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l">
              <a:defRPr sz="1800" cap="all" spc="107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087600" y="9534526"/>
            <a:ext cx="1981200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2000" baseline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632844" rtl="0" eaLnBrk="1" latinLnBrk="0" hangingPunct="1">
        <a:spcBef>
          <a:spcPct val="0"/>
        </a:spcBef>
        <a:buNone/>
        <a:defRPr sz="5400" kern="1200" cap="all" spc="89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612317" indent="-612317" algn="l" defTabSz="1632844" rtl="0" eaLnBrk="1" latinLnBrk="0" hangingPunct="1">
        <a:lnSpc>
          <a:spcPct val="100000"/>
        </a:lnSpc>
        <a:spcBef>
          <a:spcPct val="20000"/>
        </a:spcBef>
        <a:spcAft>
          <a:spcPts val="1071"/>
        </a:spcAft>
        <a:buClr>
          <a:schemeClr val="tx2"/>
        </a:buClr>
        <a:buFont typeface="Arial" pitchFamily="34" charset="0"/>
        <a:buChar char="•"/>
        <a:defRPr sz="3000" kern="1200" spc="54" baseline="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1632844" rtl="0" eaLnBrk="1" latinLnBrk="0" hangingPunct="1">
        <a:lnSpc>
          <a:spcPct val="100000"/>
        </a:lnSpc>
        <a:spcBef>
          <a:spcPct val="20000"/>
        </a:spcBef>
        <a:spcAft>
          <a:spcPts val="1071"/>
        </a:spcAft>
        <a:buClr>
          <a:schemeClr val="tx2"/>
        </a:buClr>
        <a:buFont typeface="Arial" pitchFamily="34" charset="0"/>
        <a:buChar char="•"/>
        <a:defRPr sz="3000" kern="1200" spc="54" baseline="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1632844" rtl="0" eaLnBrk="1" latinLnBrk="0" hangingPunct="1">
        <a:lnSpc>
          <a:spcPct val="100000"/>
        </a:lnSpc>
        <a:spcBef>
          <a:spcPct val="20000"/>
        </a:spcBef>
        <a:spcAft>
          <a:spcPts val="1071"/>
        </a:spcAft>
        <a:buClr>
          <a:schemeClr val="tx2"/>
        </a:buClr>
        <a:buFont typeface="Arial" pitchFamily="34" charset="0"/>
        <a:buChar char="•"/>
        <a:defRPr sz="3000" kern="1200" spc="54" baseline="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1632844" rtl="0" eaLnBrk="1" latinLnBrk="0" hangingPunct="1">
        <a:lnSpc>
          <a:spcPct val="100000"/>
        </a:lnSpc>
        <a:spcBef>
          <a:spcPct val="20000"/>
        </a:spcBef>
        <a:spcAft>
          <a:spcPts val="1071"/>
        </a:spcAft>
        <a:buClr>
          <a:schemeClr val="tx2"/>
        </a:buClr>
        <a:buFont typeface="Arial" pitchFamily="34" charset="0"/>
        <a:buChar char="•"/>
        <a:defRPr sz="3000" kern="1200" spc="54" baseline="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1632844" rtl="0" eaLnBrk="1" latinLnBrk="0" hangingPunct="1">
        <a:lnSpc>
          <a:spcPct val="100000"/>
        </a:lnSpc>
        <a:spcBef>
          <a:spcPct val="20000"/>
        </a:spcBef>
        <a:spcAft>
          <a:spcPts val="1071"/>
        </a:spcAft>
        <a:buClr>
          <a:schemeClr val="tx2"/>
        </a:buClr>
        <a:buFont typeface="Arial" pitchFamily="34" charset="0"/>
        <a:buChar char="•"/>
        <a:defRPr sz="3000" kern="1200" spc="54" baseline="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1632844" rtl="0" eaLnBrk="1" latinLnBrk="0" hangingPunct="1">
        <a:lnSpc>
          <a:spcPct val="100000"/>
        </a:lnSpc>
        <a:spcBef>
          <a:spcPct val="20000"/>
        </a:spcBef>
        <a:spcAft>
          <a:spcPts val="1071"/>
        </a:spcAft>
        <a:buClr>
          <a:schemeClr val="tx2"/>
        </a:buClr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1632844" rtl="0" eaLnBrk="1" latinLnBrk="0" hangingPunct="1">
        <a:lnSpc>
          <a:spcPct val="100000"/>
        </a:lnSpc>
        <a:spcBef>
          <a:spcPct val="20000"/>
        </a:spcBef>
        <a:spcAft>
          <a:spcPts val="1071"/>
        </a:spcAft>
        <a:buClr>
          <a:schemeClr val="tx2"/>
        </a:buClr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1632844" rtl="0" eaLnBrk="1" latinLnBrk="0" hangingPunct="1">
        <a:lnSpc>
          <a:spcPct val="100000"/>
        </a:lnSpc>
        <a:spcBef>
          <a:spcPct val="20000"/>
        </a:spcBef>
        <a:spcAft>
          <a:spcPts val="1071"/>
        </a:spcAft>
        <a:buClr>
          <a:schemeClr val="tx2"/>
        </a:buClr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1632844" rtl="0" eaLnBrk="1" latinLnBrk="0" hangingPunct="1">
        <a:lnSpc>
          <a:spcPct val="100000"/>
        </a:lnSpc>
        <a:spcBef>
          <a:spcPct val="20000"/>
        </a:spcBef>
        <a:spcAft>
          <a:spcPts val="1071"/>
        </a:spcAft>
        <a:buClr>
          <a:schemeClr val="tx2"/>
        </a:buClr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uk.wikipedia.org/wiki/&#1041;&#1076;&#1078;&#1086;&#1083;&#1080;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86546" y="0"/>
            <a:ext cx="1524000" cy="1938218"/>
          </a:xfrm>
          <a:custGeom>
            <a:avLst/>
            <a:gdLst/>
            <a:ahLst/>
            <a:cxnLst/>
            <a:rect l="l" t="t" r="r" b="b"/>
            <a:pathLst>
              <a:path w="2008338" h="2545685">
                <a:moveTo>
                  <a:pt x="0" y="0"/>
                </a:moveTo>
                <a:lnTo>
                  <a:pt x="2008338" y="0"/>
                </a:lnTo>
                <a:lnTo>
                  <a:pt x="2008338" y="2545685"/>
                </a:lnTo>
                <a:lnTo>
                  <a:pt x="0" y="25456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097578" y="6099810"/>
            <a:ext cx="194310" cy="146685"/>
            <a:chOff x="0" y="0"/>
            <a:chExt cx="259080" cy="195580"/>
          </a:xfrm>
        </p:grpSpPr>
        <p:sp>
          <p:nvSpPr>
            <p:cNvPr id="4" name="Freeform 4"/>
            <p:cNvSpPr/>
            <p:nvPr/>
          </p:nvSpPr>
          <p:spPr>
            <a:xfrm>
              <a:off x="47942" y="50800"/>
              <a:ext cx="159067" cy="95221"/>
            </a:xfrm>
            <a:custGeom>
              <a:avLst/>
              <a:gdLst/>
              <a:ahLst/>
              <a:cxnLst/>
              <a:rect l="l" t="t" r="r" b="b"/>
              <a:pathLst>
                <a:path w="159067" h="95221">
                  <a:moveTo>
                    <a:pt x="28258" y="0"/>
                  </a:moveTo>
                  <a:cubicBezTo>
                    <a:pt x="159068" y="74930"/>
                    <a:pt x="150178" y="91440"/>
                    <a:pt x="145098" y="93980"/>
                  </a:cubicBezTo>
                  <a:cubicBezTo>
                    <a:pt x="138748" y="96520"/>
                    <a:pt x="122238" y="85090"/>
                    <a:pt x="120968" y="78740"/>
                  </a:cubicBezTo>
                  <a:cubicBezTo>
                    <a:pt x="120968" y="72390"/>
                    <a:pt x="137478" y="57150"/>
                    <a:pt x="143828" y="57150"/>
                  </a:cubicBezTo>
                  <a:cubicBezTo>
                    <a:pt x="148908" y="57150"/>
                    <a:pt x="159068" y="67310"/>
                    <a:pt x="159068" y="73660"/>
                  </a:cubicBezTo>
                  <a:cubicBezTo>
                    <a:pt x="159068" y="80010"/>
                    <a:pt x="153988" y="90170"/>
                    <a:pt x="146368" y="93980"/>
                  </a:cubicBezTo>
                  <a:cubicBezTo>
                    <a:pt x="133668" y="99060"/>
                    <a:pt x="95568" y="87630"/>
                    <a:pt x="72708" y="76200"/>
                  </a:cubicBezTo>
                  <a:cubicBezTo>
                    <a:pt x="47308" y="66040"/>
                    <a:pt x="10478" y="44450"/>
                    <a:pt x="2858" y="29210"/>
                  </a:cubicBezTo>
                  <a:cubicBezTo>
                    <a:pt x="-952" y="21590"/>
                    <a:pt x="-952" y="11430"/>
                    <a:pt x="2858" y="6350"/>
                  </a:cubicBezTo>
                  <a:cubicBezTo>
                    <a:pt x="6668" y="1270"/>
                    <a:pt x="28258" y="0"/>
                    <a:pt x="28258" y="0"/>
                  </a:cubicBezTo>
                </a:path>
              </a:pathLst>
            </a:custGeom>
            <a:solidFill>
              <a:srgbClr val="0A194C"/>
            </a:solidFill>
            <a:ln cap="sq">
              <a:noFill/>
              <a:prstDash val="solid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714316" y="642906"/>
            <a:ext cx="7786742" cy="8322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45"/>
              </a:lnSpc>
            </a:pPr>
            <a:r>
              <a:rPr lang="en-US" sz="4247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ЕКОЛОГІЧНА ХАРАКТЕРИСТИКА ОСНОВНИХ КОМАХ-ЗАПИЛЮВАЧІВ РАННЬОКВІТУЧИХ </a:t>
            </a:r>
            <a:r>
              <a:rPr lang="en-US" sz="4247" b="1" dirty="0" smtClean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ПЛОДОВО-ЯГІДНИ</a:t>
            </a:r>
            <a:r>
              <a:rPr lang="uk-UA" sz="4247" b="1" dirty="0" smtClean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Х  </a:t>
            </a:r>
            <a:r>
              <a:rPr lang="en-US" sz="4247" b="1" dirty="0" smtClean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КУЛЬТУР </a:t>
            </a:r>
            <a:r>
              <a:rPr lang="en-US" sz="4247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НА ПРИСАДИБНИХ ДІЛЯНКАХ </a:t>
            </a:r>
            <a:endParaRPr lang="uk-UA" sz="4247" b="1" dirty="0" smtClean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ctr">
              <a:lnSpc>
                <a:spcPts val="5945"/>
              </a:lnSpc>
            </a:pPr>
            <a:r>
              <a:rPr lang="en-US" sz="4247" b="1" dirty="0" smtClean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С</a:t>
            </a:r>
            <a:r>
              <a:rPr lang="en-US" sz="4247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. </a:t>
            </a:r>
            <a:r>
              <a:rPr lang="en-US" sz="4247" b="1" dirty="0" smtClean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ВОВЧИ</a:t>
            </a:r>
            <a:r>
              <a:rPr lang="uk-UA" sz="4247" b="1" dirty="0" smtClean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НЕЦЬ</a:t>
            </a:r>
            <a:r>
              <a:rPr lang="en-US" sz="4247" b="1" dirty="0" smtClean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4247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ТА </a:t>
            </a:r>
            <a:endParaRPr lang="uk-UA" sz="4247" b="1" dirty="0" smtClean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ctr">
              <a:lnSpc>
                <a:spcPts val="5945"/>
              </a:lnSpc>
            </a:pPr>
            <a:r>
              <a:rPr lang="en-US" sz="4247" b="1" dirty="0" smtClean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С</a:t>
            </a:r>
            <a:r>
              <a:rPr lang="en-US" sz="4247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. УГОРНИКИ ІВАНО-ФРАНКІВСЬКОГО РАЙОНУ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29752" y="5429252"/>
            <a:ext cx="8355208" cy="423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36"/>
              </a:lnSpc>
            </a:pPr>
            <a:r>
              <a:rPr lang="en-US" sz="2168" dirty="0">
                <a:solidFill>
                  <a:srgbClr val="FFFFFF"/>
                </a:solidFill>
                <a:latin typeface="Rockwell Extra Bold" pitchFamily="18" charset="0"/>
                <a:ea typeface="Noto Serif Display"/>
                <a:cs typeface="Noto Serif Display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Автор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про</a:t>
            </a:r>
            <a:r>
              <a:rPr lang="uk-UA" sz="2400" b="1" dirty="0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є</a:t>
            </a:r>
            <a:r>
              <a:rPr lang="en-US" sz="2400" b="1" dirty="0" err="1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кту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: ФОРСЮК СОФІЯ ВОЛОДИМИРІВНА</a:t>
            </a:r>
          </a:p>
          <a:p>
            <a:pPr algn="ctr">
              <a:lnSpc>
                <a:spcPts val="3036"/>
              </a:lnSpc>
            </a:pPr>
            <a:r>
              <a:rPr lang="en-US" sz="2400" b="1" dirty="0" err="1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Івано-Франківськ</a:t>
            </a:r>
            <a:r>
              <a:rPr lang="uk-UA" sz="2400" b="1" dirty="0" err="1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ий</a:t>
            </a:r>
            <a:r>
              <a:rPr lang="uk-UA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спортивний</a:t>
            </a:r>
            <a:r>
              <a:rPr lang="en-US" sz="2400" b="1" dirty="0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ліцей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</a:p>
          <a:p>
            <a:pPr algn="ctr">
              <a:lnSpc>
                <a:spcPts val="3036"/>
              </a:lnSpc>
            </a:pP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Івано-Франківської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обласної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ради</a:t>
            </a:r>
            <a:endParaRPr lang="en-US" sz="2400" b="1" dirty="0">
              <a:solidFill>
                <a:srgbClr val="FFFFFF"/>
              </a:solidFill>
              <a:latin typeface="Times New Roman" pitchFamily="18" charset="0"/>
              <a:ea typeface="Noto Serif Display"/>
              <a:cs typeface="Times New Roman" pitchFamily="18" charset="0"/>
              <a:sym typeface="Noto Serif Display"/>
            </a:endParaRPr>
          </a:p>
          <a:p>
            <a:pPr algn="ctr">
              <a:lnSpc>
                <a:spcPts val="3036"/>
              </a:lnSpc>
            </a:pP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7-А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клас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</a:p>
          <a:p>
            <a:pPr algn="ctr">
              <a:lnSpc>
                <a:spcPts val="3036"/>
              </a:lnSpc>
            </a:pP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Івано-Франківське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обласне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відділення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МАН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України</a:t>
            </a:r>
            <a:endParaRPr lang="en-US" sz="2400" b="1" dirty="0">
              <a:solidFill>
                <a:srgbClr val="FFFFFF"/>
              </a:solidFill>
              <a:latin typeface="Times New Roman" pitchFamily="18" charset="0"/>
              <a:ea typeface="Noto Serif Display"/>
              <a:cs typeface="Times New Roman" pitchFamily="18" charset="0"/>
              <a:sym typeface="Noto Serif Display"/>
            </a:endParaRPr>
          </a:p>
          <a:p>
            <a:pPr algn="ctr">
              <a:lnSpc>
                <a:spcPts val="3036"/>
              </a:lnSpc>
            </a:pP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м.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Івано-Франківськ</a:t>
            </a:r>
            <a:endParaRPr lang="en-US" sz="2400" b="1" dirty="0">
              <a:solidFill>
                <a:srgbClr val="FFFFFF"/>
              </a:solidFill>
              <a:latin typeface="Times New Roman" pitchFamily="18" charset="0"/>
              <a:ea typeface="Noto Serif Display"/>
              <a:cs typeface="Times New Roman" pitchFamily="18" charset="0"/>
              <a:sym typeface="Noto Serif Display"/>
            </a:endParaRPr>
          </a:p>
          <a:p>
            <a:pPr algn="ctr">
              <a:lnSpc>
                <a:spcPts val="3036"/>
              </a:lnSpc>
            </a:pPr>
            <a:r>
              <a:rPr lang="en-US" sz="2400" b="1" dirty="0" err="1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Науковий</a:t>
            </a:r>
            <a:r>
              <a:rPr lang="en-US" sz="2400" b="1" dirty="0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керівник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–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вчитель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біології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</a:p>
          <a:p>
            <a:pPr algn="ctr">
              <a:lnSpc>
                <a:spcPts val="3036"/>
              </a:lnSpc>
            </a:pP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Івано-Франківського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спортивного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ліцею</a:t>
            </a:r>
            <a:endParaRPr lang="uk-UA" sz="2400" b="1" dirty="0" smtClean="0">
              <a:solidFill>
                <a:srgbClr val="FFFFFF"/>
              </a:solidFill>
              <a:latin typeface="Times New Roman" pitchFamily="18" charset="0"/>
              <a:ea typeface="Noto Serif Display"/>
              <a:cs typeface="Times New Roman" pitchFamily="18" charset="0"/>
              <a:sym typeface="Noto Serif Display"/>
            </a:endParaRPr>
          </a:p>
          <a:p>
            <a:pPr algn="ctr">
              <a:lnSpc>
                <a:spcPts val="3036"/>
              </a:lnSpc>
            </a:pPr>
            <a:r>
              <a:rPr lang="en-US" sz="2400" b="1" dirty="0" err="1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Івано-Франківської</a:t>
            </a:r>
            <a:r>
              <a:rPr lang="en-US" sz="2400" b="1" dirty="0" smtClean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обласної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ради</a:t>
            </a:r>
            <a:endParaRPr lang="en-US" sz="2400" b="1" dirty="0">
              <a:solidFill>
                <a:srgbClr val="FFFFFF"/>
              </a:solidFill>
              <a:latin typeface="Times New Roman" pitchFamily="18" charset="0"/>
              <a:ea typeface="Noto Serif Display"/>
              <a:cs typeface="Times New Roman" pitchFamily="18" charset="0"/>
              <a:sym typeface="Noto Serif Display"/>
            </a:endParaRPr>
          </a:p>
          <a:p>
            <a:pPr algn="ctr">
              <a:lnSpc>
                <a:spcPts val="3036"/>
              </a:lnSpc>
            </a:pPr>
            <a:r>
              <a:rPr lang="en-US" sz="2400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Times New Roman" pitchFamily="18" charset="0"/>
                <a:ea typeface="Noto Serif Display"/>
                <a:cs typeface="Times New Roman" pitchFamily="18" charset="0"/>
                <a:sym typeface="Noto Serif Display"/>
              </a:rPr>
              <a:t>СЕГИДА ТЕТЯНА ОЛЕГІВНА</a:t>
            </a:r>
          </a:p>
          <a:p>
            <a:pPr algn="ctr">
              <a:lnSpc>
                <a:spcPts val="3036"/>
              </a:lnSpc>
            </a:pPr>
            <a:endParaRPr lang="en-US" sz="2168" dirty="0">
              <a:solidFill>
                <a:srgbClr val="FFFFFF"/>
              </a:solidFill>
              <a:latin typeface="Noto Serif Display"/>
              <a:ea typeface="Noto Serif Display"/>
              <a:cs typeface="Noto Serif Display"/>
              <a:sym typeface="Noto Serif Display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60070" y="571468"/>
            <a:ext cx="8128836" cy="42137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28696" y="495301"/>
            <a:ext cx="1586870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7"/>
              </a:lnSpc>
            </a:pPr>
            <a:endParaRPr lang="uk-UA" sz="2548" b="1" dirty="0" smtClean="0">
              <a:solidFill>
                <a:srgbClr val="FFFFFF"/>
              </a:solidFill>
              <a:latin typeface="Times New Roman" pitchFamily="18" charset="0"/>
              <a:ea typeface="PT Serif Bold"/>
              <a:cs typeface="Times New Roman" pitchFamily="18" charset="0"/>
              <a:sym typeface="PT Serif Bold"/>
            </a:endParaRPr>
          </a:p>
          <a:p>
            <a:pPr algn="ctr">
              <a:lnSpc>
                <a:spcPts val="3567"/>
              </a:lnSpc>
            </a:pPr>
            <a:r>
              <a:rPr lang="en-US" sz="2800" b="1" i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Мета</a:t>
            </a:r>
            <a:r>
              <a:rPr lang="en-US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: </a:t>
            </a:r>
            <a:r>
              <a:rPr lang="ru-RU" sz="2800" b="1" i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визначити</a:t>
            </a:r>
            <a:r>
              <a:rPr lang="ru-RU" sz="2800" b="1" i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ru-RU" sz="2800" b="1" i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основних</a:t>
            </a:r>
            <a:r>
              <a:rPr lang="ru-RU" sz="2800" b="1" i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ru-RU" sz="28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комах-запилювачів</a:t>
            </a:r>
            <a:r>
              <a:rPr lang="ru-RU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ru-RU" sz="28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ранньоквітучих</a:t>
            </a:r>
            <a:r>
              <a:rPr lang="ru-RU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ru-RU" sz="28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плодово-ягідних</a:t>
            </a:r>
            <a:r>
              <a:rPr lang="ru-RU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культур у межах </a:t>
            </a:r>
            <a:r>
              <a:rPr lang="ru-RU" sz="28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присадибних</a:t>
            </a:r>
            <a:r>
              <a:rPr lang="ru-RU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ru-RU" sz="28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ділянок</a:t>
            </a:r>
            <a:r>
              <a:rPr lang="ru-RU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с. </a:t>
            </a:r>
            <a:r>
              <a:rPr lang="ru-RU" sz="28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Вовчинці</a:t>
            </a:r>
            <a:r>
              <a:rPr lang="ru-RU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та с. </a:t>
            </a:r>
            <a:r>
              <a:rPr lang="ru-RU" sz="28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Угорники</a:t>
            </a:r>
            <a:r>
              <a:rPr lang="ru-RU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ru-RU" sz="28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здійснити</a:t>
            </a:r>
            <a:r>
              <a:rPr lang="ru-RU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ru-RU" sz="28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порівняльну</a:t>
            </a:r>
            <a:r>
              <a:rPr lang="ru-RU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ru-RU" sz="2800" b="1" i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екологічну</a:t>
            </a:r>
            <a:r>
              <a:rPr lang="ru-RU" sz="28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характеристику.</a:t>
            </a:r>
            <a:r>
              <a:rPr lang="en-US" sz="2800" b="1" i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endParaRPr lang="en-US" sz="2800" b="1" i="1" dirty="0">
              <a:solidFill>
                <a:schemeClr val="tx2">
                  <a:lumMod val="20000"/>
                  <a:lumOff val="80000"/>
                </a:schemeClr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676490" y="2571732"/>
            <a:ext cx="10930014" cy="6549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47"/>
              </a:lnSpc>
            </a:pP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Завдання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:</a:t>
            </a:r>
          </a:p>
          <a:p>
            <a:pPr algn="ctr">
              <a:lnSpc>
                <a:spcPts val="3847"/>
              </a:lnSpc>
            </a:pP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-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визначити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основних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комах-запилювачів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ранніх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плодово-ягідних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культур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(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алича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747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абрикос</a:t>
            </a:r>
            <a:r>
              <a:rPr lang="en-US" sz="2747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uk-UA" sz="2747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жимолость, </a:t>
            </a:r>
            <a:r>
              <a:rPr lang="en-US" sz="2747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аґрус</a:t>
            </a:r>
            <a:r>
              <a:rPr lang="en-US" sz="2747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тощо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)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досліджуваних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присадибних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ділянках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;</a:t>
            </a:r>
          </a:p>
          <a:p>
            <a:pPr algn="ctr">
              <a:lnSpc>
                <a:spcPts val="3847"/>
              </a:lnSpc>
            </a:pP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-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дослідити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порівняти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активність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комах-запилювачів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залежно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від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погодніх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умов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(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температура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опади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вітер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)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протягом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певного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весняного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періоду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(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графіки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діаграми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)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присадибних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ділянок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с.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Угорники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с.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Вовчинці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Івано-Франківського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рай</a:t>
            </a:r>
            <a:r>
              <a:rPr lang="uk-UA" sz="2747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ону</a:t>
            </a:r>
            <a:r>
              <a:rPr lang="uk-UA" sz="2747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;  порівняти тимчасові мікропрепарати пилку аличі, абрикоси та жимолості;</a:t>
            </a:r>
            <a:endParaRPr lang="en-US" sz="2747" b="1" dirty="0">
              <a:solidFill>
                <a:srgbClr val="FFFFFF"/>
              </a:solidFill>
              <a:latin typeface="Times New Roman" pitchFamily="18" charset="0"/>
              <a:ea typeface="PT Serif Bold"/>
              <a:cs typeface="Times New Roman" pitchFamily="18" charset="0"/>
              <a:sym typeface="PT Serif Bold"/>
            </a:endParaRPr>
          </a:p>
          <a:p>
            <a:pPr algn="ctr">
              <a:lnSpc>
                <a:spcPts val="3847"/>
              </a:lnSpc>
            </a:pP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-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проаналізувати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вплив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особливостей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територіального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розміщення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присадибних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ділянок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нестабільних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погодніх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умов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чисельність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екологічну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характеристику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комах-запилювачів</a:t>
            </a:r>
            <a:r>
              <a:rPr lang="uk-UA" sz="2747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ранніх</a:t>
            </a:r>
            <a:r>
              <a:rPr lang="en-US" sz="2747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плодово-ягідних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культур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протягом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певного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весняного</a:t>
            </a:r>
            <a:r>
              <a:rPr lang="en-US" sz="2747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747" b="1" dirty="0" err="1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періоду</a:t>
            </a:r>
            <a:r>
              <a:rPr lang="en-US" sz="2747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67800" y="10471992"/>
            <a:ext cx="9220200" cy="2372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23"/>
              </a:lnSpc>
            </a:pP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Об’єкт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дослідження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: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комахи-запилювачі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ранньоквітучих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плодово-ягідних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культур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</a:t>
            </a:r>
          </a:p>
          <a:p>
            <a:pPr algn="ctr">
              <a:lnSpc>
                <a:spcPts val="3723"/>
              </a:lnSpc>
            </a:pP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Предмет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дослідження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: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екологічні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особливості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комах-запилювачів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для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ранньоквітучих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плодово-ягідних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культур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згідно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впливу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погодніх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умов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659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середовища</a:t>
            </a:r>
            <a:r>
              <a:rPr lang="en-US" sz="2659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4316" y="2143104"/>
            <a:ext cx="5572164" cy="57150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42878" y="8072458"/>
            <a:ext cx="5715040" cy="500066"/>
          </a:xfrm>
        </p:spPr>
        <p:txBody>
          <a:bodyPr>
            <a:noAutofit/>
          </a:bodyPr>
          <a:lstStyle/>
          <a:p>
            <a:r>
              <a:rPr lang="uk-UA" sz="1800" dirty="0" smtClean="0"/>
              <a:t>Джерело: фото зроблене автором</a:t>
            </a:r>
            <a:endParaRPr lang="ru-RU" sz="18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280" y="2214542"/>
            <a:ext cx="557216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911752" y="2551212"/>
            <a:ext cx="10090428" cy="2377974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Предмет дослідження: </a:t>
            </a:r>
            <a:r>
              <a:rPr lang="ru-RU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екологічні</a:t>
            </a: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комах-</a:t>
            </a:r>
            <a:r>
              <a:rPr lang="ru-RU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запилювачів</a:t>
            </a: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ранньоквітучих плодово-ягідних культур згідно впливу </a:t>
            </a:r>
            <a:r>
              <a:rPr lang="uk-UA" sz="2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погодніх</a:t>
            </a:r>
            <a:r>
              <a:rPr lang="uk-UA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умов та  територіальних особливостей середовища</a:t>
            </a:r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428696" y="714345"/>
            <a:ext cx="6715172" cy="2357454"/>
          </a:xfrm>
        </p:spPr>
        <p:txBody>
          <a:bodyPr/>
          <a:lstStyle/>
          <a:p>
            <a:r>
              <a:rPr lang="uk-UA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єк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uk-UA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дослідження:</a:t>
            </a:r>
            <a:br>
              <a:rPr lang="uk-UA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комахи-запилювачі ранньоквітучих плодово-ягідних культур</a:t>
            </a:r>
            <a:r>
              <a:rPr lang="uk-UA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4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30" y="5143500"/>
            <a:ext cx="155020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8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3040" y="3703340"/>
            <a:ext cx="1642770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b="1" dirty="0" smtClean="0">
              <a:solidFill>
                <a:srgbClr val="00B0F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uk-UA" b="1" dirty="0" smtClean="0">
              <a:solidFill>
                <a:srgbClr val="00B0F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Дослідження сучасних вчених свідчать, що збереження та захист видів комах, які є «агентами» запилення, на сьогодні є актуальною проблемою, оскільки велику частину корисних продуктів харчування людина одержує саме з ентомофільних рослин.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Основними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запилювачами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ранніх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плодово-ягідних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культур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(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абрикос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алича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жимолость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uk-UA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агрус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) є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комахи-ентомофіли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які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активні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низьких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температур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початку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весни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</a:t>
            </a:r>
            <a:r>
              <a:rPr lang="uk-UA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Проте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в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останні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роки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все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більше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занепокоєння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викликає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проблема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глобального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зникнення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медоносних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бджіл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що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загрожує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катастрофічними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наслідками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не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лише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для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екосистем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планети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але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й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для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продовольчої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uk-UA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безпеки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світової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економіки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Починаючи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з 2006 р. у США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країнах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Європи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мають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місце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істотні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втрати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бджолиних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колоній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які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наступні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роки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набули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статусу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глобальної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проблеми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: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щороку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кількість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бджолиних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колоній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зменшується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в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середньому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30-35%.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Інтенсивні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дослідження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причин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масової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загибелі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бджіл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дозволили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виявити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фактори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які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негативно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впливають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їх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життєдіяльність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а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саме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-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надмірне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використання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пестицидів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антибіотиків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зменшення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різноманіття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квіткових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рослин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у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агроценозах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поширення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хвороб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паразитів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електромагнітне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випромінення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забруднення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довкілля</a:t>
            </a:r>
            <a:r>
              <a:rPr lang="uk-UA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(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Волков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Панчук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2024).</a:t>
            </a:r>
            <a:endParaRPr lang="uk-UA" sz="2400" b="1" dirty="0" smtClean="0">
              <a:solidFill>
                <a:srgbClr val="00B0F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1506" y="3000360"/>
            <a:ext cx="6929486" cy="8976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528"/>
              </a:lnSpc>
            </a:pPr>
            <a:endParaRPr lang="uk-UA" sz="200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r">
              <a:lnSpc>
                <a:spcPts val="3528"/>
              </a:lnSpc>
            </a:pPr>
            <a:endParaRPr lang="uk-UA" sz="200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r">
              <a:lnSpc>
                <a:spcPts val="3528"/>
              </a:lnSpc>
            </a:pPr>
            <a:endParaRPr lang="uk-UA" sz="200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r">
              <a:lnSpc>
                <a:spcPts val="3528"/>
              </a:lnSpc>
            </a:pPr>
            <a:endParaRPr lang="uk-UA" sz="200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r">
              <a:lnSpc>
                <a:spcPts val="3528"/>
              </a:lnSpc>
            </a:pPr>
            <a:endParaRPr lang="uk-UA" sz="200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uk-UA" sz="252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28"/>
              </a:lnSpc>
            </a:pPr>
            <a:endParaRPr lang="en-US" sz="2520" b="1" dirty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390" y="4000492"/>
            <a:ext cx="428511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8786810" y="1357286"/>
            <a:ext cx="285752" cy="714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1285820" y="7715269"/>
            <a:ext cx="3643338" cy="857232"/>
          </a:xfrm>
        </p:spPr>
        <p:txBody>
          <a:bodyPr/>
          <a:lstStyle/>
          <a:p>
            <a:r>
              <a:rPr lang="uk-UA" dirty="0" smtClean="0"/>
              <a:t>Джерело </a:t>
            </a:r>
            <a:r>
              <a:rPr lang="en-US" dirty="0" smtClean="0"/>
              <a:t>[</a:t>
            </a:r>
            <a:r>
              <a:rPr lang="uk-UA" dirty="0"/>
              <a:t>3</a:t>
            </a:r>
            <a:r>
              <a:rPr lang="en-US" dirty="0" smtClean="0"/>
              <a:t>]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3"/>
          </p:nvPr>
        </p:nvSpPr>
        <p:spPr>
          <a:xfrm flipH="1">
            <a:off x="285688" y="571468"/>
            <a:ext cx="8072494" cy="385765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uk-UA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Бджола медоносна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(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Apis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mellifera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) –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одна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з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тих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комах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які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людина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використовує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протягом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тисячоліть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Вважається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що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цей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вид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вперше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виник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у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південно-східній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Азії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пізніше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розповсюдився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в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Африку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Європу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Поширення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бджоли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теренах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Європи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тісно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пов'язано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з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міграціями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які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відбувались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у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післяльодовиковий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період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сучасними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уявленнями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вид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A.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mellifera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включає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більше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20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географічних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підвидів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які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сформувались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як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результат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адаптації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до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локальних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екологічних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умов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(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Волков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sz="29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Панчук</a:t>
            </a:r>
            <a:r>
              <a:rPr lang="en-US" sz="2900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2024).</a:t>
            </a:r>
            <a:endParaRPr lang="uk-UA" sz="2900" b="1" dirty="0" smtClean="0">
              <a:solidFill>
                <a:srgbClr val="FFFFFF"/>
              </a:solidFill>
              <a:latin typeface="Times New Roman" pitchFamily="18" charset="0"/>
              <a:ea typeface="PT Serif Bold"/>
              <a:cs typeface="Times New Roman" pitchFamily="18" charset="0"/>
              <a:sym typeface="PT Serif Bold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429752" y="4214806"/>
            <a:ext cx="778674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b="1" dirty="0" smtClean="0">
              <a:solidFill>
                <a:srgbClr val="FFFFFF"/>
              </a:solidFill>
              <a:latin typeface="Times New Roman" pitchFamily="18" charset="0"/>
              <a:ea typeface="PT Serif Bold"/>
              <a:cs typeface="Times New Roman" pitchFamily="18" charset="0"/>
              <a:sym typeface="PT Serif Bold"/>
            </a:endParaRPr>
          </a:p>
          <a:p>
            <a:pPr algn="ctr"/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передній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частині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голови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uk-UA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бджоли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розміщені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парні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вусики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або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антени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В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нижній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частині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голови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знаходиться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ротовий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апарат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який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складається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з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верхньої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губи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і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верхньої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щелепи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двох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нижніх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щелеп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нижньої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губи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які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формують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хоботок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Довжина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хоботка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залежить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від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виду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У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робочої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бджоли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– 6,2–7,0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мм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у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матки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– 4,1–4,3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мм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у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трутня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– 4,2–4,5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мм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До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складу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грудей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входять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сегменти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–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передньо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-,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середньо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-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задньогруди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Кожна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нога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бджоли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складається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із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таких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члеників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: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тазик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вертлюг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стегно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гомілка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й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лапка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У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робочої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бджоли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третій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парі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ніг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гомілка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має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заглибину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яка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з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боків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стегна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оточена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міцними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волосками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що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загнуті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всередину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.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Таке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пристосування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використовується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бджолами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для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формування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обніжжя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з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пилку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і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називається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кошиком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(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Лозінський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Глеваський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, 2022).</a:t>
            </a:r>
            <a:endParaRPr lang="ru-RU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44264" y="571468"/>
            <a:ext cx="370744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10072694" y="3786178"/>
            <a:ext cx="6455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Фото зроблене автором (мікропрепарат </a:t>
            </a:r>
            <a:r>
              <a:rPr lang="uk-UA" dirty="0" err="1" smtClean="0"/>
              <a:t>“Кінцівка</a:t>
            </a:r>
            <a:r>
              <a:rPr lang="uk-UA" dirty="0" smtClean="0"/>
              <a:t> Бджоли </a:t>
            </a:r>
            <a:r>
              <a:rPr lang="uk-UA" dirty="0" err="1" smtClean="0"/>
              <a:t>медоносної”</a:t>
            </a:r>
            <a:r>
              <a:rPr lang="uk-UA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215438" y="785783"/>
            <a:ext cx="8001056" cy="8595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86"/>
              </a:lnSpc>
            </a:pPr>
            <a:r>
              <a:rPr lang="en-US" sz="2800" b="1" dirty="0" err="1">
                <a:solidFill>
                  <a:srgbClr val="FFC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Джмелі</a:t>
            </a:r>
            <a:r>
              <a:rPr lang="en-US" sz="2800" b="1" dirty="0">
                <a:solidFill>
                  <a:srgbClr val="FFC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(𝑩𝒐𝒎𝒃𝒖𝒔) </a:t>
            </a:r>
            <a:r>
              <a:rPr lang="uk-UA" sz="2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- е</a:t>
            </a:r>
            <a:r>
              <a:rPr lang="en-US" sz="28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фективніші</a:t>
            </a:r>
            <a:r>
              <a:rPr lang="en-US" sz="2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бджіл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у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холодну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похмуру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або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вітряну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погоду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при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температурі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+5-8° С,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оскільки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можуть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підтримувати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вищу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температуру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тіла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40° (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розігрівають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тіло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-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м’язи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грудей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) і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працюють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швидше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що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особливо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важливо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для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раннього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цвітіння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(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груша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абрикос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).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Можуть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запилювати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під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час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дрібного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дощу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Корисний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запилювач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бо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відвідує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багато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квіток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які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не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запилюють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інші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комахи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Тільце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у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джмеля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товсте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і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волохатіше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8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ніж</a:t>
            </a:r>
            <a:r>
              <a:rPr lang="en-US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у </a:t>
            </a:r>
            <a:r>
              <a:rPr lang="en-US" sz="28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бджоли</a:t>
            </a:r>
            <a:r>
              <a:rPr lang="uk-UA" sz="28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uk-UA" sz="2800" dirty="0"/>
              <a:t>[9</a:t>
            </a:r>
            <a:r>
              <a:rPr lang="en-US" sz="2800" dirty="0" smtClean="0"/>
              <a:t>]</a:t>
            </a:r>
            <a:r>
              <a:rPr lang="uk-UA" sz="2800" dirty="0" smtClean="0"/>
              <a:t>.</a:t>
            </a:r>
            <a:endParaRPr lang="ru-RU" sz="2800" dirty="0"/>
          </a:p>
          <a:p>
            <a:pPr algn="ctr">
              <a:lnSpc>
                <a:spcPts val="5186"/>
              </a:lnSpc>
            </a:pPr>
            <a:endParaRPr lang="en-US" sz="2800" b="1" dirty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48" y="906443"/>
            <a:ext cx="6357982" cy="535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одержимое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4"/>
          </p:nvPr>
        </p:nvSpPr>
        <p:spPr>
          <a:xfrm>
            <a:off x="857192" y="6715136"/>
            <a:ext cx="6143668" cy="642942"/>
          </a:xfrm>
        </p:spPr>
        <p:txBody>
          <a:bodyPr>
            <a:normAutofit/>
          </a:bodyPr>
          <a:lstStyle/>
          <a:p>
            <a:r>
              <a:rPr lang="uk-UA" dirty="0" smtClean="0"/>
              <a:t>Джерело [10</a:t>
            </a:r>
            <a:r>
              <a:rPr lang="en-US" dirty="0" smtClean="0"/>
              <a:t>]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714448" y="928658"/>
            <a:ext cx="6357982" cy="5331461"/>
          </a:xfrm>
        </p:spPr>
        <p:txBody>
          <a:bodyPr/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785754" y="1285848"/>
            <a:ext cx="7901046" cy="7286652"/>
          </a:xfrm>
        </p:spPr>
        <p:txBody>
          <a:bodyPr>
            <a:normAutofit/>
          </a:bodyPr>
          <a:lstStyle/>
          <a:p>
            <a:pPr algn="just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Переважно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зустрічається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степових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ділянках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приурочений до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степів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південного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типу.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Соціальний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вид. Самки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запліднюються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самцями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восени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зимують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навесні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кожна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молода матка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будує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гніздо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За сезон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виводків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Літає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квітня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жовтня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[10].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984427" y="7715269"/>
            <a:ext cx="6946315" cy="786298"/>
          </a:xfrm>
        </p:spPr>
        <p:txBody>
          <a:bodyPr/>
          <a:lstStyle/>
          <a:p>
            <a:pPr algn="ctr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Джерело: Фото зроблене автором. </a:t>
            </a:r>
            <a:br>
              <a:rPr lang="uk-UA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18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Пробудження”</a:t>
            </a:r>
            <a:r>
              <a:rPr lang="uk-UA" sz="1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Джмеля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215702" y="1500162"/>
            <a:ext cx="4429156" cy="6215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43934" y="642906"/>
            <a:ext cx="9001188" cy="6976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38"/>
              </a:lnSpc>
            </a:pPr>
            <a:r>
              <a:rPr lang="en-US" sz="2456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Дзюрчалкові</a:t>
            </a:r>
            <a:r>
              <a:rPr lang="en-US" sz="2456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(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Syrphidae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) -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середнього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й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великого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розміру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мухи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довжиною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тіла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від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0,8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2,5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см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Часто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мають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яскраве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смугасте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чи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плямисте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забарвлення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черевця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з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жовтим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й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темним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перемежаним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малюнком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Мімікрують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під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бджіл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джмелів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456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Крил</a:t>
            </a:r>
            <a:r>
              <a:rPr lang="uk-UA" sz="2456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одна пара, </a:t>
            </a:r>
            <a:r>
              <a:rPr lang="en-US" sz="2456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переважно</a:t>
            </a:r>
            <a:r>
              <a:rPr lang="en-US" sz="2456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прозорі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з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трьома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розвинутими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радіальними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жилками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добре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розвинутою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анальною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коміркою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Між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останньою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радіальною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медіальною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жилками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знаходиться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несправжня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жилка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(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потовщена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мембрана</a:t>
            </a:r>
            <a:r>
              <a:rPr lang="en-US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56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крила</a:t>
            </a:r>
            <a:r>
              <a:rPr lang="en-US" sz="2456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)</a:t>
            </a:r>
            <a:r>
              <a:rPr lang="uk-UA" sz="2456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uk-UA" sz="2800" dirty="0" smtClean="0"/>
              <a:t>[10</a:t>
            </a:r>
            <a:r>
              <a:rPr lang="en-US" sz="2800" dirty="0" smtClean="0"/>
              <a:t>]</a:t>
            </a:r>
            <a:r>
              <a:rPr lang="uk-UA" sz="2800" dirty="0"/>
              <a:t>.</a:t>
            </a:r>
            <a:endParaRPr lang="ru-RU" sz="2800" dirty="0"/>
          </a:p>
          <a:p>
            <a:pPr algn="ctr">
              <a:lnSpc>
                <a:spcPts val="3438"/>
              </a:lnSpc>
            </a:pPr>
            <a:endParaRPr lang="en-US" sz="2456" b="1" dirty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438"/>
              </a:lnSpc>
            </a:pPr>
            <a:endParaRPr lang="uk-UA" sz="2456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438"/>
              </a:lnSpc>
            </a:pPr>
            <a:endParaRPr lang="uk-UA" sz="2456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438"/>
              </a:lnSpc>
            </a:pPr>
            <a:endParaRPr lang="uk-UA" sz="2456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438"/>
              </a:lnSpc>
            </a:pPr>
            <a:endParaRPr lang="uk-UA" sz="2456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438"/>
              </a:lnSpc>
            </a:pPr>
            <a:endParaRPr lang="uk-UA" sz="2456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00002" y="5715004"/>
            <a:ext cx="7000924" cy="1357322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Муха-дзюрчалка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(родина </a:t>
            </a:r>
            <a:r>
              <a:rPr lang="en-US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Syrphidae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Джерело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Smit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J.T. et al. The hoverflies of the Arabian Peninsula, 2017.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40" y="428592"/>
            <a:ext cx="6944470" cy="49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hlinkClick r:id="rId2"/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214515" y="2347840"/>
            <a:ext cx="4572032" cy="4510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8858248" y="2357418"/>
            <a:ext cx="8572560" cy="6286544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ts val="3438"/>
              </a:lnSpc>
              <a:buNone/>
            </a:pPr>
            <a:endParaRPr lang="uk-UA" sz="320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438"/>
              </a:lnSpc>
            </a:pPr>
            <a:r>
              <a:rPr lang="en-US" sz="8000" b="1" dirty="0" err="1" smtClean="0">
                <a:solidFill>
                  <a:srgbClr val="FFC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Дикі</a:t>
            </a:r>
            <a:r>
              <a:rPr lang="en-US" sz="8000" b="1" dirty="0" smtClean="0">
                <a:solidFill>
                  <a:srgbClr val="FFC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C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бджоли</a:t>
            </a:r>
            <a:r>
              <a:rPr lang="en-US" sz="8000" b="1" dirty="0" smtClean="0">
                <a:solidFill>
                  <a:srgbClr val="FFC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(</a:t>
            </a:r>
            <a:r>
              <a:rPr lang="en-US" sz="8000" b="1" dirty="0" err="1" smtClean="0">
                <a:solidFill>
                  <a:srgbClr val="FFC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осмії</a:t>
            </a:r>
            <a:r>
              <a:rPr lang="en-US" sz="8000" b="1" dirty="0" smtClean="0">
                <a:solidFill>
                  <a:srgbClr val="FFC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)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–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це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дикі</a:t>
            </a:r>
            <a:r>
              <a:rPr lang="uk-UA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одиночні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бджоли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із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сімейства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Megachilidae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Вони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не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виробляють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мед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інші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продукти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бджільництва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але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активно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запилюють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плодові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рослини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декоративні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культури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сприяючи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підвищенню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їхньої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врожайності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</a:t>
            </a:r>
          </a:p>
          <a:p>
            <a:pPr algn="ctr">
              <a:lnSpc>
                <a:spcPts val="3438"/>
              </a:lnSpc>
            </a:pP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Зовнішність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осмії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залежить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від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виду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якому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вона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належить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Наприклад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самки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рудої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осмії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досягають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у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довжину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12-15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см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Їх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тільце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густо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вкрите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червонувато-коричневим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пухом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Самці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мініатюрніші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самочок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їхньою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відмінною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ознакою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є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білий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чубчик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голові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Самці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активні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близько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трьох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тижнів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після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народження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потім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вони</a:t>
            </a:r>
            <a:r>
              <a:rPr lang="en-US" sz="8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8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помирають</a:t>
            </a:r>
            <a:r>
              <a:rPr lang="uk-UA" sz="8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6400" b="1" dirty="0" smtClean="0">
                <a:latin typeface="PT Serif Bold"/>
                <a:ea typeface="PT Serif Bold"/>
                <a:cs typeface="PT Serif Bold"/>
                <a:sym typeface="PT Serif Bold"/>
              </a:rPr>
              <a:t>[</a:t>
            </a:r>
            <a:r>
              <a:rPr lang="uk-UA" sz="6400" b="1" dirty="0" smtClean="0">
                <a:latin typeface="PT Serif Bold"/>
                <a:ea typeface="PT Serif Bold"/>
                <a:cs typeface="PT Serif Bold"/>
                <a:sym typeface="PT Serif Bold"/>
              </a:rPr>
              <a:t>11]</a:t>
            </a:r>
            <a:r>
              <a:rPr lang="en-US" sz="3200" b="1" dirty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/>
            </a:r>
            <a:br>
              <a:rPr lang="en-US" sz="3200" b="1" dirty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</a:br>
            <a:endParaRPr lang="en-US" sz="3200" b="1" dirty="0" smtClean="0">
              <a:solidFill>
                <a:srgbClr val="FFFFFF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02" y="0"/>
            <a:ext cx="16502178" cy="2857484"/>
          </a:xfrm>
        </p:spPr>
        <p:txBody>
          <a:bodyPr/>
          <a:lstStyle/>
          <a:p>
            <a:pPr algn="ctr">
              <a:lnSpc>
                <a:spcPts val="3444"/>
              </a:lnSpc>
            </a:pPr>
            <a: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/>
            </a:r>
            <a:b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</a:br>
            <a: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/>
            </a:r>
            <a:b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</a:br>
            <a: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/>
            </a:r>
            <a:b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</a:br>
            <a: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/>
            </a:r>
            <a:b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</a:br>
            <a: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/>
            </a:r>
            <a:b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</a:br>
            <a: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/>
            </a:r>
            <a:b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</a:br>
            <a: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/>
            </a:r>
            <a:br>
              <a:rPr lang="uk-UA" sz="18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</a:b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Осмії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схожі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своїх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медоносних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родичок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але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між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ними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існує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низка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відмінностей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Вони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більші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/>
            </a:r>
            <a:b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</a:b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медоносних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бджіл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. У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них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немає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таких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чітких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смуг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вони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або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однотонні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або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зі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слабко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вираженими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розмитими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смужками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Тіло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у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осмій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більш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опушене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, а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вусики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довгі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злегка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вигнуті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(у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звичайних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бджіл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вони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короткі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прямі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)</a:t>
            </a:r>
            <a:r>
              <a:rPr lang="uk-UA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[</a:t>
            </a:r>
            <a:r>
              <a:rPr lang="uk-UA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>11 ]</a:t>
            </a:r>
            <a: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  <a:t/>
            </a:r>
            <a:br>
              <a:rPr lang="en-US" sz="1800" b="1" dirty="0" smtClean="0">
                <a:solidFill>
                  <a:srgbClr val="FFFF00"/>
                </a:solidFill>
                <a:latin typeface="PT Serif Bold"/>
                <a:ea typeface="PT Serif Bold"/>
                <a:cs typeface="PT Serif Bold"/>
                <a:sym typeface="PT Serif Bold"/>
              </a:rPr>
            </a:br>
            <a:endParaRPr lang="ru-RU" sz="1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57258" y="7072326"/>
            <a:ext cx="57150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uk-UA" dirty="0" smtClean="0"/>
              <a:t>Джерело: </a:t>
            </a:r>
            <a:r>
              <a:rPr lang="en-US" dirty="0" smtClean="0"/>
              <a:t>[</a:t>
            </a:r>
            <a:r>
              <a:rPr lang="uk-UA" dirty="0" smtClean="0"/>
              <a:t>10</a:t>
            </a:r>
            <a:r>
              <a:rPr lang="en-US" dirty="0" smtClean="0"/>
              <a:t>]</a:t>
            </a:r>
            <a:r>
              <a:rPr lang="uk-UA" dirty="0" smtClean="0"/>
              <a:t> </a:t>
            </a:r>
            <a:endParaRPr lang="uk-UA" dirty="0" smtClean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7176" y="642906"/>
            <a:ext cx="9505056" cy="7824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83"/>
              </a:lnSpc>
            </a:pPr>
            <a:r>
              <a:rPr lang="en-US" sz="2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uk-UA" sz="2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</a:t>
            </a:r>
            <a:r>
              <a:rPr lang="en-US" sz="2000" b="1" dirty="0" err="1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емляна</a:t>
            </a:r>
            <a:r>
              <a:rPr lang="en-US" sz="2000" b="1" dirty="0" smtClean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бджола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(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Andrena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) -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рід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бджіл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родини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перетинчастокрилих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Один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з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найбільших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кількістю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таксонів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рід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тварин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: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включає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близько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2000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видів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Бджоли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дрібного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середнього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розміру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(8–17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мм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),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забарвлення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різноманітне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: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чорне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коричневе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зеленкувате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синє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Голова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й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груди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густо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опушені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світлими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сірими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або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білими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волосками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Кінцеві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сегменти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черевця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часто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червоні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або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помаранчеві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Бджоли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роду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андрена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живуть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колоніями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оселяються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в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піщаному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ґрунті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в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місцях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позбавлених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рослинності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часто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—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узбіччях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доріг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галявинах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У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оселищах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самиці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риють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нори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подібні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тунелів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з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невеликими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глухими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відгалуженнями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—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іноді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ста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ходів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поруч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Стінки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ходів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бджоли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змащують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секретом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який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після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застигання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перетворюється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водонепроникну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плівку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Потомство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вигодують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сумішшю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пилку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з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медом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—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так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званим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тістом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.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Поверх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тіста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бджола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відкладає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яйце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і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закриває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вхід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у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камеру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земляною</a:t>
            </a:r>
            <a:r>
              <a:rPr lang="en-US" sz="2000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пробкою</a:t>
            </a:r>
            <a:r>
              <a:rPr lang="uk-UA" sz="2400" b="1" dirty="0">
                <a:solidFill>
                  <a:srgbClr val="FFFFFF"/>
                </a:solidFill>
                <a:latin typeface="Times New Roman" pitchFamily="18" charset="0"/>
                <a:ea typeface="PT Serif Bold"/>
                <a:cs typeface="Times New Roman" pitchFamily="18" charset="0"/>
                <a:sym typeface="PT Serif Bold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FFFFFF"/>
              </a:solidFill>
              <a:latin typeface="Times New Roman" pitchFamily="18" charset="0"/>
              <a:ea typeface="PT Serif Bold"/>
              <a:cs typeface="Times New Roman" pitchFamily="18" charset="0"/>
              <a:sym typeface="PT Serif Bold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 flipH="1">
            <a:off x="12240344" y="5503540"/>
            <a:ext cx="2448272" cy="504056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Джерело: </a:t>
            </a:r>
            <a:r>
              <a:rPr lang="en-US" dirty="0" smtClean="0"/>
              <a:t>[</a:t>
            </a:r>
            <a:r>
              <a:rPr lang="uk-UA" dirty="0" smtClean="0"/>
              <a:t>10</a:t>
            </a:r>
            <a:r>
              <a:rPr lang="en-US" dirty="0" smtClean="0"/>
              <a:t>]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" name="Содержимое 5" descr="D:\2016-2017\Андрена.png"/>
          <p:cNvPicPr>
            <a:picLocks noGrp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024320" y="1111052"/>
            <a:ext cx="483498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878" y="1785914"/>
            <a:ext cx="6215106" cy="6000792"/>
          </a:xfrm>
        </p:spPr>
        <p:txBody>
          <a:bodyPr/>
          <a:lstStyle/>
          <a:p>
            <a:pPr algn="ctr"/>
            <a:r>
              <a:rPr lang="uk-UA" i="1" dirty="0" smtClean="0">
                <a:solidFill>
                  <a:srgbClr val="FFC000"/>
                </a:solidFill>
              </a:rPr>
              <a:t>- польові спостереження за комахами-запилювачами на присадибних ділянках; </a:t>
            </a:r>
            <a:br>
              <a:rPr lang="uk-UA" i="1" dirty="0" smtClean="0">
                <a:solidFill>
                  <a:srgbClr val="FFC000"/>
                </a:solidFill>
              </a:rPr>
            </a:br>
            <a:r>
              <a:rPr lang="uk-UA" i="1" dirty="0" smtClean="0">
                <a:solidFill>
                  <a:srgbClr val="FFC000"/>
                </a:solidFill>
              </a:rPr>
              <a:t>-  </a:t>
            </a:r>
            <a:r>
              <a:rPr lang="uk-UA" i="1" dirty="0" err="1" smtClean="0">
                <a:solidFill>
                  <a:srgbClr val="FFC000"/>
                </a:solidFill>
              </a:rPr>
              <a:t>фотофіксація</a:t>
            </a:r>
            <a:r>
              <a:rPr lang="uk-UA" i="1" dirty="0" smtClean="0">
                <a:solidFill>
                  <a:srgbClr val="FFC000"/>
                </a:solidFill>
              </a:rPr>
              <a:t> комах;</a:t>
            </a:r>
            <a:br>
              <a:rPr lang="uk-UA" i="1" dirty="0" smtClean="0">
                <a:solidFill>
                  <a:srgbClr val="FFC000"/>
                </a:solidFill>
              </a:rPr>
            </a:br>
            <a:r>
              <a:rPr lang="uk-UA" i="1" dirty="0" smtClean="0">
                <a:solidFill>
                  <a:srgbClr val="FFC000"/>
                </a:solidFill>
              </a:rPr>
              <a:t>- мікроскопічне дослідження пилку </a:t>
            </a:r>
            <a:r>
              <a:rPr lang="uk-UA" i="1" dirty="0" err="1" smtClean="0">
                <a:solidFill>
                  <a:srgbClr val="FFC000"/>
                </a:solidFill>
              </a:rPr>
              <a:t>ранньоцвітучих</a:t>
            </a:r>
            <a:r>
              <a:rPr lang="uk-UA" i="1" dirty="0" smtClean="0">
                <a:solidFill>
                  <a:srgbClr val="FFC000"/>
                </a:solidFill>
              </a:rPr>
              <a:t> плодово-ягідних дерев;</a:t>
            </a:r>
            <a:br>
              <a:rPr lang="uk-UA" i="1" dirty="0" smtClean="0">
                <a:solidFill>
                  <a:srgbClr val="FFC000"/>
                </a:solidFill>
              </a:rPr>
            </a:br>
            <a:r>
              <a:rPr lang="uk-UA" i="1" dirty="0" smtClean="0">
                <a:solidFill>
                  <a:srgbClr val="FFC000"/>
                </a:solidFill>
              </a:rPr>
              <a:t>- камеральна обробка даних (таблиця, діаграми, порівняльна характеристика).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2878" y="428592"/>
            <a:ext cx="6215106" cy="1428760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Під час  виконання завдань даного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використовувалися такі методи дослідження: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072298" y="1285848"/>
            <a:ext cx="5072098" cy="6751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44462" y="1285848"/>
            <a:ext cx="4500594" cy="671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 rot="10800000" flipV="1">
            <a:off x="10512152" y="8144321"/>
            <a:ext cx="3489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Джерело: Фото зроблене автором. 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02" y="174948"/>
            <a:ext cx="7858180" cy="2111032"/>
          </a:xfrm>
        </p:spPr>
        <p:txBody>
          <a:bodyPr/>
          <a:lstStyle/>
          <a:p>
            <a:pPr algn="ctr"/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uk-UA" sz="1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УгорнИКИ</a:t>
            </a:r>
            <a:r>
              <a:rPr lang="uk-UA" sz="1600" b="1" dirty="0" smtClean="0">
                <a:solidFill>
                  <a:srgbClr val="00B0F0"/>
                </a:solidFill>
              </a:rPr>
              <a:t> – це </a:t>
            </a: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приміський населений пункт, безпосередньо прилеглий до східної межі міста Івано-Франківськ. Розташований на правому березі річки Бистриця </a:t>
            </a:r>
            <a:r>
              <a:rPr lang="uk-UA" sz="1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Надвірнянська</a:t>
            </a: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село має вигідне географічне положення, інтегроване в міську інфраструктуру та входить до складу Івано-Франківської міської громади, розташоване в межах Передкарпаття. Багато власних  господарств мають плодово-ягідні сади.</a:t>
            </a:r>
            <a:endParaRPr lang="ru-RU" sz="1600" b="1" dirty="0">
              <a:solidFill>
                <a:srgbClr val="00B0F0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071506" y="7643830"/>
            <a:ext cx="7358114" cy="1071570"/>
          </a:xfrm>
        </p:spPr>
        <p:txBody>
          <a:bodyPr>
            <a:noAutofit/>
          </a:bodyPr>
          <a:lstStyle/>
          <a:p>
            <a:r>
              <a:rPr lang="uk-UA" sz="1600" dirty="0" smtClean="0"/>
              <a:t>Джерело: фото зроблене автором: присадибна ділянка с. </a:t>
            </a:r>
            <a:r>
              <a:rPr lang="uk-UA" sz="1600" dirty="0" err="1" smtClean="0"/>
              <a:t>Угорники</a:t>
            </a:r>
            <a:r>
              <a:rPr lang="uk-UA" sz="1600" dirty="0" smtClean="0"/>
              <a:t>, </a:t>
            </a:r>
          </a:p>
          <a:p>
            <a:r>
              <a:rPr lang="uk-UA" sz="1600" dirty="0" smtClean="0"/>
              <a:t>Івано-Франківський район, 23 березня 2026р. </a:t>
            </a:r>
            <a:endParaRPr lang="ru-RU" sz="16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 rot="10800000" flipV="1">
            <a:off x="8423920" y="7519764"/>
            <a:ext cx="8149632" cy="1338512"/>
          </a:xfrm>
        </p:spPr>
        <p:txBody>
          <a:bodyPr>
            <a:noAutofit/>
          </a:bodyPr>
          <a:lstStyle/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Фото зроблене автором: присадибна ділянка</a:t>
            </a:r>
          </a:p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с.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Вовчинець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Івано-Франківський район, 23 березня 2026 р. (1 фото)  </a:t>
            </a:r>
          </a:p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7 квітня 2026р. (2 фото)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06" y="2702702"/>
            <a:ext cx="5500726" cy="458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54" y="2714608"/>
            <a:ext cx="464574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9858380" y="714344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FFC000"/>
                </a:solidFill>
              </a:rPr>
              <a:t> 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644066" y="357154"/>
            <a:ext cx="79296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Вовчинець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Івано-Франківської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унікальне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географічне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зумовлене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безпосередньою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близькістю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обласного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центру та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особливостями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рельєфу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Вовчинець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розміщений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долині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річки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Ворона </a:t>
            </a:r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притока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Бистриці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Надвірнянської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впливає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природні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місцевості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Рельєф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 село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розташоване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в межах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Передкарпаття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неподалік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мальовничих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Вовчинецьких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гір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Вовчинецький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пагорб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популярним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місцем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відпочинку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височиною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рівниною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Вздовж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автодоріг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посаджено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присадибні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ділянки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плодовими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деревами.</a:t>
            </a:r>
            <a:endParaRPr lang="ru-RU" sz="1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144528" y="2714608"/>
            <a:ext cx="385765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75048" y="6324"/>
            <a:ext cx="16140170" cy="3286112"/>
          </a:xfrm>
        </p:spPr>
        <p:txBody>
          <a:bodyPr/>
          <a:lstStyle/>
          <a:p>
            <a:r>
              <a:rPr lang="uk-UA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Автором </a:t>
            </a:r>
            <a:r>
              <a:rPr lang="uk-UA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під керівництвом  вчителя біології було здійснено дослідження  присадибних ділянок с. </a:t>
            </a:r>
            <a:r>
              <a:rPr lang="uk-UA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Угорники</a:t>
            </a:r>
            <a:r>
              <a:rPr lang="uk-UA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br>
              <a:rPr lang="uk-UA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uk-UA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Вовчинець</a:t>
            </a:r>
            <a:r>
              <a:rPr lang="uk-UA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протягом періоду 23.03 – 08.04.2026 р., а зокрема:</a:t>
            </a: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спостереження за першими запилювачами плодово-ягідних культур на даних ділянках;</a:t>
            </a:r>
            <a:b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1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фотофіксація</a:t>
            </a: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комах-запилювачів на квітучих деревах та кущах;</a:t>
            </a:r>
            <a:b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фіксація </a:t>
            </a:r>
            <a:r>
              <a:rPr lang="uk-UA" sz="16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погодніх</a:t>
            </a: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умов (температура атмосферного повітря (обідні години), наявність опадів та вітру;</a:t>
            </a:r>
            <a:b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камеральна обробка даних (порівняльна таблиця, діаграма);</a:t>
            </a:r>
            <a:b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мікроскопічне дослідження пилку ранньоквітучих  дерев та кущів.</a:t>
            </a:r>
            <a:b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висновки  згідно  результатів дослідження.</a:t>
            </a:r>
            <a: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Результати дослідження</a:t>
            </a:r>
            <a:r>
              <a:rPr lang="uk-UA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uk-UA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1. На присадибній ділянці с. </a:t>
            </a:r>
            <a:r>
              <a:rPr lang="uk-UA" sz="1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Угорники</a:t>
            </a:r>
            <a:r>
              <a:rPr lang="uk-UA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активними першими запилювачами були виявлені Джмелі та </a:t>
            </a:r>
            <a:r>
              <a:rPr lang="uk-UA" sz="1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мухи-</a:t>
            </a:r>
            <a:r>
              <a:rPr lang="uk-UA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дзюрчалки</a:t>
            </a:r>
            <a:r>
              <a:rPr lang="uk-UA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їх найбільше було зафіксовано з 3 по 5 квітня 2026 р .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 rot="10800000" flipV="1">
            <a:off x="1219200" y="8143896"/>
            <a:ext cx="7467600" cy="714380"/>
          </a:xfrm>
        </p:spPr>
        <p:txBody>
          <a:bodyPr>
            <a:noAutofit/>
          </a:bodyPr>
          <a:lstStyle/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Джерело: фото зроблене автором: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Муха-дзюрчалка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на Жимолості їстівній</a:t>
            </a:r>
          </a:p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Присадибна ділянка с.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Угорники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 rot="10800000" flipV="1">
            <a:off x="9601200" y="7929582"/>
            <a:ext cx="7472418" cy="78581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Джерело: фото зроблене автором: Джміль садовий на Жимолості їстівній</a:t>
            </a:r>
          </a:p>
          <a:p>
            <a:pPr algn="ctr"/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Присадибна ділянка с.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Угорники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068" y="3500426"/>
            <a:ext cx="4574678" cy="4283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52" y="3500426"/>
            <a:ext cx="3042851" cy="4286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01388" y="3500426"/>
            <a:ext cx="428628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26" y="411957"/>
            <a:ext cx="9787006" cy="2016899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2. На присадибній ділянці  с. </a:t>
            </a:r>
            <a:r>
              <a:rPr lang="uk-UA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Угорники</a:t>
            </a: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багато ранньоквітучих польових та декоративних  сортів квітів, це ще більше приваблює комах </a:t>
            </a:r>
            <a:r>
              <a:rPr lang="uk-UA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–запилювачів</a:t>
            </a: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у сад.</a:t>
            </a:r>
            <a:endParaRPr lang="ru-RU" sz="20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219200" y="751011"/>
            <a:ext cx="8281990" cy="2511301"/>
          </a:xfrm>
        </p:spPr>
        <p:txBody>
          <a:bodyPr/>
          <a:lstStyle/>
          <a:p>
            <a:endParaRPr lang="uk-UA" dirty="0" smtClean="0"/>
          </a:p>
          <a:p>
            <a:endParaRPr lang="ru-RU" sz="28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 rot="10800000" flipV="1">
            <a:off x="13104440" y="5786442"/>
            <a:ext cx="4326368" cy="2857520"/>
          </a:xfrm>
        </p:spPr>
        <p:txBody>
          <a:bodyPr>
            <a:normAutofit fontScale="55000" lnSpcReduction="20000"/>
          </a:bodyPr>
          <a:lstStyle/>
          <a:p>
            <a:r>
              <a:rPr lang="uk-UA" dirty="0" smtClean="0"/>
              <a:t>Джерело: Фото зроблені автором </a:t>
            </a:r>
          </a:p>
          <a:p>
            <a:r>
              <a:rPr lang="uk-UA" dirty="0" smtClean="0"/>
              <a:t>Бджола медоносна на Гіацинті східному,</a:t>
            </a:r>
          </a:p>
          <a:p>
            <a:r>
              <a:rPr lang="uk-UA" dirty="0" smtClean="0"/>
              <a:t>Бджола медоносна на Кульбабі лікарській,</a:t>
            </a:r>
          </a:p>
          <a:p>
            <a:r>
              <a:rPr lang="uk-UA" dirty="0" smtClean="0"/>
              <a:t> Муха </a:t>
            </a:r>
            <a:r>
              <a:rPr lang="uk-UA" dirty="0" err="1" smtClean="0"/>
              <a:t>дзюрчалка</a:t>
            </a:r>
            <a:r>
              <a:rPr lang="uk-UA" dirty="0" smtClean="0"/>
              <a:t> на  </a:t>
            </a:r>
            <a:r>
              <a:rPr lang="uk-UA" dirty="0" err="1" smtClean="0"/>
              <a:t>Будрі</a:t>
            </a:r>
            <a:r>
              <a:rPr lang="uk-UA" dirty="0" smtClean="0"/>
              <a:t> </a:t>
            </a:r>
            <a:r>
              <a:rPr lang="uk-UA" dirty="0" err="1" smtClean="0"/>
              <a:t>плющевидній</a:t>
            </a:r>
            <a:r>
              <a:rPr lang="uk-UA" dirty="0" smtClean="0"/>
              <a:t>.. </a:t>
            </a:r>
          </a:p>
          <a:p>
            <a:r>
              <a:rPr lang="uk-UA" dirty="0" smtClean="0"/>
              <a:t>Барвінок малий</a:t>
            </a:r>
          </a:p>
          <a:p>
            <a:r>
              <a:rPr lang="uk-UA" dirty="0" smtClean="0"/>
              <a:t>Маргаритка звичайна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58" y="3143236"/>
            <a:ext cx="342902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596" y="4357682"/>
            <a:ext cx="403085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72760" y="285716"/>
            <a:ext cx="3000432" cy="3000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01784" y="2214542"/>
            <a:ext cx="314327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29752" y="3500426"/>
            <a:ext cx="3428905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8572496" y="1643038"/>
            <a:ext cx="9001188" cy="42148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25296" y="428592"/>
            <a:ext cx="5775564" cy="3214710"/>
          </a:xfrm>
        </p:spPr>
        <p:txBody>
          <a:bodyPr/>
          <a:lstStyle/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На присадибній ділянці с. </a:t>
            </a:r>
            <a:r>
              <a:rPr lang="uk-UA" sz="1800" b="1" dirty="0" err="1" smtClean="0">
                <a:latin typeface="Times New Roman" pitchFamily="18" charset="0"/>
                <a:cs typeface="Times New Roman" pitchFamily="18" charset="0"/>
              </a:rPr>
              <a:t>Вовчинець</a:t>
            </a: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 вздовж проїжджої частини багато </a:t>
            </a:r>
            <a:r>
              <a:rPr lang="uk-UA" sz="1800" b="1" dirty="0" err="1" smtClean="0">
                <a:latin typeface="Times New Roman" pitchFamily="18" charset="0"/>
                <a:cs typeface="Times New Roman" pitchFamily="18" charset="0"/>
              </a:rPr>
              <a:t>посаджень</a:t>
            </a: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Аличі (дикої сливи), Абрикоси звичайної та різних сортів яблунь. </a:t>
            </a:r>
            <a:r>
              <a:rPr lang="uk-UA" sz="1800" b="1" dirty="0" err="1" smtClean="0">
                <a:latin typeface="Times New Roman" pitchFamily="18" charset="0"/>
                <a:cs typeface="Times New Roman" pitchFamily="18" charset="0"/>
              </a:rPr>
              <a:t>Цьогоріч</a:t>
            </a: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uk-UA" sz="1800" b="1" dirty="0" err="1" smtClean="0"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800" b="1" dirty="0" err="1" smtClean="0">
                <a:latin typeface="Times New Roman" pitchFamily="18" charset="0"/>
                <a:cs typeface="Times New Roman" pitchFamily="18" charset="0"/>
              </a:rPr>
              <a:t>язку</a:t>
            </a: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 з мінливою весняною погодою їх активно запилюють  дикі бджоли та </a:t>
            </a:r>
            <a:r>
              <a:rPr lang="uk-UA" sz="1800" b="1" dirty="0" err="1" smtClean="0">
                <a:latin typeface="Times New Roman" pitchFamily="18" charset="0"/>
                <a:cs typeface="Times New Roman" pitchFamily="18" charset="0"/>
              </a:rPr>
              <a:t>мухи-дзюрчалки</a:t>
            </a:r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, які більш витриваліші  у прохолодну погоду ніж бджоли медоносні</a:t>
            </a:r>
            <a:r>
              <a:rPr lang="uk-UA" sz="1800" b="1" dirty="0" smtClean="0"/>
              <a:t>.</a:t>
            </a: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 smtClean="0">
                <a:solidFill>
                  <a:srgbClr val="FFC000"/>
                </a:solidFill>
              </a:rPr>
              <a:t> Основна відмінність  </a:t>
            </a:r>
            <a:r>
              <a:rPr lang="uk-UA" sz="1800" dirty="0" err="1" smtClean="0">
                <a:solidFill>
                  <a:srgbClr val="FFC000"/>
                </a:solidFill>
              </a:rPr>
              <a:t>мух-дзюрчалок</a:t>
            </a:r>
            <a:r>
              <a:rPr lang="uk-UA" sz="1800" dirty="0" smtClean="0">
                <a:solidFill>
                  <a:srgbClr val="FFC000"/>
                </a:solidFill>
              </a:rPr>
              <a:t> від диких бджіл – одна пара крил,коротші вусики.</a:t>
            </a:r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3010" y="7358079"/>
            <a:ext cx="5525886" cy="1214422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Джерело: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ото зроблене автором: Дика бджола з роду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Осмія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на Абрикосі звичайній,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Вовчинець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5372" y="1714476"/>
            <a:ext cx="8358246" cy="400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 rot="10800000" flipV="1">
            <a:off x="9286876" y="5893794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Джерело: фото зроблене автором: Муха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дзюрчалка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на Абрикосі звичайній, </a:t>
            </a: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Вовчинець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30" y="3857616"/>
            <a:ext cx="711287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42944" y="285716"/>
            <a:ext cx="5768808" cy="3269955"/>
          </a:xfrm>
        </p:spPr>
        <p:txBody>
          <a:bodyPr/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4. Бджоли медоносні теж запилювали Абрикосу звичайну, але  здебільшого коли температура  досягнула  18°С, що спостерігалося 28 березня (дані таблиці 1). Алича рясно зацвіла, починаючи з 5 квітня, але комахи-запилювачі на ній нами виявлені не були протягом досліджуваного періоду, у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язку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з похолоданням.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25296" y="8786838"/>
            <a:ext cx="5943600" cy="1109190"/>
          </a:xfrm>
        </p:spPr>
        <p:txBody>
          <a:bodyPr>
            <a:no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Джерело: фото зроблене автором: Бджола медоносна на Абрикосі звичайній</a:t>
            </a:r>
          </a:p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с.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Вовчинець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30214" y="428592"/>
            <a:ext cx="3500462" cy="3127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20" y="3786178"/>
            <a:ext cx="385765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0" y="500030"/>
            <a:ext cx="3714776" cy="495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776" y="3786178"/>
            <a:ext cx="369678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8643934" y="5857880"/>
            <a:ext cx="37862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Джерело: фото зроблене автором: Алича (дика слива), родина Рожеві</a:t>
            </a:r>
          </a:p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с.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Вовчинець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 rot="10800000" flipV="1">
            <a:off x="7858116" y="5214938"/>
            <a:ext cx="9286940" cy="2643206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rgbClr val="FFC000"/>
                </a:solidFill>
              </a:rPr>
              <a:t> </a:t>
            </a:r>
            <a:r>
              <a:rPr lang="ru-RU" sz="18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Діаграму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створено </a:t>
            </a:r>
            <a:r>
              <a:rPr lang="ru-RU" sz="18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конструктора </a:t>
            </a:r>
            <a:r>
              <a:rPr lang="en-US" sz="18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Canva</a:t>
            </a:r>
            <a:r>
              <a:rPr lang="ru-RU" sz="2000" dirty="0" smtClean="0">
                <a:solidFill>
                  <a:srgbClr val="FFC000"/>
                </a:solidFill>
              </a:rPr>
              <a:t/>
            </a:r>
            <a:br>
              <a:rPr lang="ru-RU" sz="2000" dirty="0" smtClean="0">
                <a:solidFill>
                  <a:srgbClr val="FFC000"/>
                </a:solidFill>
              </a:rPr>
            </a:br>
            <a:r>
              <a:rPr lang="en-US" sz="2000" dirty="0" smtClean="0">
                <a:solidFill>
                  <a:srgbClr val="FFC000"/>
                </a:solidFill>
              </a:rPr>
              <a:t>5. 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таблиці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Порівняльна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характеристика 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погодніх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уов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присадибних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ділянка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с. 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Угорники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та с. 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Вовчинець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зображена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діаграма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Синя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лінія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— температура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жовта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лінія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комах (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умовно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 0–3)</a:t>
            </a:r>
            <a:b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підвищенні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температури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холодні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дощові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дні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(29.03–02.04) </a:t>
            </a:r>
            <a:r>
              <a:rPr lang="ru-RU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≈ 0</a:t>
            </a:r>
            <a:endParaRPr lang="ru-RU" sz="16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000068" y="7215202"/>
            <a:ext cx="6215106" cy="135732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          Таблиця 1</a:t>
            </a:r>
            <a:r>
              <a:rPr lang="en-US" dirty="0" smtClean="0"/>
              <a:t> 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         </a:t>
            </a:r>
            <a:r>
              <a:rPr lang="en-US" dirty="0" smtClean="0"/>
              <a:t>(</a:t>
            </a:r>
            <a:r>
              <a:rPr lang="uk-UA" dirty="0" smtClean="0"/>
              <a:t>створена автором </a:t>
            </a:r>
            <a:r>
              <a:rPr lang="uk-UA" dirty="0" err="1" smtClean="0"/>
              <a:t>проєкту</a:t>
            </a:r>
            <a:r>
              <a:rPr lang="uk-UA" dirty="0" smtClean="0"/>
              <a:t>)</a:t>
            </a:r>
            <a:endParaRPr lang="ru-RU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858248" y="500031"/>
            <a:ext cx="6715172" cy="5009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886" y="214278"/>
            <a:ext cx="4714908" cy="7501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1357258" y="5558998"/>
            <a:ext cx="5929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</a:rPr>
              <a:t/>
            </a:r>
            <a:br>
              <a:rPr lang="ru-RU" sz="2400" dirty="0" smtClean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357258" y="714344"/>
            <a:ext cx="4857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Таблиця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878" y="285716"/>
            <a:ext cx="6000792" cy="4929222"/>
          </a:xfrm>
        </p:spPr>
        <p:txBody>
          <a:bodyPr/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6. Автор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Форсюк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Софія, вирішила дослідити ще пилок, приготувавши тимчасові мікропрепарати пилку ранньоквітучих плодово-ягідних культур, зокрема  з аличі, абрикоси, жимолості для їх порівняння. Для дослідження використовували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Microscope XS-5520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Pover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220V.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1440" y="6357946"/>
            <a:ext cx="4643470" cy="221455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Джерело: фото зроблене автором: </a:t>
            </a:r>
          </a:p>
          <a:p>
            <a:r>
              <a:rPr lang="uk-UA" dirty="0" smtClean="0"/>
              <a:t>Зліва направо:</a:t>
            </a:r>
          </a:p>
          <a:p>
            <a:r>
              <a:rPr lang="uk-UA" dirty="0" smtClean="0"/>
              <a:t>1 мікропрепарат  - пиляк жимолості</a:t>
            </a:r>
          </a:p>
          <a:p>
            <a:r>
              <a:rPr lang="uk-UA" dirty="0" smtClean="0"/>
              <a:t>2 мікропрепарат – пиляки абрикоси</a:t>
            </a:r>
          </a:p>
          <a:p>
            <a:r>
              <a:rPr lang="uk-UA" dirty="0" smtClean="0"/>
              <a:t>3  </a:t>
            </a:r>
            <a:r>
              <a:rPr lang="uk-UA" dirty="0" err="1" smtClean="0"/>
              <a:t>мікропрепарат–</a:t>
            </a:r>
            <a:r>
              <a:rPr lang="uk-UA" dirty="0" smtClean="0"/>
              <a:t> пиляки аличі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7000860" y="1643038"/>
            <a:ext cx="3653431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29950" y="1643038"/>
            <a:ext cx="2714644" cy="3619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58908" y="1643038"/>
            <a:ext cx="267883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24" y="5572128"/>
            <a:ext cx="2594002" cy="289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29752" y="5643566"/>
            <a:ext cx="290287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930346" y="5572128"/>
            <a:ext cx="2685351" cy="299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6643670" y="8572524"/>
            <a:ext cx="428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644198" y="8572524"/>
            <a:ext cx="5000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2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5073354" y="8572524"/>
            <a:ext cx="357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3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1142944" y="2071666"/>
            <a:ext cx="7610476" cy="678661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uk-UA" sz="3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 основі проведено дослідження ми можемо зробити висновки, щодо впливу </a:t>
            </a:r>
            <a:r>
              <a:rPr lang="uk-UA" sz="38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погодніх</a:t>
            </a:r>
            <a:r>
              <a:rPr lang="uk-UA" sz="3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умов на активність комах-запилювачів:</a:t>
            </a:r>
          </a:p>
          <a:p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Бджола медоносна активна при температурі вище +15° С.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Цьогоріч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, вид плодово-ягідного дерева Абрикос звичайний (родина Рожеві)   на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присадибниій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ділянці с.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Вовчинець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зацвів починаючи з 24 березня, коли температура  повітря була в сприятливих для бджоли межах, згідно даних таблиці 1.  Запилювачами абрикосів були  бджоли медоносні з 25 по 28 березня 2026.  Активно запилювали ці дерева  також дикі бджоли та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мухи-дзюрчалки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, які більш витриваліші  у прохолодну погоду ніж бджоли медоносні, що спостерігалося протягом 3-5 квітня 2026 р. </a:t>
            </a: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З 3-5 квітня 2026р. активно на  плодово-ягідному насадженні с.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Вовчинець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почали зацвітати дерева Аличі (Слива дика, родина Рожеві)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.їх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активно запилюють дикі бджоли, мухи дзюрчали, але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цьогоріч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їх кількість була дуже низька на досліджуваних ділянках у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язку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з похолоданням</a:t>
            </a:r>
            <a:r>
              <a:rPr lang="uk-UA" sz="3200" dirty="0" smtClean="0">
                <a:cs typeface="Vrinda"/>
              </a:rPr>
              <a:t>.</a:t>
            </a:r>
            <a:endParaRPr lang="ru-RU" dirty="0" smtClean="0"/>
          </a:p>
          <a:p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На присадибній ділянці с.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Угорники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перші запилювачі плодово-ягідних культур були виявлені 28 березня, ними виявилися джмелі, які активніші за бджіл у прохолодну погоду  (13-15</a:t>
            </a:r>
            <a:r>
              <a:rPr lang="uk-UA" sz="3400" b="1" dirty="0" smtClean="0">
                <a:latin typeface="Times New Roman" pitchFamily="18" charset="0"/>
                <a:cs typeface="Vrinda"/>
              </a:rPr>
              <a:t>°С), шукаючи найперше  квітки з великими пиляками.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У період з 3 квітня по 5 квітня, коли температура повітря різко зросла до 20° і вище кількість джмелів на досліджуваній ділянці збільшилась, а також активно запилювати почали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мухи-дзюрчалки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, особливо багато їх виявлено на кущах Жимолості їстівної (родина Жимолостеві</a:t>
            </a:r>
            <a:r>
              <a:rPr lang="uk-UA" dirty="0" smtClean="0"/>
              <a:t>).</a:t>
            </a:r>
            <a:endParaRPr lang="ru-RU" dirty="0" smtClean="0"/>
          </a:p>
          <a:p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Різка зміна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погодніх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 умов у </a:t>
            </a:r>
            <a:r>
              <a:rPr lang="uk-UA" sz="3400" b="1" dirty="0" err="1" smtClean="0">
                <a:latin typeface="Times New Roman" pitchFamily="18" charset="0"/>
                <a:cs typeface="Times New Roman" pitchFamily="18" charset="0"/>
              </a:rPr>
              <a:t>зв’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язку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полярним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 циклоном принесла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низьку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температуру та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сильний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вітер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комах –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запилювачів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400" b="1" dirty="0" smtClean="0">
                <a:latin typeface="Times New Roman" pitchFamily="18" charset="0"/>
                <a:cs typeface="Times New Roman" pitchFamily="18" charset="0"/>
              </a:rPr>
              <a:t>протягом 6-8 квітня зменшилась.</a:t>
            </a: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4"/>
          </p:nvPr>
        </p:nvSpPr>
        <p:spPr>
          <a:xfrm>
            <a:off x="9504040" y="2047156"/>
            <a:ext cx="7632848" cy="655272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1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  процеси запилення комахами ранньоквітучих плодово-ягідних  сортів на досліджуваних присадибних ділянок с. </a:t>
            </a:r>
            <a:r>
              <a:rPr lang="uk-UA" sz="18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Угорники</a:t>
            </a:r>
            <a:r>
              <a:rPr lang="uk-UA" sz="1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та с. </a:t>
            </a:r>
            <a:r>
              <a:rPr lang="uk-UA" sz="18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Вовчинець</a:t>
            </a:r>
            <a:r>
              <a:rPr lang="uk-UA" sz="1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Івано-Франківського району крім </a:t>
            </a:r>
            <a:r>
              <a:rPr lang="uk-UA" sz="18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погодніх</a:t>
            </a:r>
            <a:r>
              <a:rPr lang="uk-UA" sz="1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умов впливають і інші фактори: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- географічне розміщення сіл, а зокрема с.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Вовчинець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розташоване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в межах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Передкарпаття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неподалік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мальовничих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Вовчинецьких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гір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Вовчинецький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пагорб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), тому температура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трохи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вищою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у с.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Угорники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розташоване на правому березі річки Бистриця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Надвірнянська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, це зумовило швидше розпускання  цвіту, зокрема абрикосів і появу на цих ділянках Бджіл медоносних, які вважаються теплолюбними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запилювачами;</a:t>
            </a:r>
            <a:endParaRPr lang="uk-UA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- активність ранніх комах-запилювачів зростає, якщо  на присадибних ділянках цвітуть польові і декоративні ранньоквітучі </a:t>
            </a:r>
            <a:r>
              <a:rPr lang="uk-UA" sz="1600" b="1" smtClean="0">
                <a:latin typeface="Times New Roman" pitchFamily="18" charset="0"/>
                <a:cs typeface="Times New Roman" pitchFamily="18" charset="0"/>
              </a:rPr>
              <a:t>види рослин;</a:t>
            </a:r>
            <a:endParaRPr lang="uk-UA" sz="1600" b="1" dirty="0" smtClean="0">
              <a:latin typeface="Times New Roman" pitchFamily="18" charset="0"/>
              <a:cs typeface="Vrinda"/>
            </a:endParaRPr>
          </a:p>
          <a:p>
            <a:r>
              <a:rPr lang="uk-UA" sz="1600" b="1" dirty="0" smtClean="0">
                <a:latin typeface="Times New Roman" pitchFamily="18" charset="0"/>
                <a:cs typeface="Vrinda"/>
              </a:rPr>
              <a:t>- на активність запилювачів  та їх кількість у с. </a:t>
            </a:r>
            <a:r>
              <a:rPr lang="uk-UA" sz="1600" b="1" dirty="0" err="1" smtClean="0">
                <a:latin typeface="Times New Roman" pitchFamily="18" charset="0"/>
                <a:cs typeface="Vrinda"/>
              </a:rPr>
              <a:t>Вовчинець</a:t>
            </a:r>
            <a:r>
              <a:rPr lang="uk-UA" sz="1600" b="1" dirty="0" smtClean="0">
                <a:latin typeface="Times New Roman" pitchFamily="18" charset="0"/>
                <a:cs typeface="Vrinda"/>
              </a:rPr>
              <a:t> впливає шум та забруднене повітря, оскільки присадибна ділянка розміщена близько біля  проїжджої частини, де активний транспортний рух, який  відлякує комах.</a:t>
            </a: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43472" y="357155"/>
            <a:ext cx="8143932" cy="1214445"/>
          </a:xfrm>
        </p:spPr>
        <p:txBody>
          <a:bodyPr/>
          <a:lstStyle/>
          <a:p>
            <a:pPr algn="ctr"/>
            <a:r>
              <a:rPr lang="uk-UA" dirty="0" smtClean="0"/>
              <a:t>Висновки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1007096" y="2263180"/>
            <a:ext cx="8568952" cy="6624736"/>
          </a:xfrm>
        </p:spPr>
        <p:txBody>
          <a:bodyPr>
            <a:normAutofit fontScale="25000" lnSpcReduction="20000"/>
          </a:bodyPr>
          <a:lstStyle/>
          <a:p>
            <a:pPr lvl="0" algn="just"/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1. Бджола медоносна : монографія / за ред. Р. А. Волкова, І. І.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Панчук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– Чернівці: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Чернів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нац. ун-т ім. Ю.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Федьковича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, 2024. – 324 с.</a:t>
            </a:r>
          </a:p>
          <a:p>
            <a:pPr lvl="0" algn="just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6400" dirty="0" err="1" smtClean="0">
                <a:latin typeface="Times New Roman" pitchFamily="18" charset="0"/>
                <a:cs typeface="Times New Roman" pitchFamily="18" charset="0"/>
              </a:rPr>
              <a:t>Бригадиренко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В. В. </a:t>
            </a:r>
            <a:r>
              <a:rPr lang="ru-RU" sz="6400" dirty="0" err="1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 систематики комах : </a:t>
            </a:r>
            <a:r>
              <a:rPr lang="ru-RU" sz="6400" dirty="0" err="1">
                <a:latin typeface="Times New Roman" pitchFamily="18" charset="0"/>
                <a:cs typeface="Times New Roman" pitchFamily="18" charset="0"/>
              </a:rPr>
              <a:t>навч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6400" dirty="0" err="1">
                <a:latin typeface="Times New Roman" pitchFamily="18" charset="0"/>
                <a:cs typeface="Times New Roman" pitchFamily="18" charset="0"/>
              </a:rPr>
              <a:t>посіб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. / В. В. </a:t>
            </a:r>
            <a:r>
              <a:rPr lang="ru-RU" sz="6400" dirty="0" err="1">
                <a:latin typeface="Times New Roman" pitchFamily="18" charset="0"/>
                <a:cs typeface="Times New Roman" pitchFamily="18" charset="0"/>
              </a:rPr>
              <a:t>Бригадиренко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. — </a:t>
            </a:r>
            <a:r>
              <a:rPr lang="ru-RU" sz="6400" dirty="0" err="1">
                <a:latin typeface="Times New Roman" pitchFamily="18" charset="0"/>
                <a:cs typeface="Times New Roman" pitchFamily="18" charset="0"/>
              </a:rPr>
              <a:t>Дніпропетровськ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 : РВВ ДНУ, 2003. — 204 с.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6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Дивосвіт України: шкільний довідник-визначник дикої природи / уклад. О. А. Зайцева. – Х. : ВД «ШКОЛА», 2011. – 240 с.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64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Основи бджільництва :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навч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посібн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(для здобувачів першого (бакалаврського) рівня вищої освіти зі спеціальності 201 – Агрономія) / уклад. М. В.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Лозінський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, В. І.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Глеваський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, О. М. Яковенко, Г. Л. Устинова. Біла Церква : БНАУ, 2021. 148с. 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64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Природно-заповідний фонд України: території та об’єкти загальнодержавного значення. – К. : ТОВ «Центр екологічної освіти та інформації», 2009. – 332 с.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64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Рослини та тварини України / О. Ф.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Цеханська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, Д. Г. Стрєлков, О. М.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Кожушко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– Х. :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Веста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, 2011. – 64 с.</a:t>
            </a:r>
          </a:p>
          <a:p>
            <a:pPr lvl="0" algn="just"/>
            <a:r>
              <a:rPr lang="uk-UA" sz="64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Фармацевтична ботаніка /А. Г.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Сербін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, Л. М. Сіра, Т. О.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Слободанюк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 . – Вінниця: НОВА КНИГА, 2007. – 488 с.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64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Ботаніка (навчальні матеріали). – Режим доступу: http://8next.com/botan/5601-botan_510.html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64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. Велика українська енциклопедія. – Режим доступу: https://vue.gov.ua/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None/>
            </a:pP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          10. </a:t>
            </a:r>
            <a:r>
              <a:rPr lang="uk-UA" sz="6400" dirty="0" err="1" smtClean="0">
                <a:latin typeface="Times New Roman" pitchFamily="18" charset="0"/>
                <a:cs typeface="Times New Roman" pitchFamily="18" charset="0"/>
              </a:rPr>
              <a:t>Вікіпедія</a:t>
            </a: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: вільна енциклопедія.  – Режим доступу: https://uk.wikipedia.org/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          11. Осмії – бджоли-одиначки у вашому саду. – Режим доступу: https://osmia.com.ua/osmiyi-bdzhilky-odynachky-u-vashomu-sadu/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6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Список використаних джерел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1346</TotalTime>
  <Words>2378</Words>
  <Application>Microsoft Office PowerPoint</Application>
  <PresentationFormat>Произвольный</PresentationFormat>
  <Paragraphs>151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Vrinda</vt:lpstr>
      <vt:lpstr>Times New Roman</vt:lpstr>
      <vt:lpstr>Rockwell Extra Bold</vt:lpstr>
      <vt:lpstr>Noto Serif Display</vt:lpstr>
      <vt:lpstr>Arimo Bold</vt:lpstr>
      <vt:lpstr>Arial Narrow</vt:lpstr>
      <vt:lpstr>PT Serif Bold</vt:lpstr>
      <vt:lpstr>Горизонт</vt:lpstr>
      <vt:lpstr>Презентация PowerPoint</vt:lpstr>
      <vt:lpstr>Презентация PowerPoint</vt:lpstr>
      <vt:lpstr>Об’єкт дослідження:  комахи-запилювачі ранньоквітучих плодово-ягідних культур. </vt:lpstr>
      <vt:lpstr>Презентация PowerPoint</vt:lpstr>
      <vt:lpstr>Презентация PowerPoint</vt:lpstr>
      <vt:lpstr>Джерело: Фото зроблене автором.  “Пробудження” Джмеля.</vt:lpstr>
      <vt:lpstr>Презентация PowerPoint</vt:lpstr>
      <vt:lpstr>       Осмії схожі на своїх медоносних родичок, але між ними існує низка відмінностей. Вони більші за  медоносних бджіл. У них немає таких чітких смуг, вони або однотонні, або зі слабко вираженими, розмитими смужками. Тіло у осмій більш опушене, а вусики довгі та злегка вигнуті (у звичайних бджіл вони короткі та прямі) [11 ] </vt:lpstr>
      <vt:lpstr>Презентация PowerPoint</vt:lpstr>
      <vt:lpstr>- польові спостереження за комахами-запилювачами на присадибних ділянках;  -  фотофіксація комах; - мікроскопічне дослідження пилку ранньоцвітучих плодово-ягідних дерев; - камеральна обробка даних (таблиця, діаграми, порівняльна характеристика). </vt:lpstr>
      <vt:lpstr>с. УгорнИКИ – це  приміський населений пункт, безпосередньо прилеглий до східної межі міста Івано-Франківськ. Розташований на правому березі річки Бистриця Надвірнянська, село має вигідне географічне положення, інтегроване в міську інфраструктуру та входить до складу Івано-Франківської міської громади, розташоване в межах Передкарпаття. Багато власних  господарств мають плодово-ягідні сади.</vt:lpstr>
      <vt:lpstr>Автором проєкту під керівництвом  вчителя біології було здійснено дослідження  присадибних ділянок с. Угорники та  с. Вовчинець протягом періоду 23.03 – 08.04.2026 р., а зокрема: - спостереження за першими запилювачами плодово-ягідних культур на даних ділянках; - фотофіксація комах-запилювачів на квітучих деревах та кущах; - фіксація погодніх умов (температура атмосферного повітря (обідні години), наявність опадів та вітру; - камеральна обробка даних (порівняльна таблиця, діаграма); - мікроскопічне дослідження пилку ранньоквітучих  дерев та кущів. - висновки  згідно  результатів дослідження.  Результати дослідження. 1. На присадибній ділянці с. Угорники активними першими запилювачами були виявлені Джмелі та мухи- дзюрчалки, їх найбільше було зафіксовано з 3 по 5 квітня 2026 р . </vt:lpstr>
      <vt:lpstr>2. На присадибній ділянці  с. Угорники багато ранньоквітучих польових та декоративних  сортів квітів, це ще більше приваблює комах –запилювачів у сад.</vt:lpstr>
      <vt:lpstr>  3. На присадибній ділянці с. Вовчинець вздовж проїжджої частини багато посаджень  Аличі (дикої сливи), Абрикоси звичайної та різних сортів яблунь. Цьогоріч, у зв’язку з мінливою весняною погодою їх активно запилюють  дикі бджоли та мухи-дзюрчалки, які більш витриваліші  у прохолодну погоду ніж бджоли медоносні.  Основна відмінність  мух-дзюрчалок від диких бджіл – одна пара крил,коротші вусики.</vt:lpstr>
      <vt:lpstr>4. Бджоли медоносні теж запилювали Абрикосу звичайну, але  здебільшого коли температура  досягнула  18°С, що спостерігалося 28 березня (дані таблиці 1). Алича рясно зацвіла, починаючи з 5 квітня, але комахи-запилювачі на ній нами виявлені не були протягом досліджуваного періоду, у зв’язку з похолоданням.</vt:lpstr>
      <vt:lpstr> Діаграму створено з використанням  конструктора Canva 5. На основі таблиці «Порівняльна характеристика погодніх уов на присадибних ділянка с. Угорники та с. Вовчинець» зображена діаграма 1 Синя лінія — температура повітря жовта  лінія — активність комах (умовно: 0–3) при підвищенні температури активність зростає у холодні й дощові дні (29.03–02.04) активність ≈ 0</vt:lpstr>
      <vt:lpstr>6. Автор проєкту, Форсюк Софія, вирішила дослідити ще пилок, приготувавши тимчасові мікропрепарати пилку ранньоквітучих плодово-ягідних культур, зокрема  з аличі, абрикоси, жимолості для їх порівняння. Для дослідження використовували Microscope XS-5520 Pover 220V.  </vt:lpstr>
      <vt:lpstr>Висновки</vt:lpstr>
      <vt:lpstr>Список використаних джерел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Екологічна характеристика основних комах-запилювачів ранньоквітучих плодово-ягідних культур на присадибних ділянках с. Вовчинці та с. Угорники Івано-Франківського району.</dc:title>
  <dc:creator>biokabinet</dc:creator>
  <cp:lastModifiedBy>biokabinet</cp:lastModifiedBy>
  <cp:revision>149</cp:revision>
  <dcterms:created xsi:type="dcterms:W3CDTF">2006-08-16T00:00:00Z</dcterms:created>
  <dcterms:modified xsi:type="dcterms:W3CDTF">2026-04-16T08:46:39Z</dcterms:modified>
  <dc:identifier>DAHFQBSkdPI</dc:identifier>
</cp:coreProperties>
</file>