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mp" ContentType="image/jpe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6" r:id="rId8"/>
    <p:sldId id="263" r:id="rId9"/>
    <p:sldId id="267" r:id="rId10"/>
    <p:sldId id="268" r:id="rId11"/>
    <p:sldId id="269" r:id="rId12"/>
    <p:sldId id="271" r:id="rId13"/>
    <p:sldId id="264" r:id="rId14"/>
    <p:sldId id="265" r:id="rId15"/>
    <p:sldId id="270" r:id="rId16"/>
  </p:sldIdLst>
  <p:sldSz cx="12192000" cy="6858000"/>
  <p:notesSz cx="6858000" cy="9144000"/>
  <p:embeddedFontLst>
    <p:embeddedFont>
      <p:font typeface="e-Ukraine Bold" pitchFamily="2" charset="0"/>
      <p:bold r:id="rId18"/>
    </p:embeddedFont>
    <p:embeddedFont>
      <p:font typeface="e-Ukraine Head LOGO" pitchFamily="2" charset="0"/>
      <p:regular r:id="rId19"/>
    </p:embeddedFont>
    <p:embeddedFont>
      <p:font typeface="e-Ukraine Light" pitchFamily="2" charset="0"/>
      <p:regular r:id="rId20"/>
    </p:embeddedFont>
    <p:embeddedFont>
      <p:font typeface="e-Ukraine Thin" pitchFamily="2" charset="0"/>
      <p:regular r:id="rId21"/>
    </p:embeddedFont>
  </p:embeddedFontLst>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4B3F"/>
    <a:srgbClr val="142A24"/>
    <a:srgbClr val="214339"/>
    <a:srgbClr val="428673"/>
    <a:srgbClr val="070B16"/>
    <a:srgbClr val="4C9A84"/>
    <a:srgbClr val="266B76"/>
    <a:srgbClr val="1F667B"/>
    <a:srgbClr val="092730"/>
    <a:srgbClr val="1031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105" d="100"/>
          <a:sy n="105" d="100"/>
        </p:scale>
        <p:origin x="82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font" Target="fonts/font1.fntdata" /><Relationship Id="rId3" Type="http://schemas.openxmlformats.org/officeDocument/2006/relationships/slide" Target="slides/slide2.xml" /><Relationship Id="rId21" Type="http://schemas.openxmlformats.org/officeDocument/2006/relationships/font" Target="fonts/font4.fntdata"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notesMaster" Target="notesMasters/notesMaster1.xml" /><Relationship Id="rId25"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font" Target="fonts/font3.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font" Target="fonts/font2.fntdata"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B5B5E-F490-4101-B816-80934F7699D5}" type="datetimeFigureOut">
              <a:rPr lang="uk-UA" smtClean="0"/>
              <a:t>03.04.2026</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1B904D-CA7D-4A7D-91B2-B4B97915D8A4}" type="slidenum">
              <a:rPr lang="uk-UA" smtClean="0"/>
              <a:t>‹№›</a:t>
            </a:fld>
            <a:endParaRPr lang="uk-UA"/>
          </a:p>
        </p:txBody>
      </p:sp>
    </p:spTree>
    <p:extLst>
      <p:ext uri="{BB962C8B-B14F-4D97-AF65-F5344CB8AC3E}">
        <p14:creationId xmlns:p14="http://schemas.microsoft.com/office/powerpoint/2010/main" val="215292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AD1B904D-CA7D-4A7D-91B2-B4B97915D8A4}" type="slidenum">
              <a:rPr lang="uk-UA" smtClean="0"/>
              <a:t>11</a:t>
            </a:fld>
            <a:endParaRPr lang="uk-UA"/>
          </a:p>
        </p:txBody>
      </p:sp>
    </p:spTree>
    <p:extLst>
      <p:ext uri="{BB962C8B-B14F-4D97-AF65-F5344CB8AC3E}">
        <p14:creationId xmlns:p14="http://schemas.microsoft.com/office/powerpoint/2010/main" val="937710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AD1B904D-CA7D-4A7D-91B2-B4B97915D8A4}" type="slidenum">
              <a:rPr lang="uk-UA" smtClean="0"/>
              <a:t>12</a:t>
            </a:fld>
            <a:endParaRPr lang="uk-UA"/>
          </a:p>
        </p:txBody>
      </p:sp>
    </p:spTree>
    <p:extLst>
      <p:ext uri="{BB962C8B-B14F-4D97-AF65-F5344CB8AC3E}">
        <p14:creationId xmlns:p14="http://schemas.microsoft.com/office/powerpoint/2010/main" val="937710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D0E524-B100-D8AF-AC46-EBD1ADD59B16}"/>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BE677B94-2504-ACA0-E922-91CF144CC2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0CC7F58D-6974-DDF8-5CD1-D89704C96038}"/>
              </a:ext>
            </a:extLst>
          </p:cNvPr>
          <p:cNvSpPr>
            <a:spLocks noGrp="1"/>
          </p:cNvSpPr>
          <p:nvPr>
            <p:ph type="dt" sz="half" idx="10"/>
          </p:nvPr>
        </p:nvSpPr>
        <p:spPr/>
        <p:txBody>
          <a:bodyPr/>
          <a:lstStyle/>
          <a:p>
            <a:fld id="{8B248CC6-10F6-4303-9620-1654B387A632}" type="datetimeFigureOut">
              <a:rPr lang="uk-UA" smtClean="0"/>
              <a:t>03.04.2026</a:t>
            </a:fld>
            <a:endParaRPr lang="uk-UA"/>
          </a:p>
        </p:txBody>
      </p:sp>
      <p:sp>
        <p:nvSpPr>
          <p:cNvPr id="5" name="Місце для нижнього колонтитула 4">
            <a:extLst>
              <a:ext uri="{FF2B5EF4-FFF2-40B4-BE49-F238E27FC236}">
                <a16:creationId xmlns:a16="http://schemas.microsoft.com/office/drawing/2014/main" id="{C3B15CE0-CD02-270A-CED3-FE390F873BD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75DFD3E-2EF4-4C78-ADFB-B0EE66EC2531}"/>
              </a:ext>
            </a:extLst>
          </p:cNvPr>
          <p:cNvSpPr>
            <a:spLocks noGrp="1"/>
          </p:cNvSpPr>
          <p:nvPr>
            <p:ph type="sldNum" sz="quarter" idx="12"/>
          </p:nvPr>
        </p:nvSpPr>
        <p:spPr/>
        <p:txBody>
          <a:bodyPr/>
          <a:lstStyle/>
          <a:p>
            <a:fld id="{12331FF9-6C98-44C4-8BD0-58025AE7064A}" type="slidenum">
              <a:rPr lang="uk-UA" smtClean="0"/>
              <a:t>‹№›</a:t>
            </a:fld>
            <a:endParaRPr lang="uk-UA"/>
          </a:p>
        </p:txBody>
      </p:sp>
    </p:spTree>
    <p:extLst>
      <p:ext uri="{BB962C8B-B14F-4D97-AF65-F5344CB8AC3E}">
        <p14:creationId xmlns:p14="http://schemas.microsoft.com/office/powerpoint/2010/main" val="4108491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1C8255-FBC0-C0F1-2F6B-1E7D057D1489}"/>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B91B9805-ACA5-FC4C-AA43-68E56D955588}"/>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0DEBA18D-7B57-7C46-A788-C4A0D38C8A5B}"/>
              </a:ext>
            </a:extLst>
          </p:cNvPr>
          <p:cNvSpPr>
            <a:spLocks noGrp="1"/>
          </p:cNvSpPr>
          <p:nvPr>
            <p:ph type="dt" sz="half" idx="10"/>
          </p:nvPr>
        </p:nvSpPr>
        <p:spPr/>
        <p:txBody>
          <a:bodyPr/>
          <a:lstStyle/>
          <a:p>
            <a:fld id="{8B248CC6-10F6-4303-9620-1654B387A632}" type="datetimeFigureOut">
              <a:rPr lang="uk-UA" smtClean="0"/>
              <a:t>03.04.2026</a:t>
            </a:fld>
            <a:endParaRPr lang="uk-UA"/>
          </a:p>
        </p:txBody>
      </p:sp>
      <p:sp>
        <p:nvSpPr>
          <p:cNvPr id="5" name="Місце для нижнього колонтитула 4">
            <a:extLst>
              <a:ext uri="{FF2B5EF4-FFF2-40B4-BE49-F238E27FC236}">
                <a16:creationId xmlns:a16="http://schemas.microsoft.com/office/drawing/2014/main" id="{3A8F98D4-FD62-BE09-CBDC-1DC5E27A4C93}"/>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F0B8767-0251-4023-8BBF-3936FF193947}"/>
              </a:ext>
            </a:extLst>
          </p:cNvPr>
          <p:cNvSpPr>
            <a:spLocks noGrp="1"/>
          </p:cNvSpPr>
          <p:nvPr>
            <p:ph type="sldNum" sz="quarter" idx="12"/>
          </p:nvPr>
        </p:nvSpPr>
        <p:spPr/>
        <p:txBody>
          <a:bodyPr/>
          <a:lstStyle/>
          <a:p>
            <a:fld id="{12331FF9-6C98-44C4-8BD0-58025AE7064A}" type="slidenum">
              <a:rPr lang="uk-UA" smtClean="0"/>
              <a:t>‹№›</a:t>
            </a:fld>
            <a:endParaRPr lang="uk-UA"/>
          </a:p>
        </p:txBody>
      </p:sp>
    </p:spTree>
    <p:extLst>
      <p:ext uri="{BB962C8B-B14F-4D97-AF65-F5344CB8AC3E}">
        <p14:creationId xmlns:p14="http://schemas.microsoft.com/office/powerpoint/2010/main" val="2046490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9733C0-69EC-E331-C76C-D3D92B1DECF2}"/>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FFBDC62-DF63-E197-3A9F-4BD68DABDB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BC48F452-AFC8-666D-ADB8-2905C9D42636}"/>
              </a:ext>
            </a:extLst>
          </p:cNvPr>
          <p:cNvSpPr>
            <a:spLocks noGrp="1"/>
          </p:cNvSpPr>
          <p:nvPr>
            <p:ph type="dt" sz="half" idx="10"/>
          </p:nvPr>
        </p:nvSpPr>
        <p:spPr/>
        <p:txBody>
          <a:bodyPr/>
          <a:lstStyle/>
          <a:p>
            <a:fld id="{8B248CC6-10F6-4303-9620-1654B387A632}" type="datetimeFigureOut">
              <a:rPr lang="uk-UA" smtClean="0"/>
              <a:t>03.04.2026</a:t>
            </a:fld>
            <a:endParaRPr lang="uk-UA"/>
          </a:p>
        </p:txBody>
      </p:sp>
      <p:sp>
        <p:nvSpPr>
          <p:cNvPr id="5" name="Місце для нижнього колонтитула 4">
            <a:extLst>
              <a:ext uri="{FF2B5EF4-FFF2-40B4-BE49-F238E27FC236}">
                <a16:creationId xmlns:a16="http://schemas.microsoft.com/office/drawing/2014/main" id="{54D259BE-3173-9AE0-32F0-68F89B6BB66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C0002424-989F-868F-8C16-FBA87F2BFB01}"/>
              </a:ext>
            </a:extLst>
          </p:cNvPr>
          <p:cNvSpPr>
            <a:spLocks noGrp="1"/>
          </p:cNvSpPr>
          <p:nvPr>
            <p:ph type="sldNum" sz="quarter" idx="12"/>
          </p:nvPr>
        </p:nvSpPr>
        <p:spPr/>
        <p:txBody>
          <a:bodyPr/>
          <a:lstStyle/>
          <a:p>
            <a:fld id="{12331FF9-6C98-44C4-8BD0-58025AE7064A}" type="slidenum">
              <a:rPr lang="uk-UA" smtClean="0"/>
              <a:t>‹№›</a:t>
            </a:fld>
            <a:endParaRPr lang="uk-UA"/>
          </a:p>
        </p:txBody>
      </p:sp>
    </p:spTree>
    <p:extLst>
      <p:ext uri="{BB962C8B-B14F-4D97-AF65-F5344CB8AC3E}">
        <p14:creationId xmlns:p14="http://schemas.microsoft.com/office/powerpoint/2010/main" val="2270126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98B3C1-403B-6993-6573-A0993146537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8FDA7373-5D76-94E5-AEB2-336C925E4FD8}"/>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C64BC2AB-3429-C36B-4A8C-A0C2EED0B91E}"/>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6A8D81C7-7BF9-CD68-6C10-D127CA99A932}"/>
              </a:ext>
            </a:extLst>
          </p:cNvPr>
          <p:cNvSpPr>
            <a:spLocks noGrp="1"/>
          </p:cNvSpPr>
          <p:nvPr>
            <p:ph type="dt" sz="half" idx="10"/>
          </p:nvPr>
        </p:nvSpPr>
        <p:spPr/>
        <p:txBody>
          <a:bodyPr/>
          <a:lstStyle/>
          <a:p>
            <a:fld id="{8B248CC6-10F6-4303-9620-1654B387A632}" type="datetimeFigureOut">
              <a:rPr lang="uk-UA" smtClean="0"/>
              <a:t>03.04.2026</a:t>
            </a:fld>
            <a:endParaRPr lang="uk-UA"/>
          </a:p>
        </p:txBody>
      </p:sp>
      <p:sp>
        <p:nvSpPr>
          <p:cNvPr id="6" name="Місце для нижнього колонтитула 5">
            <a:extLst>
              <a:ext uri="{FF2B5EF4-FFF2-40B4-BE49-F238E27FC236}">
                <a16:creationId xmlns:a16="http://schemas.microsoft.com/office/drawing/2014/main" id="{9328DFB8-6124-0FE5-3C3B-C11672C8BE99}"/>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A58E22A6-CD3B-958B-3994-5683571979FA}"/>
              </a:ext>
            </a:extLst>
          </p:cNvPr>
          <p:cNvSpPr>
            <a:spLocks noGrp="1"/>
          </p:cNvSpPr>
          <p:nvPr>
            <p:ph type="sldNum" sz="quarter" idx="12"/>
          </p:nvPr>
        </p:nvSpPr>
        <p:spPr/>
        <p:txBody>
          <a:bodyPr/>
          <a:lstStyle/>
          <a:p>
            <a:fld id="{12331FF9-6C98-44C4-8BD0-58025AE7064A}" type="slidenum">
              <a:rPr lang="uk-UA" smtClean="0"/>
              <a:t>‹№›</a:t>
            </a:fld>
            <a:endParaRPr lang="uk-UA"/>
          </a:p>
        </p:txBody>
      </p:sp>
    </p:spTree>
    <p:extLst>
      <p:ext uri="{BB962C8B-B14F-4D97-AF65-F5344CB8AC3E}">
        <p14:creationId xmlns:p14="http://schemas.microsoft.com/office/powerpoint/2010/main" val="2847056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A10E80-CBAC-5D65-88D8-18484D007233}"/>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75C3992E-851D-D170-9CF2-CC0A5BD434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6530A275-07F1-7EC8-B577-53D36C86A159}"/>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49016CF6-F759-2AE0-769F-36D7CD03AB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B1274EB9-9813-CAF0-060C-1451A07B1EFF}"/>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E8E111DC-6625-9F69-32B7-FFE0B0D73122}"/>
              </a:ext>
            </a:extLst>
          </p:cNvPr>
          <p:cNvSpPr>
            <a:spLocks noGrp="1"/>
          </p:cNvSpPr>
          <p:nvPr>
            <p:ph type="dt" sz="half" idx="10"/>
          </p:nvPr>
        </p:nvSpPr>
        <p:spPr/>
        <p:txBody>
          <a:bodyPr/>
          <a:lstStyle/>
          <a:p>
            <a:fld id="{8B248CC6-10F6-4303-9620-1654B387A632}" type="datetimeFigureOut">
              <a:rPr lang="uk-UA" smtClean="0"/>
              <a:t>03.04.2026</a:t>
            </a:fld>
            <a:endParaRPr lang="uk-UA"/>
          </a:p>
        </p:txBody>
      </p:sp>
      <p:sp>
        <p:nvSpPr>
          <p:cNvPr id="8" name="Місце для нижнього колонтитула 7">
            <a:extLst>
              <a:ext uri="{FF2B5EF4-FFF2-40B4-BE49-F238E27FC236}">
                <a16:creationId xmlns:a16="http://schemas.microsoft.com/office/drawing/2014/main" id="{5BCABC16-49AB-1014-4AFB-AD5ECDAB51F5}"/>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E4DC2DF0-0652-B42E-DDFF-F3CB717661E6}"/>
              </a:ext>
            </a:extLst>
          </p:cNvPr>
          <p:cNvSpPr>
            <a:spLocks noGrp="1"/>
          </p:cNvSpPr>
          <p:nvPr>
            <p:ph type="sldNum" sz="quarter" idx="12"/>
          </p:nvPr>
        </p:nvSpPr>
        <p:spPr/>
        <p:txBody>
          <a:bodyPr/>
          <a:lstStyle/>
          <a:p>
            <a:fld id="{12331FF9-6C98-44C4-8BD0-58025AE7064A}" type="slidenum">
              <a:rPr lang="uk-UA" smtClean="0"/>
              <a:t>‹№›</a:t>
            </a:fld>
            <a:endParaRPr lang="uk-UA"/>
          </a:p>
        </p:txBody>
      </p:sp>
    </p:spTree>
    <p:extLst>
      <p:ext uri="{BB962C8B-B14F-4D97-AF65-F5344CB8AC3E}">
        <p14:creationId xmlns:p14="http://schemas.microsoft.com/office/powerpoint/2010/main" val="536567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B9458B-1B4E-19C1-3472-CB0BCFC07C7A}"/>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FE2CCE9F-0221-7FE1-35F2-D2B980904BEA}"/>
              </a:ext>
            </a:extLst>
          </p:cNvPr>
          <p:cNvSpPr>
            <a:spLocks noGrp="1"/>
          </p:cNvSpPr>
          <p:nvPr>
            <p:ph type="dt" sz="half" idx="10"/>
          </p:nvPr>
        </p:nvSpPr>
        <p:spPr/>
        <p:txBody>
          <a:bodyPr/>
          <a:lstStyle/>
          <a:p>
            <a:fld id="{8B248CC6-10F6-4303-9620-1654B387A632}" type="datetimeFigureOut">
              <a:rPr lang="uk-UA" smtClean="0"/>
              <a:t>03.04.2026</a:t>
            </a:fld>
            <a:endParaRPr lang="uk-UA"/>
          </a:p>
        </p:txBody>
      </p:sp>
      <p:sp>
        <p:nvSpPr>
          <p:cNvPr id="4" name="Місце для нижнього колонтитула 3">
            <a:extLst>
              <a:ext uri="{FF2B5EF4-FFF2-40B4-BE49-F238E27FC236}">
                <a16:creationId xmlns:a16="http://schemas.microsoft.com/office/drawing/2014/main" id="{82CED2FB-2B4B-F7C1-2D7F-2D86BFCF0A1D}"/>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62DE5484-C33D-B85A-08A9-29C8B3819522}"/>
              </a:ext>
            </a:extLst>
          </p:cNvPr>
          <p:cNvSpPr>
            <a:spLocks noGrp="1"/>
          </p:cNvSpPr>
          <p:nvPr>
            <p:ph type="sldNum" sz="quarter" idx="12"/>
          </p:nvPr>
        </p:nvSpPr>
        <p:spPr/>
        <p:txBody>
          <a:bodyPr/>
          <a:lstStyle/>
          <a:p>
            <a:fld id="{12331FF9-6C98-44C4-8BD0-58025AE7064A}" type="slidenum">
              <a:rPr lang="uk-UA" smtClean="0"/>
              <a:t>‹№›</a:t>
            </a:fld>
            <a:endParaRPr lang="uk-UA"/>
          </a:p>
        </p:txBody>
      </p:sp>
    </p:spTree>
    <p:extLst>
      <p:ext uri="{BB962C8B-B14F-4D97-AF65-F5344CB8AC3E}">
        <p14:creationId xmlns:p14="http://schemas.microsoft.com/office/powerpoint/2010/main" val="2794075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CD1415D1-E212-96B2-0918-EF2DA8B9E40C}"/>
              </a:ext>
            </a:extLst>
          </p:cNvPr>
          <p:cNvSpPr>
            <a:spLocks noGrp="1"/>
          </p:cNvSpPr>
          <p:nvPr>
            <p:ph type="dt" sz="half" idx="10"/>
          </p:nvPr>
        </p:nvSpPr>
        <p:spPr/>
        <p:txBody>
          <a:bodyPr/>
          <a:lstStyle/>
          <a:p>
            <a:fld id="{8B248CC6-10F6-4303-9620-1654B387A632}" type="datetimeFigureOut">
              <a:rPr lang="uk-UA" smtClean="0"/>
              <a:t>03.04.2026</a:t>
            </a:fld>
            <a:endParaRPr lang="uk-UA"/>
          </a:p>
        </p:txBody>
      </p:sp>
      <p:sp>
        <p:nvSpPr>
          <p:cNvPr id="3" name="Місце для нижнього колонтитула 2">
            <a:extLst>
              <a:ext uri="{FF2B5EF4-FFF2-40B4-BE49-F238E27FC236}">
                <a16:creationId xmlns:a16="http://schemas.microsoft.com/office/drawing/2014/main" id="{845FCD6F-98E6-5390-E140-B8AFE0AAE940}"/>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8337C681-AB5E-2C76-7AF0-F31FF3EF29C6}"/>
              </a:ext>
            </a:extLst>
          </p:cNvPr>
          <p:cNvSpPr>
            <a:spLocks noGrp="1"/>
          </p:cNvSpPr>
          <p:nvPr>
            <p:ph type="sldNum" sz="quarter" idx="12"/>
          </p:nvPr>
        </p:nvSpPr>
        <p:spPr/>
        <p:txBody>
          <a:bodyPr/>
          <a:lstStyle/>
          <a:p>
            <a:fld id="{12331FF9-6C98-44C4-8BD0-58025AE7064A}" type="slidenum">
              <a:rPr lang="uk-UA" smtClean="0"/>
              <a:t>‹№›</a:t>
            </a:fld>
            <a:endParaRPr lang="uk-UA"/>
          </a:p>
        </p:txBody>
      </p:sp>
    </p:spTree>
    <p:extLst>
      <p:ext uri="{BB962C8B-B14F-4D97-AF65-F5344CB8AC3E}">
        <p14:creationId xmlns:p14="http://schemas.microsoft.com/office/powerpoint/2010/main" val="996375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821483-D94E-2711-1120-A6A491C8AB1B}"/>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EDEE75A4-4639-5D3A-FBC2-A095158BED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C45D92E8-F038-34E5-D465-2932F0F50B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E0495FE2-8EF9-DF44-0EA0-94D05BF5A1C0}"/>
              </a:ext>
            </a:extLst>
          </p:cNvPr>
          <p:cNvSpPr>
            <a:spLocks noGrp="1"/>
          </p:cNvSpPr>
          <p:nvPr>
            <p:ph type="dt" sz="half" idx="10"/>
          </p:nvPr>
        </p:nvSpPr>
        <p:spPr/>
        <p:txBody>
          <a:bodyPr/>
          <a:lstStyle/>
          <a:p>
            <a:fld id="{8B248CC6-10F6-4303-9620-1654B387A632}" type="datetimeFigureOut">
              <a:rPr lang="uk-UA" smtClean="0"/>
              <a:t>03.04.2026</a:t>
            </a:fld>
            <a:endParaRPr lang="uk-UA"/>
          </a:p>
        </p:txBody>
      </p:sp>
      <p:sp>
        <p:nvSpPr>
          <p:cNvPr id="6" name="Місце для нижнього колонтитула 5">
            <a:extLst>
              <a:ext uri="{FF2B5EF4-FFF2-40B4-BE49-F238E27FC236}">
                <a16:creationId xmlns:a16="http://schemas.microsoft.com/office/drawing/2014/main" id="{2BF317AD-4030-657A-2C29-D9392DC2653A}"/>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8806675E-C323-AC69-A7A3-4DD7873E67C8}"/>
              </a:ext>
            </a:extLst>
          </p:cNvPr>
          <p:cNvSpPr>
            <a:spLocks noGrp="1"/>
          </p:cNvSpPr>
          <p:nvPr>
            <p:ph type="sldNum" sz="quarter" idx="12"/>
          </p:nvPr>
        </p:nvSpPr>
        <p:spPr/>
        <p:txBody>
          <a:bodyPr/>
          <a:lstStyle/>
          <a:p>
            <a:fld id="{12331FF9-6C98-44C4-8BD0-58025AE7064A}" type="slidenum">
              <a:rPr lang="uk-UA" smtClean="0"/>
              <a:t>‹№›</a:t>
            </a:fld>
            <a:endParaRPr lang="uk-UA"/>
          </a:p>
        </p:txBody>
      </p:sp>
    </p:spTree>
    <p:extLst>
      <p:ext uri="{BB962C8B-B14F-4D97-AF65-F5344CB8AC3E}">
        <p14:creationId xmlns:p14="http://schemas.microsoft.com/office/powerpoint/2010/main" val="3421042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780FE8-431D-A73B-5936-A6AE346475AC}"/>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21879CE5-DBF5-0532-407C-1DF90C1274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F69217F1-A1AB-26FF-713C-7D95E0449C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C16471C0-C33B-F11E-B04E-4FBC10A2775C}"/>
              </a:ext>
            </a:extLst>
          </p:cNvPr>
          <p:cNvSpPr>
            <a:spLocks noGrp="1"/>
          </p:cNvSpPr>
          <p:nvPr>
            <p:ph type="dt" sz="half" idx="10"/>
          </p:nvPr>
        </p:nvSpPr>
        <p:spPr/>
        <p:txBody>
          <a:bodyPr/>
          <a:lstStyle/>
          <a:p>
            <a:fld id="{8B248CC6-10F6-4303-9620-1654B387A632}" type="datetimeFigureOut">
              <a:rPr lang="uk-UA" smtClean="0"/>
              <a:t>03.04.2026</a:t>
            </a:fld>
            <a:endParaRPr lang="uk-UA"/>
          </a:p>
        </p:txBody>
      </p:sp>
      <p:sp>
        <p:nvSpPr>
          <p:cNvPr id="6" name="Місце для нижнього колонтитула 5">
            <a:extLst>
              <a:ext uri="{FF2B5EF4-FFF2-40B4-BE49-F238E27FC236}">
                <a16:creationId xmlns:a16="http://schemas.microsoft.com/office/drawing/2014/main" id="{EE5FE13A-56C5-259D-0620-235E978A7D28}"/>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A89DD47B-B361-8D9A-E1B0-012677ED2B5B}"/>
              </a:ext>
            </a:extLst>
          </p:cNvPr>
          <p:cNvSpPr>
            <a:spLocks noGrp="1"/>
          </p:cNvSpPr>
          <p:nvPr>
            <p:ph type="sldNum" sz="quarter" idx="12"/>
          </p:nvPr>
        </p:nvSpPr>
        <p:spPr/>
        <p:txBody>
          <a:bodyPr/>
          <a:lstStyle/>
          <a:p>
            <a:fld id="{12331FF9-6C98-44C4-8BD0-58025AE7064A}" type="slidenum">
              <a:rPr lang="uk-UA" smtClean="0"/>
              <a:t>‹№›</a:t>
            </a:fld>
            <a:endParaRPr lang="uk-UA"/>
          </a:p>
        </p:txBody>
      </p:sp>
    </p:spTree>
    <p:extLst>
      <p:ext uri="{BB962C8B-B14F-4D97-AF65-F5344CB8AC3E}">
        <p14:creationId xmlns:p14="http://schemas.microsoft.com/office/powerpoint/2010/main" val="40542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AA9F55-F3BD-6674-D39D-FD8E0D6F7BBD}"/>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88433EC4-7BCA-911C-C2A3-F834671A342B}"/>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F9CE981-0635-A94C-50C7-A85EC6A412E1}"/>
              </a:ext>
            </a:extLst>
          </p:cNvPr>
          <p:cNvSpPr>
            <a:spLocks noGrp="1"/>
          </p:cNvSpPr>
          <p:nvPr>
            <p:ph type="dt" sz="half" idx="10"/>
          </p:nvPr>
        </p:nvSpPr>
        <p:spPr/>
        <p:txBody>
          <a:bodyPr/>
          <a:lstStyle/>
          <a:p>
            <a:fld id="{8B248CC6-10F6-4303-9620-1654B387A632}" type="datetimeFigureOut">
              <a:rPr lang="uk-UA" smtClean="0"/>
              <a:t>03.04.2026</a:t>
            </a:fld>
            <a:endParaRPr lang="uk-UA"/>
          </a:p>
        </p:txBody>
      </p:sp>
      <p:sp>
        <p:nvSpPr>
          <p:cNvPr id="5" name="Місце для нижнього колонтитула 4">
            <a:extLst>
              <a:ext uri="{FF2B5EF4-FFF2-40B4-BE49-F238E27FC236}">
                <a16:creationId xmlns:a16="http://schemas.microsoft.com/office/drawing/2014/main" id="{28A13857-F9CA-2586-AD8D-DB6840324387}"/>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B53B4022-FB70-4E53-6577-154EE09E74A3}"/>
              </a:ext>
            </a:extLst>
          </p:cNvPr>
          <p:cNvSpPr>
            <a:spLocks noGrp="1"/>
          </p:cNvSpPr>
          <p:nvPr>
            <p:ph type="sldNum" sz="quarter" idx="12"/>
          </p:nvPr>
        </p:nvSpPr>
        <p:spPr/>
        <p:txBody>
          <a:bodyPr/>
          <a:lstStyle/>
          <a:p>
            <a:fld id="{12331FF9-6C98-44C4-8BD0-58025AE7064A}" type="slidenum">
              <a:rPr lang="uk-UA" smtClean="0"/>
              <a:t>‹№›</a:t>
            </a:fld>
            <a:endParaRPr lang="uk-UA"/>
          </a:p>
        </p:txBody>
      </p:sp>
    </p:spTree>
    <p:extLst>
      <p:ext uri="{BB962C8B-B14F-4D97-AF65-F5344CB8AC3E}">
        <p14:creationId xmlns:p14="http://schemas.microsoft.com/office/powerpoint/2010/main" val="348487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E7863FBC-7FD4-5987-07DE-ECD36E5441A7}"/>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3C2FDC7E-FDAF-7D3D-9679-59E6D03A8F92}"/>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3802A39-C8DB-3C9C-B748-6EC234D83872}"/>
              </a:ext>
            </a:extLst>
          </p:cNvPr>
          <p:cNvSpPr>
            <a:spLocks noGrp="1"/>
          </p:cNvSpPr>
          <p:nvPr>
            <p:ph type="dt" sz="half" idx="10"/>
          </p:nvPr>
        </p:nvSpPr>
        <p:spPr/>
        <p:txBody>
          <a:bodyPr/>
          <a:lstStyle/>
          <a:p>
            <a:fld id="{8B248CC6-10F6-4303-9620-1654B387A632}" type="datetimeFigureOut">
              <a:rPr lang="uk-UA" smtClean="0"/>
              <a:t>03.04.2026</a:t>
            </a:fld>
            <a:endParaRPr lang="uk-UA"/>
          </a:p>
        </p:txBody>
      </p:sp>
      <p:sp>
        <p:nvSpPr>
          <p:cNvPr id="5" name="Місце для нижнього колонтитула 4">
            <a:extLst>
              <a:ext uri="{FF2B5EF4-FFF2-40B4-BE49-F238E27FC236}">
                <a16:creationId xmlns:a16="http://schemas.microsoft.com/office/drawing/2014/main" id="{1E91F398-898A-A53D-7020-1EBD3E27E50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1E158C8E-2810-CB69-C63E-027F156A7F3B}"/>
              </a:ext>
            </a:extLst>
          </p:cNvPr>
          <p:cNvSpPr>
            <a:spLocks noGrp="1"/>
          </p:cNvSpPr>
          <p:nvPr>
            <p:ph type="sldNum" sz="quarter" idx="12"/>
          </p:nvPr>
        </p:nvSpPr>
        <p:spPr/>
        <p:txBody>
          <a:bodyPr/>
          <a:lstStyle/>
          <a:p>
            <a:fld id="{12331FF9-6C98-44C4-8BD0-58025AE7064A}" type="slidenum">
              <a:rPr lang="uk-UA" smtClean="0"/>
              <a:t>‹№›</a:t>
            </a:fld>
            <a:endParaRPr lang="uk-UA"/>
          </a:p>
        </p:txBody>
      </p:sp>
    </p:spTree>
    <p:extLst>
      <p:ext uri="{BB962C8B-B14F-4D97-AF65-F5344CB8AC3E}">
        <p14:creationId xmlns:p14="http://schemas.microsoft.com/office/powerpoint/2010/main" val="478469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A4B3F"/>
        </a:solidFill>
        <a:effectLst/>
      </p:bgPr>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4382A6D4-BB33-3814-E734-41AE295E27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9499CE45-38B9-3F22-5636-5D95ED776D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0802856F-C098-017B-0540-5D4398EBE4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248CC6-10F6-4303-9620-1654B387A632}" type="datetimeFigureOut">
              <a:rPr lang="uk-UA" smtClean="0"/>
              <a:t>03.04.2026</a:t>
            </a:fld>
            <a:endParaRPr lang="uk-UA"/>
          </a:p>
        </p:txBody>
      </p:sp>
      <p:sp>
        <p:nvSpPr>
          <p:cNvPr id="5" name="Місце для нижнього колонтитула 4">
            <a:extLst>
              <a:ext uri="{FF2B5EF4-FFF2-40B4-BE49-F238E27FC236}">
                <a16:creationId xmlns:a16="http://schemas.microsoft.com/office/drawing/2014/main" id="{7838B6B2-8635-7741-F889-1B7EE4D704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FB0928D6-A032-3CFB-6C6E-EC085F054E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331FF9-6C98-44C4-8BD0-58025AE7064A}" type="slidenum">
              <a:rPr lang="uk-UA" smtClean="0"/>
              <a:t>‹№›</a:t>
            </a:fld>
            <a:endParaRPr lang="uk-UA"/>
          </a:p>
        </p:txBody>
      </p:sp>
    </p:spTree>
    <p:extLst>
      <p:ext uri="{BB962C8B-B14F-4D97-AF65-F5344CB8AC3E}">
        <p14:creationId xmlns:p14="http://schemas.microsoft.com/office/powerpoint/2010/main" val="95722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1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1.xml" /><Relationship Id="rId1" Type="http://schemas.openxmlformats.org/officeDocument/2006/relationships/slideLayout" Target="../slideLayouts/slideLayout2.xml" /><Relationship Id="rId6" Type="http://schemas.openxmlformats.org/officeDocument/2006/relationships/image" Target="../media/image8.jpeg" /><Relationship Id="rId5" Type="http://schemas.openxmlformats.org/officeDocument/2006/relationships/image" Target="../media/image7.jpeg" /><Relationship Id="rId4" Type="http://schemas.openxmlformats.org/officeDocument/2006/relationships/image" Target="../media/image6.png" /></Relationships>
</file>

<file path=ppt/slides/_rels/slide12.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2.xml" /><Relationship Id="rId1" Type="http://schemas.openxmlformats.org/officeDocument/2006/relationships/slideLayout" Target="../slideLayouts/slideLayout2.xml" /><Relationship Id="rId6" Type="http://schemas.openxmlformats.org/officeDocument/2006/relationships/image" Target="../media/image11.tmp" /><Relationship Id="rId5" Type="http://schemas.openxmlformats.org/officeDocument/2006/relationships/image" Target="../media/image10.tmp" /><Relationship Id="rId4" Type="http://schemas.openxmlformats.org/officeDocument/2006/relationships/image" Target="../media/image9.tmp" /></Relationships>
</file>

<file path=ppt/slides/_rels/slide1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0" b="-60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EC9E03-7DAC-3B94-2F35-9F41E6A9E62A}"/>
              </a:ext>
            </a:extLst>
          </p:cNvPr>
          <p:cNvSpPr>
            <a:spLocks noGrp="1"/>
          </p:cNvSpPr>
          <p:nvPr>
            <p:ph type="ctrTitle"/>
          </p:nvPr>
        </p:nvSpPr>
        <p:spPr/>
        <p:txBody>
          <a:bodyPr anchor="t">
            <a:normAutofit/>
          </a:bodyPr>
          <a:lstStyle/>
          <a:p>
            <a:r>
              <a:rPr lang="uk-UA" sz="4000" dirty="0">
                <a:solidFill>
                  <a:schemeClr val="bg1"/>
                </a:solidFill>
                <a:latin typeface="e-Ukraine Head LOGO" panose="00000605000000000000" pitchFamily="50" charset="0"/>
              </a:rPr>
              <a:t>Взаємний вплив культур різних національностей на території Рівненської області</a:t>
            </a:r>
          </a:p>
        </p:txBody>
      </p:sp>
      <p:sp>
        <p:nvSpPr>
          <p:cNvPr id="3" name="Підзаголовок 2">
            <a:extLst>
              <a:ext uri="{FF2B5EF4-FFF2-40B4-BE49-F238E27FC236}">
                <a16:creationId xmlns:a16="http://schemas.microsoft.com/office/drawing/2014/main" id="{C79CF798-7860-865C-6A60-6C9B41769BB2}"/>
              </a:ext>
            </a:extLst>
          </p:cNvPr>
          <p:cNvSpPr>
            <a:spLocks noGrp="1"/>
          </p:cNvSpPr>
          <p:nvPr>
            <p:ph type="subTitle" idx="1"/>
          </p:nvPr>
        </p:nvSpPr>
        <p:spPr/>
        <p:txBody>
          <a:bodyPr anchor="b">
            <a:normAutofit/>
          </a:bodyPr>
          <a:lstStyle/>
          <a:p>
            <a:r>
              <a:rPr lang="uk-UA" sz="1600" dirty="0">
                <a:solidFill>
                  <a:schemeClr val="bg1"/>
                </a:solidFill>
                <a:latin typeface="e-Ukraine Thin" panose="00000200000000000000" pitchFamily="50" charset="0"/>
              </a:rPr>
              <a:t>Роботу виконав Фесюк Ярослав, студент групи ОК-28                                  ДПТНЗ «Рівненський центр ПТО сервісу та дизайну»</a:t>
            </a:r>
          </a:p>
          <a:p>
            <a:r>
              <a:rPr lang="uk-UA" sz="1600" dirty="0">
                <a:solidFill>
                  <a:schemeClr val="bg1"/>
                </a:solidFill>
                <a:latin typeface="e-Ukraine Thin" panose="00000200000000000000" pitchFamily="50" charset="0"/>
              </a:rPr>
              <a:t>Керівниця – викладачка історії </a:t>
            </a:r>
            <a:r>
              <a:rPr lang="uk-UA" sz="1600" dirty="0" err="1">
                <a:solidFill>
                  <a:schemeClr val="bg1"/>
                </a:solidFill>
                <a:latin typeface="e-Ukraine Thin" panose="00000200000000000000" pitchFamily="50" charset="0"/>
              </a:rPr>
              <a:t>Шикера</a:t>
            </a:r>
            <a:r>
              <a:rPr lang="uk-UA" sz="1600" dirty="0">
                <a:solidFill>
                  <a:schemeClr val="bg1"/>
                </a:solidFill>
                <a:latin typeface="e-Ukraine Thin" panose="00000200000000000000" pitchFamily="50" charset="0"/>
              </a:rPr>
              <a:t> Марія</a:t>
            </a:r>
          </a:p>
          <a:p>
            <a:r>
              <a:rPr lang="uk-UA" sz="1600" dirty="0">
                <a:solidFill>
                  <a:schemeClr val="bg1"/>
                </a:solidFill>
                <a:latin typeface="e-Ukraine Thin" panose="00000200000000000000" pitchFamily="50" charset="0"/>
              </a:rPr>
              <a:t>МАН в місті Рівне</a:t>
            </a:r>
          </a:p>
        </p:txBody>
      </p:sp>
    </p:spTree>
    <p:extLst>
      <p:ext uri="{BB962C8B-B14F-4D97-AF65-F5344CB8AC3E}">
        <p14:creationId xmlns:p14="http://schemas.microsoft.com/office/powerpoint/2010/main" val="378037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id="{480CC1CA-E8C8-7A93-1D5C-FDCCD13A5525}"/>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22D09B94-47C1-5E08-C092-BBC77A4DF72A}"/>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Вступ</a:t>
            </a:r>
          </a:p>
        </p:txBody>
      </p:sp>
      <p:sp>
        <p:nvSpPr>
          <p:cNvPr id="3" name="Місце для вмісту 2">
            <a:extLst>
              <a:ext uri="{FF2B5EF4-FFF2-40B4-BE49-F238E27FC236}">
                <a16:creationId xmlns:a16="http://schemas.microsoft.com/office/drawing/2014/main" id="{7B4EA1A7-442E-C6DD-0FD7-B92FB076667F}"/>
              </a:ext>
            </a:extLst>
          </p:cNvPr>
          <p:cNvSpPr>
            <a:spLocks noGrp="1"/>
          </p:cNvSpPr>
          <p:nvPr>
            <p:ph idx="1"/>
          </p:nvPr>
        </p:nvSpPr>
        <p:spPr/>
        <p:txBody>
          <a:bodyPr>
            <a:normAutofit/>
          </a:bodyPr>
          <a:lstStyle/>
          <a:p>
            <a:pPr marL="0" indent="0">
              <a:buNone/>
            </a:pPr>
            <a:r>
              <a:rPr lang="uk-UA" sz="2400" dirty="0">
                <a:solidFill>
                  <a:schemeClr val="bg1"/>
                </a:solidFill>
                <a:latin typeface="e-Ukraine Light" panose="00000400000000000000" pitchFamily="50" charset="0"/>
              </a:rPr>
              <a:t>Рівненська область є одним із регіонів України, де протягом історії відбувався активний контакт різних етнічних груп. Тут спільно проживали українці, поляки, євреї, німці, білоруси та інші національності. Цей багатокультурний контекст створив унікальну соціокультурну атмосферу, що впливає на традиції, мову, кухню, побут і мистецтво сучасного населення області. Дослідження взаємного впливу культур дозволяє краще зрозуміти процеси формування локальної ідентичності та міжетнічної взаємодії.</a:t>
            </a:r>
          </a:p>
        </p:txBody>
      </p:sp>
    </p:spTree>
    <p:extLst>
      <p:ext uri="{BB962C8B-B14F-4D97-AF65-F5344CB8AC3E}">
        <p14:creationId xmlns:p14="http://schemas.microsoft.com/office/powerpoint/2010/main" val="829730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D07E0-51D6-5E24-8B92-45EBCF13EE5A}"/>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456D94F0-7F51-7693-D0BB-730B07D58DED}"/>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5BB9EE08-06C8-FC2D-40D0-E915C219C7F1}"/>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Мета дослідження</a:t>
            </a:r>
          </a:p>
        </p:txBody>
      </p:sp>
      <p:sp>
        <p:nvSpPr>
          <p:cNvPr id="3" name="Місце для вмісту 2">
            <a:extLst>
              <a:ext uri="{FF2B5EF4-FFF2-40B4-BE49-F238E27FC236}">
                <a16:creationId xmlns:a16="http://schemas.microsoft.com/office/drawing/2014/main" id="{BFCC487F-7BC1-4B65-2272-3EE98397E932}"/>
              </a:ext>
            </a:extLst>
          </p:cNvPr>
          <p:cNvSpPr>
            <a:spLocks noGrp="1"/>
          </p:cNvSpPr>
          <p:nvPr>
            <p:ph idx="1"/>
          </p:nvPr>
        </p:nvSpPr>
        <p:spPr/>
        <p:txBody>
          <a:bodyPr>
            <a:normAutofit/>
          </a:bodyPr>
          <a:lstStyle/>
          <a:p>
            <a:pPr marL="0" indent="0">
              <a:buNone/>
            </a:pPr>
            <a:r>
              <a:rPr lang="uk-UA" sz="2400" dirty="0">
                <a:solidFill>
                  <a:schemeClr val="bg1"/>
                </a:solidFill>
                <a:latin typeface="e-Ukraine Light" panose="00000400000000000000" pitchFamily="50" charset="0"/>
              </a:rPr>
              <a:t>Мета проєкту полягає у комплексному вивченні взаємного впливу культур різних національностей на території Рівненської області та визначенні його історичних і сучасних проявів у повсякденному житті, мистецтві та традиціях.</a:t>
            </a:r>
          </a:p>
        </p:txBody>
      </p:sp>
    </p:spTree>
    <p:extLst>
      <p:ext uri="{BB962C8B-B14F-4D97-AF65-F5344CB8AC3E}">
        <p14:creationId xmlns:p14="http://schemas.microsoft.com/office/powerpoint/2010/main" val="2030320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042B3-EAC9-E77F-B274-729903422062}"/>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10017983-9AAD-3CF3-6D74-16DD74EB0773}"/>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B2033710-0605-E9CC-B3B2-397DA5E860F9}"/>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Завдання дослідження</a:t>
            </a:r>
          </a:p>
        </p:txBody>
      </p:sp>
      <p:sp>
        <p:nvSpPr>
          <p:cNvPr id="3" name="Місце для вмісту 2">
            <a:extLst>
              <a:ext uri="{FF2B5EF4-FFF2-40B4-BE49-F238E27FC236}">
                <a16:creationId xmlns:a16="http://schemas.microsoft.com/office/drawing/2014/main" id="{BE5313EC-C8E7-D47D-1CE1-C41E62C2776B}"/>
              </a:ext>
            </a:extLst>
          </p:cNvPr>
          <p:cNvSpPr>
            <a:spLocks noGrp="1"/>
          </p:cNvSpPr>
          <p:nvPr>
            <p:ph idx="1"/>
          </p:nvPr>
        </p:nvSpPr>
        <p:spPr/>
        <p:txBody>
          <a:bodyPr>
            <a:normAutofit/>
          </a:bodyPr>
          <a:lstStyle/>
          <a:p>
            <a:r>
              <a:rPr lang="uk-UA" sz="2400" dirty="0">
                <a:solidFill>
                  <a:schemeClr val="bg1"/>
                </a:solidFill>
                <a:latin typeface="e-Ukraine Light" panose="00000400000000000000" pitchFamily="50" charset="0"/>
              </a:rPr>
              <a:t>Охарактеризувати основні національні спільноти, які історично проживали на території Рівненщини.</a:t>
            </a:r>
          </a:p>
          <a:p>
            <a:r>
              <a:rPr lang="uk-UA" sz="2400" dirty="0">
                <a:solidFill>
                  <a:schemeClr val="bg1"/>
                </a:solidFill>
                <a:latin typeface="e-Ukraine Light" panose="00000400000000000000" pitchFamily="50" charset="0"/>
              </a:rPr>
              <a:t>Вивчити культурні прояви цих національностей у традиціях, кухні, мистецтві та побуті.</a:t>
            </a:r>
          </a:p>
          <a:p>
            <a:r>
              <a:rPr lang="uk-UA" sz="2400" dirty="0">
                <a:solidFill>
                  <a:schemeClr val="bg1"/>
                </a:solidFill>
                <a:latin typeface="e-Ukraine Light" panose="00000400000000000000" pitchFamily="50" charset="0"/>
              </a:rPr>
              <a:t>Виявити вплив одних культур на інші у процесі співіснування.</a:t>
            </a:r>
          </a:p>
          <a:p>
            <a:r>
              <a:rPr lang="uk-UA" sz="2400" dirty="0">
                <a:solidFill>
                  <a:schemeClr val="bg1"/>
                </a:solidFill>
                <a:latin typeface="e-Ukraine Light" panose="00000400000000000000" pitchFamily="50" charset="0"/>
              </a:rPr>
              <a:t>Провести опитування місцевого населення щодо сучасних культурних впливів.</a:t>
            </a:r>
          </a:p>
          <a:p>
            <a:r>
              <a:rPr lang="uk-UA" sz="2400" dirty="0">
                <a:solidFill>
                  <a:schemeClr val="bg1"/>
                </a:solidFill>
                <a:latin typeface="e-Ukraine Light" panose="00000400000000000000" pitchFamily="50" charset="0"/>
              </a:rPr>
              <a:t>Проаналізувати отримані дані та зробити висновки щодо взаємного культурного впливу.</a:t>
            </a:r>
          </a:p>
        </p:txBody>
      </p:sp>
    </p:spTree>
    <p:extLst>
      <p:ext uri="{BB962C8B-B14F-4D97-AF65-F5344CB8AC3E}">
        <p14:creationId xmlns:p14="http://schemas.microsoft.com/office/powerpoint/2010/main" val="2031239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3AEEE-38A0-3DB7-EB3B-26E814A9F0AD}"/>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D57CF0E5-7FDE-E11B-0F14-93BFD9B649B5}"/>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31637509-E0A0-F7B6-F7F2-3E9F4E1A0523}"/>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Об’єкт та предмет дослідження</a:t>
            </a:r>
          </a:p>
        </p:txBody>
      </p:sp>
      <p:sp>
        <p:nvSpPr>
          <p:cNvPr id="3" name="Місце для вмісту 2">
            <a:extLst>
              <a:ext uri="{FF2B5EF4-FFF2-40B4-BE49-F238E27FC236}">
                <a16:creationId xmlns:a16="http://schemas.microsoft.com/office/drawing/2014/main" id="{F55DEB00-38FF-E919-CE76-1D59E62E5819}"/>
              </a:ext>
            </a:extLst>
          </p:cNvPr>
          <p:cNvSpPr>
            <a:spLocks noGrp="1"/>
          </p:cNvSpPr>
          <p:nvPr>
            <p:ph idx="1"/>
          </p:nvPr>
        </p:nvSpPr>
        <p:spPr/>
        <p:txBody>
          <a:bodyPr>
            <a:normAutofit/>
          </a:bodyPr>
          <a:lstStyle/>
          <a:p>
            <a:r>
              <a:rPr lang="uk-UA" sz="2400" dirty="0">
                <a:solidFill>
                  <a:schemeClr val="bg1"/>
                </a:solidFill>
                <a:latin typeface="e-Ukraine Bold" panose="00000800000000000000" pitchFamily="50" charset="0"/>
              </a:rPr>
              <a:t>Об'єкт дослідження</a:t>
            </a:r>
            <a:r>
              <a:rPr lang="uk-UA" sz="2400" dirty="0">
                <a:solidFill>
                  <a:schemeClr val="bg1"/>
                </a:solidFill>
                <a:latin typeface="e-Ukraine Light" panose="00000400000000000000" pitchFamily="50" charset="0"/>
              </a:rPr>
              <a:t>: культурне середовище Рівненської області.</a:t>
            </a:r>
          </a:p>
          <a:p>
            <a:r>
              <a:rPr lang="uk-UA" sz="2400" dirty="0">
                <a:solidFill>
                  <a:schemeClr val="bg1"/>
                </a:solidFill>
                <a:latin typeface="e-Ukraine Bold" panose="00000800000000000000" pitchFamily="50" charset="0"/>
              </a:rPr>
              <a:t>Предмет дослідження</a:t>
            </a:r>
            <a:r>
              <a:rPr lang="uk-UA" sz="2400" dirty="0">
                <a:solidFill>
                  <a:schemeClr val="bg1"/>
                </a:solidFill>
                <a:latin typeface="e-Ukraine Light" panose="00000400000000000000" pitchFamily="50" charset="0"/>
              </a:rPr>
              <a:t>: взаємодія та взаємний вплив культур різних національностей, що проживають на території регіону.</a:t>
            </a:r>
          </a:p>
        </p:txBody>
      </p:sp>
    </p:spTree>
    <p:extLst>
      <p:ext uri="{BB962C8B-B14F-4D97-AF65-F5344CB8AC3E}">
        <p14:creationId xmlns:p14="http://schemas.microsoft.com/office/powerpoint/2010/main" val="4222793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0396E-90ED-971C-0C4E-F0F0299E4DCB}"/>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4AA3CF8E-08A0-7B21-B41A-68CB5F09C89D}"/>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C63BDFAE-8200-901F-602A-B992065DB1B2}"/>
              </a:ext>
            </a:extLst>
          </p:cNvPr>
          <p:cNvSpPr>
            <a:spLocks noGrp="1"/>
          </p:cNvSpPr>
          <p:nvPr>
            <p:ph type="title"/>
          </p:nvPr>
        </p:nvSpPr>
        <p:spPr/>
        <p:txBody>
          <a:bodyPr/>
          <a:lstStyle/>
          <a:p>
            <a:r>
              <a:rPr lang="uk-UA" dirty="0">
                <a:solidFill>
                  <a:schemeClr val="bg1"/>
                </a:solidFill>
                <a:latin typeface="e-Ukraine Head LOGO" panose="00000605000000000000" pitchFamily="50" charset="0"/>
              </a:rPr>
              <a:t>Теоретична частина</a:t>
            </a:r>
          </a:p>
        </p:txBody>
      </p:sp>
      <p:sp>
        <p:nvSpPr>
          <p:cNvPr id="3" name="Місце для вмісту 2">
            <a:extLst>
              <a:ext uri="{FF2B5EF4-FFF2-40B4-BE49-F238E27FC236}">
                <a16:creationId xmlns:a16="http://schemas.microsoft.com/office/drawing/2014/main" id="{8158DA1A-1C6C-4CDE-371C-93B4378CE733}"/>
              </a:ext>
            </a:extLst>
          </p:cNvPr>
          <p:cNvSpPr>
            <a:spLocks noGrp="1"/>
          </p:cNvSpPr>
          <p:nvPr>
            <p:ph idx="1"/>
          </p:nvPr>
        </p:nvSpPr>
        <p:spPr/>
        <p:txBody>
          <a:bodyPr>
            <a:normAutofit/>
          </a:bodyPr>
          <a:lstStyle/>
          <a:p>
            <a:pPr marL="0" indent="0">
              <a:buNone/>
            </a:pPr>
            <a:r>
              <a:rPr lang="uk-UA" sz="2400" dirty="0">
                <a:solidFill>
                  <a:schemeClr val="bg1"/>
                </a:solidFill>
                <a:latin typeface="e-Ukraine Light" panose="00000400000000000000" pitchFamily="50" charset="0"/>
              </a:rPr>
              <a:t>Історія Рівненської області показує, що протягом століть регіон зазнавав впливу різних держав та культурних спільнот. У </a:t>
            </a:r>
            <a:r>
              <a:rPr lang="en-US" sz="2400" dirty="0">
                <a:solidFill>
                  <a:schemeClr val="bg1"/>
                </a:solidFill>
                <a:latin typeface="e-Ukraine Light" panose="00000400000000000000" pitchFamily="50" charset="0"/>
              </a:rPr>
              <a:t>XIV–XVIII </a:t>
            </a:r>
            <a:r>
              <a:rPr lang="uk-UA" sz="2400" dirty="0">
                <a:solidFill>
                  <a:schemeClr val="bg1"/>
                </a:solidFill>
                <a:latin typeface="e-Ukraine Light" panose="00000400000000000000" pitchFamily="50" charset="0"/>
              </a:rPr>
              <a:t>століттях польська та литовська культури мали значний вплив на місцеву культуру через політичну та соціальну інтеграцію. У </a:t>
            </a:r>
            <a:r>
              <a:rPr lang="en-US" sz="2400" dirty="0">
                <a:solidFill>
                  <a:schemeClr val="bg1"/>
                </a:solidFill>
                <a:latin typeface="e-Ukraine Light" panose="00000400000000000000" pitchFamily="50" charset="0"/>
              </a:rPr>
              <a:t>XIX–XX </a:t>
            </a:r>
            <a:r>
              <a:rPr lang="uk-UA" sz="2400" dirty="0">
                <a:solidFill>
                  <a:schemeClr val="bg1"/>
                </a:solidFill>
                <a:latin typeface="e-Ukraine Light" panose="00000400000000000000" pitchFamily="50" charset="0"/>
              </a:rPr>
              <a:t>століттях зростала присутність єврейської громади, яка внесла вклад у торговельні традиції, ремесла та освітню сферу.</a:t>
            </a:r>
          </a:p>
        </p:txBody>
      </p:sp>
    </p:spTree>
    <p:extLst>
      <p:ext uri="{BB962C8B-B14F-4D97-AF65-F5344CB8AC3E}">
        <p14:creationId xmlns:p14="http://schemas.microsoft.com/office/powerpoint/2010/main" val="2562191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91AE7-98A5-F10F-95FB-F802AFCBD83D}"/>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D40AC5F4-D97D-D9D1-89C6-599F264E9793}"/>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FD155F66-3EE2-8942-C8A8-219DBA46CDB7}"/>
              </a:ext>
            </a:extLst>
          </p:cNvPr>
          <p:cNvSpPr>
            <a:spLocks noGrp="1"/>
          </p:cNvSpPr>
          <p:nvPr>
            <p:ph type="title"/>
          </p:nvPr>
        </p:nvSpPr>
        <p:spPr/>
        <p:txBody>
          <a:bodyPr/>
          <a:lstStyle/>
          <a:p>
            <a:pPr algn="just"/>
            <a:r>
              <a:rPr lang="uk-UA" dirty="0">
                <a:solidFill>
                  <a:schemeClr val="bg1"/>
                </a:solidFill>
                <a:latin typeface="e-Ukraine Head LOGO" panose="00000605000000000000" pitchFamily="50" charset="0"/>
              </a:rPr>
              <a:t>Теоретична частина</a:t>
            </a:r>
            <a:endParaRPr lang="uk-UA" dirty="0">
              <a:solidFill>
                <a:schemeClr val="bg1"/>
              </a:solidFill>
              <a:latin typeface="e-Ukraine Thin" panose="00000200000000000000" pitchFamily="50" charset="0"/>
            </a:endParaRPr>
          </a:p>
        </p:txBody>
      </p:sp>
      <p:sp>
        <p:nvSpPr>
          <p:cNvPr id="3" name="Місце для вмісту 2">
            <a:extLst>
              <a:ext uri="{FF2B5EF4-FFF2-40B4-BE49-F238E27FC236}">
                <a16:creationId xmlns:a16="http://schemas.microsoft.com/office/drawing/2014/main" id="{3668C477-EA84-F13F-E548-3C6C32F742E9}"/>
              </a:ext>
            </a:extLst>
          </p:cNvPr>
          <p:cNvSpPr>
            <a:spLocks noGrp="1"/>
          </p:cNvSpPr>
          <p:nvPr>
            <p:ph idx="1"/>
          </p:nvPr>
        </p:nvSpPr>
        <p:spPr/>
        <p:txBody>
          <a:bodyPr>
            <a:noAutofit/>
          </a:bodyPr>
          <a:lstStyle/>
          <a:p>
            <a:pPr marL="0" indent="0">
              <a:buNone/>
            </a:pPr>
            <a:r>
              <a:rPr lang="uk-UA" sz="2400" dirty="0">
                <a:solidFill>
                  <a:schemeClr val="bg1"/>
                </a:solidFill>
                <a:latin typeface="e-Ukraine Light" panose="00000400000000000000" pitchFamily="50" charset="0"/>
              </a:rPr>
              <a:t>Наукові джерела підтверджують, що культурні впливи проявляються у різних сферах:</a:t>
            </a:r>
          </a:p>
          <a:p>
            <a:pPr marL="0" indent="0">
              <a:buNone/>
            </a:pPr>
            <a:r>
              <a:rPr lang="uk-UA" sz="2400" dirty="0">
                <a:solidFill>
                  <a:schemeClr val="bg1"/>
                </a:solidFill>
                <a:latin typeface="e-Ukraine Light" panose="00000400000000000000" pitchFamily="50" charset="0"/>
              </a:rPr>
              <a:t>Мова та діалекти: запозичення слів, специфічна граматика.</a:t>
            </a:r>
          </a:p>
          <a:p>
            <a:r>
              <a:rPr lang="uk-UA" sz="2400" dirty="0">
                <a:solidFill>
                  <a:schemeClr val="bg1"/>
                </a:solidFill>
                <a:latin typeface="e-Ukraine Bold" panose="00000800000000000000" pitchFamily="50" charset="0"/>
              </a:rPr>
              <a:t>Кулінарія</a:t>
            </a:r>
            <a:r>
              <a:rPr lang="uk-UA" sz="2400" dirty="0">
                <a:solidFill>
                  <a:schemeClr val="bg1"/>
                </a:solidFill>
                <a:latin typeface="e-Ukraine Light" panose="00000400000000000000" pitchFamily="50" charset="0"/>
              </a:rPr>
              <a:t>: спільні рецепти, адаптації страв різних народів.</a:t>
            </a:r>
          </a:p>
          <a:p>
            <a:r>
              <a:rPr lang="uk-UA" sz="2400" dirty="0">
                <a:solidFill>
                  <a:schemeClr val="bg1"/>
                </a:solidFill>
                <a:latin typeface="e-Ukraine Bold" panose="00000800000000000000" pitchFamily="50" charset="0"/>
              </a:rPr>
              <a:t>Мистецтво та ремесла</a:t>
            </a:r>
            <a:r>
              <a:rPr lang="uk-UA" sz="2400" dirty="0">
                <a:solidFill>
                  <a:schemeClr val="bg1"/>
                </a:solidFill>
                <a:latin typeface="e-Ukraine Light" panose="00000400000000000000" pitchFamily="50" charset="0"/>
              </a:rPr>
              <a:t>: традиційні мотиви в народному мистецтві.</a:t>
            </a:r>
          </a:p>
          <a:p>
            <a:r>
              <a:rPr lang="uk-UA" sz="2400" dirty="0">
                <a:solidFill>
                  <a:schemeClr val="bg1"/>
                </a:solidFill>
                <a:latin typeface="e-Ukraine Bold" panose="00000800000000000000" pitchFamily="50" charset="0"/>
              </a:rPr>
              <a:t>Святкування та обряди</a:t>
            </a:r>
            <a:r>
              <a:rPr lang="uk-UA" sz="2400" dirty="0">
                <a:solidFill>
                  <a:schemeClr val="bg1"/>
                </a:solidFill>
                <a:latin typeface="e-Ukraine Light" panose="00000400000000000000" pitchFamily="50" charset="0"/>
              </a:rPr>
              <a:t>: інтеграція елементів свят та ритуалів інших культур.</a:t>
            </a:r>
          </a:p>
          <a:p>
            <a:pPr marL="0" indent="0">
              <a:buNone/>
            </a:pPr>
            <a:r>
              <a:rPr lang="uk-UA" sz="2400" dirty="0">
                <a:solidFill>
                  <a:schemeClr val="bg1"/>
                </a:solidFill>
                <a:latin typeface="e-Ukraine Light" panose="00000400000000000000" pitchFamily="50" charset="0"/>
              </a:rPr>
              <a:t>Українська культура також впливала на традиції інших національностей, формуючи унікальне середовище.</a:t>
            </a:r>
          </a:p>
        </p:txBody>
      </p:sp>
    </p:spTree>
    <p:extLst>
      <p:ext uri="{BB962C8B-B14F-4D97-AF65-F5344CB8AC3E}">
        <p14:creationId xmlns:p14="http://schemas.microsoft.com/office/powerpoint/2010/main" val="3439016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E73B3-B398-C311-5941-0179487615E4}"/>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09D75C85-BF60-46E9-955A-6A391CB1047C}"/>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1F573104-B89B-9FDB-1B78-00A508E067B7}"/>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Експериментальна частина</a:t>
            </a:r>
          </a:p>
        </p:txBody>
      </p:sp>
      <p:sp>
        <p:nvSpPr>
          <p:cNvPr id="3" name="Місце для вмісту 2">
            <a:extLst>
              <a:ext uri="{FF2B5EF4-FFF2-40B4-BE49-F238E27FC236}">
                <a16:creationId xmlns:a16="http://schemas.microsoft.com/office/drawing/2014/main" id="{65734312-9C88-412E-7EBE-A8B4455CBCD4}"/>
              </a:ext>
            </a:extLst>
          </p:cNvPr>
          <p:cNvSpPr>
            <a:spLocks noGrp="1"/>
          </p:cNvSpPr>
          <p:nvPr>
            <p:ph idx="1"/>
          </p:nvPr>
        </p:nvSpPr>
        <p:spPr/>
        <p:txBody>
          <a:bodyPr>
            <a:normAutofit/>
          </a:bodyPr>
          <a:lstStyle/>
          <a:p>
            <a:pPr marL="0" indent="0">
              <a:buNone/>
            </a:pPr>
            <a:r>
              <a:rPr lang="uk-UA" sz="2400" dirty="0">
                <a:solidFill>
                  <a:schemeClr val="bg1"/>
                </a:solidFill>
                <a:latin typeface="e-Ukraine Light" panose="00000400000000000000" pitchFamily="50" charset="0"/>
              </a:rPr>
              <a:t>Методи дослідження:</a:t>
            </a:r>
          </a:p>
          <a:p>
            <a:r>
              <a:rPr lang="uk-UA" sz="2400" dirty="0">
                <a:solidFill>
                  <a:schemeClr val="bg1"/>
                </a:solidFill>
                <a:latin typeface="e-Ukraine Bold" panose="00000800000000000000" pitchFamily="50" charset="0"/>
              </a:rPr>
              <a:t>Аналіз літературних та історичних джерел</a:t>
            </a:r>
            <a:r>
              <a:rPr lang="uk-UA" sz="2400" dirty="0">
                <a:solidFill>
                  <a:schemeClr val="bg1"/>
                </a:solidFill>
                <a:latin typeface="e-Ukraine Light" panose="00000400000000000000" pitchFamily="50" charset="0"/>
              </a:rPr>
              <a:t>: вивчення краєзнавчих книг, етнографічних описів, наукових статей про національні спільноти Рівненської області.</a:t>
            </a:r>
          </a:p>
          <a:p>
            <a:r>
              <a:rPr lang="uk-UA" sz="2400" dirty="0">
                <a:solidFill>
                  <a:schemeClr val="bg1"/>
                </a:solidFill>
                <a:latin typeface="e-Ukraine Bold" panose="00000800000000000000" pitchFamily="50" charset="0"/>
              </a:rPr>
              <a:t>Музейні та архівні спостереження</a:t>
            </a:r>
            <a:r>
              <a:rPr lang="uk-UA" sz="2400" dirty="0">
                <a:solidFill>
                  <a:schemeClr val="bg1"/>
                </a:solidFill>
                <a:latin typeface="e-Ukraine Light" panose="00000400000000000000" pitchFamily="50" charset="0"/>
              </a:rPr>
              <a:t>: вивчення експозицій місцевих музеїв, старовинних фотографій, етнографічних предметів, костюмів, вишивок та народних виробів.</a:t>
            </a:r>
          </a:p>
          <a:p>
            <a:r>
              <a:rPr lang="uk-UA" sz="2400" dirty="0">
                <a:solidFill>
                  <a:schemeClr val="bg1"/>
                </a:solidFill>
                <a:latin typeface="e-Ukraine Bold" panose="00000800000000000000" pitchFamily="50" charset="0"/>
              </a:rPr>
              <a:t>Порівняльний аналіз культурних проявів</a:t>
            </a:r>
            <a:r>
              <a:rPr lang="uk-UA" sz="2400" dirty="0">
                <a:solidFill>
                  <a:schemeClr val="bg1"/>
                </a:solidFill>
                <a:latin typeface="e-Ukraine Light" panose="00000400000000000000" pitchFamily="50" charset="0"/>
              </a:rPr>
              <a:t>: зіставлення обрядів, свят, кухні та </a:t>
            </a:r>
            <a:r>
              <a:rPr lang="uk-UA" sz="2400" dirty="0" err="1">
                <a:solidFill>
                  <a:schemeClr val="bg1"/>
                </a:solidFill>
                <a:latin typeface="e-Ukraine Light" panose="00000400000000000000" pitchFamily="50" charset="0"/>
              </a:rPr>
              <a:t>ремесел</a:t>
            </a:r>
            <a:r>
              <a:rPr lang="uk-UA" sz="2400" dirty="0">
                <a:solidFill>
                  <a:schemeClr val="bg1"/>
                </a:solidFill>
                <a:latin typeface="e-Ukraine Light" panose="00000400000000000000" pitchFamily="50" charset="0"/>
              </a:rPr>
              <a:t> різних національностей, що збереглися на території області.</a:t>
            </a:r>
          </a:p>
        </p:txBody>
      </p:sp>
    </p:spTree>
    <p:extLst>
      <p:ext uri="{BB962C8B-B14F-4D97-AF65-F5344CB8AC3E}">
        <p14:creationId xmlns:p14="http://schemas.microsoft.com/office/powerpoint/2010/main" val="2257659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EB605-6EFA-A7E5-0AD6-B51443ECC456}"/>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FD7E167E-0688-A363-40FD-EBFED872B52F}"/>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7A101869-55F4-97D3-6A6A-11134A9D0C96}"/>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Експериментальна частина</a:t>
            </a:r>
          </a:p>
        </p:txBody>
      </p:sp>
      <p:sp>
        <p:nvSpPr>
          <p:cNvPr id="3" name="Місце для вмісту 2">
            <a:extLst>
              <a:ext uri="{FF2B5EF4-FFF2-40B4-BE49-F238E27FC236}">
                <a16:creationId xmlns:a16="http://schemas.microsoft.com/office/drawing/2014/main" id="{3837DE2A-81A5-1571-80E0-C9EA2EDE2F48}"/>
              </a:ext>
            </a:extLst>
          </p:cNvPr>
          <p:cNvSpPr>
            <a:spLocks noGrp="1"/>
          </p:cNvSpPr>
          <p:nvPr>
            <p:ph idx="1"/>
          </p:nvPr>
        </p:nvSpPr>
        <p:spPr>
          <a:xfrm>
            <a:off x="3381829" y="1825625"/>
            <a:ext cx="7971970" cy="4351338"/>
          </a:xfrm>
        </p:spPr>
        <p:txBody>
          <a:bodyPr>
            <a:noAutofit/>
          </a:bodyPr>
          <a:lstStyle/>
          <a:p>
            <a:pPr marL="0" indent="0">
              <a:buNone/>
            </a:pPr>
            <a:r>
              <a:rPr lang="uk-UA" sz="2400" dirty="0">
                <a:solidFill>
                  <a:schemeClr val="bg1"/>
                </a:solidFill>
                <a:latin typeface="e-Ukraine Light" panose="00000400000000000000" pitchFamily="50" charset="0"/>
              </a:rPr>
              <a:t>Результати дослідження</a:t>
            </a:r>
          </a:p>
          <a:p>
            <a:pPr marL="457200" indent="-457200">
              <a:buFont typeface="+mj-lt"/>
              <a:buAutoNum type="arabicPeriod"/>
            </a:pPr>
            <a:r>
              <a:rPr lang="uk-UA" sz="2400" dirty="0">
                <a:solidFill>
                  <a:schemeClr val="bg1"/>
                </a:solidFill>
                <a:latin typeface="e-Ukraine Light" panose="00000400000000000000" pitchFamily="50" charset="0"/>
              </a:rPr>
              <a:t>У місцевих музеях зафіксовано, що народні костюми, вишивка та декоративне мистецтво містять елементи української, польської та єврейської культур.</a:t>
            </a:r>
          </a:p>
          <a:p>
            <a:pPr marL="457200" indent="-457200">
              <a:buFont typeface="+mj-lt"/>
              <a:buAutoNum type="arabicPeriod"/>
            </a:pPr>
            <a:r>
              <a:rPr lang="uk-UA" sz="2400" dirty="0">
                <a:solidFill>
                  <a:schemeClr val="bg1"/>
                </a:solidFill>
                <a:latin typeface="e-Ukraine Light" panose="00000400000000000000" pitchFamily="50" charset="0"/>
              </a:rPr>
              <a:t>Традиційні свята, такі як Різдво та Великдень, відзначаються з локальними елементами, що поєднують традиції кількох культур.</a:t>
            </a:r>
          </a:p>
        </p:txBody>
      </p:sp>
      <p:pic>
        <p:nvPicPr>
          <p:cNvPr id="5" name="Рисунок 4">
            <a:extLst>
              <a:ext uri="{FF2B5EF4-FFF2-40B4-BE49-F238E27FC236}">
                <a16:creationId xmlns:a16="http://schemas.microsoft.com/office/drawing/2014/main" id="{2B149D6A-D61A-D546-8362-B770C50C951F}"/>
              </a:ext>
            </a:extLst>
          </p:cNvPr>
          <p:cNvPicPr>
            <a:picLocks noChangeAspect="1"/>
          </p:cNvPicPr>
          <p:nvPr/>
        </p:nvPicPr>
        <p:blipFill>
          <a:blip r:embed="rId3">
            <a:extLst>
              <a:ext uri="{28A0092B-C50C-407E-A947-70E740481C1C}">
                <a14:useLocalDpi xmlns:a14="http://schemas.microsoft.com/office/drawing/2010/main" val="0"/>
              </a:ext>
            </a:extLst>
          </a:blip>
          <a:srcRect l="35060" r="35448"/>
          <a:stretch>
            <a:fillRect/>
          </a:stretch>
        </p:blipFill>
        <p:spPr>
          <a:xfrm>
            <a:off x="838201" y="1825625"/>
            <a:ext cx="2391418" cy="4361689"/>
          </a:xfrm>
          <a:prstGeom prst="rect">
            <a:avLst/>
          </a:prstGeom>
          <a:ln>
            <a:noFill/>
          </a:ln>
        </p:spPr>
      </p:pic>
    </p:spTree>
    <p:extLst>
      <p:ext uri="{BB962C8B-B14F-4D97-AF65-F5344CB8AC3E}">
        <p14:creationId xmlns:p14="http://schemas.microsoft.com/office/powerpoint/2010/main" val="3102434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7B222-00B9-8579-9265-96EC039D7E87}"/>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2BAFF0DA-7671-63C3-DA78-3CB2E15DF185}"/>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5F03AEF7-5835-DEB4-8CA3-0EE5F76268EA}"/>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Експериментальна частина</a:t>
            </a:r>
          </a:p>
        </p:txBody>
      </p:sp>
      <p:sp>
        <p:nvSpPr>
          <p:cNvPr id="3" name="Місце для вмісту 2">
            <a:extLst>
              <a:ext uri="{FF2B5EF4-FFF2-40B4-BE49-F238E27FC236}">
                <a16:creationId xmlns:a16="http://schemas.microsoft.com/office/drawing/2014/main" id="{852440C8-414B-2A79-13EF-8AA112CEDBE5}"/>
              </a:ext>
            </a:extLst>
          </p:cNvPr>
          <p:cNvSpPr>
            <a:spLocks noGrp="1"/>
          </p:cNvSpPr>
          <p:nvPr>
            <p:ph idx="1"/>
          </p:nvPr>
        </p:nvSpPr>
        <p:spPr>
          <a:xfrm>
            <a:off x="838200" y="1825625"/>
            <a:ext cx="7405914" cy="4351338"/>
          </a:xfrm>
        </p:spPr>
        <p:txBody>
          <a:bodyPr>
            <a:noAutofit/>
          </a:bodyPr>
          <a:lstStyle/>
          <a:p>
            <a:r>
              <a:rPr lang="uk-UA" sz="2400" dirty="0">
                <a:solidFill>
                  <a:schemeClr val="bg1"/>
                </a:solidFill>
                <a:latin typeface="e-Ukraine Light" panose="00000400000000000000" pitchFamily="50" charset="0"/>
              </a:rPr>
              <a:t>Аналіз кулінарних традицій                    показав, що деякі страви (вареники, узвари, пироги) мають рецептурні елементи, запозичені з польської та єврейської </a:t>
            </a:r>
            <a:r>
              <a:rPr lang="uk-UA" sz="2400" dirty="0" err="1">
                <a:solidFill>
                  <a:schemeClr val="bg1"/>
                </a:solidFill>
                <a:latin typeface="e-Ukraine Light" panose="00000400000000000000" pitchFamily="50" charset="0"/>
              </a:rPr>
              <a:t>кухонь</a:t>
            </a:r>
            <a:r>
              <a:rPr lang="uk-UA" sz="2400" dirty="0">
                <a:solidFill>
                  <a:schemeClr val="bg1"/>
                </a:solidFill>
                <a:latin typeface="e-Ukraine Light" panose="00000400000000000000" pitchFamily="50" charset="0"/>
              </a:rPr>
              <a:t>, але адаптовані під українські смакові традиції.</a:t>
            </a:r>
          </a:p>
          <a:p>
            <a:r>
              <a:rPr lang="uk-UA" sz="2400" dirty="0">
                <a:solidFill>
                  <a:schemeClr val="bg1"/>
                </a:solidFill>
                <a:latin typeface="e-Ukraine Light" panose="00000400000000000000" pitchFamily="50" charset="0"/>
              </a:rPr>
              <a:t>Ремісничі техніки (робота з деревом, гончарство, вишивка) демонструють ознаки синтезу культурних стилів, що формувався протягом століть.</a:t>
            </a:r>
          </a:p>
        </p:txBody>
      </p:sp>
      <p:pic>
        <p:nvPicPr>
          <p:cNvPr id="6" name="Рисунок 5">
            <a:extLst>
              <a:ext uri="{FF2B5EF4-FFF2-40B4-BE49-F238E27FC236}">
                <a16:creationId xmlns:a16="http://schemas.microsoft.com/office/drawing/2014/main" id="{37E4286F-09D9-8B46-E226-7652577BF125}"/>
              </a:ext>
            </a:extLst>
          </p:cNvPr>
          <p:cNvPicPr>
            <a:picLocks noChangeAspect="1"/>
          </p:cNvPicPr>
          <p:nvPr/>
        </p:nvPicPr>
        <p:blipFill>
          <a:blip r:embed="rId3">
            <a:extLst>
              <a:ext uri="{28A0092B-C50C-407E-A947-70E740481C1C}">
                <a14:useLocalDpi xmlns:a14="http://schemas.microsoft.com/office/drawing/2010/main" val="0"/>
              </a:ext>
            </a:extLst>
          </a:blip>
          <a:srcRect l="20595" r="20476"/>
          <a:stretch>
            <a:fillRect/>
          </a:stretch>
        </p:blipFill>
        <p:spPr>
          <a:xfrm>
            <a:off x="8244114" y="4102802"/>
            <a:ext cx="3109686" cy="2074161"/>
          </a:xfrm>
          <a:prstGeom prst="rect">
            <a:avLst/>
          </a:prstGeom>
        </p:spPr>
      </p:pic>
      <p:pic>
        <p:nvPicPr>
          <p:cNvPr id="8" name="Рисунок 7">
            <a:extLst>
              <a:ext uri="{FF2B5EF4-FFF2-40B4-BE49-F238E27FC236}">
                <a16:creationId xmlns:a16="http://schemas.microsoft.com/office/drawing/2014/main" id="{74044424-981C-6AB0-AD93-10C03D3BEA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4114" y="1825625"/>
            <a:ext cx="3109686" cy="2074160"/>
          </a:xfrm>
          <a:prstGeom prst="rect">
            <a:avLst/>
          </a:prstGeom>
        </p:spPr>
      </p:pic>
    </p:spTree>
    <p:extLst>
      <p:ext uri="{BB962C8B-B14F-4D97-AF65-F5344CB8AC3E}">
        <p14:creationId xmlns:p14="http://schemas.microsoft.com/office/powerpoint/2010/main" val="3553262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D21DC-BE9D-1CD5-54C7-6F022E698802}"/>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F8C8399F-3E5C-B3FF-3226-660FC1B2FFBD}"/>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B3675C8B-3299-DCBF-7BEB-DAD575461F71}"/>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Експериментальна частина</a:t>
            </a:r>
          </a:p>
        </p:txBody>
      </p:sp>
      <p:sp>
        <p:nvSpPr>
          <p:cNvPr id="3" name="Місце для вмісту 2">
            <a:extLst>
              <a:ext uri="{FF2B5EF4-FFF2-40B4-BE49-F238E27FC236}">
                <a16:creationId xmlns:a16="http://schemas.microsoft.com/office/drawing/2014/main" id="{2F3D6C53-90C9-59D0-077D-BC9E20701BBC}"/>
              </a:ext>
            </a:extLst>
          </p:cNvPr>
          <p:cNvSpPr>
            <a:spLocks noGrp="1"/>
          </p:cNvSpPr>
          <p:nvPr>
            <p:ph idx="1"/>
          </p:nvPr>
        </p:nvSpPr>
        <p:spPr>
          <a:xfrm>
            <a:off x="838199" y="1825625"/>
            <a:ext cx="10515599" cy="4351338"/>
          </a:xfrm>
        </p:spPr>
        <p:txBody>
          <a:bodyPr>
            <a:noAutofit/>
          </a:bodyPr>
          <a:lstStyle/>
          <a:p>
            <a:pPr marL="0" indent="0">
              <a:buNone/>
            </a:pPr>
            <a:r>
              <a:rPr lang="uk-UA" sz="2400" dirty="0">
                <a:solidFill>
                  <a:schemeClr val="bg1"/>
                </a:solidFill>
                <a:latin typeface="e-Ukraine Light" panose="00000400000000000000" pitchFamily="50" charset="0"/>
              </a:rPr>
              <a:t>Висновок аналізу: культурні взаємодії відбуваються через матеріальні та нематеріальні культурні елементи (речі, обряди, свята), що зберігаються та адаптуються у локальному середовищі.</a:t>
            </a:r>
          </a:p>
        </p:txBody>
      </p:sp>
      <p:pic>
        <p:nvPicPr>
          <p:cNvPr id="4" name="Рисунок 3" descr="Автентичні страви Рівненщини: ТОП-7 рецептів | ITV MEDIA GROUP | Новини  Рівного та області">
            <a:extLst>
              <a:ext uri="{FF2B5EF4-FFF2-40B4-BE49-F238E27FC236}">
                <a16:creationId xmlns:a16="http://schemas.microsoft.com/office/drawing/2014/main" id="{929AAC8F-D17C-AF2E-2B96-79F4CB31EEB6}"/>
              </a:ext>
            </a:extLst>
          </p:cNvPr>
          <p:cNvPicPr>
            <a:picLocks noChangeAspect="1"/>
          </p:cNvPicPr>
          <p:nvPr/>
        </p:nvPicPr>
        <p:blipFill>
          <a:blip r:embed="rId4"/>
          <a:stretch>
            <a:fillRect/>
          </a:stretch>
        </p:blipFill>
        <p:spPr>
          <a:xfrm>
            <a:off x="838199" y="4078113"/>
            <a:ext cx="3298371" cy="2098850"/>
          </a:xfrm>
          <a:prstGeom prst="rect">
            <a:avLst/>
          </a:prstGeom>
        </p:spPr>
      </p:pic>
      <p:pic>
        <p:nvPicPr>
          <p:cNvPr id="1026" name="Picture 2" descr="Які пам`ятки культури Рівненщини реставрують найближчим часом? | Рівне Медіа">
            <a:extLst>
              <a:ext uri="{FF2B5EF4-FFF2-40B4-BE49-F238E27FC236}">
                <a16:creationId xmlns:a16="http://schemas.microsoft.com/office/drawing/2014/main" id="{FD319ABA-C60B-F9C4-4AE4-B03E5788C4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6811" y="4078113"/>
            <a:ext cx="3298373" cy="2098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Рівненщина вразила гостей фестивалю «Жива культура» своїми традиціями та  обрядами - Новини Рівного — Рівне Online!">
            <a:extLst>
              <a:ext uri="{FF2B5EF4-FFF2-40B4-BE49-F238E27FC236}">
                <a16:creationId xmlns:a16="http://schemas.microsoft.com/office/drawing/2014/main" id="{FC459E19-552F-989B-3040-5009CDAE5B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55425" y="4082108"/>
            <a:ext cx="3298373" cy="2098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852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D21DC-BE9D-1CD5-54C7-6F022E698802}"/>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F8C8399F-3E5C-B3FF-3226-660FC1B2FFBD}"/>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B3675C8B-3299-DCBF-7BEB-DAD575461F71}"/>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Експериментальна частина</a:t>
            </a:r>
          </a:p>
        </p:txBody>
      </p:sp>
      <p:sp>
        <p:nvSpPr>
          <p:cNvPr id="3" name="Місце для вмісту 2">
            <a:extLst>
              <a:ext uri="{FF2B5EF4-FFF2-40B4-BE49-F238E27FC236}">
                <a16:creationId xmlns:a16="http://schemas.microsoft.com/office/drawing/2014/main" id="{2F3D6C53-90C9-59D0-077D-BC9E20701BBC}"/>
              </a:ext>
            </a:extLst>
          </p:cNvPr>
          <p:cNvSpPr>
            <a:spLocks noGrp="1"/>
          </p:cNvSpPr>
          <p:nvPr>
            <p:ph idx="1"/>
          </p:nvPr>
        </p:nvSpPr>
        <p:spPr>
          <a:xfrm>
            <a:off x="838199" y="3933826"/>
            <a:ext cx="10515599" cy="2243138"/>
          </a:xfrm>
        </p:spPr>
        <p:txBody>
          <a:bodyPr anchor="ctr">
            <a:noAutofit/>
          </a:bodyPr>
          <a:lstStyle/>
          <a:p>
            <a:pPr marL="0" indent="0">
              <a:buNone/>
            </a:pPr>
            <a:r>
              <a:rPr lang="uk-UA" sz="2400" dirty="0">
                <a:solidFill>
                  <a:schemeClr val="bg1"/>
                </a:solidFill>
                <a:latin typeface="e-Ukraine Light" panose="00000400000000000000" pitchFamily="50" charset="0"/>
              </a:rPr>
              <a:t>Отримані результати свідчать про те, що культурна взаємодія на території Рівненської області має тривалий і поступовий характер. Вона не є результатом окремих подій, а формується впродовж історичного розвитку регіону.</a:t>
            </a:r>
          </a:p>
        </p:txBody>
      </p:sp>
      <p:pic>
        <p:nvPicPr>
          <p:cNvPr id="4" name="Рисунок 3">
            <a:extLst>
              <a:ext uri="{FF2B5EF4-FFF2-40B4-BE49-F238E27FC236}">
                <a16:creationId xmlns:a16="http://schemas.microsoft.com/office/drawing/2014/main" id="{929AAC8F-D17C-AF2E-2B96-79F4CB31EEB6}"/>
              </a:ext>
            </a:extLst>
          </p:cNvPr>
          <p:cNvPicPr>
            <a:picLocks noChangeAspect="1"/>
          </p:cNvPicPr>
          <p:nvPr/>
        </p:nvPicPr>
        <p:blipFill>
          <a:blip r:embed="rId4"/>
          <a:srcRect/>
          <a:stretch/>
        </p:blipFill>
        <p:spPr>
          <a:xfrm>
            <a:off x="4446811" y="1819474"/>
            <a:ext cx="3298373" cy="2098850"/>
          </a:xfrm>
          <a:prstGeom prst="rect">
            <a:avLst/>
          </a:prstGeom>
        </p:spPr>
      </p:pic>
      <p:pic>
        <p:nvPicPr>
          <p:cNvPr id="1026" name="Picture 2">
            <a:extLst>
              <a:ext uri="{FF2B5EF4-FFF2-40B4-BE49-F238E27FC236}">
                <a16:creationId xmlns:a16="http://schemas.microsoft.com/office/drawing/2014/main" id="{FD319ABA-C60B-F9C4-4AE4-B03E5788C467}"/>
              </a:ext>
            </a:extLst>
          </p:cNvPr>
          <p:cNvPicPr>
            <a:picLocks noChangeAspect="1" noChangeArrowheads="1"/>
          </p:cNvPicPr>
          <p:nvPr/>
        </p:nvPicPr>
        <p:blipFill>
          <a:blip r:embed="rId5"/>
          <a:srcRect/>
          <a:stretch/>
        </p:blipFill>
        <p:spPr bwMode="auto">
          <a:xfrm>
            <a:off x="838198" y="1819474"/>
            <a:ext cx="3298373" cy="20988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C459E19-552F-989B-3040-5009CDAE5B10}"/>
              </a:ext>
            </a:extLst>
          </p:cNvPr>
          <p:cNvPicPr>
            <a:picLocks noChangeAspect="1" noChangeArrowheads="1"/>
          </p:cNvPicPr>
          <p:nvPr/>
        </p:nvPicPr>
        <p:blipFill>
          <a:blip r:embed="rId6"/>
          <a:srcRect/>
          <a:stretch/>
        </p:blipFill>
        <p:spPr bwMode="auto">
          <a:xfrm>
            <a:off x="8055424" y="1819474"/>
            <a:ext cx="3298373" cy="2098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7024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44537-61B0-DC12-65BC-68C5D4A8ED74}"/>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E50514C7-9CEA-F200-B14E-3BA4714BF030}"/>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F5AC90C5-3569-9519-2BC0-311ED7315D15}"/>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Висновки</a:t>
            </a:r>
          </a:p>
        </p:txBody>
      </p:sp>
      <p:sp>
        <p:nvSpPr>
          <p:cNvPr id="3" name="Місце для вмісту 2">
            <a:extLst>
              <a:ext uri="{FF2B5EF4-FFF2-40B4-BE49-F238E27FC236}">
                <a16:creationId xmlns:a16="http://schemas.microsoft.com/office/drawing/2014/main" id="{144A46F2-3149-6208-6194-87C42C1E36B0}"/>
              </a:ext>
            </a:extLst>
          </p:cNvPr>
          <p:cNvSpPr>
            <a:spLocks noGrp="1"/>
          </p:cNvSpPr>
          <p:nvPr>
            <p:ph idx="1"/>
          </p:nvPr>
        </p:nvSpPr>
        <p:spPr/>
        <p:txBody>
          <a:bodyPr>
            <a:noAutofit/>
          </a:bodyPr>
          <a:lstStyle/>
          <a:p>
            <a:pPr marL="457200" indent="-457200">
              <a:buFont typeface="+mj-lt"/>
              <a:buAutoNum type="arabicPeriod"/>
            </a:pPr>
            <a:r>
              <a:rPr lang="uk-UA" sz="2400" dirty="0">
                <a:solidFill>
                  <a:schemeClr val="bg1"/>
                </a:solidFill>
                <a:latin typeface="e-Ukraine Light" panose="00000400000000000000" pitchFamily="50" charset="0"/>
              </a:rPr>
              <a:t>Взаємний вплив культур різних національностей у Рівненській області проявляється через традиції, ремесла, мистецтво та кухню.</a:t>
            </a:r>
          </a:p>
          <a:p>
            <a:pPr marL="457200" indent="-457200">
              <a:buFont typeface="+mj-lt"/>
              <a:buAutoNum type="arabicPeriod"/>
            </a:pPr>
            <a:r>
              <a:rPr lang="uk-UA" sz="2400" dirty="0">
                <a:solidFill>
                  <a:schemeClr val="bg1"/>
                </a:solidFill>
                <a:latin typeface="e-Ukraine Light" panose="00000400000000000000" pitchFamily="50" charset="0"/>
              </a:rPr>
              <a:t>Основні культурні взаємодії відбуваються через збережені культурні практики та матеріальні пам’ятки, а не через формальні опитування або навчальні програми.</a:t>
            </a:r>
          </a:p>
          <a:p>
            <a:pPr marL="457200" indent="-457200">
              <a:buFont typeface="+mj-lt"/>
              <a:buAutoNum type="arabicPeriod"/>
            </a:pPr>
            <a:r>
              <a:rPr lang="uk-UA" sz="2400" dirty="0">
                <a:solidFill>
                  <a:schemeClr val="bg1"/>
                </a:solidFill>
                <a:latin typeface="e-Ukraine Light" panose="00000400000000000000" pitchFamily="50" charset="0"/>
              </a:rPr>
              <a:t>Особистий внесок автора: проведення системного аналізу джерел та спостережень, виділення ключових культурних впливів у регіоні.</a:t>
            </a:r>
          </a:p>
        </p:txBody>
      </p:sp>
    </p:spTree>
    <p:extLst>
      <p:ext uri="{BB962C8B-B14F-4D97-AF65-F5344CB8AC3E}">
        <p14:creationId xmlns:p14="http://schemas.microsoft.com/office/powerpoint/2010/main" val="3612810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44537-61B0-DC12-65BC-68C5D4A8ED74}"/>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E50514C7-9CEA-F200-B14E-3BA4714BF030}"/>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F5AC90C5-3569-9519-2BC0-311ED7315D15}"/>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Висновки</a:t>
            </a:r>
          </a:p>
        </p:txBody>
      </p:sp>
      <p:sp>
        <p:nvSpPr>
          <p:cNvPr id="3" name="Місце для вмісту 2">
            <a:extLst>
              <a:ext uri="{FF2B5EF4-FFF2-40B4-BE49-F238E27FC236}">
                <a16:creationId xmlns:a16="http://schemas.microsoft.com/office/drawing/2014/main" id="{144A46F2-3149-6208-6194-87C42C1E36B0}"/>
              </a:ext>
            </a:extLst>
          </p:cNvPr>
          <p:cNvSpPr>
            <a:spLocks noGrp="1"/>
          </p:cNvSpPr>
          <p:nvPr>
            <p:ph idx="1"/>
          </p:nvPr>
        </p:nvSpPr>
        <p:spPr/>
        <p:txBody>
          <a:bodyPr>
            <a:noAutofit/>
          </a:bodyPr>
          <a:lstStyle/>
          <a:p>
            <a:pPr marL="457200" indent="-457200">
              <a:buFont typeface="+mj-lt"/>
              <a:buAutoNum type="arabicPeriod" startAt="4"/>
            </a:pPr>
            <a:r>
              <a:rPr lang="ru-RU" sz="2400" dirty="0">
                <a:solidFill>
                  <a:schemeClr val="bg1"/>
                </a:solidFill>
                <a:latin typeface="e-Ukraine Light" panose="00000400000000000000" pitchFamily="50" charset="0"/>
              </a:rPr>
              <a:t>Новизна </a:t>
            </a:r>
            <a:r>
              <a:rPr lang="ru-RU" sz="2400" dirty="0" err="1">
                <a:solidFill>
                  <a:schemeClr val="bg1"/>
                </a:solidFill>
                <a:latin typeface="e-Ukraine Light" panose="00000400000000000000" pitchFamily="50" charset="0"/>
              </a:rPr>
              <a:t>дослідження</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структуроване</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узагальнення</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культурних</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впливів</a:t>
            </a:r>
            <a:r>
              <a:rPr lang="ru-RU" sz="2400" dirty="0">
                <a:solidFill>
                  <a:schemeClr val="bg1"/>
                </a:solidFill>
                <a:latin typeface="e-Ukraine Light" panose="00000400000000000000" pitchFamily="50" charset="0"/>
              </a:rPr>
              <a:t> на </a:t>
            </a:r>
            <a:r>
              <a:rPr lang="ru-RU" sz="2400" dirty="0" err="1">
                <a:solidFill>
                  <a:schemeClr val="bg1"/>
                </a:solidFill>
                <a:latin typeface="e-Ukraine Light" panose="00000400000000000000" pitchFamily="50" charset="0"/>
              </a:rPr>
              <a:t>основі</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матеріальних</a:t>
            </a:r>
            <a:r>
              <a:rPr lang="ru-RU" sz="2400" dirty="0">
                <a:solidFill>
                  <a:schemeClr val="bg1"/>
                </a:solidFill>
                <a:latin typeface="e-Ukraine Light" panose="00000400000000000000" pitchFamily="50" charset="0"/>
              </a:rPr>
              <a:t> та </a:t>
            </a:r>
            <a:r>
              <a:rPr lang="ru-RU" sz="2400" dirty="0" err="1">
                <a:solidFill>
                  <a:schemeClr val="bg1"/>
                </a:solidFill>
                <a:latin typeface="e-Ukraine Light" panose="00000400000000000000" pitchFamily="50" charset="0"/>
              </a:rPr>
              <a:t>нематеріальних</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пам’яток</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що</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дозволяє</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побачити</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реальний</a:t>
            </a:r>
            <a:r>
              <a:rPr lang="ru-RU" sz="2400" dirty="0">
                <a:solidFill>
                  <a:schemeClr val="bg1"/>
                </a:solidFill>
                <a:latin typeface="e-Ukraine Light" panose="00000400000000000000" pitchFamily="50" charset="0"/>
              </a:rPr>
              <a:t> стан </a:t>
            </a:r>
            <a:r>
              <a:rPr lang="ru-RU" sz="2400" dirty="0" err="1">
                <a:solidFill>
                  <a:schemeClr val="bg1"/>
                </a:solidFill>
                <a:latin typeface="e-Ukraine Light" panose="00000400000000000000" pitchFamily="50" charset="0"/>
              </a:rPr>
              <a:t>культурної</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взаємодії</a:t>
            </a:r>
            <a:r>
              <a:rPr lang="ru-RU" sz="2400" dirty="0">
                <a:solidFill>
                  <a:schemeClr val="bg1"/>
                </a:solidFill>
                <a:latin typeface="e-Ukraine Light" panose="00000400000000000000" pitchFamily="50" charset="0"/>
              </a:rPr>
              <a:t> в </a:t>
            </a:r>
            <a:r>
              <a:rPr lang="ru-RU" sz="2400" dirty="0" err="1">
                <a:solidFill>
                  <a:schemeClr val="bg1"/>
                </a:solidFill>
                <a:latin typeface="e-Ukraine Light" panose="00000400000000000000" pitchFamily="50" charset="0"/>
              </a:rPr>
              <a:t>регіоні</a:t>
            </a:r>
            <a:r>
              <a:rPr lang="ru-RU" sz="2400" dirty="0">
                <a:solidFill>
                  <a:schemeClr val="bg1"/>
                </a:solidFill>
                <a:latin typeface="e-Ukraine Light" panose="00000400000000000000" pitchFamily="50" charset="0"/>
              </a:rPr>
              <a:t>.</a:t>
            </a:r>
          </a:p>
          <a:p>
            <a:pPr marL="457200" indent="-457200">
              <a:buFont typeface="+mj-lt"/>
              <a:buAutoNum type="arabicPeriod" startAt="4"/>
            </a:pPr>
            <a:r>
              <a:rPr lang="ru-RU" sz="2400" dirty="0" err="1">
                <a:solidFill>
                  <a:schemeClr val="bg1"/>
                </a:solidFill>
                <a:latin typeface="e-Ukraine Light" panose="00000400000000000000" pitchFamily="50" charset="0"/>
              </a:rPr>
              <a:t>Практичне</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значення</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проєкту</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полягає</a:t>
            </a:r>
            <a:r>
              <a:rPr lang="ru-RU" sz="2400" dirty="0">
                <a:solidFill>
                  <a:schemeClr val="bg1"/>
                </a:solidFill>
                <a:latin typeface="e-Ukraine Light" panose="00000400000000000000" pitchFamily="50" charset="0"/>
              </a:rPr>
              <a:t> у тому, </a:t>
            </a:r>
            <a:r>
              <a:rPr lang="ru-RU" sz="2400" dirty="0" err="1">
                <a:solidFill>
                  <a:schemeClr val="bg1"/>
                </a:solidFill>
                <a:latin typeface="e-Ukraine Light" panose="00000400000000000000" pitchFamily="50" charset="0"/>
              </a:rPr>
              <a:t>що</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його</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результати</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можуть</a:t>
            </a:r>
            <a:r>
              <a:rPr lang="ru-RU" sz="2400" dirty="0">
                <a:solidFill>
                  <a:schemeClr val="bg1"/>
                </a:solidFill>
                <a:latin typeface="e-Ukraine Light" panose="00000400000000000000" pitchFamily="50" charset="0"/>
              </a:rPr>
              <a:t> бути </a:t>
            </a:r>
            <a:r>
              <a:rPr lang="ru-RU" sz="2400" dirty="0" err="1">
                <a:solidFill>
                  <a:schemeClr val="bg1"/>
                </a:solidFill>
                <a:latin typeface="e-Ukraine Light" panose="00000400000000000000" pitchFamily="50" charset="0"/>
              </a:rPr>
              <a:t>використані</a:t>
            </a:r>
            <a:r>
              <a:rPr lang="ru-RU" sz="2400" dirty="0">
                <a:solidFill>
                  <a:schemeClr val="bg1"/>
                </a:solidFill>
                <a:latin typeface="e-Ukraine Light" panose="00000400000000000000" pitchFamily="50" charset="0"/>
              </a:rPr>
              <a:t> для </a:t>
            </a:r>
            <a:r>
              <a:rPr lang="ru-RU" sz="2400" dirty="0" err="1">
                <a:solidFill>
                  <a:schemeClr val="bg1"/>
                </a:solidFill>
                <a:latin typeface="e-Ukraine Light" panose="00000400000000000000" pitchFamily="50" charset="0"/>
              </a:rPr>
              <a:t>поглиблення</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знань</a:t>
            </a:r>
            <a:r>
              <a:rPr lang="ru-RU" sz="2400" dirty="0">
                <a:solidFill>
                  <a:schemeClr val="bg1"/>
                </a:solidFill>
                <a:latin typeface="e-Ukraine Light" panose="00000400000000000000" pitchFamily="50" charset="0"/>
              </a:rPr>
              <a:t> про </a:t>
            </a:r>
            <a:r>
              <a:rPr lang="ru-RU" sz="2400" dirty="0" err="1">
                <a:solidFill>
                  <a:schemeClr val="bg1"/>
                </a:solidFill>
                <a:latin typeface="e-Ukraine Light" panose="00000400000000000000" pitchFamily="50" charset="0"/>
              </a:rPr>
              <a:t>локальну</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культурну</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спадщину</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створення</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навчальних</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матеріалів</a:t>
            </a:r>
            <a:r>
              <a:rPr lang="ru-RU" sz="2400" dirty="0">
                <a:solidFill>
                  <a:schemeClr val="bg1"/>
                </a:solidFill>
                <a:latin typeface="e-Ukraine Light" panose="00000400000000000000" pitchFamily="50" charset="0"/>
              </a:rPr>
              <a:t> та </a:t>
            </a:r>
            <a:r>
              <a:rPr lang="ru-RU" sz="2400" dirty="0" err="1">
                <a:solidFill>
                  <a:schemeClr val="bg1"/>
                </a:solidFill>
                <a:latin typeface="e-Ukraine Light" panose="00000400000000000000" pitchFamily="50" charset="0"/>
              </a:rPr>
              <a:t>популяризації</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міжкультурної</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толерантності</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серед</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мешканців</a:t>
            </a:r>
            <a:r>
              <a:rPr lang="ru-RU" sz="2400" dirty="0">
                <a:solidFill>
                  <a:schemeClr val="bg1"/>
                </a:solidFill>
                <a:latin typeface="e-Ukraine Light" panose="00000400000000000000" pitchFamily="50" charset="0"/>
              </a:rPr>
              <a:t> </a:t>
            </a:r>
            <a:r>
              <a:rPr lang="ru-RU" sz="2400" dirty="0" err="1">
                <a:solidFill>
                  <a:schemeClr val="bg1"/>
                </a:solidFill>
                <a:latin typeface="e-Ukraine Light" panose="00000400000000000000" pitchFamily="50" charset="0"/>
              </a:rPr>
              <a:t>Рівненщини</a:t>
            </a:r>
            <a:r>
              <a:rPr lang="ru-RU" sz="2400" dirty="0">
                <a:solidFill>
                  <a:schemeClr val="bg1"/>
                </a:solidFill>
                <a:latin typeface="e-Ukraine Light" panose="00000400000000000000" pitchFamily="50" charset="0"/>
              </a:rPr>
              <a:t>.</a:t>
            </a:r>
            <a:endParaRPr lang="uk-UA" sz="2400" dirty="0">
              <a:solidFill>
                <a:schemeClr val="bg1"/>
              </a:solidFill>
              <a:latin typeface="e-Ukraine Light" panose="00000400000000000000" pitchFamily="50" charset="0"/>
            </a:endParaRPr>
          </a:p>
        </p:txBody>
      </p:sp>
    </p:spTree>
    <p:extLst>
      <p:ext uri="{BB962C8B-B14F-4D97-AF65-F5344CB8AC3E}">
        <p14:creationId xmlns:p14="http://schemas.microsoft.com/office/powerpoint/2010/main" val="220318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91BCD-B384-A008-31D5-523E602897B2}"/>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20987A97-9659-BC5A-AE24-C2ED77536064}"/>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35924" b="34561"/>
          <a:stretch>
            <a:fillRect/>
          </a:stretch>
        </p:blipFill>
        <p:spPr>
          <a:xfrm>
            <a:off x="10069095" y="4551067"/>
            <a:ext cx="2122906" cy="2306933"/>
          </a:xfrm>
          <a:prstGeom prst="rect">
            <a:avLst/>
          </a:prstGeom>
        </p:spPr>
      </p:pic>
      <p:sp>
        <p:nvSpPr>
          <p:cNvPr id="2" name="Заголовок 1">
            <a:extLst>
              <a:ext uri="{FF2B5EF4-FFF2-40B4-BE49-F238E27FC236}">
                <a16:creationId xmlns:a16="http://schemas.microsoft.com/office/drawing/2014/main" id="{BB425CCB-8C1D-AE44-74F7-7337CBE4B599}"/>
              </a:ext>
            </a:extLst>
          </p:cNvPr>
          <p:cNvSpPr>
            <a:spLocks noGrp="1"/>
          </p:cNvSpPr>
          <p:nvPr>
            <p:ph type="title"/>
          </p:nvPr>
        </p:nvSpPr>
        <p:spPr/>
        <p:txBody>
          <a:bodyPr/>
          <a:lstStyle/>
          <a:p>
            <a:r>
              <a:rPr lang="uk-UA" dirty="0">
                <a:solidFill>
                  <a:schemeClr val="bg1"/>
                </a:solidFill>
                <a:latin typeface="e-Ukraine Head LOGO" panose="00000605000000000000" pitchFamily="50" charset="0"/>
              </a:rPr>
              <a:t>Джерела</a:t>
            </a:r>
          </a:p>
        </p:txBody>
      </p:sp>
      <p:sp>
        <p:nvSpPr>
          <p:cNvPr id="3" name="Місце для вмісту 2">
            <a:extLst>
              <a:ext uri="{FF2B5EF4-FFF2-40B4-BE49-F238E27FC236}">
                <a16:creationId xmlns:a16="http://schemas.microsoft.com/office/drawing/2014/main" id="{F63E0982-E047-AB12-E004-334A504733D9}"/>
              </a:ext>
            </a:extLst>
          </p:cNvPr>
          <p:cNvSpPr>
            <a:spLocks noGrp="1"/>
          </p:cNvSpPr>
          <p:nvPr>
            <p:ph idx="1"/>
          </p:nvPr>
        </p:nvSpPr>
        <p:spPr/>
        <p:txBody>
          <a:bodyPr>
            <a:noAutofit/>
          </a:bodyPr>
          <a:lstStyle/>
          <a:p>
            <a:r>
              <a:rPr lang="uk-UA" sz="2400" dirty="0">
                <a:solidFill>
                  <a:schemeClr val="bg1"/>
                </a:solidFill>
                <a:latin typeface="e-Ukraine Light" panose="00000400000000000000" pitchFamily="50" charset="0"/>
              </a:rPr>
              <a:t>Рівненський краєзнавчий музей (Жіноча сорочка вишита, Набір чайників сувенірний)</a:t>
            </a:r>
            <a:endParaRPr lang="en-US" sz="2400" dirty="0">
              <a:solidFill>
                <a:schemeClr val="bg1"/>
              </a:solidFill>
              <a:latin typeface="e-Ukraine Light" panose="00000400000000000000" pitchFamily="50" charset="0"/>
            </a:endParaRPr>
          </a:p>
          <a:p>
            <a:r>
              <a:rPr lang="uk-UA" sz="2400" dirty="0">
                <a:solidFill>
                  <a:schemeClr val="bg1"/>
                </a:solidFill>
                <a:latin typeface="e-Ukraine Light" panose="00000400000000000000" pitchFamily="50" charset="0"/>
              </a:rPr>
              <a:t>Рівненська районна державна адміністрація (Історична довідка про область, Визначні події)</a:t>
            </a:r>
          </a:p>
          <a:p>
            <a:r>
              <a:rPr lang="en-US" sz="2400" dirty="0">
                <a:solidFill>
                  <a:schemeClr val="bg1"/>
                </a:solidFill>
                <a:latin typeface="e-Ukraine Light" panose="00000400000000000000" pitchFamily="50" charset="0"/>
              </a:rPr>
              <a:t>Wikipedia</a:t>
            </a:r>
            <a:r>
              <a:rPr lang="uk-UA" sz="2400" dirty="0">
                <a:solidFill>
                  <a:schemeClr val="bg1"/>
                </a:solidFill>
                <a:latin typeface="e-Ukraine Light" panose="00000400000000000000" pitchFamily="50" charset="0"/>
              </a:rPr>
              <a:t> (Історія Рівного)</a:t>
            </a:r>
            <a:endParaRPr lang="en-US" sz="2400" dirty="0">
              <a:solidFill>
                <a:schemeClr val="bg1"/>
              </a:solidFill>
              <a:latin typeface="e-Ukraine Light" panose="00000400000000000000" pitchFamily="50" charset="0"/>
            </a:endParaRPr>
          </a:p>
          <a:p>
            <a:r>
              <a:rPr lang="uk-UA" sz="2400" dirty="0">
                <a:solidFill>
                  <a:schemeClr val="bg1"/>
                </a:solidFill>
                <a:latin typeface="e-Ukraine Light" panose="00000400000000000000" pitchFamily="50" charset="0"/>
              </a:rPr>
              <a:t>Управління культури і туризму РМР</a:t>
            </a:r>
          </a:p>
          <a:p>
            <a:r>
              <a:rPr lang="en-US" sz="2400" dirty="0">
                <a:solidFill>
                  <a:schemeClr val="bg1"/>
                </a:solidFill>
                <a:latin typeface="e-Ukraine Light" panose="00000400000000000000" pitchFamily="50" charset="0"/>
              </a:rPr>
              <a:t>Inside UA</a:t>
            </a:r>
            <a:endParaRPr lang="uk-UA" sz="2400" dirty="0">
              <a:solidFill>
                <a:schemeClr val="bg1"/>
              </a:solidFill>
              <a:latin typeface="e-Ukraine Light" panose="00000400000000000000" pitchFamily="50" charset="0"/>
            </a:endParaRPr>
          </a:p>
          <a:p>
            <a:r>
              <a:rPr lang="uk-UA" sz="2400" dirty="0">
                <a:solidFill>
                  <a:schemeClr val="bg1"/>
                </a:solidFill>
                <a:latin typeface="e-Ukraine Light" panose="00000400000000000000" pitchFamily="50" charset="0"/>
              </a:rPr>
              <a:t>Державний архів Рівненської області (Історичний склад населення)</a:t>
            </a:r>
          </a:p>
        </p:txBody>
      </p:sp>
    </p:spTree>
    <p:extLst>
      <p:ext uri="{BB962C8B-B14F-4D97-AF65-F5344CB8AC3E}">
        <p14:creationId xmlns:p14="http://schemas.microsoft.com/office/powerpoint/2010/main" val="2934013590"/>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Офіс">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Офіс">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79</TotalTime>
  <Words>695</Words>
  <Application>Microsoft Office PowerPoint</Application>
  <PresentationFormat>Широкий екран</PresentationFormat>
  <Paragraphs>54</Paragraphs>
  <Slides>15</Slides>
  <Notes>2</Notes>
  <HiddenSlides>0</HiddenSlides>
  <MMClips>0</MMClips>
  <ScaleCrop>false</ScaleCrop>
  <HeadingPairs>
    <vt:vector size="4" baseType="variant">
      <vt:variant>
        <vt:lpstr>Тема</vt:lpstr>
      </vt:variant>
      <vt:variant>
        <vt:i4>1</vt:i4>
      </vt:variant>
      <vt:variant>
        <vt:lpstr>Заголовки слайдів</vt:lpstr>
      </vt:variant>
      <vt:variant>
        <vt:i4>15</vt:i4>
      </vt:variant>
    </vt:vector>
  </HeadingPairs>
  <TitlesOfParts>
    <vt:vector size="16" baseType="lpstr">
      <vt:lpstr>Тема Office</vt:lpstr>
      <vt:lpstr>Взаємний вплив культур різних національностей на території Рівненської області</vt:lpstr>
      <vt:lpstr>Вступ</vt:lpstr>
      <vt:lpstr>Мета дослідження</vt:lpstr>
      <vt:lpstr>Завдання дослідження</vt:lpstr>
      <vt:lpstr>Об’єкт та предмет дослідження</vt:lpstr>
      <vt:lpstr>Теоретична частина</vt:lpstr>
      <vt:lpstr>Теоретична частина</vt:lpstr>
      <vt:lpstr>Експериментальна частина</vt:lpstr>
      <vt:lpstr>Експериментальна частина</vt:lpstr>
      <vt:lpstr>Експериментальна частина</vt:lpstr>
      <vt:lpstr>Експериментальна частина</vt:lpstr>
      <vt:lpstr>Експериментальна частина</vt:lpstr>
      <vt:lpstr>Висновки</vt:lpstr>
      <vt:lpstr>Висновки</vt:lpstr>
      <vt:lpstr>Джерела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Взаємний вплив культур різних національностей на території Рівненської області</dc:title>
  <dc:creator>Ярослав Фесюк</dc:creator>
  <cp:lastModifiedBy>Ярослав Фесюк</cp:lastModifiedBy>
  <cp:revision>8</cp:revision>
  <dcterms:created xsi:type="dcterms:W3CDTF">2026-03-26T21:48:16Z</dcterms:created>
  <dcterms:modified xsi:type="dcterms:W3CDTF">2026-04-02T21:51:37Z</dcterms:modified>
</cp:coreProperties>
</file>