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81" r:id="rId3"/>
    <p:sldId id="272" r:id="rId4"/>
    <p:sldId id="282" r:id="rId5"/>
    <p:sldId id="283" r:id="rId6"/>
    <p:sldId id="290" r:id="rId7"/>
    <p:sldId id="284" r:id="rId8"/>
    <p:sldId id="285" r:id="rId9"/>
    <p:sldId id="287" r:id="rId10"/>
    <p:sldId id="288" r:id="rId11"/>
    <p:sldId id="291" r:id="rId12"/>
    <p:sldId id="278" r:id="rId13"/>
    <p:sldId id="263" r:id="rId14"/>
    <p:sldId id="293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htetlroutes.eu/cache/dlibra/image/87/87098/1920x1280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shtetlroutes.eu/cache/dlibra/image/87/87187/1920x1280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htetlroutes.eu/en/ostrog-putvnik/" TargetMode="External"/><Relationship Id="rId2" Type="http://schemas.openxmlformats.org/officeDocument/2006/relationships/hyperlink" Target="https://en.wikipedia.org/wiki/Ostroh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karpaty.net.ua/misto-ostrog-istoriya-kultura-ta-pamyatky-volynskoyi-perlyny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5"/>
          <a:stretch/>
        </p:blipFill>
        <p:spPr bwMode="auto">
          <a:xfrm>
            <a:off x="211124" y="160367"/>
            <a:ext cx="8932876" cy="6615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116632"/>
            <a:ext cx="7632848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err="1">
                <a:solidFill>
                  <a:srgbClr val="C00000"/>
                </a:solidFill>
                <a:latin typeface="Constantia"/>
              </a:rPr>
              <a:t>Всеукраїнський</a:t>
            </a:r>
            <a:r>
              <a:rPr lang="ru-RU" dirty="0">
                <a:solidFill>
                  <a:srgbClr val="C00000"/>
                </a:solidFill>
                <a:latin typeface="Constantia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Constantia"/>
              </a:rPr>
              <a:t>інтерактивний</a:t>
            </a:r>
            <a:r>
              <a:rPr lang="ru-RU" dirty="0">
                <a:solidFill>
                  <a:srgbClr val="C00000"/>
                </a:solidFill>
                <a:latin typeface="Constantia"/>
              </a:rPr>
              <a:t> конкурс «МАН-</a:t>
            </a:r>
            <a:r>
              <a:rPr lang="ru-RU" dirty="0" err="1">
                <a:solidFill>
                  <a:srgbClr val="C00000"/>
                </a:solidFill>
                <a:latin typeface="Constantia"/>
              </a:rPr>
              <a:t>Юніор</a:t>
            </a:r>
            <a:r>
              <a:rPr lang="ru-RU" dirty="0">
                <a:solidFill>
                  <a:srgbClr val="C00000"/>
                </a:solidFill>
                <a:latin typeface="Constantia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Constantia"/>
              </a:rPr>
              <a:t>Дослідник</a:t>
            </a:r>
            <a:r>
              <a:rPr lang="ru-RU" dirty="0">
                <a:solidFill>
                  <a:srgbClr val="C00000"/>
                </a:solidFill>
                <a:latin typeface="Constantia"/>
              </a:rPr>
              <a:t>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3933056"/>
            <a:ext cx="3744416" cy="28083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Науково-дослідницька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</a:t>
            </a:r>
          </a:p>
          <a:p>
            <a:pPr lvl="0"/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Федюк Марії Вікторівни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Вельбівненського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/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учениці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 «Мала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наук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lvl="0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номінацією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Історик-Юніор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lvl="0"/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Рівненська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</a:t>
            </a:r>
          </a:p>
          <a:p>
            <a:pPr lvl="0"/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Рівненський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</a:t>
            </a:r>
          </a:p>
          <a:p>
            <a:pPr lvl="0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Федюк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Людмила 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Анатоліївна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/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Овал 5"/>
          <p:cNvSpPr/>
          <p:nvPr/>
        </p:nvSpPr>
        <p:spPr>
          <a:xfrm>
            <a:off x="4860032" y="764704"/>
            <a:ext cx="4283968" cy="208823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МІЖКУЛЬТУРНІ ЗВ’ЯЗКИ  В ОСТРОЗЬКІЙ ГРОМАДІ : ІСТОРІЯ ТА СУЧАСНІСТЬ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65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620688"/>
            <a:ext cx="857184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Мета </a:t>
            </a:r>
            <a:r>
              <a:rPr lang="ru-RU" dirty="0" err="1" smtClean="0"/>
              <a:t>дослідження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міжкультурних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Острозькій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простежити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національностей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r>
              <a:rPr lang="ru-RU" dirty="0"/>
              <a:t>ЗАВДАННЯ ДОСЛІДЖЕННЯ</a:t>
            </a:r>
            <a:r>
              <a:rPr lang="ru-RU" dirty="0" smtClean="0"/>
              <a:t>:</a:t>
            </a:r>
            <a:endParaRPr lang="ru-RU" sz="1400" dirty="0"/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передумови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багатонаціонального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Острога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проживали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прояви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міжкультурних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З'ясувати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міжкультурної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Острог.</a:t>
            </a:r>
          </a:p>
          <a:p>
            <a:endParaRPr lang="ru-RU" dirty="0"/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національностей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татар,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євреїв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Острозькій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/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Острога.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213" y="5085184"/>
            <a:ext cx="2628900" cy="1671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674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88640"/>
            <a:ext cx="4248472" cy="6408712"/>
          </a:xfrm>
        </p:spPr>
        <p:txBody>
          <a:bodyPr>
            <a:normAutofit fontScale="70000" lnSpcReduction="20000"/>
          </a:bodyPr>
          <a:lstStyle/>
          <a:p>
            <a:endParaRPr lang="ru-RU" sz="2300" dirty="0" smtClean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3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endParaRPr lang="ru-RU" sz="23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Острог 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найдавніших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багату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унікальну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культурну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спадщину</a:t>
            </a:r>
            <a:r>
              <a:rPr lang="ru-RU" sz="23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300" dirty="0" smtClean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Острозька</a:t>
            </a:r>
            <a:r>
              <a:rPr lang="ru-RU" sz="23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громада є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унікальним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регіоном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століть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співіснували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народи: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поляки,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євреї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чехи, </a:t>
            </a:r>
            <a:r>
              <a:rPr lang="ru-RU" sz="23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татари</a:t>
            </a:r>
            <a:r>
              <a:rPr lang="ru-RU" sz="23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3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Їхнє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співіснування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сприяло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особливого культурного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традиції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перепліталися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взаємно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збагачувалися</a:t>
            </a:r>
            <a:r>
              <a:rPr lang="ru-RU" sz="23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3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багатонаціональність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сформувала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багату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культурну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спадщину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збереглася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Острог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центром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Вигідне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географічне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входження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сприяли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переселенню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народів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їхній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міжкультурних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зв’язків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відігравала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Острозька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академія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Вона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об’єднувала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 і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сприяла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науки та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мовного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Взаємний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сферах </a:t>
            </a:r>
            <a:r>
              <a:rPr lang="ru-RU" sz="23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3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2050" name="Picture 2" descr="Немає опису світлини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00" t="42845"/>
          <a:stretch/>
        </p:blipFill>
        <p:spPr bwMode="auto">
          <a:xfrm>
            <a:off x="4716016" y="260648"/>
            <a:ext cx="4320480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06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5" y="476672"/>
            <a:ext cx="4392488" cy="4448785"/>
          </a:xfrm>
        </p:spPr>
        <p:txBody>
          <a:bodyPr/>
          <a:lstStyle/>
          <a:p>
            <a:pPr marL="182880" indent="0">
              <a:buNone/>
            </a:pP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Насамперед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архітектура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поєднуються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архітектурні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традиції</a:t>
            </a:r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Острозький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замок</a:t>
            </a:r>
            <a:b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прикладом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поєднання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українських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європейських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оборонних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прикладом є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Татарська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вежа, яка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нагадує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кримських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татар</a:t>
            </a:r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набіги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сприяли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оборонної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архітектури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будівництву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міцних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укріплень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башт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широких </a:t>
            </a:r>
            <a:r>
              <a:rPr lang="ru-RU" sz="16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стін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44" y="260648"/>
            <a:ext cx="3267795" cy="2212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88840"/>
            <a:ext cx="2502639" cy="206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3"/>
          <a:stretch/>
        </p:blipFill>
        <p:spPr bwMode="auto">
          <a:xfrm>
            <a:off x="6485863" y="3604846"/>
            <a:ext cx="2547676" cy="3047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3736702" cy="163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6660232" y="6309320"/>
            <a:ext cx="2160240" cy="2880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prstClr val="white"/>
                </a:solidFill>
              </a:rPr>
              <a:t>Татарська вежа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68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309364" cy="4520793"/>
          </a:xfrm>
        </p:spPr>
        <p:txBody>
          <a:bodyPr/>
          <a:lstStyle/>
          <a:p>
            <a:pPr marL="182880" indent="0">
              <a:buNone/>
            </a:pPr>
            <a:r>
              <a:rPr lang="ru-RU" sz="16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Протягом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тривалого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часу Острог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перебував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складі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Речі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Посполитої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тому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польська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архітектура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стали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частиною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міського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життя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побачити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старовинних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будівлях</a:t>
            </a:r>
            <a: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  <a:t/>
            </a:r>
            <a:b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</a:br>
            <a:r>
              <a:rPr lang="ru-RU" sz="1400" dirty="0">
                <a:solidFill>
                  <a:srgbClr val="222222"/>
                </a:solidFill>
                <a:effectLst/>
                <a:latin typeface="Arial"/>
                <a:ea typeface="Times New Roman"/>
              </a:rPr>
              <a:t/>
            </a:r>
            <a:br>
              <a:rPr lang="ru-RU" sz="1400" dirty="0">
                <a:solidFill>
                  <a:srgbClr val="222222"/>
                </a:solidFill>
                <a:effectLst/>
                <a:latin typeface="Arial"/>
                <a:ea typeface="Times New Roman"/>
              </a:rPr>
            </a:br>
            <a: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  <a:t/>
            </a:r>
            <a:b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</a:br>
            <a:r>
              <a:rPr lang="ru-RU" sz="1400" dirty="0">
                <a:solidFill>
                  <a:srgbClr val="222222"/>
                </a:solidFill>
                <a:effectLst/>
                <a:latin typeface="Arial"/>
                <a:ea typeface="Times New Roman"/>
              </a:rPr>
              <a:t/>
            </a:r>
            <a:br>
              <a:rPr lang="ru-RU" sz="1400" dirty="0">
                <a:solidFill>
                  <a:srgbClr val="222222"/>
                </a:solidFill>
                <a:effectLst/>
                <a:latin typeface="Arial"/>
                <a:ea typeface="Times New Roman"/>
              </a:rPr>
            </a:br>
            <a: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  <a:t/>
            </a:r>
            <a:b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</a:br>
            <a:r>
              <a:rPr lang="ru-RU" sz="1400" dirty="0">
                <a:solidFill>
                  <a:srgbClr val="222222"/>
                </a:solidFill>
                <a:effectLst/>
                <a:latin typeface="Arial"/>
                <a:ea typeface="Times New Roman"/>
              </a:rPr>
              <a:t/>
            </a:r>
            <a:br>
              <a:rPr lang="ru-RU" sz="1400" dirty="0">
                <a:solidFill>
                  <a:srgbClr val="222222"/>
                </a:solidFill>
                <a:effectLst/>
                <a:latin typeface="Arial"/>
                <a:ea typeface="Times New Roman"/>
              </a:rPr>
            </a:br>
            <a: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  <a:t/>
            </a:r>
            <a:b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</a:br>
            <a:r>
              <a:rPr lang="ru-RU" sz="1400" dirty="0">
                <a:solidFill>
                  <a:srgbClr val="222222"/>
                </a:solidFill>
                <a:effectLst/>
                <a:latin typeface="Arial"/>
                <a:ea typeface="Times New Roman"/>
              </a:rPr>
              <a:t/>
            </a:r>
            <a:br>
              <a:rPr lang="ru-RU" sz="1400" dirty="0">
                <a:solidFill>
                  <a:srgbClr val="222222"/>
                </a:solidFill>
                <a:effectLst/>
                <a:latin typeface="Arial"/>
                <a:ea typeface="Times New Roman"/>
              </a:rPr>
            </a:br>
            <a: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  <a:t> </a:t>
            </a:r>
            <a:b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</a:br>
            <a:r>
              <a:rPr lang="ru-RU" sz="1400" dirty="0">
                <a:solidFill>
                  <a:srgbClr val="222222"/>
                </a:solidFill>
                <a:effectLst/>
                <a:latin typeface="Arial"/>
                <a:ea typeface="Times New Roman"/>
              </a:rPr>
              <a:t/>
            </a:r>
            <a:br>
              <a:rPr lang="ru-RU" sz="1400" dirty="0">
                <a:solidFill>
                  <a:srgbClr val="222222"/>
                </a:solidFill>
                <a:effectLst/>
                <a:latin typeface="Arial"/>
                <a:ea typeface="Times New Roman"/>
              </a:rPr>
            </a:br>
            <a: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  <a:t/>
            </a:r>
            <a:b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</a:br>
            <a:r>
              <a:rPr lang="ru-RU" sz="1400" dirty="0">
                <a:solidFill>
                  <a:srgbClr val="222222"/>
                </a:solidFill>
                <a:effectLst/>
                <a:latin typeface="Arial"/>
                <a:ea typeface="Times New Roman"/>
              </a:rPr>
              <a:t/>
            </a:r>
            <a:br>
              <a:rPr lang="ru-RU" sz="1400" dirty="0">
                <a:solidFill>
                  <a:srgbClr val="222222"/>
                </a:solidFill>
                <a:effectLst/>
                <a:latin typeface="Arial"/>
                <a:ea typeface="Times New Roman"/>
              </a:rPr>
            </a:br>
            <a: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  <a:t/>
            </a:r>
            <a:b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</a:br>
            <a:r>
              <a:rPr lang="ru-RU" sz="14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  <a:t>костелі</a:t>
            </a:r>
            <a:r>
              <a:rPr lang="ru-RU" sz="1400" dirty="0" smtClean="0">
                <a:solidFill>
                  <a:srgbClr val="222222"/>
                </a:solidFill>
                <a:effectLst/>
                <a:latin typeface="Arial"/>
                <a:ea typeface="Times New Roman"/>
              </a:rPr>
              <a:t>.</a:t>
            </a:r>
            <a:endParaRPr lang="ru-RU" sz="1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437111"/>
            <a:ext cx="3168352" cy="2319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3976547"/>
            <a:ext cx="3672408" cy="2668331"/>
          </a:xfrm>
          <a:prstGeom prst="rect">
            <a:avLst/>
          </a:prstGeom>
          <a:noFill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94" y="1584322"/>
            <a:ext cx="4106739" cy="217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733" y="1464045"/>
            <a:ext cx="3766870" cy="2512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933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27984" y="2924944"/>
            <a:ext cx="4248472" cy="2808312"/>
          </a:xfrm>
        </p:spPr>
        <p:txBody>
          <a:bodyPr/>
          <a:lstStyle/>
          <a:p>
            <a:pPr marL="182880" indent="0">
              <a:buNone/>
            </a:pP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Під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впливом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польської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та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єврейської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традиції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поширюється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цегляне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будівництво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, особливо у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громадських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спорудах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. </a:t>
            </a:r>
            <a:b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Єврейські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синагоги 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-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кам’яні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споруди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,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які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мали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простоту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форми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,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внутрішній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акцент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було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зроблено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 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на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просторі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,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  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аркові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вікна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,  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давали 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більше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світла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-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ці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архітектурні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особливості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переймали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місцеві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жителі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у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побудові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житлових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будинків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.</a:t>
            </a:r>
            <a:endParaRPr lang="ru-RU" sz="1800" dirty="0"/>
          </a:p>
        </p:txBody>
      </p:sp>
      <p:pic>
        <p:nvPicPr>
          <p:cNvPr id="5" name="Рисунок 4" descr="C:\Users\Администратор\Documents\My Bluetooth\IMG_20260407_14375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9" y="2996952"/>
            <a:ext cx="3384376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Острог, велика кам’яна синагога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4" y="154024"/>
            <a:ext cx="3444066" cy="2482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54024"/>
            <a:ext cx="2808312" cy="269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21902" y="2564904"/>
            <a:ext cx="231785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prstClr val="black"/>
                </a:solidFill>
              </a:rPr>
              <a:t>найстаріша</a:t>
            </a:r>
            <a:r>
              <a:rPr lang="ru-RU" sz="1200" dirty="0" smtClean="0">
                <a:solidFill>
                  <a:prstClr val="black"/>
                </a:solidFill>
              </a:rPr>
              <a:t> </a:t>
            </a:r>
            <a:r>
              <a:rPr lang="ru-RU" sz="1200" dirty="0" err="1" smtClean="0">
                <a:solidFill>
                  <a:prstClr val="black"/>
                </a:solidFill>
              </a:rPr>
              <a:t>кам'яна</a:t>
            </a:r>
            <a:r>
              <a:rPr lang="ru-RU" sz="1200" dirty="0" smtClean="0">
                <a:solidFill>
                  <a:prstClr val="black"/>
                </a:solidFill>
              </a:rPr>
              <a:t> </a:t>
            </a:r>
            <a:r>
              <a:rPr lang="ru-RU" sz="1200" dirty="0">
                <a:solidFill>
                  <a:prstClr val="black"/>
                </a:solidFill>
              </a:rPr>
              <a:t>синагог в </a:t>
            </a:r>
            <a:r>
              <a:rPr lang="ru-RU" sz="1200" dirty="0" err="1">
                <a:solidFill>
                  <a:prstClr val="black"/>
                </a:solidFill>
              </a:rPr>
              <a:t>Україні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 descr="Будинки Острога: дороги минулого - Ostroh.inf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869160"/>
            <a:ext cx="2905587" cy="187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79512" y="5301208"/>
            <a:ext cx="1368152" cy="5063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 smtClean="0">
                <a:solidFill>
                  <a:schemeClr val="tx1"/>
                </a:solidFill>
              </a:rPr>
              <a:t>Єврейське кладовище в Острозі</a:t>
            </a:r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7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1" y="332656"/>
            <a:ext cx="4032447" cy="4592801"/>
          </a:xfrm>
        </p:spPr>
        <p:txBody>
          <a:bodyPr/>
          <a:lstStyle/>
          <a:p>
            <a:pPr marL="182880" indent="0">
              <a:buNone/>
            </a:pP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Другим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важливим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проявом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є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мова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 У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мовленні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жителів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збереглися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слова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іншомовного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походження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Наприклад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, з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польської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мови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:</a:t>
            </a:r>
            <a:b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</a:b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крамниця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(через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польську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en-US" sz="1600" b="0" dirty="0" err="1">
                <a:solidFill>
                  <a:srgbClr val="222222"/>
                </a:solidFill>
                <a:effectLst/>
                <a:latin typeface="Arial"/>
              </a:rPr>
              <a:t>kramnica</a:t>
            </a:r>
            <a:r>
              <a:rPr lang="en-US" sz="1600" b="0" dirty="0">
                <a:solidFill>
                  <a:srgbClr val="222222"/>
                </a:solidFill>
                <a:effectLst/>
                <a:latin typeface="Arial"/>
              </a:rPr>
              <a:t>)</a:t>
            </a:r>
            <a:br>
              <a:rPr lang="en-US" sz="1600" b="0" dirty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пан,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пані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(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форми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звертання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)</a:t>
            </a:r>
            <a:br>
              <a:rPr lang="ru-RU" sz="1600" b="0" dirty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рахунок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(через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польське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en-US" sz="1600" b="0" dirty="0" err="1">
                <a:solidFill>
                  <a:srgbClr val="222222"/>
                </a:solidFill>
                <a:effectLst/>
                <a:latin typeface="Arial"/>
              </a:rPr>
              <a:t>rachunek</a:t>
            </a:r>
            <a:r>
              <a:rPr lang="en-US" sz="1600" b="0" dirty="0">
                <a:solidFill>
                  <a:srgbClr val="222222"/>
                </a:solidFill>
                <a:effectLst/>
                <a:latin typeface="Arial"/>
              </a:rPr>
              <a:t>)</a:t>
            </a:r>
            <a:br>
              <a:rPr lang="en-US" sz="1600" b="0" dirty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ґанок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(через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польське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en-US" sz="1600" b="0" dirty="0" err="1">
                <a:solidFill>
                  <a:srgbClr val="222222"/>
                </a:solidFill>
                <a:effectLst/>
                <a:latin typeface="Arial"/>
              </a:rPr>
              <a:t>ganek</a:t>
            </a:r>
            <a:r>
              <a:rPr lang="en-US" sz="1600" b="0" dirty="0">
                <a:solidFill>
                  <a:srgbClr val="222222"/>
                </a:solidFill>
                <a:effectLst/>
                <a:latin typeface="Arial"/>
              </a:rPr>
              <a:t>)</a:t>
            </a:r>
            <a:br>
              <a:rPr lang="en-US" sz="1600" b="0" dirty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майстерня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(через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польське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en-US" sz="1600" b="0" dirty="0" err="1">
                <a:solidFill>
                  <a:srgbClr val="222222"/>
                </a:solidFill>
                <a:effectLst/>
                <a:latin typeface="Arial"/>
              </a:rPr>
              <a:t>majsternia</a:t>
            </a:r>
            <a:r>
              <a:rPr lang="en-US" sz="1600" b="0" dirty="0" smtClean="0">
                <a:solidFill>
                  <a:srgbClr val="222222"/>
                </a:solidFill>
                <a:effectLst/>
                <a:latin typeface="Arial"/>
              </a:rPr>
              <a:t>)</a:t>
            </a:r>
            <a:r>
              <a:rPr lang="uk-UA" sz="1600" b="0" dirty="0" smtClean="0">
                <a:solidFill>
                  <a:srgbClr val="222222"/>
                </a:solidFill>
                <a:effectLst/>
                <a:latin typeface="Arial"/>
              </a:rPr>
              <a:t/>
            </a:r>
            <a:br>
              <a:rPr lang="uk-UA" sz="1600" b="0" dirty="0" smtClean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костел (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католицький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храм —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польсько-латинське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походження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)</a:t>
            </a:r>
            <a:br>
              <a:rPr lang="ru-RU" sz="1600" b="0" dirty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ксьондз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(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католицький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священник)</a:t>
            </a:r>
            <a:br>
              <a:rPr lang="ru-RU" sz="1600" b="0" dirty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вервиця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(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розарій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у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католиків</a:t>
            </a:r>
            <a:r>
              <a:rPr lang="ru-RU" sz="1600" b="0" dirty="0" smtClean="0">
                <a:solidFill>
                  <a:srgbClr val="222222"/>
                </a:solidFill>
                <a:effectLst/>
                <a:latin typeface="Arial"/>
              </a:rPr>
              <a:t>),</a:t>
            </a:r>
            <a:r>
              <a:rPr lang="en-US" sz="1600" b="0" dirty="0">
                <a:solidFill>
                  <a:srgbClr val="222222"/>
                </a:solidFill>
                <a:effectLst/>
                <a:latin typeface="Arial"/>
              </a:rPr>
              <a:t/>
            </a:r>
            <a:br>
              <a:rPr lang="en-US" sz="1600" b="0" dirty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а з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тюркських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мов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: 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базар, </a:t>
            </a:r>
            <a:r>
              <a:rPr lang="ru-RU" sz="1600" b="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тютюн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/>
            </a:r>
            <a:br>
              <a:rPr lang="ru-RU" sz="1600" b="0" dirty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У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минулому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в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місті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використовувалися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слова </a:t>
            </a:r>
            <a:r>
              <a:rPr lang="ru-RU" sz="1600" dirty="0">
                <a:solidFill>
                  <a:schemeClr val="tx1"/>
                </a:solidFill>
                <a:effectLst/>
                <a:latin typeface="Arial"/>
              </a:rPr>
              <a:t>з </a:t>
            </a:r>
            <a:r>
              <a:rPr lang="ru-RU" sz="1600" dirty="0" err="1" smtClean="0">
                <a:solidFill>
                  <a:schemeClr val="tx1"/>
                </a:solidFill>
                <a:effectLst/>
                <a:latin typeface="Arial"/>
              </a:rPr>
              <a:t>їдишу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Arial"/>
              </a:rPr>
              <a:t> </a:t>
            </a:r>
            <a:r>
              <a:rPr lang="ru-RU" sz="1600" b="0" dirty="0" smtClean="0">
                <a:solidFill>
                  <a:srgbClr val="222222"/>
                </a:solidFill>
                <a:effectLst/>
                <a:latin typeface="Arial"/>
              </a:rPr>
              <a:t>: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/>
            </a:r>
            <a:br>
              <a:rPr lang="ru-RU" sz="1600" b="0" dirty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шабат (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субота</a:t>
            </a:r>
            <a:r>
              <a:rPr lang="ru-RU" sz="1600" b="0" dirty="0" smtClean="0">
                <a:solidFill>
                  <a:srgbClr val="222222"/>
                </a:solidFill>
                <a:effectLst/>
                <a:latin typeface="Arial"/>
              </a:rPr>
              <a:t>),маца 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(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прісний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хліб</a:t>
            </a:r>
            <a:r>
              <a:rPr lang="ru-RU" sz="1600" b="0" dirty="0" smtClean="0">
                <a:solidFill>
                  <a:srgbClr val="222222"/>
                </a:solidFill>
                <a:effectLst/>
                <a:latin typeface="Arial"/>
              </a:rPr>
              <a:t>),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/>
            </a:r>
            <a:br>
              <a:rPr lang="ru-RU" sz="1600" b="0" dirty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шул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(синагога в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розмовній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600" b="0" dirty="0" err="1">
                <a:solidFill>
                  <a:srgbClr val="222222"/>
                </a:solidFill>
                <a:effectLst/>
                <a:latin typeface="Arial"/>
              </a:rPr>
              <a:t>мові</a:t>
            </a:r>
            <a:r>
              <a:rPr lang="ru-RU" sz="1600" b="0" dirty="0">
                <a:solidFill>
                  <a:srgbClr val="222222"/>
                </a:solidFill>
                <a:effectLst/>
                <a:latin typeface="Arial"/>
              </a:rPr>
              <a:t>)</a:t>
            </a:r>
            <a:br>
              <a:rPr lang="ru-RU" sz="1600" b="0" dirty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/>
            </a:r>
            <a:b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</a:b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Це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свідчить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про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тривалу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 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взаємодію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різних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6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народів</a:t>
            </a: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</a:t>
            </a:r>
            <a:r>
              <a:rPr lang="ru-RU" sz="14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400" dirty="0">
                <a:effectLst/>
                <a:latin typeface="Calibri"/>
                <a:ea typeface="Calibri"/>
                <a:cs typeface="Times New Roman"/>
              </a:rPr>
            </a:br>
            <a:endParaRPr lang="ru-RU" sz="1600" dirty="0"/>
          </a:p>
        </p:txBody>
      </p:sp>
      <p:sp>
        <p:nvSpPr>
          <p:cNvPr id="4" name="AutoShape 2" descr="Острог - Рівненська область - Архітектурні та природні Пам'ятки Украї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312" y="476672"/>
            <a:ext cx="4536504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12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064895" cy="4520793"/>
          </a:xfrm>
        </p:spPr>
        <p:txBody>
          <a:bodyPr/>
          <a:lstStyle/>
          <a:p>
            <a:pPr marL="182880" indent="0">
              <a:buNone/>
            </a:pP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Третій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приклад —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це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традиції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та свята. 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У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громаді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збереглися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обряди,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які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поєднують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елементи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різних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культур.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Наприклад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,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колядування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, 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ярмарки 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( </a:t>
            </a:r>
            <a:r>
              <a:rPr lang="ru-RU" sz="1800" b="0" dirty="0" err="1" smtClean="0">
                <a:solidFill>
                  <a:srgbClr val="222222"/>
                </a:solidFill>
                <a:effectLst/>
                <a:latin typeface="Arial"/>
              </a:rPr>
              <a:t>торгівля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та </a:t>
            </a:r>
            <a:r>
              <a:rPr lang="ru-RU" sz="1800" b="0" dirty="0" smtClean="0">
                <a:solidFill>
                  <a:srgbClr val="222222"/>
                </a:solidFill>
                <a:effectLst/>
                <a:latin typeface="Arial"/>
              </a:rPr>
              <a:t>ремесла- у 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минулому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єврейська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громада активно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займалася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торгівлею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та ремеслами,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що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вплинуло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на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розвиток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економіки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sz="1800" b="0" dirty="0" err="1">
                <a:solidFill>
                  <a:srgbClr val="222222"/>
                </a:solidFill>
                <a:effectLst/>
                <a:latin typeface="Arial"/>
              </a:rPr>
              <a:t>міста</a:t>
            </a:r>
            <a:r>
              <a:rPr lang="ru-RU" sz="1800" b="0" dirty="0">
                <a:solidFill>
                  <a:srgbClr val="222222"/>
                </a:solidFill>
                <a:effectLst/>
                <a:latin typeface="Arial"/>
              </a:rPr>
              <a:t>.</a:t>
            </a:r>
            <a:br>
              <a:rPr lang="ru-RU" sz="1800" b="0" dirty="0">
                <a:solidFill>
                  <a:srgbClr val="222222"/>
                </a:solidFill>
                <a:effectLst/>
                <a:latin typeface="Arial"/>
              </a:rPr>
            </a:b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 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та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святкові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звичаї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мають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спільні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риси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українських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польських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та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єврейських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традицій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</a:t>
            </a:r>
            <a:r>
              <a:rPr lang="ru-RU" sz="16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600" dirty="0">
                <a:effectLst/>
                <a:latin typeface="Calibri"/>
                <a:ea typeface="Calibri"/>
                <a:cs typeface="Times New Roman"/>
              </a:rPr>
            </a:br>
            <a:endParaRPr lang="ru-RU" sz="1800" dirty="0"/>
          </a:p>
        </p:txBody>
      </p:sp>
      <p:pic>
        <p:nvPicPr>
          <p:cNvPr id="4" name="Рисунок 3" descr="Острог, Острозький ринок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4030552"/>
            <a:ext cx="4104456" cy="2501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7 дивних польських традицій – Польща для українців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08740"/>
            <a:ext cx="3729231" cy="2687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477318"/>
            <a:ext cx="3816424" cy="2062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вал 2"/>
          <p:cNvSpPr/>
          <p:nvPr/>
        </p:nvSpPr>
        <p:spPr>
          <a:xfrm>
            <a:off x="107505" y="4030552"/>
            <a:ext cx="2160239" cy="5096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>
                <a:solidFill>
                  <a:schemeClr val="tx1"/>
                </a:solidFill>
                <a:latin typeface="Times New Roman"/>
                <a:ea typeface="Times New Roman"/>
              </a:rPr>
              <a:t>Острозький</a:t>
            </a:r>
            <a:r>
              <a:rPr lang="ru-RU" sz="1400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/>
                <a:ea typeface="Times New Roman"/>
              </a:rPr>
              <a:t>ринок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13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60377" y="3212976"/>
            <a:ext cx="8216080" cy="2592288"/>
          </a:xfrm>
        </p:spPr>
        <p:txBody>
          <a:bodyPr/>
          <a:lstStyle/>
          <a:p>
            <a:pPr marL="18288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Також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важливим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проявом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міжкультурних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зв’язків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є кухня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</a:t>
            </a:r>
            <a:b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</a:b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У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ній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поєднуються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різні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кулінарні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традиції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: </a:t>
            </a:r>
            <a:r>
              <a:rPr lang="ru-RU" sz="1800" i="1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українські</a:t>
            </a:r>
            <a:r>
              <a:rPr lang="ru-RU" sz="1800" i="1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страви 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— борщ і 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вареники; </a:t>
            </a:r>
            <a:r>
              <a:rPr lang="ru-RU" sz="1800" i="1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польські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—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бігос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(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тушкована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капуста з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м’ясом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), пироги (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подібні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до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вареників</a:t>
            </a:r>
            <a:r>
              <a:rPr lang="ru-RU" sz="1800" i="1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); </a:t>
            </a:r>
            <a:r>
              <a:rPr lang="ru-RU" sz="1800" i="1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єврейські</a:t>
            </a:r>
            <a:r>
              <a:rPr lang="ru-RU" sz="1800" i="1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— фарширована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риба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;</a:t>
            </a:r>
            <a:b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</a:br>
            <a:r>
              <a:rPr lang="ru-RU" sz="1800" i="1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чеська</a:t>
            </a:r>
            <a:r>
              <a:rPr lang="ru-RU" sz="1800" i="1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кухня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( 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менш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поширена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) –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м’ясні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страви з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підливою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;</a:t>
            </a:r>
            <a:b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</a:br>
            <a:r>
              <a:rPr lang="ru-RU" sz="1800" i="1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тюрська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(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татарський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вплив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)-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плов,використання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спецій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тощо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</a:t>
            </a:r>
            <a:r>
              <a:rPr lang="ru-RU" sz="16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600" dirty="0">
                <a:effectLst/>
                <a:latin typeface="Calibri"/>
                <a:ea typeface="Calibri"/>
                <a:cs typeface="Times New Roman"/>
              </a:rPr>
            </a:br>
            <a:endParaRPr lang="ru-RU" sz="1800" dirty="0"/>
          </a:p>
        </p:txBody>
      </p:sp>
      <p:sp>
        <p:nvSpPr>
          <p:cNvPr id="4" name="AutoShape 2" descr="Фарширована риба по-єврейськи - рецепт приготування з фото та виде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6" y="620688"/>
            <a:ext cx="2986584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5" descr="Борщ, закуска и плов. Готовим блюда с чесночными стрелками от «АиФ в Туле»  | АиФ Тул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960" y="980727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76672"/>
            <a:ext cx="2762250" cy="2088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851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5" y="476672"/>
            <a:ext cx="4824536" cy="4448785"/>
          </a:xfrm>
        </p:spPr>
        <p:txBody>
          <a:bodyPr/>
          <a:lstStyle/>
          <a:p>
            <a:pPr marL="18288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i="1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Освіта</a:t>
            </a:r>
            <a:r>
              <a:rPr lang="ru-RU" sz="1800" i="1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i="1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і культура</a:t>
            </a:r>
            <a:r>
              <a:rPr lang="ru-RU" sz="1600" i="1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600" i="1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Освітні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заклади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та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культурні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осередки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формувалися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під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впливом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різних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народів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</a:t>
            </a:r>
            <a:r>
              <a:rPr lang="ru-RU" sz="16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6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Вагому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 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роль у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розвитку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освіти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відігравала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Острозька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академія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, яка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була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важливим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центром науки і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культури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 У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ній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навчалася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значна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кількість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студентів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з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інших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держав.</a:t>
            </a:r>
            <a:r>
              <a:rPr lang="ru-RU" sz="16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600" dirty="0">
                <a:effectLst/>
                <a:latin typeface="Calibri"/>
                <a:ea typeface="Calibri"/>
                <a:cs typeface="Times New Roman"/>
              </a:rPr>
            </a:br>
            <a:endParaRPr lang="ru-RU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41"/>
          <a:stretch/>
        </p:blipFill>
        <p:spPr bwMode="auto">
          <a:xfrm>
            <a:off x="2771801" y="3645024"/>
            <a:ext cx="5476526" cy="249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6"/>
          <a:stretch/>
        </p:blipFill>
        <p:spPr bwMode="auto">
          <a:xfrm>
            <a:off x="4860032" y="620688"/>
            <a:ext cx="3744415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621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7741412" cy="5112568"/>
          </a:xfrm>
        </p:spPr>
        <p:txBody>
          <a:bodyPr/>
          <a:lstStyle/>
          <a:p>
            <a:pPr marL="18288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У </a:t>
            </a:r>
            <a:r>
              <a:rPr lang="ru-RU" sz="1600" i="1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народному </a:t>
            </a:r>
            <a:r>
              <a:rPr lang="ru-RU" sz="1600" i="1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мистецтві</a:t>
            </a:r>
            <a:r>
              <a:rPr lang="ru-RU" sz="1600" i="1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Острозької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громади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чітко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простежується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взаємний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вплив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культур. </a:t>
            </a:r>
            <a:b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Наприклад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у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вишивці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поєднуються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українські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геометричні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орнаменти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та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польські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квіткові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мотиви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.</a:t>
            </a:r>
            <a:b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/>
            </a:r>
            <a:br>
              <a:rPr lang="ru-RU" sz="1600" dirty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/>
            </a:r>
            <a:b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/>
            </a:r>
            <a:br>
              <a:rPr lang="ru-RU" sz="1600" dirty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/>
            </a:r>
            <a:b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/>
            </a:r>
            <a:br>
              <a:rPr lang="ru-RU" sz="1600" dirty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/>
            </a:r>
            <a:b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/>
            </a:r>
            <a:br>
              <a:rPr lang="ru-RU" sz="1600" dirty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/>
            </a:r>
            <a:b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/>
            </a:r>
            <a:b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Це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можна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побачити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навіть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у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вишивці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наших бабусь.</a:t>
            </a:r>
            <a:b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1600" dirty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/>
            </a:r>
            <a:br>
              <a:rPr lang="ru-RU" sz="1600" dirty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У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піснях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–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спільні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мелодійні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риси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, а в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танцях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елементи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різних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європейських</a:t>
            </a: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1600" dirty="0" err="1" smtClean="0">
                <a:solidFill>
                  <a:srgbClr val="222222"/>
                </a:solidFill>
                <a:effectLst/>
                <a:latin typeface="Arial"/>
                <a:ea typeface="Calibri"/>
                <a:cs typeface="Times New Roman"/>
              </a:rPr>
              <a:t>традицій</a:t>
            </a:r>
            <a:r>
              <a:rPr lang="ru-RU" sz="14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400" dirty="0">
                <a:effectLst/>
                <a:latin typeface="Calibri"/>
                <a:ea typeface="Calibri"/>
                <a:cs typeface="Times New Roman"/>
              </a:rPr>
            </a:b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323" r="13030"/>
          <a:stretch/>
        </p:blipFill>
        <p:spPr>
          <a:xfrm>
            <a:off x="179512" y="1628800"/>
            <a:ext cx="5070774" cy="2304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486331"/>
            <a:ext cx="4176464" cy="2598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670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573016"/>
            <a:ext cx="8136903" cy="1944216"/>
          </a:xfrm>
        </p:spPr>
        <p:txBody>
          <a:bodyPr/>
          <a:lstStyle/>
          <a:p>
            <a:pPr marL="18288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Кожна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національність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зробила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свій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внесок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у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розвиток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громади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:</a:t>
            </a:r>
            <a:r>
              <a:rPr lang="ru-RU" sz="1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8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українці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сформували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основу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культури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;</a:t>
            </a:r>
            <a:r>
              <a:rPr lang="ru-RU" sz="1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8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поляки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вплинули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на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архітектуру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,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освіту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та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мову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;</a:t>
            </a:r>
            <a:r>
              <a:rPr lang="ru-RU" sz="1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8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євреї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розвивали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торгівлю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та ремесла;</a:t>
            </a:r>
            <a:r>
              <a:rPr lang="ru-RU" sz="1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8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татари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вплинули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на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розвиток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оборонної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системи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</a:t>
            </a:r>
            <a:r>
              <a:rPr lang="ru-RU" sz="1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800" dirty="0">
                <a:effectLst/>
                <a:latin typeface="Calibri"/>
                <a:ea typeface="Calibri"/>
                <a:cs typeface="Times New Roman"/>
              </a:rPr>
            </a:br>
            <a:endParaRPr lang="ru-RU" sz="18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88640"/>
            <a:ext cx="8858250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41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352928" cy="4678456"/>
          </a:xfrm>
        </p:spPr>
        <p:txBody>
          <a:bodyPr/>
          <a:lstStyle/>
          <a:p>
            <a:pPr marL="0" indent="0" algn="l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i="1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ВИСНОВКИ</a:t>
            </a:r>
            <a:br>
              <a:rPr lang="ru-RU" sz="1800" i="1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</a:b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/>
            </a:r>
            <a:b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</a:b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У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сучасному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світі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міжкультурні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зв’язки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мають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велике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значення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 Вони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сприяють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розвитку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толерантності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,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взаєморозуміння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та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збереженню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культурної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спадщини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</a:t>
            </a:r>
            <a:b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</a:b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Можна</a:t>
            </a:r>
            <a:r>
              <a:rPr lang="ru-RU" sz="18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сказати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: Острог —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це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приклад того, як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різні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культури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можуть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не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лише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співіснувати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, але й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взаємно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збагачувати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одна одну. І наше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завдання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—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зберегти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цю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спадщину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та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передати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її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наступним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поколінням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</a:t>
            </a:r>
            <a:r>
              <a:rPr lang="ru-RU" sz="16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6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/>
            </a:r>
            <a:b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</a:br>
            <a:r>
              <a:rPr lang="ru-RU" sz="16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6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Отже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,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Острозька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громада є прикладом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гармонійного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співіснування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культур,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які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взаємно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збагачують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одна одну і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формують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унікальне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культурне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r>
              <a:rPr lang="ru-RU" sz="1800" dirty="0" err="1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середовище</a:t>
            </a:r>
            <a:r>
              <a:rPr lang="ru-RU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.</a:t>
            </a:r>
            <a:r>
              <a:rPr lang="ru-RU" sz="16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600" dirty="0">
                <a:effectLst/>
                <a:latin typeface="Calibri"/>
                <a:ea typeface="Calibri"/>
                <a:cs typeface="Times New Roman"/>
              </a:rPr>
            </a:br>
            <a:r>
              <a:rPr lang="uk-UA" sz="1800" dirty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</a:rPr>
              <a:t> </a:t>
            </a:r>
            <a:r>
              <a:rPr lang="ru-RU" sz="16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600" dirty="0">
                <a:effectLst/>
                <a:latin typeface="Calibri"/>
                <a:ea typeface="Calibri"/>
                <a:cs typeface="Times New Roman"/>
              </a:rPr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0200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856" y="260648"/>
            <a:ext cx="856895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Список </a:t>
            </a:r>
            <a:r>
              <a:rPr lang="ru-RU" sz="2000" dirty="0" err="1"/>
              <a:t>використаних</a:t>
            </a:r>
            <a:r>
              <a:rPr lang="ru-RU" sz="2000" dirty="0"/>
              <a:t> </a:t>
            </a:r>
            <a:r>
              <a:rPr lang="ru-RU" sz="2000" dirty="0" err="1" smtClean="0"/>
              <a:t>джерел</a:t>
            </a:r>
            <a:endParaRPr lang="ru-RU" sz="2000" dirty="0"/>
          </a:p>
          <a:p>
            <a:r>
              <a:rPr lang="ru-RU" sz="1600" dirty="0" smtClean="0"/>
              <a:t>1.Бондаренко </a:t>
            </a:r>
            <a:r>
              <a:rPr lang="ru-RU" sz="1600" dirty="0"/>
              <a:t>Г. В. </a:t>
            </a:r>
            <a:r>
              <a:rPr lang="ru-RU" sz="1600" dirty="0" err="1"/>
              <a:t>Історія</a:t>
            </a:r>
            <a:r>
              <a:rPr lang="ru-RU" sz="1600" dirty="0"/>
              <a:t> </a:t>
            </a:r>
            <a:r>
              <a:rPr lang="ru-RU" sz="1600" dirty="0" err="1"/>
              <a:t>Волині</a:t>
            </a:r>
            <a:r>
              <a:rPr lang="ru-RU" sz="1600" dirty="0"/>
              <a:t>: </a:t>
            </a:r>
            <a:r>
              <a:rPr lang="ru-RU" sz="1600" dirty="0" err="1"/>
              <a:t>навчальний</a:t>
            </a:r>
            <a:r>
              <a:rPr lang="ru-RU" sz="1600" dirty="0"/>
              <a:t> </a:t>
            </a:r>
            <a:r>
              <a:rPr lang="ru-RU" sz="1600" dirty="0" err="1"/>
              <a:t>посібник</a:t>
            </a:r>
            <a:r>
              <a:rPr lang="ru-RU" sz="1600" dirty="0"/>
              <a:t>. — </a:t>
            </a:r>
            <a:r>
              <a:rPr lang="ru-RU" sz="1600" dirty="0" err="1"/>
              <a:t>Луцьк</a:t>
            </a:r>
            <a:r>
              <a:rPr lang="ru-RU" sz="1600" dirty="0"/>
              <a:t>: </a:t>
            </a:r>
            <a:r>
              <a:rPr lang="ru-RU" sz="1600" dirty="0" err="1"/>
              <a:t>Волинська</a:t>
            </a:r>
            <a:r>
              <a:rPr lang="ru-RU" sz="1600" dirty="0"/>
              <a:t> </a:t>
            </a:r>
            <a:r>
              <a:rPr lang="ru-RU" sz="1600" dirty="0" err="1"/>
              <a:t>обласна</a:t>
            </a:r>
            <a:r>
              <a:rPr lang="ru-RU" sz="1600" dirty="0"/>
              <a:t> </a:t>
            </a:r>
            <a:r>
              <a:rPr lang="ru-RU" sz="1600" dirty="0" err="1"/>
              <a:t>друкарня</a:t>
            </a:r>
            <a:r>
              <a:rPr lang="ru-RU" sz="1600" dirty="0"/>
              <a:t>, 2010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 smtClean="0"/>
              <a:t>2.Гриценко </a:t>
            </a:r>
            <a:r>
              <a:rPr lang="ru-RU" sz="1600" dirty="0"/>
              <a:t>П. Ю. </a:t>
            </a:r>
            <a:r>
              <a:rPr lang="ru-RU" sz="1600" dirty="0" err="1"/>
              <a:t>Українські</a:t>
            </a:r>
            <a:r>
              <a:rPr lang="ru-RU" sz="1600" dirty="0"/>
              <a:t> </a:t>
            </a:r>
            <a:r>
              <a:rPr lang="ru-RU" sz="1600" dirty="0" err="1"/>
              <a:t>діалекти</a:t>
            </a:r>
            <a:r>
              <a:rPr lang="ru-RU" sz="1600" dirty="0"/>
              <a:t>: </a:t>
            </a:r>
            <a:r>
              <a:rPr lang="ru-RU" sz="1600" dirty="0" err="1"/>
              <a:t>проблеми</a:t>
            </a:r>
            <a:r>
              <a:rPr lang="ru-RU" sz="1600" dirty="0"/>
              <a:t> і </a:t>
            </a:r>
            <a:r>
              <a:rPr lang="ru-RU" sz="1600" dirty="0" err="1"/>
              <a:t>дослідження</a:t>
            </a:r>
            <a:r>
              <a:rPr lang="ru-RU" sz="1600" dirty="0"/>
              <a:t>. — </a:t>
            </a:r>
            <a:r>
              <a:rPr lang="ru-RU" sz="1600" dirty="0" err="1"/>
              <a:t>Київ</a:t>
            </a:r>
            <a:r>
              <a:rPr lang="ru-RU" sz="1600" dirty="0"/>
              <a:t>: </a:t>
            </a:r>
            <a:r>
              <a:rPr lang="ru-RU" sz="1600" dirty="0" err="1"/>
              <a:t>Наукова</a:t>
            </a:r>
            <a:r>
              <a:rPr lang="ru-RU" sz="1600" dirty="0"/>
              <a:t> думка, 2012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 smtClean="0"/>
              <a:t>3.Крикун </a:t>
            </a:r>
            <a:r>
              <a:rPr lang="ru-RU" sz="1600" dirty="0"/>
              <a:t>М. Г. </a:t>
            </a:r>
            <a:r>
              <a:rPr lang="ru-RU" sz="1600" dirty="0" err="1"/>
              <a:t>Населення</a:t>
            </a:r>
            <a:r>
              <a:rPr lang="ru-RU" sz="1600" dirty="0"/>
              <a:t> </a:t>
            </a:r>
            <a:r>
              <a:rPr lang="ru-RU" sz="1600" dirty="0" err="1"/>
              <a:t>Західної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 в </a:t>
            </a:r>
            <a:r>
              <a:rPr lang="en-US" sz="1600" dirty="0"/>
              <a:t>XIV–XIX </a:t>
            </a:r>
            <a:r>
              <a:rPr lang="ru-RU" sz="1600" dirty="0"/>
              <a:t>ст. — </a:t>
            </a:r>
            <a:r>
              <a:rPr lang="ru-RU" sz="1600" dirty="0" err="1"/>
              <a:t>Львів</a:t>
            </a:r>
            <a:r>
              <a:rPr lang="ru-RU" sz="1600" dirty="0"/>
              <a:t>, 2002</a:t>
            </a:r>
            <a:r>
              <a:rPr lang="ru-RU" sz="1600" dirty="0" smtClean="0"/>
              <a:t>.</a:t>
            </a:r>
            <a:endParaRPr lang="ru-RU" sz="1600" dirty="0"/>
          </a:p>
          <a:p>
            <a:pPr lvl="0"/>
            <a:r>
              <a:rPr lang="ru-RU" sz="1600" dirty="0" smtClean="0"/>
              <a:t>4.</a:t>
            </a:r>
            <a:r>
              <a:rPr lang="ru-RU" sz="1600" dirty="0" smtClean="0">
                <a:solidFill>
                  <a:prstClr val="black"/>
                </a:solidFill>
              </a:rPr>
              <a:t>Манько </a:t>
            </a:r>
            <a:r>
              <a:rPr lang="ru-RU" sz="1600" dirty="0">
                <a:solidFill>
                  <a:prstClr val="black"/>
                </a:solidFill>
              </a:rPr>
              <a:t>М., Данилюк М. </a:t>
            </a:r>
            <a:r>
              <a:rPr lang="ru-RU" sz="1600" dirty="0" err="1">
                <a:solidFill>
                  <a:prstClr val="black"/>
                </a:solidFill>
              </a:rPr>
              <a:t>Острозький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краєзнавчий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збірник</a:t>
            </a:r>
            <a:r>
              <a:rPr lang="ru-RU" sz="1600" dirty="0">
                <a:solidFill>
                  <a:prstClr val="black"/>
                </a:solidFill>
              </a:rPr>
              <a:t>.- Острог,2012.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</a:rPr>
              <a:t>5.Острог: </a:t>
            </a:r>
            <a:r>
              <a:rPr lang="ru-RU" sz="1600" dirty="0" err="1">
                <a:solidFill>
                  <a:prstClr val="black"/>
                </a:solidFill>
              </a:rPr>
              <a:t>історія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міста</a:t>
            </a:r>
            <a:r>
              <a:rPr lang="ru-RU" sz="1600" dirty="0">
                <a:solidFill>
                  <a:prstClr val="black"/>
                </a:solidFill>
              </a:rPr>
              <a:t> і </a:t>
            </a:r>
            <a:r>
              <a:rPr lang="ru-RU" sz="1600" dirty="0" err="1">
                <a:solidFill>
                  <a:prstClr val="black"/>
                </a:solidFill>
              </a:rPr>
              <a:t>громади</a:t>
            </a:r>
            <a:r>
              <a:rPr lang="ru-RU" sz="1600" dirty="0">
                <a:solidFill>
                  <a:prstClr val="black"/>
                </a:solidFill>
              </a:rPr>
              <a:t> / за ред. </a:t>
            </a:r>
            <a:r>
              <a:rPr lang="ru-RU" sz="1600" dirty="0" err="1">
                <a:solidFill>
                  <a:prstClr val="black"/>
                </a:solidFill>
              </a:rPr>
              <a:t>місцевих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краєзнавців</a:t>
            </a:r>
            <a:r>
              <a:rPr lang="ru-RU" sz="1600" dirty="0">
                <a:solidFill>
                  <a:prstClr val="black"/>
                </a:solidFill>
              </a:rPr>
              <a:t>. — Острог, 2018.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</a:rPr>
              <a:t>6.Петровський О. В. </a:t>
            </a:r>
            <a:r>
              <a:rPr lang="ru-RU" sz="1600" dirty="0" err="1">
                <a:solidFill>
                  <a:prstClr val="black"/>
                </a:solidFill>
              </a:rPr>
              <a:t>Українсько-польські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мовні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контакти</a:t>
            </a:r>
            <a:r>
              <a:rPr lang="ru-RU" sz="1600" dirty="0">
                <a:solidFill>
                  <a:prstClr val="black"/>
                </a:solidFill>
              </a:rPr>
              <a:t> на </a:t>
            </a:r>
            <a:r>
              <a:rPr lang="ru-RU" sz="1600" dirty="0" err="1">
                <a:solidFill>
                  <a:prstClr val="black"/>
                </a:solidFill>
              </a:rPr>
              <a:t>території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Волині</a:t>
            </a:r>
            <a:r>
              <a:rPr lang="ru-RU" sz="1600" dirty="0">
                <a:solidFill>
                  <a:prstClr val="black"/>
                </a:solidFill>
              </a:rPr>
              <a:t>. — </a:t>
            </a:r>
            <a:r>
              <a:rPr lang="ru-RU" sz="1600" dirty="0" err="1">
                <a:solidFill>
                  <a:prstClr val="black"/>
                </a:solidFill>
              </a:rPr>
              <a:t>Київ</a:t>
            </a:r>
            <a:r>
              <a:rPr lang="ru-RU" sz="1600" dirty="0">
                <a:solidFill>
                  <a:prstClr val="black"/>
                </a:solidFill>
              </a:rPr>
              <a:t>, 2009.</a:t>
            </a:r>
          </a:p>
          <a:p>
            <a:r>
              <a:rPr lang="ru-RU" sz="1600" dirty="0" smtClean="0"/>
              <a:t>7.Степанюк </a:t>
            </a:r>
            <a:r>
              <a:rPr lang="ru-RU" sz="1600" dirty="0"/>
              <a:t>І. П. Культурна </a:t>
            </a:r>
            <a:r>
              <a:rPr lang="ru-RU" sz="1600" dirty="0" err="1"/>
              <a:t>спадщина</a:t>
            </a:r>
            <a:r>
              <a:rPr lang="ru-RU" sz="1600" dirty="0"/>
              <a:t> Острога і </a:t>
            </a:r>
            <a:r>
              <a:rPr lang="ru-RU" sz="1600" dirty="0" err="1"/>
              <a:t>Острозької</a:t>
            </a:r>
            <a:r>
              <a:rPr lang="ru-RU" sz="1600" dirty="0"/>
              <a:t> </a:t>
            </a:r>
            <a:r>
              <a:rPr lang="ru-RU" sz="1600" dirty="0" err="1"/>
              <a:t>землі</a:t>
            </a:r>
            <a:r>
              <a:rPr lang="ru-RU" sz="1600" dirty="0"/>
              <a:t>. — </a:t>
            </a:r>
            <a:r>
              <a:rPr lang="ru-RU" sz="1600" dirty="0" err="1"/>
              <a:t>Рівне</a:t>
            </a:r>
            <a:r>
              <a:rPr lang="ru-RU" sz="1600" dirty="0"/>
              <a:t>, 2015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 smtClean="0"/>
              <a:t>8.Наукові </a:t>
            </a:r>
            <a:r>
              <a:rPr lang="ru-RU" sz="1600" dirty="0" err="1"/>
              <a:t>праці</a:t>
            </a:r>
            <a:r>
              <a:rPr lang="ru-RU" sz="1600" dirty="0"/>
              <a:t> </a:t>
            </a:r>
            <a:r>
              <a:rPr lang="ru-RU" sz="1600" dirty="0" err="1"/>
              <a:t>викладачів</a:t>
            </a:r>
            <a:r>
              <a:rPr lang="ru-RU" sz="1600" dirty="0"/>
              <a:t> </a:t>
            </a:r>
            <a:r>
              <a:rPr lang="ru-RU" sz="1600" dirty="0" err="1"/>
              <a:t>Національного</a:t>
            </a:r>
            <a:r>
              <a:rPr lang="ru-RU" sz="1600" dirty="0"/>
              <a:t> </a:t>
            </a:r>
            <a:r>
              <a:rPr lang="ru-RU" sz="1600" dirty="0" err="1"/>
              <a:t>університету</a:t>
            </a:r>
            <a:r>
              <a:rPr lang="ru-RU" sz="1600" dirty="0"/>
              <a:t> «</a:t>
            </a:r>
            <a:r>
              <a:rPr lang="ru-RU" sz="1600" dirty="0" err="1"/>
              <a:t>Острозька</a:t>
            </a:r>
            <a:r>
              <a:rPr lang="ru-RU" sz="1600" dirty="0"/>
              <a:t> </a:t>
            </a:r>
            <a:r>
              <a:rPr lang="ru-RU" sz="1600" dirty="0" err="1"/>
              <a:t>академія</a:t>
            </a:r>
            <a:r>
              <a:rPr lang="ru-RU" sz="1600" dirty="0"/>
              <a:t>». — Острог.</a:t>
            </a:r>
          </a:p>
          <a:p>
            <a:r>
              <a:rPr lang="ru-RU" sz="1600" dirty="0" smtClean="0"/>
              <a:t>9.Енциклопедія </a:t>
            </a:r>
            <a:r>
              <a:rPr lang="ru-RU" sz="1600" dirty="0" err="1"/>
              <a:t>історії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. — </a:t>
            </a:r>
            <a:r>
              <a:rPr lang="ru-RU" sz="1600" dirty="0" err="1"/>
              <a:t>Київ</a:t>
            </a:r>
            <a:r>
              <a:rPr lang="ru-RU" sz="1600" dirty="0"/>
              <a:t>: </a:t>
            </a:r>
            <a:r>
              <a:rPr lang="ru-RU" sz="1600" dirty="0" err="1"/>
              <a:t>Інститут</a:t>
            </a:r>
            <a:r>
              <a:rPr lang="ru-RU" sz="1600" dirty="0"/>
              <a:t> </a:t>
            </a:r>
            <a:r>
              <a:rPr lang="ru-RU" sz="1600" dirty="0" err="1"/>
              <a:t>історії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 НАН </a:t>
            </a:r>
            <a:r>
              <a:rPr lang="ru-RU" sz="1600" dirty="0" err="1"/>
              <a:t>України</a:t>
            </a:r>
            <a:r>
              <a:rPr lang="ru-RU" sz="1600" dirty="0"/>
              <a:t>.</a:t>
            </a:r>
          </a:p>
          <a:p>
            <a:r>
              <a:rPr lang="uk-UA" sz="1600" dirty="0" smtClean="0"/>
              <a:t>10.</a:t>
            </a:r>
            <a:r>
              <a:rPr lang="en-US" sz="1600" dirty="0" err="1" smtClean="0"/>
              <a:t>Ostroh</a:t>
            </a:r>
            <a:r>
              <a:rPr lang="en-US" sz="1600" dirty="0" smtClean="0"/>
              <a:t> </a:t>
            </a:r>
            <a:r>
              <a:rPr lang="en-US" sz="1600" dirty="0"/>
              <a:t>// Wikipedia. — </a:t>
            </a:r>
            <a:r>
              <a:rPr lang="ru-RU" sz="1600" dirty="0"/>
              <a:t>Режим доступу: </a:t>
            </a:r>
            <a:r>
              <a:rPr lang="en-US" sz="1600" dirty="0">
                <a:hlinkClick r:id="rId2"/>
              </a:rPr>
              <a:t>https://</a:t>
            </a:r>
            <a:r>
              <a:rPr lang="en-US" sz="1600" dirty="0" smtClean="0">
                <a:hlinkClick r:id="rId2"/>
              </a:rPr>
              <a:t>en.wikipedia.org/wiki/Ostroh</a:t>
            </a:r>
            <a:r>
              <a:rPr lang="uk-UA" sz="1600" dirty="0" smtClean="0"/>
              <a:t>( дата звернення 20.04.2026)</a:t>
            </a:r>
            <a:endParaRPr lang="en-US" sz="1600" dirty="0"/>
          </a:p>
          <a:p>
            <a:r>
              <a:rPr lang="uk-UA" sz="1600" dirty="0" smtClean="0"/>
              <a:t>11.</a:t>
            </a:r>
            <a:r>
              <a:rPr lang="en-US" sz="1600" dirty="0" err="1" smtClean="0"/>
              <a:t>Ostroh</a:t>
            </a:r>
            <a:r>
              <a:rPr lang="en-US" sz="1600" dirty="0" smtClean="0"/>
              <a:t> </a:t>
            </a:r>
            <a:r>
              <a:rPr lang="en-US" sz="1600" dirty="0"/>
              <a:t>(</a:t>
            </a:r>
            <a:r>
              <a:rPr lang="ru-RU" sz="1600" dirty="0" err="1"/>
              <a:t>путівник</a:t>
            </a:r>
            <a:r>
              <a:rPr lang="ru-RU" sz="1600" dirty="0"/>
              <a:t>) // </a:t>
            </a:r>
            <a:r>
              <a:rPr lang="en-US" sz="1600" dirty="0"/>
              <a:t>Shtetl Routes. — </a:t>
            </a:r>
            <a:r>
              <a:rPr lang="ru-RU" sz="1600" dirty="0"/>
              <a:t>Режим доступу: </a:t>
            </a:r>
            <a:r>
              <a:rPr lang="en-US" sz="1600" dirty="0">
                <a:hlinkClick r:id="rId3"/>
              </a:rPr>
              <a:t>https://shtetlroutes.eu/en/ostrog-putvnik</a:t>
            </a:r>
            <a:r>
              <a:rPr lang="en-US" sz="1600" dirty="0" smtClean="0">
                <a:hlinkClick r:id="rId3"/>
              </a:rPr>
              <a:t>/</a:t>
            </a:r>
            <a:r>
              <a:rPr lang="uk-UA" sz="1600" dirty="0" smtClean="0"/>
              <a:t> (дата звернення 17.04.2026)</a:t>
            </a:r>
            <a:endParaRPr lang="en-US" sz="1600" dirty="0"/>
          </a:p>
          <a:p>
            <a:r>
              <a:rPr lang="uk-UA" sz="1600" dirty="0" smtClean="0"/>
              <a:t>12.Місто Остріг: Історія , культура та пам’ятки Волинської Перлини.- Режим доступу: </a:t>
            </a:r>
            <a:r>
              <a:rPr lang="en-US" sz="1600" dirty="0">
                <a:hlinkClick r:id="rId4"/>
              </a:rPr>
              <a:t>https://www.karpaty.net.ua/misto-ostrog-istoriya-kultura-ta-pamyatky-volynskoyi-perlyny</a:t>
            </a:r>
            <a:r>
              <a:rPr lang="en-US" sz="1600" dirty="0" smtClean="0">
                <a:hlinkClick r:id="rId4"/>
              </a:rPr>
              <a:t>/</a:t>
            </a:r>
            <a:r>
              <a:rPr lang="uk-UA" sz="1600" dirty="0" smtClean="0"/>
              <a:t>( дата звернення 21.04.2026)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35583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Администратор\Documents\My Bluetooth\177661499942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4104455" cy="5904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2656"/>
            <a:ext cx="4680520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556792"/>
            <a:ext cx="5040560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FFFF00"/>
                </a:solidFill>
              </a:rPr>
              <a:t>Запрошую вас завітати до нашого міста</a:t>
            </a:r>
          </a:p>
          <a:p>
            <a:pPr algn="ctr"/>
            <a:r>
              <a:rPr lang="uk-UA" dirty="0">
                <a:solidFill>
                  <a:srgbClr val="FFFF00"/>
                </a:solidFill>
              </a:rPr>
              <a:t> </a:t>
            </a:r>
            <a:r>
              <a:rPr lang="uk-UA" dirty="0" smtClean="0">
                <a:solidFill>
                  <a:srgbClr val="FFFF00"/>
                </a:solidFill>
              </a:rPr>
              <a:t> та насолодитися його красою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45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596</TotalTime>
  <Words>673</Words>
  <Application>Microsoft Office PowerPoint</Application>
  <PresentationFormat>Экран (4:3)</PresentationFormat>
  <Paragraphs>65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Презентация PowerPoint</vt:lpstr>
      <vt:lpstr>Презентация PowerPoint</vt:lpstr>
      <vt:lpstr>Насамперед — це архітектура. У місті поєднуються різні архітектурні стилі та традиції.  Наприклад, Острозький замок           є прикладом поєднання українських та європейських оборонних традицій. Також важливим прикладом є Татарська вежа, яка нагадує про вплив кримських татар.  Їхні набіги сприяли розвитку оборонної архітектури міста — будівництву міцних укріплень, башт і  широких стін.</vt:lpstr>
      <vt:lpstr>  Протягом тривалого часу Острог перебував у складі Речі Посполитої, тому польська  архітектура стали частиною міського життя. Це можна побачити у старовинних будівлях               костелі.</vt:lpstr>
      <vt:lpstr>Під впливом польської та єврейської традиції поширюється  цегляне будівництво, особливо у громадських спорудах.  Єврейські синагоги  - кам’яні споруди , які мали простоту форми, внутрішній акцент було зроблено  на просторі,   аркові вікна,  давали  більше світла - ці архітектурні особливості  переймали місцеві жителі у побудові житлових будинків.</vt:lpstr>
      <vt:lpstr>Другим важливим проявом є мова. У мовленні жителів збереглися слова іншомовного походження. Наприклад, з польської мови: крамниця (через польську kramnica) пан, пані (форми звертання) рахунок (через польське rachunek) ґанок (через польське ganek) майстерня (через польське majsternia) костел (католицький храм — польсько-латинське походження) ксьондз (католицький священник) вервиця (розарій у католиків),  а з тюркських мов: базар, тютюн. У минулому в місті використовувалися слова з їдишу : шабат (субота),маца (прісний хліб), шул (синагога в розмовній мові)   Це свідчить про тривалу   взаємодію різних народів. </vt:lpstr>
      <vt:lpstr>Третій приклад — це традиції та свята. У громаді збереглися обряди, які поєднують елементи різних культур. Наприклад, колядування, ярмарки ( торгівля та ремесла- у  минулому єврейська громада активно займалася торгівлею та ремеслами, що вплинуло на розвиток економіки міста.   та святкові звичаї мають спільні риси українських  польських та єврейських традицій. </vt:lpstr>
      <vt:lpstr>Також важливим проявом міжкультурних зв’язків є кухня.  У ній поєднуються різні кулінарні традиції: українські страви — борщ і вареники; польські — бігос( тушкована капуста з м’ясом), пироги ( подібні до вареників); єврейські — фарширована риба; чеська кухня(  менш поширена) – м’ясні страви з підливою; тюрська ( татарський вплив)- плов,використання спецій тощо. </vt:lpstr>
      <vt:lpstr>Освіта і культура Освітні заклади та культурні осередки формувалися під впливом різних народів. Вагому  роль у розвитку освіти відігравала Острозька академія, яка була важливим центром науки і культури. У ній навчалася значна кількість студентів з інших держав. </vt:lpstr>
      <vt:lpstr>У народному мистецтві  Острозької громади чітко простежується взаємний вплив культур.  Наприклад у вишивці поєднуються українські геометричні орнаменти та польські квіткові мотиви.          Це можна побачити  навіть у вишивці наших бабусь.  У піснях – спільні мелодійні риси, а в танцях елементи різних європейських традицій </vt:lpstr>
      <vt:lpstr>Кожна національність зробила свій внесок у розвиток громади: українці сформували основу культури; поляки вплинули на архітектуру, освіту та мову; євреї розвивали торгівлю та ремесла; татари вплинули на розвиток оборонної системи. </vt:lpstr>
      <vt:lpstr>ВИСНОВКИ  У сучасному світі міжкультурні зв’язки мають велике значення. Вони сприяють розвитку толерантності, взаєморозуміння та збереженню культурної спадщини. Можна сказати: Острог — це приклад того, як різні культури можуть не лише співіснувати, але й взаємно збагачувати одна одну. І наше завдання — зберегти цю спадщину та передати її наступним поколінням.   Отже, Острозька громада є прикладом гармонійного співіснування культур, які взаємно збагачують одна одну і формують унікальне культурне середовище.  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Взаємний вплив культур різних національностей в місті Остріг (Рівненська область)</dc:title>
  <dc:creator>Viktor</dc:creator>
  <cp:lastModifiedBy>Viktor</cp:lastModifiedBy>
  <cp:revision>46</cp:revision>
  <dcterms:created xsi:type="dcterms:W3CDTF">2026-04-13T09:35:42Z</dcterms:created>
  <dcterms:modified xsi:type="dcterms:W3CDTF">2026-04-22T15:11:13Z</dcterms:modified>
</cp:coreProperties>
</file>