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5747" y="429309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Інформація</a:t>
            </a:r>
            <a:r>
              <a:rPr lang="ru-RU" dirty="0" smtClean="0"/>
              <a:t> </a:t>
            </a:r>
            <a:r>
              <a:rPr lang="ru-RU" dirty="0"/>
              <a:t>про автора: </a:t>
            </a:r>
            <a:r>
              <a:rPr lang="ru-RU" dirty="0" smtClean="0"/>
              <a:t>Удод </a:t>
            </a:r>
            <a:r>
              <a:rPr lang="ru-RU" dirty="0" err="1" smtClean="0"/>
              <a:t>Софія</a:t>
            </a:r>
            <a:r>
              <a:rPr lang="ru-RU" dirty="0" smtClean="0"/>
              <a:t> </a:t>
            </a:r>
            <a:r>
              <a:rPr lang="ru-RU" dirty="0" err="1" smtClean="0"/>
              <a:t>Олександрівна</a:t>
            </a:r>
            <a:r>
              <a:rPr lang="ru-RU" dirty="0" smtClean="0"/>
              <a:t>, </a:t>
            </a:r>
            <a:r>
              <a:rPr lang="ru-RU" dirty="0" err="1"/>
              <a:t>учениця</a:t>
            </a:r>
            <a:r>
              <a:rPr lang="ru-RU" dirty="0"/>
              <a:t> І курсу (10 </a:t>
            </a:r>
            <a:r>
              <a:rPr lang="ru-RU" dirty="0" err="1"/>
              <a:t>класу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err="1"/>
              <a:t>Керівник</a:t>
            </a:r>
            <a:r>
              <a:rPr lang="ru-RU" dirty="0"/>
              <a:t>: Сажієнко Тетяна Валеріївна, </a:t>
            </a:r>
            <a:r>
              <a:rPr lang="ru-RU" dirty="0" err="1"/>
              <a:t>викладач</a:t>
            </a:r>
            <a:r>
              <a:rPr lang="ru-RU" dirty="0"/>
              <a:t> </a:t>
            </a:r>
            <a:r>
              <a:rPr lang="ru-RU" dirty="0" err="1"/>
              <a:t>фізики</a:t>
            </a:r>
            <a:r>
              <a:rPr lang="ru-RU" dirty="0"/>
              <a:t> і </a:t>
            </a:r>
            <a:r>
              <a:rPr lang="ru-RU" dirty="0" err="1"/>
              <a:t>астрономії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663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Комунальний</a:t>
            </a:r>
            <a:r>
              <a:rPr lang="ru-RU" dirty="0" smtClean="0"/>
              <a:t> заклад  </a:t>
            </a:r>
            <a:r>
              <a:rPr lang="ru-RU" dirty="0"/>
              <a:t>«Новоукраїнський професійний ліцей </a:t>
            </a:r>
            <a:endParaRPr lang="ru-RU" dirty="0" smtClean="0"/>
          </a:p>
          <a:p>
            <a:pPr algn="ctr"/>
            <a:r>
              <a:rPr lang="ru-RU" dirty="0" err="1" smtClean="0"/>
              <a:t>Кіровоградської</a:t>
            </a:r>
            <a:r>
              <a:rPr lang="ru-RU" dirty="0" smtClean="0"/>
              <a:t> </a:t>
            </a:r>
            <a:r>
              <a:rPr lang="ru-RU" dirty="0" err="1" smtClean="0"/>
              <a:t>обласної</a:t>
            </a:r>
            <a:r>
              <a:rPr lang="ru-RU" dirty="0" smtClean="0"/>
              <a:t> ради».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1879" y="1844824"/>
            <a:ext cx="64807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Наскільки штучне освітлення </a:t>
            </a:r>
          </a:p>
          <a:p>
            <a:pPr algn="ctr"/>
            <a:r>
              <a:rPr lang="uk-UA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заважає бачити зорі у власному регіоні </a:t>
            </a:r>
          </a:p>
          <a:p>
            <a:pPr algn="ctr"/>
            <a:r>
              <a:rPr lang="uk-UA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(на прикладі Новоукраїнської громади).</a:t>
            </a:r>
            <a:endParaRPr lang="uk-UA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6165304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м. Новоукраїнка, 2026</a:t>
            </a:r>
          </a:p>
        </p:txBody>
      </p:sp>
    </p:spTree>
    <p:extLst>
      <p:ext uri="{BB962C8B-B14F-4D97-AF65-F5344CB8AC3E}">
        <p14:creationId xmlns:p14="http://schemas.microsoft.com/office/powerpoint/2010/main" val="31070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28343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Штучне освітлення — необхідність, проте його надмірність створює «світлове забруднення».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Втрата природного зв’язку з нічним небом мешканцями Новоукраїнки.</a:t>
            </a: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Негативний вплив на аматорську астрономію та туристичний потенціал регіону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0278" y="188640"/>
            <a:ext cx="5003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проблема</a:t>
            </a:r>
          </a:p>
        </p:txBody>
      </p:sp>
      <p:pic>
        <p:nvPicPr>
          <p:cNvPr id="1026" name="Picture 2" descr="C:\Users\Татьяна\Documents\ViberDownloads\0-02-05-54a6e96e0eb975537cb63dc374e66e27d983caa79a96858a6afdd0f7831084ec_d8c775469559855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7068">
            <a:off x="4348739" y="3066356"/>
            <a:ext cx="2599526" cy="34660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0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80728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/>
              <a:t>    Мета</a:t>
            </a:r>
            <a:r>
              <a:rPr lang="uk-UA" dirty="0" smtClean="0"/>
              <a:t>: проаналізувати стан світлового фону регіону, виявити джерела </a:t>
            </a:r>
            <a:r>
              <a:rPr lang="uk-UA" dirty="0" err="1" smtClean="0"/>
              <a:t>засвітки</a:t>
            </a:r>
            <a:r>
              <a:rPr lang="uk-UA" dirty="0" smtClean="0"/>
              <a:t> та оцінити їхній вплив на видимість неба.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    </a:t>
            </a:r>
            <a:r>
              <a:rPr lang="uk-UA" b="1" dirty="0" smtClean="0"/>
              <a:t>Об’єкт:</a:t>
            </a:r>
            <a:r>
              <a:rPr lang="uk-UA" dirty="0" smtClean="0"/>
              <a:t> нічне небо та система вуличного освітлення громади.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    </a:t>
            </a:r>
            <a:r>
              <a:rPr lang="uk-UA" b="1" dirty="0" smtClean="0"/>
              <a:t>Предмет: </a:t>
            </a:r>
            <a:r>
              <a:rPr lang="uk-UA" dirty="0" smtClean="0"/>
              <a:t>рівень деградації видимості зір під впливом штучного світла.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7908" y="112064"/>
            <a:ext cx="6728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предмет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708826"/>
            <a:ext cx="8438297" cy="488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9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188640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дослідження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" t="4018" r="1311" b="4158"/>
          <a:stretch/>
        </p:blipFill>
        <p:spPr bwMode="auto">
          <a:xfrm>
            <a:off x="313383" y="1124743"/>
            <a:ext cx="8435081" cy="4375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5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20" t="84763" r="5153" b="7619"/>
          <a:stretch/>
        </p:blipFill>
        <p:spPr bwMode="auto">
          <a:xfrm>
            <a:off x="8316416" y="5077094"/>
            <a:ext cx="360040" cy="40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1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1440" y="311351"/>
            <a:ext cx="62811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Шкала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Бортля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4158" r="1765" b="10529"/>
          <a:stretch/>
        </p:blipFill>
        <p:spPr bwMode="auto">
          <a:xfrm>
            <a:off x="539552" y="1556792"/>
            <a:ext cx="7712559" cy="377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8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88640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Pollution Map)</a:t>
            </a:r>
          </a:p>
        </p:txBody>
      </p:sp>
      <p:sp>
        <p:nvSpPr>
          <p:cNvPr id="4" name="AutoShape 2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" t="-4438" r="2270" b="8103"/>
          <a:stretch/>
        </p:blipFill>
        <p:spPr bwMode="auto">
          <a:xfrm>
            <a:off x="440853" y="1142747"/>
            <a:ext cx="7856041" cy="4298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9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200299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світлові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куполи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AutoShape 2" descr=", створено за допомогою Ш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r="5365" b="4906"/>
          <a:stretch/>
        </p:blipFill>
        <p:spPr bwMode="auto">
          <a:xfrm>
            <a:off x="460375" y="980728"/>
            <a:ext cx="7712026" cy="431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29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88640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829128" cy="427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24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</TotalTime>
  <Words>171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8</cp:revision>
  <dcterms:created xsi:type="dcterms:W3CDTF">2026-04-13T08:33:14Z</dcterms:created>
  <dcterms:modified xsi:type="dcterms:W3CDTF">2026-04-14T06:11:31Z</dcterms:modified>
</cp:coreProperties>
</file>