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58" r:id="rId4"/>
    <p:sldId id="259" r:id="rId5"/>
    <p:sldId id="266" r:id="rId6"/>
    <p:sldId id="260" r:id="rId7"/>
    <p:sldId id="268" r:id="rId8"/>
    <p:sldId id="269" r:id="rId9"/>
    <p:sldId id="270" r:id="rId10"/>
    <p:sldId id="272" r:id="rId11"/>
    <p:sldId id="263" r:id="rId12"/>
    <p:sldId id="271" r:id="rId13"/>
    <p:sldId id="264" r:id="rId14"/>
    <p:sldId id="273" r:id="rId15"/>
    <p:sldId id="274" r:id="rId16"/>
  </p:sldIdLst>
  <p:sldSz cx="14630400" cy="8229600"/>
  <p:notesSz cx="8229600" cy="14630400"/>
  <p:embeddedFontLst>
    <p:embeddedFont>
      <p:font typeface="Geist" charset="0"/>
      <p:regular r:id="rId18"/>
    </p:embeddedFont>
    <p:embeddedFont>
      <p:font typeface="Calibri" pitchFamily="34" charset="0"/>
      <p:regular r:id="rId19"/>
      <p:bold r:id="rId20"/>
      <p:italic r:id="rId21"/>
      <p:boldItalic r:id="rId22"/>
    </p:embeddedFont>
  </p:embeddedFontLst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>
        <p:scale>
          <a:sx n="60" d="100"/>
          <a:sy n="60" d="100"/>
        </p:scale>
        <p:origin x="-528" y="-60"/>
      </p:cViewPr>
      <p:guideLst>
        <p:guide orient="horz" pos="2592"/>
        <p:guide pos="460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font" Target="fonts/font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565525" cy="7318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4660900" y="0"/>
            <a:ext cx="3567113" cy="7318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C8E4C51-A9C5-44DB-8F72-93582227A027}" type="datetimeFigureOut">
              <a:rPr lang="uk-UA" smtClean="0"/>
              <a:t>01.04.2026</a:t>
            </a:fld>
            <a:endParaRPr lang="uk-UA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-762000" y="1096963"/>
            <a:ext cx="9753600" cy="5486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822325" y="6950075"/>
            <a:ext cx="6584950" cy="658336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13896975"/>
            <a:ext cx="3565525" cy="7302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4660900" y="13896975"/>
            <a:ext cx="3567113" cy="7302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A4463B6-BCC5-4BFC-BF7E-4AB3FA07D6A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5340901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1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295743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1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11828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2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0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6280190" y="1855232"/>
            <a:ext cx="7556421" cy="28351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006747"/>
                </a:solidFill>
                <a:latin typeface="Noto Serif SC Bold" pitchFamily="34" charset="0"/>
                <a:ea typeface="Noto Serif SC Bold" pitchFamily="34" charset="-122"/>
                <a:cs typeface="Noto Serif SC Bold" pitchFamily="34" charset="-120"/>
              </a:rPr>
              <a:t>Екологічні зв'язки рослин і комах у природних екосистемах села Адампіль</a:t>
            </a:r>
            <a:endParaRPr lang="en-US" sz="4450" dirty="0"/>
          </a:p>
        </p:txBody>
      </p:sp>
      <p:sp>
        <p:nvSpPr>
          <p:cNvPr id="4" name="Text 1"/>
          <p:cNvSpPr/>
          <p:nvPr/>
        </p:nvSpPr>
        <p:spPr>
          <a:xfrm>
            <a:off x="6280190" y="5030510"/>
            <a:ext cx="75564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Конкурс МАН «Юніор дослідник» </a:t>
            </a:r>
            <a:r>
              <a:rPr lang="en-US" sz="1750" dirty="0" smtClean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·</a:t>
            </a:r>
            <a:endParaRPr lang="en-US" sz="1750" dirty="0"/>
          </a:p>
        </p:txBody>
      </p:sp>
      <p:sp>
        <p:nvSpPr>
          <p:cNvPr id="5" name="Text 2"/>
          <p:cNvSpPr/>
          <p:nvPr/>
        </p:nvSpPr>
        <p:spPr>
          <a:xfrm>
            <a:off x="6280190" y="5648563"/>
            <a:ext cx="7556421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latin typeface="Times New Roman" pitchFamily="18" charset="0"/>
                <a:ea typeface="Geist" pitchFamily="34" charset="-122"/>
                <a:cs typeface="Times New Roman" pitchFamily="18" charset="0"/>
              </a:rPr>
              <a:t>Виконала: </a:t>
            </a:r>
            <a:r>
              <a:rPr lang="en-US" sz="1750" b="1" dirty="0">
                <a:latin typeface="Times New Roman" pitchFamily="18" charset="0"/>
                <a:ea typeface="Geist" pitchFamily="34" charset="-122"/>
                <a:cs typeface="Times New Roman" pitchFamily="18" charset="0"/>
              </a:rPr>
              <a:t>Тукало Валентина</a:t>
            </a:r>
            <a:r>
              <a:rPr lang="en-US" sz="1750" dirty="0">
                <a:latin typeface="Times New Roman" pitchFamily="18" charset="0"/>
                <a:ea typeface="Geist" pitchFamily="34" charset="-122"/>
                <a:cs typeface="Times New Roman" pitchFamily="18" charset="0"/>
              </a:rPr>
              <a:t>, учениця 9 класу</a:t>
            </a:r>
            <a:endParaRPr lang="en-US" sz="1750" dirty="0">
              <a:latin typeface="Times New Roman" pitchFamily="18" charset="0"/>
              <a:cs typeface="Times New Roman" pitchFamily="18" charset="0"/>
            </a:endParaRPr>
          </a:p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latin typeface="Times New Roman" pitchFamily="18" charset="0"/>
                <a:ea typeface="Geist" pitchFamily="34" charset="-122"/>
                <a:cs typeface="Times New Roman" pitchFamily="18" charset="0"/>
              </a:rPr>
              <a:t>Адампільський ліцей</a:t>
            </a:r>
            <a:endParaRPr lang="en-US" sz="175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12904839" y="7757652"/>
            <a:ext cx="1607574" cy="353961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pic>
        <p:nvPicPr>
          <p:cNvPr id="1026" name="Picture 2" descr="C:\Users\storozh\Desktop\Вадім\кокрурси 2026\МАН юніор дослідник\photo_2026-04-01_18-03-49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986" y="621640"/>
            <a:ext cx="5239740" cy="69863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2177058"/>
            <a:ext cx="10568702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006747"/>
                </a:solidFill>
                <a:latin typeface="Noto Serif SC Bold" pitchFamily="34" charset="0"/>
                <a:ea typeface="Noto Serif SC Bold" pitchFamily="34" charset="-122"/>
                <a:cs typeface="Noto Serif SC Bold" pitchFamily="34" charset="-120"/>
              </a:rPr>
              <a:t>Мета та актуальність дослідження</a:t>
            </a:r>
            <a:endParaRPr lang="en-US" sz="4450" dirty="0"/>
          </a:p>
        </p:txBody>
      </p:sp>
      <p:sp>
        <p:nvSpPr>
          <p:cNvPr id="3" name="Shape 1"/>
          <p:cNvSpPr/>
          <p:nvPr/>
        </p:nvSpPr>
        <p:spPr>
          <a:xfrm>
            <a:off x="630436" y="3225998"/>
            <a:ext cx="6571417" cy="2826544"/>
          </a:xfrm>
          <a:prstGeom prst="roundRect">
            <a:avLst>
              <a:gd name="adj" fmla="val 11556"/>
            </a:avLst>
          </a:prstGeom>
          <a:solidFill>
            <a:srgbClr val="006747">
              <a:alpha val="95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857250" y="3452813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Noto Serif SC Bold" pitchFamily="34" charset="0"/>
                <a:ea typeface="Noto Serif SC Bold" pitchFamily="34" charset="-122"/>
                <a:cs typeface="Noto Serif SC Bold" pitchFamily="34" charset="-120"/>
              </a:rPr>
              <a:t>Мета роботи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857250" y="4033957"/>
            <a:ext cx="6117788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FFFFFF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Дослідити взаємозв'язки між рослинами та комахами в природних екосистемах села Адампіль, визначити видовий склад та оцінити стан біорізноманіття.</a:t>
            </a:r>
            <a:endParaRPr lang="en-US" sz="1750" dirty="0"/>
          </a:p>
        </p:txBody>
      </p:sp>
      <p:sp>
        <p:nvSpPr>
          <p:cNvPr id="6" name="Text 4"/>
          <p:cNvSpPr/>
          <p:nvPr/>
        </p:nvSpPr>
        <p:spPr>
          <a:xfrm>
            <a:off x="7599520" y="3275648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006747"/>
                </a:solidFill>
                <a:latin typeface="Noto Serif SC Bold" pitchFamily="34" charset="0"/>
                <a:ea typeface="Noto Serif SC Bold" pitchFamily="34" charset="-122"/>
                <a:cs typeface="Noto Serif SC Bold" pitchFamily="34" charset="-120"/>
              </a:rPr>
              <a:t>Актуальність</a:t>
            </a:r>
            <a:endParaRPr lang="en-US" sz="2200" dirty="0"/>
          </a:p>
        </p:txBody>
      </p:sp>
      <p:sp>
        <p:nvSpPr>
          <p:cNvPr id="7" name="Text 5"/>
          <p:cNvSpPr/>
          <p:nvPr/>
        </p:nvSpPr>
        <p:spPr>
          <a:xfrm>
            <a:off x="7599520" y="3629978"/>
            <a:ext cx="6244709" cy="18145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lnSpc>
                <a:spcPts val="2850"/>
              </a:lnSpc>
              <a:buNone/>
            </a:pPr>
            <a:r>
              <a:rPr lang="en-US" sz="1750" dirty="0">
                <a:latin typeface="Times New Roman" pitchFamily="18" charset="0"/>
                <a:ea typeface="Geist" pitchFamily="34" charset="-122"/>
                <a:cs typeface="Times New Roman" pitchFamily="18" charset="0"/>
              </a:rPr>
              <a:t>Комахи-запилювачі забезпечують розмноження понад </a:t>
            </a:r>
            <a:r>
              <a:rPr lang="en-US" sz="1750" b="1" dirty="0">
                <a:latin typeface="Times New Roman" pitchFamily="18" charset="0"/>
                <a:ea typeface="Geist" pitchFamily="34" charset="-122"/>
                <a:cs typeface="Times New Roman" pitchFamily="18" charset="0"/>
              </a:rPr>
              <a:t>80% рослин</a:t>
            </a:r>
            <a:r>
              <a:rPr lang="en-US" sz="1750" dirty="0">
                <a:latin typeface="Times New Roman" pitchFamily="18" charset="0"/>
                <a:ea typeface="Geist" pitchFamily="34" charset="-122"/>
                <a:cs typeface="Times New Roman" pitchFamily="18" charset="0"/>
              </a:rPr>
              <a:t> екосистем. Їхнє скорочення — глобальна екологічна </a:t>
            </a:r>
            <a:r>
              <a:rPr lang="en-US" sz="1750" dirty="0" err="1">
                <a:latin typeface="Times New Roman" pitchFamily="18" charset="0"/>
                <a:ea typeface="Geist" pitchFamily="34" charset="-122"/>
                <a:cs typeface="Times New Roman" pitchFamily="18" charset="0"/>
              </a:rPr>
              <a:t>загроза</a:t>
            </a:r>
            <a:r>
              <a:rPr lang="en-US" sz="1750" dirty="0" smtClean="0">
                <a:latin typeface="Times New Roman" pitchFamily="18" charset="0"/>
                <a:ea typeface="Geist" pitchFamily="34" charset="-122"/>
                <a:cs typeface="Times New Roman" pitchFamily="18" charset="0"/>
              </a:rPr>
              <a:t>.</a:t>
            </a:r>
            <a:r>
              <a:rPr lang="uk-UA" sz="1750" dirty="0" smtClean="0">
                <a:latin typeface="Times New Roman" pitchFamily="18" charset="0"/>
                <a:ea typeface="Geist" pitchFamily="34" charset="-122"/>
                <a:cs typeface="Times New Roman" pitchFamily="18" charset="0"/>
              </a:rPr>
              <a:t> Також важлива ніша це комахи санітари лісу, що очищують його від шкідників та решток рослин.</a:t>
            </a:r>
            <a:r>
              <a:rPr lang="en-US" sz="1750" dirty="0" smtClean="0">
                <a:latin typeface="Times New Roman" pitchFamily="18" charset="0"/>
                <a:ea typeface="Geist" pitchFamily="34" charset="-122"/>
                <a:cs typeface="Times New Roman" pitchFamily="18" charset="0"/>
              </a:rPr>
              <a:t> </a:t>
            </a:r>
            <a:r>
              <a:rPr lang="en-US" sz="1750" dirty="0">
                <a:latin typeface="Times New Roman" pitchFamily="18" charset="0"/>
                <a:ea typeface="Geist" pitchFamily="34" charset="-122"/>
                <a:cs typeface="Times New Roman" pitchFamily="18" charset="0"/>
              </a:rPr>
              <a:t>Дослідження локальних екосистем є важливим кроком до збереження біорізноманіття рідного краю.</a:t>
            </a:r>
            <a:endParaRPr lang="en-US" sz="175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12904839" y="7757652"/>
            <a:ext cx="1607574" cy="353961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6280190" y="760532"/>
            <a:ext cx="7556421" cy="1417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006747"/>
                </a:solidFill>
                <a:latin typeface="Noto Serif SC Bold" pitchFamily="34" charset="0"/>
                <a:ea typeface="Noto Serif SC Bold" pitchFamily="34" charset="-122"/>
                <a:cs typeface="Noto Serif SC Bold" pitchFamily="34" charset="-120"/>
              </a:rPr>
              <a:t>Характеристика досліджуваної території</a:t>
            </a:r>
            <a:endParaRPr lang="en-US" sz="4450" dirty="0"/>
          </a:p>
        </p:txBody>
      </p:sp>
      <p:sp>
        <p:nvSpPr>
          <p:cNvPr id="6" name="Text 3"/>
          <p:cNvSpPr/>
          <p:nvPr/>
        </p:nvSpPr>
        <p:spPr>
          <a:xfrm>
            <a:off x="998727" y="6326696"/>
            <a:ext cx="3735506" cy="3629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uk-UA" sz="1750" dirty="0" smtClean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Карта досліджуваної екосистеми</a:t>
            </a:r>
            <a:endParaRPr lang="en-US" sz="1750" dirty="0"/>
          </a:p>
        </p:txBody>
      </p:sp>
      <p:sp>
        <p:nvSpPr>
          <p:cNvPr id="7" name="Shape 4"/>
          <p:cNvSpPr/>
          <p:nvPr/>
        </p:nvSpPr>
        <p:spPr>
          <a:xfrm>
            <a:off x="7753013" y="2676663"/>
            <a:ext cx="3664863" cy="2433757"/>
          </a:xfrm>
          <a:prstGeom prst="roundRect">
            <a:avLst>
              <a:gd name="adj" fmla="val 8388"/>
            </a:avLst>
          </a:prstGeom>
          <a:solidFill>
            <a:srgbClr val="D1EFE4"/>
          </a:solidFill>
          <a:ln w="7620">
            <a:solidFill>
              <a:srgbClr val="B7D5CA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8139608" y="2855238"/>
            <a:ext cx="2891671" cy="3771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Noto Serif SC Bold" pitchFamily="34" charset="0"/>
                <a:ea typeface="Noto Serif SC Bold" pitchFamily="34" charset="-122"/>
                <a:cs typeface="Noto Serif SC Bold" pitchFamily="34" charset="-120"/>
              </a:rPr>
              <a:t>🌿</a:t>
            </a:r>
            <a:r>
              <a:rPr lang="en-US" sz="2200" b="1" dirty="0">
                <a:solidFill>
                  <a:srgbClr val="4B4A4A"/>
                </a:solidFill>
                <a:latin typeface="Noto Serif SC Bold" pitchFamily="34" charset="0"/>
                <a:ea typeface="Noto Serif SC Bold" pitchFamily="34" charset="-122"/>
                <a:cs typeface="Noto Serif SC Bold" pitchFamily="34" charset="-120"/>
              </a:rPr>
              <a:t> </a:t>
            </a:r>
            <a:r>
              <a:rPr lang="uk-UA" sz="2200" b="1" dirty="0">
                <a:solidFill>
                  <a:srgbClr val="4B4A4A"/>
                </a:solidFill>
                <a:latin typeface="Noto Serif SC Bold" pitchFamily="34" charset="0"/>
                <a:ea typeface="Noto Serif SC Bold" pitchFamily="34" charset="-122"/>
                <a:cs typeface="Noto Serif SC Bold" pitchFamily="34" charset="-120"/>
              </a:rPr>
              <a:t>Т</a:t>
            </a:r>
            <a:r>
              <a:rPr lang="uk-UA" sz="2200" b="1" dirty="0" smtClean="0">
                <a:solidFill>
                  <a:srgbClr val="4B4A4A"/>
                </a:solidFill>
                <a:latin typeface="Noto Serif SC Bold" pitchFamily="34" charset="0"/>
                <a:ea typeface="Noto Serif SC Bold" pitchFamily="34" charset="-122"/>
                <a:cs typeface="Noto Serif SC Bold" pitchFamily="34" charset="-120"/>
              </a:rPr>
              <a:t>ип</a:t>
            </a:r>
            <a:r>
              <a:rPr lang="en-US" sz="2200" b="1" dirty="0" smtClean="0">
                <a:solidFill>
                  <a:srgbClr val="4B4A4A"/>
                </a:solidFill>
                <a:latin typeface="Noto Serif SC Bold" pitchFamily="34" charset="0"/>
                <a:ea typeface="Noto Serif SC Bold" pitchFamily="34" charset="-122"/>
                <a:cs typeface="Noto Serif SC Bold" pitchFamily="34" charset="-120"/>
              </a:rPr>
              <a:t> </a:t>
            </a:r>
            <a:r>
              <a:rPr lang="en-US" sz="2200" b="1" dirty="0" err="1" smtClean="0">
                <a:solidFill>
                  <a:srgbClr val="4B4A4A"/>
                </a:solidFill>
                <a:latin typeface="Noto Serif SC Bold" pitchFamily="34" charset="0"/>
                <a:ea typeface="Noto Serif SC Bold" pitchFamily="34" charset="-122"/>
                <a:cs typeface="Noto Serif SC Bold" pitchFamily="34" charset="-120"/>
              </a:rPr>
              <a:t>екосистем</a:t>
            </a:r>
            <a:r>
              <a:rPr lang="uk-UA" sz="2200" b="1" dirty="0" smtClean="0">
                <a:solidFill>
                  <a:srgbClr val="4B4A4A"/>
                </a:solidFill>
                <a:latin typeface="Noto Serif SC Bold" pitchFamily="34" charset="0"/>
                <a:ea typeface="Noto Serif SC Bold" pitchFamily="34" charset="-122"/>
                <a:cs typeface="Noto Serif SC Bold" pitchFamily="34" charset="-120"/>
              </a:rPr>
              <a:t>и</a:t>
            </a:r>
            <a:endParaRPr lang="en-US" sz="2200" dirty="0"/>
          </a:p>
        </p:txBody>
      </p:sp>
      <p:sp>
        <p:nvSpPr>
          <p:cNvPr id="9" name="Text 6"/>
          <p:cNvSpPr/>
          <p:nvPr/>
        </p:nvSpPr>
        <p:spPr>
          <a:xfrm>
            <a:off x="7987446" y="3557111"/>
            <a:ext cx="3195995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lnSpc>
                <a:spcPts val="2850"/>
              </a:lnSpc>
              <a:buNone/>
            </a:pPr>
            <a:r>
              <a:rPr lang="uk-UA" sz="1750" dirty="0" smtClean="0">
                <a:latin typeface="Times New Roman" pitchFamily="18" charset="0"/>
                <a:ea typeface="Geist" pitchFamily="34" charset="-122"/>
                <a:cs typeface="Times New Roman" pitchFamily="18" charset="0"/>
              </a:rPr>
              <a:t>Штучна посадка, закладення у 1987 році. У складі сосна, ялина, липа та ясен</a:t>
            </a:r>
            <a:endParaRPr lang="en-US" sz="175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Shape 7"/>
          <p:cNvSpPr/>
          <p:nvPr/>
        </p:nvSpPr>
        <p:spPr>
          <a:xfrm>
            <a:off x="6280190" y="5469969"/>
            <a:ext cx="7556421" cy="1707952"/>
          </a:xfrm>
          <a:prstGeom prst="roundRect">
            <a:avLst>
              <a:gd name="adj" fmla="val 11953"/>
            </a:avLst>
          </a:prstGeom>
          <a:solidFill>
            <a:srgbClr val="D1EFE4"/>
          </a:solidFill>
          <a:ln w="7620">
            <a:solidFill>
              <a:srgbClr val="B7D5CA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6514624" y="5704403"/>
            <a:ext cx="2835235" cy="3771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Noto Serif SC Bold" pitchFamily="34" charset="0"/>
                <a:ea typeface="Noto Serif SC Bold" pitchFamily="34" charset="-122"/>
                <a:cs typeface="Noto Serif SC Bold" pitchFamily="34" charset="-120"/>
              </a:rPr>
              <a:t>🔬</a:t>
            </a:r>
            <a:r>
              <a:rPr lang="en-US" sz="2200" b="1" dirty="0">
                <a:solidFill>
                  <a:srgbClr val="4B4A4A"/>
                </a:solidFill>
                <a:latin typeface="Noto Serif SC Bold" pitchFamily="34" charset="0"/>
                <a:ea typeface="Noto Serif SC Bold" pitchFamily="34" charset="-122"/>
                <a:cs typeface="Noto Serif SC Bold" pitchFamily="34" charset="-120"/>
              </a:rPr>
              <a:t> Методи</a:t>
            </a:r>
            <a:endParaRPr lang="en-US" sz="2200" dirty="0"/>
          </a:p>
        </p:txBody>
      </p:sp>
      <p:sp>
        <p:nvSpPr>
          <p:cNvPr id="12" name="Text 9"/>
          <p:cNvSpPr/>
          <p:nvPr/>
        </p:nvSpPr>
        <p:spPr>
          <a:xfrm>
            <a:off x="6514624" y="6217682"/>
            <a:ext cx="7087553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lnSpc>
                <a:spcPts val="2850"/>
              </a:lnSpc>
              <a:buNone/>
            </a:pPr>
            <a:r>
              <a:rPr lang="en-US" sz="1750" dirty="0">
                <a:latin typeface="Times New Roman" pitchFamily="18" charset="0"/>
                <a:ea typeface="Geist" pitchFamily="34" charset="-122"/>
                <a:cs typeface="Times New Roman" pitchFamily="18" charset="0"/>
              </a:rPr>
              <a:t>Спостереження, маршрутна зйомка, визначення видів, аналіз взаємодій</a:t>
            </a:r>
            <a:endParaRPr lang="en-US" sz="175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Users\storozh\Desktop\Вадім\кокрурси 2026\МАН юніор дослідник\Без імені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943" y="2178090"/>
            <a:ext cx="5943518" cy="40395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Скругленный прямоугольник 12"/>
          <p:cNvSpPr/>
          <p:nvPr/>
        </p:nvSpPr>
        <p:spPr>
          <a:xfrm>
            <a:off x="12904839" y="7757652"/>
            <a:ext cx="1607574" cy="353961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783340" y="650369"/>
            <a:ext cx="5680640" cy="7022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00"/>
              </a:lnSpc>
              <a:buNone/>
            </a:pPr>
            <a:r>
              <a:rPr lang="uk-UA" sz="4400" dirty="0" smtClean="0"/>
              <a:t>Початок дослідження:</a:t>
            </a:r>
            <a:endParaRPr lang="en-US" sz="4400" dirty="0"/>
          </a:p>
        </p:txBody>
      </p:sp>
      <p:sp>
        <p:nvSpPr>
          <p:cNvPr id="7" name="Text 4"/>
          <p:cNvSpPr/>
          <p:nvPr/>
        </p:nvSpPr>
        <p:spPr>
          <a:xfrm>
            <a:off x="7315200" y="2868769"/>
            <a:ext cx="6297561" cy="25881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lnSpc>
                <a:spcPts val="2800"/>
              </a:lnSpc>
              <a:buNone/>
            </a:pPr>
            <a:r>
              <a:rPr lang="uk-UA" sz="2800" dirty="0" smtClean="0">
                <a:solidFill>
                  <a:srgbClr val="4B4A4A"/>
                </a:solidFill>
                <a:latin typeface="Times New Roman" pitchFamily="18" charset="0"/>
                <a:ea typeface="Geist" pitchFamily="34" charset="-122"/>
                <a:cs typeface="Times New Roman" pitchFamily="18" charset="0"/>
              </a:rPr>
              <a:t>Дізнавшись про тему конкурсу я з керівником вирішила дослідити наявність </a:t>
            </a:r>
            <a:r>
              <a:rPr lang="uk-UA" sz="2800" dirty="0" err="1" smtClean="0">
                <a:solidFill>
                  <a:srgbClr val="4B4A4A"/>
                </a:solidFill>
                <a:latin typeface="Times New Roman" pitchFamily="18" charset="0"/>
                <a:ea typeface="Geist" pitchFamily="34" charset="-122"/>
                <a:cs typeface="Times New Roman" pitchFamily="18" charset="0"/>
              </a:rPr>
              <a:t>комахоподібних</a:t>
            </a:r>
            <a:r>
              <a:rPr lang="uk-UA" sz="2800" dirty="0" smtClean="0">
                <a:solidFill>
                  <a:srgbClr val="4B4A4A"/>
                </a:solidFill>
                <a:latin typeface="Times New Roman" pitchFamily="18" charset="0"/>
                <a:ea typeface="Geist" pitchFamily="34" charset="-122"/>
                <a:cs typeface="Times New Roman" pitchFamily="18" charset="0"/>
              </a:rPr>
              <a:t> та їх личинок в ґрунті посадки поблизу школи, так як у весняний період їх час активності, Це дасть змогу пояснити важливість взаємозв'язку комах та рослин в екосистемах.</a:t>
            </a:r>
            <a:r>
              <a:rPr lang="en-US" sz="2800" dirty="0" smtClean="0">
                <a:solidFill>
                  <a:srgbClr val="4B4A4A"/>
                </a:solidFill>
                <a:latin typeface="Times New Roman" pitchFamily="18" charset="0"/>
                <a:ea typeface="Geist" pitchFamily="34" charset="-122"/>
                <a:cs typeface="Times New Roman" pitchFamily="18" charset="0"/>
              </a:rPr>
              <a:t>.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Users\storozh\Desktop\Вадім\кокрурси 2026\МАН юніор дослідник\Web_Photo_Editor(2)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4888" y="2171067"/>
            <a:ext cx="5701785" cy="57017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Скругленный прямоугольник 7"/>
          <p:cNvSpPr/>
          <p:nvPr/>
        </p:nvSpPr>
        <p:spPr>
          <a:xfrm>
            <a:off x="994888" y="1514833"/>
            <a:ext cx="5701785" cy="1017639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dirty="0" smtClean="0"/>
              <a:t>МАМА ПРОСИТЬ ДОПОМОГТИ НА ГОРОДІ:</a:t>
            </a:r>
          </a:p>
          <a:p>
            <a:pPr algn="ctr"/>
            <a:endParaRPr lang="uk-UA" dirty="0" smtClean="0"/>
          </a:p>
          <a:p>
            <a:pPr algn="ctr"/>
            <a:r>
              <a:rPr lang="uk-UA" dirty="0" smtClean="0"/>
              <a:t>ОЧІКУВАННЯ                             РЕАЛЬНІСТЬ</a:t>
            </a:r>
            <a:endParaRPr lang="uk-UA" dirty="0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12904839" y="7757652"/>
            <a:ext cx="1607574" cy="353961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483921" y="488963"/>
            <a:ext cx="5662558" cy="5703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450"/>
              </a:lnSpc>
              <a:buNone/>
            </a:pPr>
            <a:r>
              <a:rPr lang="en-US" sz="3550" b="1" dirty="0" err="1">
                <a:solidFill>
                  <a:srgbClr val="006747"/>
                </a:solidFill>
                <a:latin typeface="Noto Serif SC Bold" pitchFamily="34" charset="0"/>
                <a:ea typeface="Noto Serif SC Bold" pitchFamily="34" charset="-122"/>
                <a:cs typeface="Noto Serif SC Bold" pitchFamily="34" charset="-120"/>
              </a:rPr>
              <a:t>Комахоподібні</a:t>
            </a:r>
            <a:r>
              <a:rPr lang="en-US" sz="3550" b="1" dirty="0">
                <a:solidFill>
                  <a:srgbClr val="006747"/>
                </a:solidFill>
                <a:latin typeface="Noto Serif SC Bold" pitchFamily="34" charset="0"/>
                <a:ea typeface="Noto Serif SC Bold" pitchFamily="34" charset="-122"/>
                <a:cs typeface="Noto Serif SC Bold" pitchFamily="34" charset="-120"/>
              </a:rPr>
              <a:t> </a:t>
            </a:r>
            <a:r>
              <a:rPr lang="en-US" sz="3550" b="1" dirty="0" err="1" smtClean="0">
                <a:solidFill>
                  <a:srgbClr val="006747"/>
                </a:solidFill>
                <a:latin typeface="Noto Serif SC Bold" pitchFamily="34" charset="0"/>
                <a:ea typeface="Noto Serif SC Bold" pitchFamily="34" charset="-122"/>
                <a:cs typeface="Noto Serif SC Bold" pitchFamily="34" charset="-120"/>
              </a:rPr>
              <a:t>грунт</a:t>
            </a:r>
            <a:r>
              <a:rPr lang="uk-UA" sz="3550" b="1" dirty="0" smtClean="0">
                <a:solidFill>
                  <a:srgbClr val="006747"/>
                </a:solidFill>
                <a:latin typeface="Noto Serif SC Bold" pitchFamily="34" charset="0"/>
                <a:ea typeface="Noto Serif SC Bold" pitchFamily="34" charset="-122"/>
                <a:cs typeface="Noto Serif SC Bold" pitchFamily="34" charset="-120"/>
              </a:rPr>
              <a:t>у</a:t>
            </a:r>
            <a:endParaRPr lang="en-US" sz="3550" dirty="0"/>
          </a:p>
        </p:txBody>
      </p:sp>
      <p:sp>
        <p:nvSpPr>
          <p:cNvPr id="5" name="Text 2"/>
          <p:cNvSpPr/>
          <p:nvPr/>
        </p:nvSpPr>
        <p:spPr>
          <a:xfrm>
            <a:off x="7545466" y="1737640"/>
            <a:ext cx="6074093" cy="5269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sz="2800" dirty="0">
                <a:solidFill>
                  <a:srgbClr val="4B4A4A"/>
                </a:solidFill>
                <a:latin typeface="Times New Roman" pitchFamily="18" charset="0"/>
                <a:ea typeface="Geist" pitchFamily="34" charset="-122"/>
                <a:cs typeface="Times New Roman" pitchFamily="18" charset="0"/>
              </a:rPr>
              <a:t>Під час аналізу проб грунту з хвойно-листяної посадки виявлено різноманітні </a:t>
            </a:r>
            <a:r>
              <a:rPr lang="en-US" sz="2800" dirty="0" err="1">
                <a:solidFill>
                  <a:srgbClr val="4B4A4A"/>
                </a:solidFill>
                <a:latin typeface="Times New Roman" pitchFamily="18" charset="0"/>
                <a:ea typeface="Geist" pitchFamily="34" charset="-122"/>
                <a:cs typeface="Times New Roman" pitchFamily="18" charset="0"/>
              </a:rPr>
              <a:t>види</a:t>
            </a:r>
            <a:r>
              <a:rPr lang="en-US" sz="2800" dirty="0">
                <a:solidFill>
                  <a:srgbClr val="4B4A4A"/>
                </a:solidFill>
                <a:latin typeface="Times New Roman" pitchFamily="18" charset="0"/>
                <a:ea typeface="Geist" pitchFamily="34" charset="-122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4B4A4A"/>
                </a:solidFill>
                <a:latin typeface="Times New Roman" pitchFamily="18" charset="0"/>
                <a:ea typeface="Geist" pitchFamily="34" charset="-122"/>
                <a:cs typeface="Times New Roman" pitchFamily="18" charset="0"/>
              </a:rPr>
              <a:t>комахоподібних</a:t>
            </a:r>
            <a:r>
              <a:rPr lang="uk-UA" sz="2800" dirty="0">
                <a:solidFill>
                  <a:srgbClr val="4B4A4A"/>
                </a:solidFill>
                <a:latin typeface="Times New Roman" pitchFamily="18" charset="0"/>
                <a:ea typeface="Geist" pitchFamily="34" charset="-122"/>
                <a:cs typeface="Times New Roman" pitchFamily="18" charset="0"/>
              </a:rPr>
              <a:t>.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 3"/>
          <p:cNvSpPr/>
          <p:nvPr/>
        </p:nvSpPr>
        <p:spPr>
          <a:xfrm>
            <a:off x="7545465" y="2855955"/>
            <a:ext cx="6074093" cy="26348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sz="2800" dirty="0">
                <a:solidFill>
                  <a:srgbClr val="4B4A4A"/>
                </a:solidFill>
                <a:latin typeface="Times New Roman" pitchFamily="18" charset="0"/>
                <a:ea typeface="Geist" pitchFamily="34" charset="-122"/>
                <a:cs typeface="Times New Roman" pitchFamily="18" charset="0"/>
              </a:rPr>
              <a:t>Основні знахідки: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 4"/>
          <p:cNvSpPr/>
          <p:nvPr/>
        </p:nvSpPr>
        <p:spPr>
          <a:xfrm>
            <a:off x="7545466" y="3272913"/>
            <a:ext cx="6074093" cy="8930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050"/>
              </a:lnSpc>
              <a:buSzPct val="100000"/>
              <a:buChar char="•"/>
            </a:pPr>
            <a:r>
              <a:rPr lang="en-US" sz="2800" dirty="0">
                <a:solidFill>
                  <a:srgbClr val="4B4A4A"/>
                </a:solidFill>
                <a:latin typeface="Times New Roman" pitchFamily="18" charset="0"/>
                <a:ea typeface="Geist" pitchFamily="34" charset="-122"/>
                <a:cs typeface="Times New Roman" pitchFamily="18" charset="0"/>
              </a:rPr>
              <a:t>Личинки сциарід (грибних комариків)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  <a:p>
            <a:pPr marL="342900" indent="-342900" algn="l">
              <a:lnSpc>
                <a:spcPts val="2050"/>
              </a:lnSpc>
              <a:buSzPct val="100000"/>
              <a:buChar char="•"/>
            </a:pPr>
            <a:r>
              <a:rPr lang="en-US" sz="2800" dirty="0">
                <a:solidFill>
                  <a:srgbClr val="4B4A4A"/>
                </a:solidFill>
                <a:latin typeface="Times New Roman" pitchFamily="18" charset="0"/>
                <a:ea typeface="Geist" pitchFamily="34" charset="-122"/>
                <a:cs typeface="Times New Roman" pitchFamily="18" charset="0"/>
              </a:rPr>
              <a:t>Детритофаги — комахи, що харчуються рештками рослин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  <a:p>
            <a:pPr marL="342900" indent="-342900" algn="l">
              <a:lnSpc>
                <a:spcPts val="2050"/>
              </a:lnSpc>
              <a:buSzPct val="100000"/>
              <a:buChar char="•"/>
            </a:pPr>
            <a:r>
              <a:rPr lang="en-US" sz="2800" dirty="0">
                <a:solidFill>
                  <a:srgbClr val="4B4A4A"/>
                </a:solidFill>
                <a:latin typeface="Times New Roman" pitchFamily="18" charset="0"/>
                <a:ea typeface="Geist" pitchFamily="34" charset="-122"/>
                <a:cs typeface="Times New Roman" pitchFamily="18" charset="0"/>
              </a:rPr>
              <a:t>Мікроартроподи у верхніх шарах ґрунту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 5"/>
          <p:cNvSpPr/>
          <p:nvPr/>
        </p:nvSpPr>
        <p:spPr>
          <a:xfrm>
            <a:off x="7545466" y="5161751"/>
            <a:ext cx="6074093" cy="5269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sz="2800" dirty="0">
                <a:solidFill>
                  <a:srgbClr val="4B4A4A"/>
                </a:solidFill>
                <a:latin typeface="Times New Roman" pitchFamily="18" charset="0"/>
                <a:ea typeface="Geist" pitchFamily="34" charset="-122"/>
                <a:cs typeface="Times New Roman" pitchFamily="18" charset="0"/>
              </a:rPr>
              <a:t>Ці організми відіграють критичну роль у функціонуванні лісової екосистеми, хоча часто залишаються непомітними для дослідників.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 descr="C:\Users\storozh\Desktop\Вадім\кокрурси 2026\МАН юніор дослідник\photo_2026-03-31_21-43-2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656" y="1290728"/>
            <a:ext cx="6085364" cy="60853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Скругленный прямоугольник 8"/>
          <p:cNvSpPr/>
          <p:nvPr/>
        </p:nvSpPr>
        <p:spPr>
          <a:xfrm>
            <a:off x="12904839" y="7757652"/>
            <a:ext cx="1607574" cy="353961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2376727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793790" y="633513"/>
            <a:ext cx="12804223" cy="1417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5550"/>
              </a:lnSpc>
              <a:buNone/>
            </a:pPr>
            <a:r>
              <a:rPr lang="uk-UA" sz="4450" b="1" dirty="0" smtClean="0">
                <a:solidFill>
                  <a:srgbClr val="006747"/>
                </a:solidFill>
                <a:latin typeface="Noto Serif SC Bold" pitchFamily="34" charset="0"/>
                <a:ea typeface="Noto Serif SC Bold" pitchFamily="34" charset="-122"/>
                <a:cs typeface="Noto Serif SC Bold" pitchFamily="34" charset="-120"/>
              </a:rPr>
              <a:t>Процес пошуку живих організмів в пробі ґрунту з посадки</a:t>
            </a:r>
            <a:endParaRPr lang="en-US" sz="4450" dirty="0"/>
          </a:p>
        </p:txBody>
      </p:sp>
      <p:pic>
        <p:nvPicPr>
          <p:cNvPr id="3074" name="Picture 2" descr="C:\Users\storozh\Desktop\Вадім\кокрурси 2026\МАН юніор дослідник\photo_2026-03-31_19-52-29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4229" y="2272297"/>
            <a:ext cx="4205913" cy="55846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storozh\Desktop\Вадім\кокрурси 2026\МАН юніор дослідник\photo_2026-03-31_19-52-20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2446" y="2477103"/>
            <a:ext cx="6555824" cy="49373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Скругленный прямоугольник 14"/>
          <p:cNvSpPr/>
          <p:nvPr/>
        </p:nvSpPr>
        <p:spPr>
          <a:xfrm>
            <a:off x="12904839" y="7757652"/>
            <a:ext cx="1607574" cy="353961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793790" y="957977"/>
            <a:ext cx="7556421" cy="1417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uk-UA" sz="4450" b="1" dirty="0" smtClean="0">
                <a:solidFill>
                  <a:srgbClr val="006747"/>
                </a:solidFill>
                <a:latin typeface="Noto Serif SC Bold" pitchFamily="34" charset="0"/>
                <a:ea typeface="Noto Serif SC Bold" pitchFamily="34" charset="-122"/>
                <a:cs typeface="Noto Serif SC Bold" pitchFamily="34" charset="-120"/>
              </a:rPr>
              <a:t>Жовті земляні мурахи</a:t>
            </a:r>
            <a:endParaRPr lang="en-US" sz="4450" dirty="0"/>
          </a:p>
        </p:txBody>
      </p:sp>
      <p:sp>
        <p:nvSpPr>
          <p:cNvPr id="12" name="Text 6"/>
          <p:cNvSpPr/>
          <p:nvPr/>
        </p:nvSpPr>
        <p:spPr>
          <a:xfrm>
            <a:off x="404291" y="1674970"/>
            <a:ext cx="6705957" cy="60501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just"/>
            <a:r>
              <a:rPr lang="uk-UA" sz="2800" b="1" dirty="0">
                <a:latin typeface="Times New Roman" pitchFamily="18" charset="0"/>
                <a:cs typeface="Times New Roman" pitchFamily="18" charset="0"/>
              </a:rPr>
              <a:t>Особливості цих мурах:</a:t>
            </a:r>
          </a:p>
          <a:p>
            <a:pPr algn="just"/>
            <a:r>
              <a:rPr lang="uk-UA" sz="2800" b="1" dirty="0">
                <a:latin typeface="Times New Roman" pitchFamily="18" charset="0"/>
                <a:cs typeface="Times New Roman" pitchFamily="18" charset="0"/>
              </a:rPr>
              <a:t>Підземні жителі:</a:t>
            </a:r>
            <a:r>
              <a:rPr lang="uk-UA" sz="2800" dirty="0">
                <a:latin typeface="Times New Roman" pitchFamily="18" charset="0"/>
                <a:cs typeface="Times New Roman" pitchFamily="18" charset="0"/>
              </a:rPr>
              <a:t> Це справжні «гноми» мурашиного світу. Вони майже ніколи не виходять на поверхню, проводячи все життя в товщі ґрунту або під дерном.</a:t>
            </a:r>
          </a:p>
          <a:p>
            <a:pPr algn="just"/>
            <a:r>
              <a:rPr lang="uk-UA" sz="2800" b="1" dirty="0">
                <a:latin typeface="Times New Roman" pitchFamily="18" charset="0"/>
                <a:cs typeface="Times New Roman" pitchFamily="18" charset="0"/>
              </a:rPr>
              <a:t>Харчування:</a:t>
            </a:r>
            <a:r>
              <a:rPr lang="uk-UA" sz="2800" dirty="0">
                <a:latin typeface="Times New Roman" pitchFamily="18" charset="0"/>
                <a:cs typeface="Times New Roman" pitchFamily="18" charset="0"/>
              </a:rPr>
              <a:t> Оскільки вони рідко бувають на сонці, вони не полюють на поверхні, а «розводять» кореневу попелицю на корінні дерев та трав. Вони споживають солодку падь, яку виділяє ця попелиця.</a:t>
            </a:r>
          </a:p>
          <a:p>
            <a:pPr algn="just"/>
            <a:r>
              <a:rPr lang="uk-UA" sz="2800" b="1" dirty="0">
                <a:latin typeface="Times New Roman" pitchFamily="18" charset="0"/>
                <a:cs typeface="Times New Roman" pitchFamily="18" charset="0"/>
              </a:rPr>
              <a:t>Користь:</a:t>
            </a:r>
            <a:r>
              <a:rPr lang="uk-UA" sz="2800" dirty="0">
                <a:latin typeface="Times New Roman" pitchFamily="18" charset="0"/>
                <a:cs typeface="Times New Roman" pitchFamily="18" charset="0"/>
              </a:rPr>
              <a:t> Як і інші мурахи, вони чудово розпушують ґрунт, але роблять це ще ретельніше, створюючи цілу мережу тонких капілярів під корінням рослин</a:t>
            </a:r>
          </a:p>
        </p:txBody>
      </p:sp>
      <p:pic>
        <p:nvPicPr>
          <p:cNvPr id="4099" name="Picture 3" descr="C:\Users\storozh\Desktop\Вадім\кокрурси 2026\МАН юніор дослідник\photo_2026-03-31_19-52-4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9396" y="196580"/>
            <a:ext cx="5901818" cy="78364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971719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609242" y="32975"/>
            <a:ext cx="7556421" cy="7087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uk-UA" sz="4450" b="1" dirty="0" smtClean="0">
                <a:solidFill>
                  <a:srgbClr val="006747"/>
                </a:solidFill>
                <a:ea typeface="Noto Serif SC Bold" pitchFamily="34" charset="-122"/>
              </a:rPr>
              <a:t>Матки мурах роду </a:t>
            </a:r>
            <a:r>
              <a:rPr lang="en-US" sz="4450" b="1" dirty="0" smtClean="0">
                <a:solidFill>
                  <a:srgbClr val="006747"/>
                </a:solidFill>
                <a:ea typeface="Noto Serif SC Bold" pitchFamily="34" charset="-122"/>
              </a:rPr>
              <a:t>LASIUS</a:t>
            </a:r>
            <a:endParaRPr lang="en-US" sz="4450" dirty="0"/>
          </a:p>
        </p:txBody>
      </p:sp>
      <p:sp>
        <p:nvSpPr>
          <p:cNvPr id="12" name="Text 6"/>
          <p:cNvSpPr/>
          <p:nvPr/>
        </p:nvSpPr>
        <p:spPr>
          <a:xfrm>
            <a:off x="204952" y="741754"/>
            <a:ext cx="8103476" cy="10134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just"/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У </a:t>
            </a:r>
            <a:r>
              <a:rPr lang="uk-UA" sz="2400" dirty="0">
                <a:latin typeface="Times New Roman" pitchFamily="18" charset="0"/>
                <a:cs typeface="Times New Roman" pitchFamily="18" charset="0"/>
              </a:rPr>
              <a:t>цей період вони часто зустрічаються поодинці в ґрунті, оскільки після шлюбного польоту скидають крила і шукають місце для заснування нової колонії.</a:t>
            </a:r>
          </a:p>
          <a:p>
            <a:pPr algn="just"/>
            <a:r>
              <a:rPr lang="uk-UA" sz="2400" b="1" dirty="0">
                <a:latin typeface="Times New Roman" pitchFamily="18" charset="0"/>
                <a:cs typeface="Times New Roman" pitchFamily="18" charset="0"/>
              </a:rPr>
              <a:t>Користь цих мурах для лісу</a:t>
            </a:r>
          </a:p>
          <a:p>
            <a:pPr algn="just"/>
            <a:r>
              <a:rPr lang="uk-UA" sz="2400" dirty="0">
                <a:latin typeface="Times New Roman" pitchFamily="18" charset="0"/>
                <a:cs typeface="Times New Roman" pitchFamily="18" charset="0"/>
              </a:rPr>
              <a:t>Мурахи — це «інженери» та «охоронці» лісу. Їхня 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роль:</a:t>
            </a:r>
            <a:endParaRPr lang="uk-UA" sz="24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uk-UA" sz="2400" b="1" dirty="0">
                <a:latin typeface="Times New Roman" pitchFamily="18" charset="0"/>
                <a:cs typeface="Times New Roman" pitchFamily="18" charset="0"/>
              </a:rPr>
              <a:t>Аерація та поліпшення ґрунту:</a:t>
            </a:r>
            <a:r>
              <a:rPr lang="uk-UA" sz="2400" dirty="0">
                <a:latin typeface="Times New Roman" pitchFamily="18" charset="0"/>
                <a:cs typeface="Times New Roman" pitchFamily="18" charset="0"/>
              </a:rPr>
              <a:t> Будуючи підземні ходи, вони розпушують землю, що дозволяє кисню та воді легше проникати до коріння дерев. Це особливо важливо в лісовій підстилці, де ґрунт може бути щільним.</a:t>
            </a:r>
          </a:p>
          <a:p>
            <a:pPr algn="just"/>
            <a:r>
              <a:rPr lang="uk-UA" sz="2400" b="1" dirty="0">
                <a:latin typeface="Times New Roman" pitchFamily="18" charset="0"/>
                <a:cs typeface="Times New Roman" pitchFamily="18" charset="0"/>
              </a:rPr>
              <a:t>«Санітари» лісу:</a:t>
            </a:r>
            <a:r>
              <a:rPr lang="uk-UA" sz="2400" dirty="0">
                <a:latin typeface="Times New Roman" pitchFamily="18" charset="0"/>
                <a:cs typeface="Times New Roman" pitchFamily="18" charset="0"/>
              </a:rPr>
              <a:t> Вони активно збирають і поїдають личинок шкідників, гусениць та інших комах, які можуть пошкоджувати листя чи хвою дерев.</a:t>
            </a:r>
          </a:p>
          <a:p>
            <a:pPr algn="just"/>
            <a:r>
              <a:rPr lang="uk-UA" sz="2400" b="1" dirty="0">
                <a:latin typeface="Times New Roman" pitchFamily="18" charset="0"/>
                <a:cs typeface="Times New Roman" pitchFamily="18" charset="0"/>
              </a:rPr>
              <a:t>Розповсюдження насіння:</a:t>
            </a:r>
            <a:r>
              <a:rPr lang="uk-UA" sz="2400" dirty="0">
                <a:latin typeface="Times New Roman" pitchFamily="18" charset="0"/>
                <a:cs typeface="Times New Roman" pitchFamily="18" charset="0"/>
              </a:rPr>
              <a:t> Багато лісових рослин (наприклад, проліски, копитняк, чистотіл) мають на насінні спеціальні поживні 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придатки, </a:t>
            </a:r>
            <a:r>
              <a:rPr lang="uk-UA" sz="2400" dirty="0">
                <a:latin typeface="Times New Roman" pitchFamily="18" charset="0"/>
                <a:cs typeface="Times New Roman" pitchFamily="18" charset="0"/>
              </a:rPr>
              <a:t>які мурахи люблять їсти. Вони тягнуть насіння в гніздо, гублять його по дорозі, і таким чином «садять» нові рослини по всьому лісу.</a:t>
            </a:r>
          </a:p>
          <a:p>
            <a:pPr algn="just"/>
            <a:r>
              <a:rPr lang="uk-UA" sz="2400" b="1" dirty="0">
                <a:latin typeface="Times New Roman" pitchFamily="18" charset="0"/>
                <a:cs typeface="Times New Roman" pitchFamily="18" charset="0"/>
              </a:rPr>
              <a:t>Харчовий ланцюг:</a:t>
            </a:r>
            <a:r>
              <a:rPr lang="uk-UA" sz="2400" dirty="0">
                <a:latin typeface="Times New Roman" pitchFamily="18" charset="0"/>
                <a:cs typeface="Times New Roman" pitchFamily="18" charset="0"/>
              </a:rPr>
              <a:t> Самі мурахи та їхні лялечки («мурашині яйця») є важливим кормом для птахів (наприклад, дятлів) та дрібних звірів.</a:t>
            </a:r>
          </a:p>
        </p:txBody>
      </p:sp>
      <p:pic>
        <p:nvPicPr>
          <p:cNvPr id="5122" name="Picture 2" descr="C:\Users\storozh\Desktop\Вадім\кокрурси 2026\МАН юніор дослідник\photo_2026-03-31_19-52-5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60676" y="180791"/>
            <a:ext cx="5927484" cy="7870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618170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609242" y="32975"/>
            <a:ext cx="7556421" cy="7087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uk-UA" sz="4450" b="1" dirty="0" smtClean="0">
                <a:solidFill>
                  <a:srgbClr val="006747"/>
                </a:solidFill>
                <a:ea typeface="Noto Serif SC Bold" pitchFamily="34" charset="-122"/>
              </a:rPr>
              <a:t>Личинки комах </a:t>
            </a:r>
            <a:r>
              <a:rPr lang="uk-UA" sz="4450" b="1" dirty="0" err="1" smtClean="0">
                <a:solidFill>
                  <a:srgbClr val="006747"/>
                </a:solidFill>
                <a:ea typeface="Noto Serif SC Bold" pitchFamily="34" charset="-122"/>
              </a:rPr>
              <a:t>детритофагів</a:t>
            </a:r>
            <a:endParaRPr lang="en-US" sz="4450" dirty="0"/>
          </a:p>
        </p:txBody>
      </p:sp>
      <p:sp>
        <p:nvSpPr>
          <p:cNvPr id="12" name="Text 6"/>
          <p:cNvSpPr/>
          <p:nvPr/>
        </p:nvSpPr>
        <p:spPr>
          <a:xfrm>
            <a:off x="204952" y="741754"/>
            <a:ext cx="8103476" cy="10134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just"/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У </a:t>
            </a:r>
            <a:r>
              <a:rPr lang="uk-UA" sz="2400" dirty="0">
                <a:latin typeface="Times New Roman" pitchFamily="18" charset="0"/>
                <a:cs typeface="Times New Roman" pitchFamily="18" charset="0"/>
              </a:rPr>
              <a:t>цей період вони часто зустрічаються поодинці в ґрунті, оскільки після шлюбного польоту скидають крила і шукають місце для заснування нової колонії.</a:t>
            </a:r>
          </a:p>
          <a:p>
            <a:pPr algn="just"/>
            <a:r>
              <a:rPr lang="uk-UA" sz="2400" b="1" dirty="0">
                <a:latin typeface="Times New Roman" pitchFamily="18" charset="0"/>
                <a:cs typeface="Times New Roman" pitchFamily="18" charset="0"/>
              </a:rPr>
              <a:t>Користь цих мурах для лісу</a:t>
            </a:r>
          </a:p>
          <a:p>
            <a:pPr algn="just"/>
            <a:r>
              <a:rPr lang="uk-UA" sz="2400" dirty="0">
                <a:latin typeface="Times New Roman" pitchFamily="18" charset="0"/>
                <a:cs typeface="Times New Roman" pitchFamily="18" charset="0"/>
              </a:rPr>
              <a:t>Мурахи — це «інженери» та «охоронці» лісу. Їхня 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роль:</a:t>
            </a:r>
            <a:endParaRPr lang="uk-UA" sz="24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uk-UA" sz="2400" b="1" dirty="0">
                <a:latin typeface="Times New Roman" pitchFamily="18" charset="0"/>
                <a:cs typeface="Times New Roman" pitchFamily="18" charset="0"/>
              </a:rPr>
              <a:t>Аерація та поліпшення ґрунту:</a:t>
            </a:r>
            <a:r>
              <a:rPr lang="uk-UA" sz="2400" dirty="0">
                <a:latin typeface="Times New Roman" pitchFamily="18" charset="0"/>
                <a:cs typeface="Times New Roman" pitchFamily="18" charset="0"/>
              </a:rPr>
              <a:t> Будуючи підземні ходи, вони розпушують землю, що дозволяє кисню та воді легше проникати до коріння дерев. Це особливо важливо в лісовій підстилці, де ґрунт може бути щільним.</a:t>
            </a:r>
          </a:p>
          <a:p>
            <a:pPr algn="just"/>
            <a:r>
              <a:rPr lang="uk-UA" sz="2400" b="1" dirty="0">
                <a:latin typeface="Times New Roman" pitchFamily="18" charset="0"/>
                <a:cs typeface="Times New Roman" pitchFamily="18" charset="0"/>
              </a:rPr>
              <a:t>«Санітари» лісу:</a:t>
            </a:r>
            <a:r>
              <a:rPr lang="uk-UA" sz="2400" dirty="0">
                <a:latin typeface="Times New Roman" pitchFamily="18" charset="0"/>
                <a:cs typeface="Times New Roman" pitchFamily="18" charset="0"/>
              </a:rPr>
              <a:t> Вони активно збирають і поїдають личинок шкідників, гусениць та інших комах, які можуть пошкоджувати листя чи хвою дерев.</a:t>
            </a:r>
          </a:p>
          <a:p>
            <a:pPr algn="just"/>
            <a:r>
              <a:rPr lang="uk-UA" sz="2400" b="1" dirty="0">
                <a:latin typeface="Times New Roman" pitchFamily="18" charset="0"/>
                <a:cs typeface="Times New Roman" pitchFamily="18" charset="0"/>
              </a:rPr>
              <a:t>Розповсюдження насіння:</a:t>
            </a:r>
            <a:r>
              <a:rPr lang="uk-UA" sz="2400" dirty="0">
                <a:latin typeface="Times New Roman" pitchFamily="18" charset="0"/>
                <a:cs typeface="Times New Roman" pitchFamily="18" charset="0"/>
              </a:rPr>
              <a:t> Багато лісових рослин (наприклад, проліски, копитняк, чистотіл) мають на насінні спеціальні поживні 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придатки, </a:t>
            </a:r>
            <a:r>
              <a:rPr lang="uk-UA" sz="2400" dirty="0">
                <a:latin typeface="Times New Roman" pitchFamily="18" charset="0"/>
                <a:cs typeface="Times New Roman" pitchFamily="18" charset="0"/>
              </a:rPr>
              <a:t>які мурахи люблять їсти. Вони тягнуть насіння в гніздо, гублять його по дорозі, і таким чином «садять» нові рослини по всьому лісу.</a:t>
            </a:r>
          </a:p>
          <a:p>
            <a:pPr algn="just"/>
            <a:r>
              <a:rPr lang="uk-UA" sz="2400" b="1" dirty="0">
                <a:latin typeface="Times New Roman" pitchFamily="18" charset="0"/>
                <a:cs typeface="Times New Roman" pitchFamily="18" charset="0"/>
              </a:rPr>
              <a:t>Харчовий ланцюг:</a:t>
            </a:r>
            <a:r>
              <a:rPr lang="uk-UA" sz="2400" dirty="0">
                <a:latin typeface="Times New Roman" pitchFamily="18" charset="0"/>
                <a:cs typeface="Times New Roman" pitchFamily="18" charset="0"/>
              </a:rPr>
              <a:t> Самі мурахи та їхні лялечки («мурашині яйця») є важливим кормом для птахів (наприклад, дятлів) та дрібних звірів.</a:t>
            </a:r>
          </a:p>
        </p:txBody>
      </p:sp>
      <p:pic>
        <p:nvPicPr>
          <p:cNvPr id="6147" name="Picture 3" descr="C:\Users\storozh\Desktop\Вадім\кокрурси 2026\МАН юніор дослідник\photo_2026-03-31_19-52-09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897" t="25080" r="1" b="15756"/>
          <a:stretch/>
        </p:blipFill>
        <p:spPr bwMode="auto">
          <a:xfrm>
            <a:off x="9949068" y="741754"/>
            <a:ext cx="3878481" cy="29008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C:\Users\storozh\Desktop\Вадім\кокрурси 2026\МАН юніор дослідник\photo_2026-03-31_19-52-03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642"/>
          <a:stretch/>
        </p:blipFill>
        <p:spPr bwMode="auto">
          <a:xfrm>
            <a:off x="9366935" y="4605749"/>
            <a:ext cx="5042748" cy="33967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13865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89503" y="623649"/>
            <a:ext cx="11044476" cy="7048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00" b="1" dirty="0">
                <a:solidFill>
                  <a:srgbClr val="006747"/>
                </a:solidFill>
                <a:latin typeface="Noto Serif SC Bold" pitchFamily="34" charset="0"/>
                <a:ea typeface="Noto Serif SC Bold" pitchFamily="34" charset="-122"/>
                <a:cs typeface="Noto Serif SC Bold" pitchFamily="34" charset="-120"/>
              </a:rPr>
              <a:t>Мурахи — інженери та охоронці лісу</a:t>
            </a:r>
            <a:endParaRPr lang="en-US" sz="4400" dirty="0"/>
          </a:p>
        </p:txBody>
      </p:sp>
      <p:sp>
        <p:nvSpPr>
          <p:cNvPr id="3" name="Shape 1"/>
          <p:cNvSpPr/>
          <p:nvPr/>
        </p:nvSpPr>
        <p:spPr>
          <a:xfrm>
            <a:off x="789503" y="1777127"/>
            <a:ext cx="3094553" cy="5828824"/>
          </a:xfrm>
          <a:prstGeom prst="roundRect">
            <a:avLst>
              <a:gd name="adj" fmla="val 6560"/>
            </a:avLst>
          </a:prstGeom>
          <a:solidFill>
            <a:srgbClr val="D1EFE4"/>
          </a:solidFill>
          <a:ln w="7620">
            <a:solidFill>
              <a:srgbClr val="B7D5CA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1022628" y="2010251"/>
            <a:ext cx="676632" cy="676632"/>
          </a:xfrm>
          <a:prstGeom prst="roundRect">
            <a:avLst>
              <a:gd name="adj" fmla="val 13512641"/>
            </a:avLst>
          </a:prstGeom>
          <a:solidFill>
            <a:srgbClr val="006747"/>
          </a:solidFill>
          <a:ln/>
        </p:spPr>
      </p:sp>
      <p:sp>
        <p:nvSpPr>
          <p:cNvPr id="6" name="Text 3"/>
          <p:cNvSpPr/>
          <p:nvPr/>
        </p:nvSpPr>
        <p:spPr>
          <a:xfrm>
            <a:off x="1022628" y="2911197"/>
            <a:ext cx="2628305" cy="7353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Noto Serif SC Bold" pitchFamily="34" charset="0"/>
                <a:ea typeface="Noto Serif SC Bold" pitchFamily="34" charset="-122"/>
                <a:cs typeface="Noto Serif SC Bold" pitchFamily="34" charset="-120"/>
              </a:rPr>
              <a:t>🔨</a:t>
            </a:r>
            <a:r>
              <a:rPr lang="en-US" sz="2200" b="1" dirty="0">
                <a:solidFill>
                  <a:srgbClr val="4B4A4A"/>
                </a:solidFill>
                <a:latin typeface="Noto Serif SC Bold" pitchFamily="34" charset="0"/>
                <a:ea typeface="Noto Serif SC Bold" pitchFamily="34" charset="-122"/>
                <a:cs typeface="Noto Serif SC Bold" pitchFamily="34" charset="-120"/>
              </a:rPr>
              <a:t> Аерація ґрунту</a:t>
            </a:r>
            <a:endParaRPr lang="en-US" sz="2200" dirty="0"/>
          </a:p>
        </p:txBody>
      </p:sp>
      <p:sp>
        <p:nvSpPr>
          <p:cNvPr id="7" name="Text 4"/>
          <p:cNvSpPr/>
          <p:nvPr/>
        </p:nvSpPr>
        <p:spPr>
          <a:xfrm>
            <a:off x="1022628" y="4313455"/>
            <a:ext cx="2628305" cy="28794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lnSpc>
                <a:spcPts val="2800"/>
              </a:lnSpc>
              <a:buNone/>
            </a:pPr>
            <a:r>
              <a:rPr lang="en-US" sz="1750" dirty="0">
                <a:latin typeface="Times New Roman" pitchFamily="18" charset="0"/>
                <a:ea typeface="Geist" pitchFamily="34" charset="-122"/>
                <a:cs typeface="Times New Roman" pitchFamily="18" charset="0"/>
              </a:rPr>
              <a:t>Будуючи підземні ходи, мурахи розпушують землю, що дозволяє кисню та воді легше проникати до коріння дерев. Це особливо важливо в лісовій підстилці.</a:t>
            </a:r>
            <a:endParaRPr lang="en-US" sz="175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Shape 5"/>
          <p:cNvSpPr/>
          <p:nvPr/>
        </p:nvSpPr>
        <p:spPr>
          <a:xfrm>
            <a:off x="4108371" y="1777127"/>
            <a:ext cx="3094673" cy="5828824"/>
          </a:xfrm>
          <a:prstGeom prst="roundRect">
            <a:avLst>
              <a:gd name="adj" fmla="val 6560"/>
            </a:avLst>
          </a:prstGeom>
          <a:solidFill>
            <a:srgbClr val="D1EFE4"/>
          </a:solidFill>
          <a:ln w="7620">
            <a:solidFill>
              <a:srgbClr val="B7D5CA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4341495" y="2010251"/>
            <a:ext cx="676632" cy="676632"/>
          </a:xfrm>
          <a:prstGeom prst="roundRect">
            <a:avLst>
              <a:gd name="adj" fmla="val 13512641"/>
            </a:avLst>
          </a:prstGeom>
          <a:solidFill>
            <a:srgbClr val="006747"/>
          </a:solidFill>
          <a:ln/>
        </p:spPr>
      </p:sp>
      <p:sp>
        <p:nvSpPr>
          <p:cNvPr id="11" name="Text 7"/>
          <p:cNvSpPr/>
          <p:nvPr/>
        </p:nvSpPr>
        <p:spPr>
          <a:xfrm>
            <a:off x="4341495" y="2911197"/>
            <a:ext cx="2628424" cy="3829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Noto Serif SC Bold" pitchFamily="34" charset="0"/>
                <a:ea typeface="Noto Serif SC Bold" pitchFamily="34" charset="-122"/>
                <a:cs typeface="Noto Serif SC Bold" pitchFamily="34" charset="-120"/>
              </a:rPr>
              <a:t>🛡️</a:t>
            </a:r>
            <a:r>
              <a:rPr lang="en-US" sz="2200" b="1" dirty="0">
                <a:solidFill>
                  <a:srgbClr val="4B4A4A"/>
                </a:solidFill>
                <a:latin typeface="Noto Serif SC Bold" pitchFamily="34" charset="0"/>
                <a:ea typeface="Noto Serif SC Bold" pitchFamily="34" charset="-122"/>
                <a:cs typeface="Noto Serif SC Bold" pitchFamily="34" charset="-120"/>
              </a:rPr>
              <a:t> Санітари лісу</a:t>
            </a:r>
            <a:endParaRPr lang="en-US" sz="2200" dirty="0"/>
          </a:p>
        </p:txBody>
      </p:sp>
      <p:sp>
        <p:nvSpPr>
          <p:cNvPr id="12" name="Text 8"/>
          <p:cNvSpPr/>
          <p:nvPr/>
        </p:nvSpPr>
        <p:spPr>
          <a:xfrm>
            <a:off x="4341495" y="4348872"/>
            <a:ext cx="2628424" cy="21595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lnSpc>
                <a:spcPts val="2800"/>
              </a:lnSpc>
              <a:buNone/>
            </a:pPr>
            <a:r>
              <a:rPr lang="en-US" sz="1750" dirty="0">
                <a:latin typeface="Times New Roman" pitchFamily="18" charset="0"/>
                <a:ea typeface="Geist" pitchFamily="34" charset="-122"/>
                <a:cs typeface="Times New Roman" pitchFamily="18" charset="0"/>
              </a:rPr>
              <a:t>Вони активно збирають і поїдають личинок шкідників, гусениць та інших комах, які можуть пошкоджувати листя чи хвою дерев.</a:t>
            </a:r>
            <a:endParaRPr lang="en-US" sz="175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Shape 9"/>
          <p:cNvSpPr/>
          <p:nvPr/>
        </p:nvSpPr>
        <p:spPr>
          <a:xfrm>
            <a:off x="7427357" y="1777127"/>
            <a:ext cx="3094553" cy="5828824"/>
          </a:xfrm>
          <a:prstGeom prst="roundRect">
            <a:avLst>
              <a:gd name="adj" fmla="val 6560"/>
            </a:avLst>
          </a:prstGeom>
          <a:solidFill>
            <a:srgbClr val="D1EFE4"/>
          </a:solidFill>
          <a:ln w="7620">
            <a:solidFill>
              <a:srgbClr val="B7D5CA"/>
            </a:solidFill>
            <a:prstDash val="solid"/>
          </a:ln>
        </p:spPr>
      </p:sp>
      <p:sp>
        <p:nvSpPr>
          <p:cNvPr id="14" name="Shape 10"/>
          <p:cNvSpPr/>
          <p:nvPr/>
        </p:nvSpPr>
        <p:spPr>
          <a:xfrm>
            <a:off x="7660481" y="2010251"/>
            <a:ext cx="676632" cy="676632"/>
          </a:xfrm>
          <a:prstGeom prst="roundRect">
            <a:avLst>
              <a:gd name="adj" fmla="val 13512641"/>
            </a:avLst>
          </a:prstGeom>
          <a:solidFill>
            <a:srgbClr val="006747"/>
          </a:solidFill>
          <a:ln/>
        </p:spPr>
      </p:sp>
      <p:sp>
        <p:nvSpPr>
          <p:cNvPr id="16" name="Text 11"/>
          <p:cNvSpPr/>
          <p:nvPr/>
        </p:nvSpPr>
        <p:spPr>
          <a:xfrm>
            <a:off x="7660481" y="2911197"/>
            <a:ext cx="2628305" cy="10877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Noto Serif SC Bold" pitchFamily="34" charset="0"/>
                <a:ea typeface="Noto Serif SC Bold" pitchFamily="34" charset="-122"/>
                <a:cs typeface="Noto Serif SC Bold" pitchFamily="34" charset="-120"/>
              </a:rPr>
              <a:t>🌱</a:t>
            </a:r>
            <a:r>
              <a:rPr lang="en-US" sz="2200" b="1" dirty="0">
                <a:solidFill>
                  <a:srgbClr val="4B4A4A"/>
                </a:solidFill>
                <a:latin typeface="Noto Serif SC Bold" pitchFamily="34" charset="0"/>
                <a:ea typeface="Noto Serif SC Bold" pitchFamily="34" charset="-122"/>
                <a:cs typeface="Noto Serif SC Bold" pitchFamily="34" charset="-120"/>
              </a:rPr>
              <a:t> Розповсюдження насіння</a:t>
            </a:r>
            <a:endParaRPr lang="en-US" sz="2200" dirty="0"/>
          </a:p>
        </p:txBody>
      </p:sp>
      <p:sp>
        <p:nvSpPr>
          <p:cNvPr id="17" name="Text 12"/>
          <p:cNvSpPr/>
          <p:nvPr/>
        </p:nvSpPr>
        <p:spPr>
          <a:xfrm>
            <a:off x="7660481" y="4382384"/>
            <a:ext cx="2628305" cy="32393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lnSpc>
                <a:spcPts val="2800"/>
              </a:lnSpc>
              <a:buNone/>
            </a:pPr>
            <a:r>
              <a:rPr lang="en-US" sz="1750" dirty="0">
                <a:latin typeface="Times New Roman" pitchFamily="18" charset="0"/>
                <a:ea typeface="Geist" pitchFamily="34" charset="-122"/>
                <a:cs typeface="Times New Roman" pitchFamily="18" charset="0"/>
              </a:rPr>
              <a:t>Багато лісових рослин мають на насінні поживні придатки (елайосоми), які мурахи люблять їсти. Вони тягнуть насіння в гніздо, гублять його по дорозі, і таким чином «садять» нові рослини.</a:t>
            </a:r>
            <a:endParaRPr lang="en-US" sz="175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Shape 13"/>
          <p:cNvSpPr/>
          <p:nvPr/>
        </p:nvSpPr>
        <p:spPr>
          <a:xfrm>
            <a:off x="10746224" y="1777127"/>
            <a:ext cx="3094673" cy="5828824"/>
          </a:xfrm>
          <a:prstGeom prst="roundRect">
            <a:avLst>
              <a:gd name="adj" fmla="val 6560"/>
            </a:avLst>
          </a:prstGeom>
          <a:solidFill>
            <a:srgbClr val="D1EFE4"/>
          </a:solidFill>
          <a:ln w="7620">
            <a:solidFill>
              <a:srgbClr val="B7D5CA"/>
            </a:solidFill>
            <a:prstDash val="solid"/>
          </a:ln>
        </p:spPr>
      </p:sp>
      <p:sp>
        <p:nvSpPr>
          <p:cNvPr id="19" name="Shape 14"/>
          <p:cNvSpPr/>
          <p:nvPr/>
        </p:nvSpPr>
        <p:spPr>
          <a:xfrm>
            <a:off x="10979348" y="2010251"/>
            <a:ext cx="676632" cy="676632"/>
          </a:xfrm>
          <a:prstGeom prst="roundRect">
            <a:avLst>
              <a:gd name="adj" fmla="val 13512641"/>
            </a:avLst>
          </a:prstGeom>
          <a:solidFill>
            <a:srgbClr val="006747"/>
          </a:solidFill>
          <a:ln/>
        </p:spPr>
      </p:sp>
      <p:sp>
        <p:nvSpPr>
          <p:cNvPr id="21" name="Text 15"/>
          <p:cNvSpPr/>
          <p:nvPr/>
        </p:nvSpPr>
        <p:spPr>
          <a:xfrm>
            <a:off x="10979348" y="2911197"/>
            <a:ext cx="2628424" cy="7353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Noto Serif SC Bold" pitchFamily="34" charset="0"/>
                <a:ea typeface="Noto Serif SC Bold" pitchFamily="34" charset="-122"/>
                <a:cs typeface="Noto Serif SC Bold" pitchFamily="34" charset="-120"/>
              </a:rPr>
              <a:t>🔗</a:t>
            </a:r>
            <a:r>
              <a:rPr lang="en-US" sz="2200" b="1" dirty="0">
                <a:solidFill>
                  <a:srgbClr val="4B4A4A"/>
                </a:solidFill>
                <a:latin typeface="Noto Serif SC Bold" pitchFamily="34" charset="0"/>
                <a:ea typeface="Noto Serif SC Bold" pitchFamily="34" charset="-122"/>
                <a:cs typeface="Noto Serif SC Bold" pitchFamily="34" charset="-120"/>
              </a:rPr>
              <a:t> Харчовий ланцюг</a:t>
            </a:r>
            <a:endParaRPr lang="en-US" sz="2200" dirty="0"/>
          </a:p>
        </p:txBody>
      </p:sp>
      <p:sp>
        <p:nvSpPr>
          <p:cNvPr id="22" name="Text 16"/>
          <p:cNvSpPr/>
          <p:nvPr/>
        </p:nvSpPr>
        <p:spPr>
          <a:xfrm>
            <a:off x="10979348" y="4493418"/>
            <a:ext cx="2628424" cy="25194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lnSpc>
                <a:spcPts val="2800"/>
              </a:lnSpc>
              <a:buNone/>
            </a:pPr>
            <a:r>
              <a:rPr lang="en-US" sz="1750" dirty="0">
                <a:latin typeface="Times New Roman" pitchFamily="18" charset="0"/>
                <a:ea typeface="Geist" pitchFamily="34" charset="-122"/>
                <a:cs typeface="Times New Roman" pitchFamily="18" charset="0"/>
              </a:rPr>
              <a:t>Самі мурахи та їхні лялечки є важливим кормом для птахів (наприклад, дятлів) та дрібних звірів, підтримуючи біорізноманіття лісу.</a:t>
            </a:r>
            <a:endParaRPr lang="en-US" sz="175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12904839" y="7757652"/>
            <a:ext cx="1607574" cy="353961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277684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6267926" y="629483"/>
            <a:ext cx="7580948" cy="13956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450"/>
              </a:lnSpc>
              <a:buNone/>
            </a:pPr>
            <a:r>
              <a:rPr lang="en-US" sz="4350" b="1" dirty="0">
                <a:solidFill>
                  <a:srgbClr val="006747"/>
                </a:solidFill>
                <a:latin typeface="Noto Serif SC Bold" pitchFamily="34" charset="0"/>
                <a:ea typeface="Noto Serif SC Bold" pitchFamily="34" charset="-122"/>
                <a:cs typeface="Noto Serif SC Bold" pitchFamily="34" charset="-120"/>
              </a:rPr>
              <a:t>Роль комах у харчових ланцюгах</a:t>
            </a:r>
            <a:endParaRPr lang="en-US" sz="4350" dirty="0"/>
          </a:p>
        </p:txBody>
      </p:sp>
      <p:sp>
        <p:nvSpPr>
          <p:cNvPr id="4" name="Shape 1"/>
          <p:cNvSpPr/>
          <p:nvPr/>
        </p:nvSpPr>
        <p:spPr>
          <a:xfrm>
            <a:off x="6267926" y="2354818"/>
            <a:ext cx="7580948" cy="1720096"/>
          </a:xfrm>
          <a:prstGeom prst="roundRect">
            <a:avLst>
              <a:gd name="adj" fmla="val 8506"/>
            </a:avLst>
          </a:prstGeom>
          <a:solidFill>
            <a:srgbClr val="E5F9F2">
              <a:alpha val="95000"/>
            </a:srgbClr>
          </a:solidFill>
          <a:ln w="30480">
            <a:solidFill>
              <a:srgbClr val="B7D5CA"/>
            </a:solidFill>
            <a:prstDash val="solid"/>
          </a:ln>
        </p:spPr>
      </p:sp>
      <p:sp>
        <p:nvSpPr>
          <p:cNvPr id="5" name="Shape 2"/>
          <p:cNvSpPr/>
          <p:nvPr/>
        </p:nvSpPr>
        <p:spPr>
          <a:xfrm>
            <a:off x="6237446" y="2354818"/>
            <a:ext cx="121920" cy="1720096"/>
          </a:xfrm>
          <a:prstGeom prst="roundRect">
            <a:avLst>
              <a:gd name="adj" fmla="val 164847"/>
            </a:avLst>
          </a:prstGeom>
          <a:solidFill>
            <a:srgbClr val="006747"/>
          </a:solidFill>
          <a:ln/>
        </p:spPr>
      </p:sp>
      <p:sp>
        <p:nvSpPr>
          <p:cNvPr id="6" name="Text 3"/>
          <p:cNvSpPr/>
          <p:nvPr/>
        </p:nvSpPr>
        <p:spPr>
          <a:xfrm>
            <a:off x="6613088" y="2608540"/>
            <a:ext cx="3242786" cy="3717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b="1" dirty="0">
                <a:solidFill>
                  <a:srgbClr val="000000"/>
                </a:solidFill>
                <a:latin typeface="Noto Serif SC Bold" pitchFamily="34" charset="0"/>
                <a:ea typeface="Noto Serif SC Bold" pitchFamily="34" charset="-122"/>
                <a:cs typeface="Noto Serif SC Bold" pitchFamily="34" charset="-120"/>
              </a:rPr>
              <a:t>🌱</a:t>
            </a:r>
            <a:r>
              <a:rPr lang="en-US" sz="2150" b="1" dirty="0">
                <a:solidFill>
                  <a:srgbClr val="4B4A4A"/>
                </a:solidFill>
                <a:latin typeface="Noto Serif SC Bold" pitchFamily="34" charset="0"/>
                <a:ea typeface="Noto Serif SC Bold" pitchFamily="34" charset="-122"/>
                <a:cs typeface="Noto Serif SC Bold" pitchFamily="34" charset="-120"/>
              </a:rPr>
              <a:t> Рослини → комахи</a:t>
            </a:r>
            <a:endParaRPr lang="en-US" sz="2150" dirty="0"/>
          </a:p>
        </p:txBody>
      </p:sp>
      <p:sp>
        <p:nvSpPr>
          <p:cNvPr id="7" name="Text 4"/>
          <p:cNvSpPr/>
          <p:nvPr/>
        </p:nvSpPr>
        <p:spPr>
          <a:xfrm>
            <a:off x="6613088" y="3112056"/>
            <a:ext cx="6982063" cy="7091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50" dirty="0">
                <a:latin typeface="Times New Roman" pitchFamily="18" charset="0"/>
                <a:ea typeface="Geist" pitchFamily="34" charset="-122"/>
                <a:cs typeface="Times New Roman" pitchFamily="18" charset="0"/>
              </a:rPr>
              <a:t>Комахи споживають нектар, пилок, листя — є первинними консументами</a:t>
            </a:r>
            <a:endParaRPr lang="en-US" sz="175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Shape 5"/>
          <p:cNvSpPr/>
          <p:nvPr/>
        </p:nvSpPr>
        <p:spPr>
          <a:xfrm>
            <a:off x="6267926" y="4294703"/>
            <a:ext cx="7580948" cy="1720096"/>
          </a:xfrm>
          <a:prstGeom prst="roundRect">
            <a:avLst>
              <a:gd name="adj" fmla="val 8506"/>
            </a:avLst>
          </a:prstGeom>
          <a:solidFill>
            <a:srgbClr val="E5F9F2">
              <a:alpha val="95000"/>
            </a:srgbClr>
          </a:solidFill>
          <a:ln w="30480">
            <a:solidFill>
              <a:srgbClr val="B7D5CA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6237446" y="4294703"/>
            <a:ext cx="121920" cy="1720096"/>
          </a:xfrm>
          <a:prstGeom prst="roundRect">
            <a:avLst>
              <a:gd name="adj" fmla="val 164847"/>
            </a:avLst>
          </a:prstGeom>
          <a:solidFill>
            <a:srgbClr val="006747"/>
          </a:solidFill>
          <a:ln/>
        </p:spPr>
      </p:sp>
      <p:sp>
        <p:nvSpPr>
          <p:cNvPr id="10" name="Text 7"/>
          <p:cNvSpPr/>
          <p:nvPr/>
        </p:nvSpPr>
        <p:spPr>
          <a:xfrm>
            <a:off x="6613088" y="4548426"/>
            <a:ext cx="2872978" cy="3717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b="1" dirty="0">
                <a:solidFill>
                  <a:srgbClr val="000000"/>
                </a:solidFill>
                <a:latin typeface="Noto Serif SC Bold" pitchFamily="34" charset="0"/>
                <a:ea typeface="Noto Serif SC Bold" pitchFamily="34" charset="-122"/>
                <a:cs typeface="Noto Serif SC Bold" pitchFamily="34" charset="-120"/>
              </a:rPr>
              <a:t>🐛</a:t>
            </a:r>
            <a:r>
              <a:rPr lang="en-US" sz="2150" b="1" dirty="0">
                <a:solidFill>
                  <a:srgbClr val="4B4A4A"/>
                </a:solidFill>
                <a:latin typeface="Noto Serif SC Bold" pitchFamily="34" charset="0"/>
                <a:ea typeface="Noto Serif SC Bold" pitchFamily="34" charset="-122"/>
                <a:cs typeface="Noto Serif SC Bold" pitchFamily="34" charset="-120"/>
              </a:rPr>
              <a:t> Комахи → птахи</a:t>
            </a:r>
            <a:endParaRPr lang="en-US" sz="2150" dirty="0"/>
          </a:p>
        </p:txBody>
      </p:sp>
      <p:sp>
        <p:nvSpPr>
          <p:cNvPr id="11" name="Text 8"/>
          <p:cNvSpPr/>
          <p:nvPr/>
        </p:nvSpPr>
        <p:spPr>
          <a:xfrm>
            <a:off x="6613088" y="5051941"/>
            <a:ext cx="6982063" cy="7091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50" dirty="0">
                <a:solidFill>
                  <a:srgbClr val="4B4A4A"/>
                </a:solidFill>
                <a:latin typeface="Times New Roman" pitchFamily="18" charset="0"/>
                <a:ea typeface="Geist" pitchFamily="34" charset="-122"/>
                <a:cs typeface="Times New Roman" pitchFamily="18" charset="0"/>
              </a:rPr>
              <a:t>Комахи слугують кормовою базою для більшості птахів у період гніздування</a:t>
            </a:r>
            <a:endParaRPr lang="en-US" sz="175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Shape 9"/>
          <p:cNvSpPr/>
          <p:nvPr/>
        </p:nvSpPr>
        <p:spPr>
          <a:xfrm>
            <a:off x="6267926" y="6234589"/>
            <a:ext cx="7580948" cy="1365528"/>
          </a:xfrm>
          <a:prstGeom prst="roundRect">
            <a:avLst>
              <a:gd name="adj" fmla="val 10714"/>
            </a:avLst>
          </a:prstGeom>
          <a:solidFill>
            <a:srgbClr val="E5F9F2">
              <a:alpha val="95000"/>
            </a:srgbClr>
          </a:solidFill>
          <a:ln w="30480">
            <a:solidFill>
              <a:srgbClr val="B7D5CA"/>
            </a:solidFill>
            <a:prstDash val="solid"/>
          </a:ln>
        </p:spPr>
      </p:sp>
      <p:sp>
        <p:nvSpPr>
          <p:cNvPr id="13" name="Shape 10"/>
          <p:cNvSpPr/>
          <p:nvPr/>
        </p:nvSpPr>
        <p:spPr>
          <a:xfrm>
            <a:off x="6237446" y="6234589"/>
            <a:ext cx="121920" cy="1365528"/>
          </a:xfrm>
          <a:prstGeom prst="roundRect">
            <a:avLst>
              <a:gd name="adj" fmla="val 164847"/>
            </a:avLst>
          </a:prstGeom>
          <a:solidFill>
            <a:srgbClr val="006747"/>
          </a:solidFill>
          <a:ln/>
        </p:spPr>
      </p:sp>
      <p:sp>
        <p:nvSpPr>
          <p:cNvPr id="14" name="Text 11"/>
          <p:cNvSpPr/>
          <p:nvPr/>
        </p:nvSpPr>
        <p:spPr>
          <a:xfrm>
            <a:off x="6613088" y="6488311"/>
            <a:ext cx="5406509" cy="3717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b="1" dirty="0">
                <a:solidFill>
                  <a:srgbClr val="000000"/>
                </a:solidFill>
                <a:latin typeface="Noto Serif SC Bold" pitchFamily="34" charset="0"/>
                <a:ea typeface="Noto Serif SC Bold" pitchFamily="34" charset="-122"/>
                <a:cs typeface="Noto Serif SC Bold" pitchFamily="34" charset="-120"/>
              </a:rPr>
              <a:t>🦎</a:t>
            </a:r>
            <a:r>
              <a:rPr lang="en-US" sz="2150" b="1" dirty="0">
                <a:solidFill>
                  <a:srgbClr val="4B4A4A"/>
                </a:solidFill>
                <a:latin typeface="Noto Serif SC Bold" pitchFamily="34" charset="0"/>
                <a:ea typeface="Noto Serif SC Bold" pitchFamily="34" charset="-122"/>
                <a:cs typeface="Noto Serif SC Bold" pitchFamily="34" charset="-120"/>
              </a:rPr>
              <a:t> Комахи → плазуни та земноводні</a:t>
            </a:r>
            <a:endParaRPr lang="en-US" sz="2150" dirty="0"/>
          </a:p>
        </p:txBody>
      </p:sp>
      <p:sp>
        <p:nvSpPr>
          <p:cNvPr id="15" name="Text 12"/>
          <p:cNvSpPr/>
          <p:nvPr/>
        </p:nvSpPr>
        <p:spPr>
          <a:xfrm>
            <a:off x="6613088" y="6991826"/>
            <a:ext cx="6982063" cy="3545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50" dirty="0">
                <a:solidFill>
                  <a:srgbClr val="4B4A4A"/>
                </a:solidFill>
                <a:latin typeface="Times New Roman" pitchFamily="18" charset="0"/>
                <a:ea typeface="Geist" pitchFamily="34" charset="-122"/>
                <a:cs typeface="Times New Roman" pitchFamily="18" charset="0"/>
              </a:rPr>
              <a:t>Є важливим джерелом білка для ящірок, жаб та інших тварин</a:t>
            </a:r>
            <a:endParaRPr lang="en-US" sz="175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12904839" y="7757652"/>
            <a:ext cx="1607574" cy="353961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pic>
        <p:nvPicPr>
          <p:cNvPr id="2050" name="Picture 2" descr="C:\Users\storozh\Desktop\Вадім\кокрурси 2026\МАН юніор дослідник\photo_2026-04-01_18-03-5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002" y="941656"/>
            <a:ext cx="4826405" cy="64352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256705" y="663535"/>
            <a:ext cx="11183183" cy="5486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300"/>
              </a:lnSpc>
              <a:buNone/>
            </a:pPr>
            <a:r>
              <a:rPr lang="en-US" sz="3450" b="1" dirty="0">
                <a:solidFill>
                  <a:srgbClr val="006747"/>
                </a:solidFill>
                <a:latin typeface="Noto Serif SC Bold" pitchFamily="34" charset="0"/>
                <a:ea typeface="Noto Serif SC Bold" pitchFamily="34" charset="-122"/>
                <a:cs typeface="Noto Serif SC Bold" pitchFamily="34" charset="-120"/>
              </a:rPr>
              <a:t>Хвойно-листяна посадка: ідеальне середовище</a:t>
            </a:r>
            <a:endParaRPr lang="en-US" sz="3450" dirty="0"/>
          </a:p>
        </p:txBody>
      </p:sp>
      <p:sp>
        <p:nvSpPr>
          <p:cNvPr id="4" name="Text 1"/>
          <p:cNvSpPr/>
          <p:nvPr/>
        </p:nvSpPr>
        <p:spPr>
          <a:xfrm>
            <a:off x="7537013" y="1551861"/>
            <a:ext cx="5472470" cy="27443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700" b="1" dirty="0">
                <a:solidFill>
                  <a:srgbClr val="006747"/>
                </a:solidFill>
                <a:latin typeface="Noto Serif SC Bold" pitchFamily="34" charset="0"/>
                <a:ea typeface="Noto Serif SC Bold" pitchFamily="34" charset="-122"/>
                <a:cs typeface="Noto Serif SC Bold" pitchFamily="34" charset="-120"/>
              </a:rPr>
              <a:t>Чому комахоподібні процвітають у цьому лісі?</a:t>
            </a:r>
            <a:endParaRPr lang="en-US" sz="1700" dirty="0"/>
          </a:p>
        </p:txBody>
      </p:sp>
      <p:sp>
        <p:nvSpPr>
          <p:cNvPr id="5" name="Text 2"/>
          <p:cNvSpPr/>
          <p:nvPr/>
        </p:nvSpPr>
        <p:spPr>
          <a:xfrm>
            <a:off x="7537013" y="1962150"/>
            <a:ext cx="5844302" cy="4983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lnSpc>
                <a:spcPts val="1950"/>
              </a:lnSpc>
              <a:buNone/>
            </a:pPr>
            <a:r>
              <a:rPr lang="en-US" sz="2400" dirty="0">
                <a:solidFill>
                  <a:srgbClr val="4B4A4A"/>
                </a:solidFill>
                <a:latin typeface="Times New Roman" pitchFamily="18" charset="0"/>
                <a:ea typeface="Geist" pitchFamily="34" charset="-122"/>
                <a:cs typeface="Times New Roman" pitchFamily="18" charset="0"/>
              </a:rPr>
              <a:t>Хвойно-листяна посадка створює унікальні умови для розвитку грунтових комахоподібних: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 3"/>
          <p:cNvSpPr/>
          <p:nvPr/>
        </p:nvSpPr>
        <p:spPr>
          <a:xfrm>
            <a:off x="7537013" y="2929664"/>
            <a:ext cx="5844302" cy="755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lnSpc>
                <a:spcPts val="195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Times New Roman" pitchFamily="18" charset="0"/>
                <a:ea typeface="Geist" pitchFamily="34" charset="-122"/>
                <a:cs typeface="Times New Roman" pitchFamily="18" charset="0"/>
              </a:rPr>
              <a:t>🌧️</a:t>
            </a:r>
            <a:r>
              <a:rPr lang="en-US" sz="2400" dirty="0">
                <a:solidFill>
                  <a:srgbClr val="4B4A4A"/>
                </a:solidFill>
                <a:latin typeface="Times New Roman" pitchFamily="18" charset="0"/>
                <a:ea typeface="Geist" pitchFamily="34" charset="-122"/>
                <a:cs typeface="Times New Roman" pitchFamily="18" charset="0"/>
              </a:rPr>
              <a:t> Вологість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lnSpc>
                <a:spcPts val="1950"/>
              </a:lnSpc>
              <a:buNone/>
            </a:pPr>
            <a:r>
              <a:rPr lang="en-US" sz="2400" dirty="0">
                <a:solidFill>
                  <a:srgbClr val="4B4A4A"/>
                </a:solidFill>
                <a:latin typeface="Times New Roman" pitchFamily="18" charset="0"/>
                <a:ea typeface="Geist" pitchFamily="34" charset="-122"/>
                <a:cs typeface="Times New Roman" pitchFamily="18" charset="0"/>
              </a:rPr>
              <a:t>Змішаний ліс добре утримує вологу під щільним шаром опаду (хвої та листя), що є ідеальним середовищем для розвитку личинок.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 4"/>
          <p:cNvSpPr/>
          <p:nvPr/>
        </p:nvSpPr>
        <p:spPr>
          <a:xfrm>
            <a:off x="7537013" y="4309517"/>
            <a:ext cx="5844302" cy="755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lnSpc>
                <a:spcPts val="195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Times New Roman" pitchFamily="18" charset="0"/>
                <a:ea typeface="Geist" pitchFamily="34" charset="-122"/>
                <a:cs typeface="Times New Roman" pitchFamily="18" charset="0"/>
              </a:rPr>
              <a:t>🍄</a:t>
            </a:r>
            <a:r>
              <a:rPr lang="en-US" sz="2400" dirty="0">
                <a:solidFill>
                  <a:srgbClr val="4B4A4A"/>
                </a:solidFill>
                <a:latin typeface="Times New Roman" pitchFamily="18" charset="0"/>
                <a:ea typeface="Geist" pitchFamily="34" charset="-122"/>
                <a:cs typeface="Times New Roman" pitchFamily="18" charset="0"/>
              </a:rPr>
              <a:t> Поживні речовини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lnSpc>
                <a:spcPts val="1950"/>
              </a:lnSpc>
              <a:buNone/>
            </a:pPr>
            <a:r>
              <a:rPr lang="en-US" sz="2400" dirty="0">
                <a:solidFill>
                  <a:srgbClr val="4B4A4A"/>
                </a:solidFill>
                <a:latin typeface="Times New Roman" pitchFamily="18" charset="0"/>
                <a:ea typeface="Geist" pitchFamily="34" charset="-122"/>
                <a:cs typeface="Times New Roman" pitchFamily="18" charset="0"/>
              </a:rPr>
              <a:t>Велика кількість грибів та розкладаючихся органічних матеріалів забезпечує достатню кормову базу.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 5"/>
          <p:cNvSpPr/>
          <p:nvPr/>
        </p:nvSpPr>
        <p:spPr>
          <a:xfrm>
            <a:off x="7537013" y="5599045"/>
            <a:ext cx="5844302" cy="755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lnSpc>
                <a:spcPts val="195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Times New Roman" pitchFamily="18" charset="0"/>
                <a:ea typeface="Geist" pitchFamily="34" charset="-122"/>
                <a:cs typeface="Times New Roman" pitchFamily="18" charset="0"/>
              </a:rPr>
              <a:t>🌡️</a:t>
            </a:r>
            <a:r>
              <a:rPr lang="en-US" sz="2400" dirty="0">
                <a:solidFill>
                  <a:srgbClr val="4B4A4A"/>
                </a:solidFill>
                <a:latin typeface="Times New Roman" pitchFamily="18" charset="0"/>
                <a:ea typeface="Geist" pitchFamily="34" charset="-122"/>
                <a:cs typeface="Times New Roman" pitchFamily="18" charset="0"/>
              </a:rPr>
              <a:t> Температурна стабільність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lnSpc>
                <a:spcPts val="1950"/>
              </a:lnSpc>
              <a:buNone/>
            </a:pPr>
            <a:r>
              <a:rPr lang="en-US" sz="2400" dirty="0">
                <a:solidFill>
                  <a:srgbClr val="4B4A4A"/>
                </a:solidFill>
                <a:latin typeface="Times New Roman" pitchFamily="18" charset="0"/>
                <a:ea typeface="Geist" pitchFamily="34" charset="-122"/>
                <a:cs typeface="Times New Roman" pitchFamily="18" charset="0"/>
              </a:rPr>
              <a:t>Товстий шар підстилки захищає від екстремальних температурних коливань.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 6"/>
          <p:cNvSpPr/>
          <p:nvPr/>
        </p:nvSpPr>
        <p:spPr>
          <a:xfrm>
            <a:off x="7537013" y="6654885"/>
            <a:ext cx="5844302" cy="755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lnSpc>
                <a:spcPts val="195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Times New Roman" pitchFamily="18" charset="0"/>
                <a:ea typeface="Geist" pitchFamily="34" charset="-122"/>
                <a:cs typeface="Times New Roman" pitchFamily="18" charset="0"/>
              </a:rPr>
              <a:t>📅</a:t>
            </a:r>
            <a:r>
              <a:rPr lang="en-US" sz="2400" dirty="0">
                <a:solidFill>
                  <a:srgbClr val="4B4A4A"/>
                </a:solidFill>
                <a:latin typeface="Times New Roman" pitchFamily="18" charset="0"/>
                <a:ea typeface="Geist" pitchFamily="34" charset="-122"/>
                <a:cs typeface="Times New Roman" pitchFamily="18" charset="0"/>
              </a:rPr>
              <a:t> Сезонна активність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lnSpc>
                <a:spcPts val="1950"/>
              </a:lnSpc>
              <a:buNone/>
            </a:pPr>
            <a:r>
              <a:rPr lang="en-US" sz="2400" dirty="0">
                <a:solidFill>
                  <a:srgbClr val="4B4A4A"/>
                </a:solidFill>
                <a:latin typeface="Times New Roman" pitchFamily="18" charset="0"/>
                <a:ea typeface="Geist" pitchFamily="34" charset="-122"/>
                <a:cs typeface="Times New Roman" pitchFamily="18" charset="0"/>
              </a:rPr>
              <a:t>Максимальна активність личинок спостерігається навесні та восені, коли ґрунт найбільш вологий.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12904839" y="7757652"/>
            <a:ext cx="1607574" cy="353961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pic>
        <p:nvPicPr>
          <p:cNvPr id="1026" name="Picture 2" descr="C:\Users\storozh\Desktop\Вадім\кокрурси 2026\МАН юніор дослідник\photo_2026-04-01_17-25-28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213" y="2716479"/>
            <a:ext cx="6721565" cy="50411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Скругленный прямоугольник 10"/>
          <p:cNvSpPr/>
          <p:nvPr/>
        </p:nvSpPr>
        <p:spPr>
          <a:xfrm>
            <a:off x="363213" y="1418897"/>
            <a:ext cx="6721565" cy="1297582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dirty="0" smtClean="0"/>
              <a:t>Вадим Романович: - Будемо проводити дослідження, зустрічаємося на стадіоні. </a:t>
            </a:r>
          </a:p>
          <a:p>
            <a:pPr algn="ctr"/>
            <a:endParaRPr lang="uk-UA" dirty="0"/>
          </a:p>
          <a:p>
            <a:pPr algn="ctr"/>
            <a:r>
              <a:rPr lang="uk-UA" dirty="0" smtClean="0"/>
              <a:t>Я: - Стадіон, так стадіон)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79233712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018461" y="517327"/>
            <a:ext cx="6118146" cy="5703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450"/>
              </a:lnSpc>
              <a:buNone/>
            </a:pPr>
            <a:r>
              <a:rPr lang="en-US" sz="3550" b="1" dirty="0">
                <a:solidFill>
                  <a:srgbClr val="006747"/>
                </a:solidFill>
                <a:latin typeface="Noto Serif SC Bold" pitchFamily="34" charset="0"/>
                <a:ea typeface="Noto Serif SC Bold" pitchFamily="34" charset="-122"/>
                <a:cs typeface="Noto Serif SC Bold" pitchFamily="34" charset="-120"/>
              </a:rPr>
              <a:t>Загрози біорізноманіттю</a:t>
            </a:r>
            <a:endParaRPr lang="en-US" sz="3550" dirty="0"/>
          </a:p>
        </p:txBody>
      </p:sp>
      <p:sp>
        <p:nvSpPr>
          <p:cNvPr id="6" name="Text 2"/>
          <p:cNvSpPr/>
          <p:nvPr/>
        </p:nvSpPr>
        <p:spPr>
          <a:xfrm>
            <a:off x="7634533" y="2203709"/>
            <a:ext cx="6074093" cy="5269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sz="2800" dirty="0">
                <a:latin typeface="Times New Roman" pitchFamily="18" charset="0"/>
                <a:ea typeface="Geist" pitchFamily="34" charset="-122"/>
                <a:cs typeface="Times New Roman" pitchFamily="18" charset="0"/>
              </a:rPr>
              <a:t>У ході дослідження виявлено, що основні загрози для взаємодій рослин і комах у місцевих екосистемах включають: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 3"/>
          <p:cNvSpPr/>
          <p:nvPr/>
        </p:nvSpPr>
        <p:spPr>
          <a:xfrm>
            <a:off x="7634533" y="4336159"/>
            <a:ext cx="6074093" cy="1471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050"/>
              </a:lnSpc>
              <a:buSzPct val="100000"/>
              <a:buChar char="•"/>
            </a:pPr>
            <a:r>
              <a:rPr lang="en-US" sz="2800" b="1" dirty="0">
                <a:latin typeface="Times New Roman" pitchFamily="18" charset="0"/>
                <a:ea typeface="Geist" pitchFamily="34" charset="-122"/>
                <a:cs typeface="Times New Roman" pitchFamily="18" charset="0"/>
              </a:rPr>
              <a:t>Застосування пестицидів</a:t>
            </a:r>
            <a:r>
              <a:rPr lang="en-US" sz="2800" dirty="0">
                <a:latin typeface="Times New Roman" pitchFamily="18" charset="0"/>
                <a:ea typeface="Geist" pitchFamily="34" charset="-122"/>
                <a:cs typeface="Times New Roman" pitchFamily="18" charset="0"/>
              </a:rPr>
              <a:t> — знищує корисних комах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  <a:p>
            <a:pPr marL="342900" indent="-342900" algn="l">
              <a:lnSpc>
                <a:spcPts val="2050"/>
              </a:lnSpc>
              <a:buSzPct val="100000"/>
              <a:buChar char="•"/>
            </a:pPr>
            <a:r>
              <a:rPr lang="en-US" sz="2800" b="1" dirty="0">
                <a:latin typeface="Times New Roman" pitchFamily="18" charset="0"/>
                <a:ea typeface="Geist" pitchFamily="34" charset="-122"/>
                <a:cs typeface="Times New Roman" pitchFamily="18" charset="0"/>
              </a:rPr>
              <a:t>Знищення природних луків</a:t>
            </a:r>
            <a:r>
              <a:rPr lang="en-US" sz="2800" dirty="0">
                <a:latin typeface="Times New Roman" pitchFamily="18" charset="0"/>
                <a:ea typeface="Geist" pitchFamily="34" charset="-122"/>
                <a:cs typeface="Times New Roman" pitchFamily="18" charset="0"/>
              </a:rPr>
              <a:t> — скорочує середовища існування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  <a:p>
            <a:pPr marL="342900" indent="-342900" algn="l">
              <a:lnSpc>
                <a:spcPts val="2050"/>
              </a:lnSpc>
              <a:buSzPct val="100000"/>
              <a:buChar char="•"/>
            </a:pPr>
            <a:r>
              <a:rPr lang="en-US" sz="2800" b="1" dirty="0">
                <a:latin typeface="Times New Roman" pitchFamily="18" charset="0"/>
                <a:ea typeface="Geist" pitchFamily="34" charset="-122"/>
                <a:cs typeface="Times New Roman" pitchFamily="18" charset="0"/>
              </a:rPr>
              <a:t>Зміна клімату</a:t>
            </a:r>
            <a:r>
              <a:rPr lang="en-US" sz="2800" dirty="0">
                <a:latin typeface="Times New Roman" pitchFamily="18" charset="0"/>
                <a:ea typeface="Geist" pitchFamily="34" charset="-122"/>
                <a:cs typeface="Times New Roman" pitchFamily="18" charset="0"/>
              </a:rPr>
              <a:t> — порушує синхронність цвітіння та активності комах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  <a:p>
            <a:pPr marL="342900" indent="-342900" algn="l">
              <a:lnSpc>
                <a:spcPts val="2050"/>
              </a:lnSpc>
              <a:buSzPct val="100000"/>
              <a:buChar char="•"/>
            </a:pPr>
            <a:r>
              <a:rPr lang="en-US" sz="2800" b="1" dirty="0">
                <a:latin typeface="Times New Roman" pitchFamily="18" charset="0"/>
                <a:ea typeface="Geist" pitchFamily="34" charset="-122"/>
                <a:cs typeface="Times New Roman" pitchFamily="18" charset="0"/>
              </a:rPr>
              <a:t>Монокультури</a:t>
            </a:r>
            <a:r>
              <a:rPr lang="en-US" sz="2800" dirty="0">
                <a:latin typeface="Times New Roman" pitchFamily="18" charset="0"/>
                <a:ea typeface="Geist" pitchFamily="34" charset="-122"/>
                <a:cs typeface="Times New Roman" pitchFamily="18" charset="0"/>
              </a:rPr>
              <a:t> — зменшують рослинне різноманіття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12904839" y="7757652"/>
            <a:ext cx="1607574" cy="353961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pic>
        <p:nvPicPr>
          <p:cNvPr id="3074" name="Picture 2" descr="C:\Users\storozh\Desktop\Вадім\кокрурси 2026\МАН юніор дослідник\photo_2026-04-01_18-03-4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1543" y="1742901"/>
            <a:ext cx="6325064" cy="47437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750332"/>
            <a:ext cx="13042821" cy="1417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006747"/>
                </a:solidFill>
                <a:latin typeface="Noto Serif SC Bold" pitchFamily="34" charset="0"/>
                <a:ea typeface="Noto Serif SC Bold" pitchFamily="34" charset="-122"/>
                <a:cs typeface="Noto Serif SC Bold" pitchFamily="34" charset="-120"/>
              </a:rPr>
              <a:t>Висновки: комахоподібні як показники здоров'я екосистеми</a:t>
            </a:r>
            <a:endParaRPr lang="en-US" sz="4450" dirty="0"/>
          </a:p>
        </p:txBody>
      </p:sp>
      <p:sp>
        <p:nvSpPr>
          <p:cNvPr id="3" name="Shape 1"/>
          <p:cNvSpPr/>
          <p:nvPr/>
        </p:nvSpPr>
        <p:spPr>
          <a:xfrm>
            <a:off x="793790" y="2621518"/>
            <a:ext cx="4196358" cy="4239697"/>
          </a:xfrm>
          <a:prstGeom prst="roundRect">
            <a:avLst>
              <a:gd name="adj" fmla="val 4865"/>
            </a:avLst>
          </a:prstGeom>
          <a:solidFill>
            <a:srgbClr val="D1EFE4"/>
          </a:solidFill>
          <a:ln w="7620">
            <a:solidFill>
              <a:srgbClr val="B7D5C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028224" y="2855952"/>
            <a:ext cx="372749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Noto Serif SC Bold" pitchFamily="34" charset="0"/>
                <a:ea typeface="Noto Serif SC Bold" pitchFamily="34" charset="-122"/>
                <a:cs typeface="Noto Serif SC Bold" pitchFamily="34" charset="-120"/>
              </a:rPr>
              <a:t>📊</a:t>
            </a:r>
            <a:r>
              <a:rPr lang="en-US" sz="2200" b="1" dirty="0">
                <a:solidFill>
                  <a:srgbClr val="4B4A4A"/>
                </a:solidFill>
                <a:latin typeface="Noto Serif SC Bold" pitchFamily="34" charset="0"/>
                <a:ea typeface="Noto Serif SC Bold" pitchFamily="34" charset="-122"/>
                <a:cs typeface="Noto Serif SC Bold" pitchFamily="34" charset="-120"/>
              </a:rPr>
              <a:t> Результати дослідження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5216962" y="2621518"/>
            <a:ext cx="4196358" cy="4239697"/>
          </a:xfrm>
          <a:prstGeom prst="roundRect">
            <a:avLst>
              <a:gd name="adj" fmla="val 4865"/>
            </a:avLst>
          </a:prstGeom>
          <a:solidFill>
            <a:srgbClr val="D1EFE4"/>
          </a:solidFill>
          <a:ln w="7620">
            <a:solidFill>
              <a:srgbClr val="B7D5C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451396" y="2855952"/>
            <a:ext cx="372749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Noto Serif SC Bold" pitchFamily="34" charset="0"/>
                <a:ea typeface="Noto Serif SC Bold" pitchFamily="34" charset="-122"/>
                <a:cs typeface="Noto Serif SC Bold" pitchFamily="34" charset="-120"/>
              </a:rPr>
              <a:t>🌍</a:t>
            </a:r>
            <a:r>
              <a:rPr lang="en-US" sz="2200" b="1" dirty="0">
                <a:solidFill>
                  <a:srgbClr val="4B4A4A"/>
                </a:solidFill>
                <a:latin typeface="Noto Serif SC Bold" pitchFamily="34" charset="0"/>
                <a:ea typeface="Noto Serif SC Bold" pitchFamily="34" charset="-122"/>
                <a:cs typeface="Noto Serif SC Bold" pitchFamily="34" charset="-120"/>
              </a:rPr>
              <a:t> Екологічна значимість</a:t>
            </a:r>
            <a:endParaRPr lang="en-US" sz="2200" dirty="0"/>
          </a:p>
        </p:txBody>
      </p:sp>
      <p:sp>
        <p:nvSpPr>
          <p:cNvPr id="8" name="Text 6"/>
          <p:cNvSpPr/>
          <p:nvPr/>
        </p:nvSpPr>
        <p:spPr>
          <a:xfrm>
            <a:off x="5451455" y="4095036"/>
            <a:ext cx="3727490" cy="29032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lnSpc>
                <a:spcPts val="2850"/>
              </a:lnSpc>
              <a:buNone/>
            </a:pPr>
            <a:r>
              <a:rPr lang="en-US" sz="1750" dirty="0">
                <a:latin typeface="Times New Roman" pitchFamily="18" charset="0"/>
                <a:ea typeface="Geist" pitchFamily="34" charset="-122"/>
                <a:cs typeface="Times New Roman" pitchFamily="18" charset="0"/>
              </a:rPr>
              <a:t>Кожна знайдена комаха — це ланка у складній мережі взаємодій. Личинки сциарід, мурахи та інші організми разом утворюють систему, яка підтримує ріст дерев, розповсюдження рослин та харчування тварин.</a:t>
            </a:r>
            <a:endParaRPr lang="en-US" sz="175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Shape 7"/>
          <p:cNvSpPr/>
          <p:nvPr/>
        </p:nvSpPr>
        <p:spPr>
          <a:xfrm>
            <a:off x="9640133" y="2621518"/>
            <a:ext cx="4196358" cy="4239697"/>
          </a:xfrm>
          <a:prstGeom prst="roundRect">
            <a:avLst>
              <a:gd name="adj" fmla="val 4865"/>
            </a:avLst>
          </a:prstGeom>
          <a:solidFill>
            <a:srgbClr val="D1EFE4"/>
          </a:solidFill>
          <a:ln w="7620">
            <a:solidFill>
              <a:srgbClr val="B7D5CA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9874568" y="2855952"/>
            <a:ext cx="2835235" cy="3771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Noto Serif SC Bold" pitchFamily="34" charset="0"/>
                <a:ea typeface="Noto Serif SC Bold" pitchFamily="34" charset="-122"/>
                <a:cs typeface="Noto Serif SC Bold" pitchFamily="34" charset="-120"/>
              </a:rPr>
              <a:t>🔭</a:t>
            </a:r>
            <a:r>
              <a:rPr lang="en-US" sz="2200" b="1" dirty="0">
                <a:solidFill>
                  <a:srgbClr val="4B4A4A"/>
                </a:solidFill>
                <a:latin typeface="Noto Serif SC Bold" pitchFamily="34" charset="0"/>
                <a:ea typeface="Noto Serif SC Bold" pitchFamily="34" charset="-122"/>
                <a:cs typeface="Noto Serif SC Bold" pitchFamily="34" charset="-120"/>
              </a:rPr>
              <a:t> Перспективи</a:t>
            </a:r>
            <a:endParaRPr lang="en-US" sz="2200" dirty="0"/>
          </a:p>
        </p:txBody>
      </p:sp>
      <p:sp>
        <p:nvSpPr>
          <p:cNvPr id="11" name="Text 9"/>
          <p:cNvSpPr/>
          <p:nvPr/>
        </p:nvSpPr>
        <p:spPr>
          <a:xfrm>
            <a:off x="9874567" y="4267915"/>
            <a:ext cx="3727490" cy="21774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lnSpc>
                <a:spcPts val="2850"/>
              </a:lnSpc>
              <a:buNone/>
            </a:pPr>
            <a:r>
              <a:rPr lang="en-US" sz="1750" dirty="0">
                <a:latin typeface="Times New Roman" pitchFamily="18" charset="0"/>
                <a:ea typeface="Geist" pitchFamily="34" charset="-122"/>
                <a:cs typeface="Times New Roman" pitchFamily="18" charset="0"/>
              </a:rPr>
              <a:t>Продовжити моніторинг грунтової фауни, залучити учнів до спостережень, створити інформаційні матеріали про роль комахоподібних у лісовій екосистемі села Адампіль.</a:t>
            </a:r>
            <a:endParaRPr lang="en-US" sz="175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793790" y="7116366"/>
            <a:ext cx="130428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1750" dirty="0">
                <a:latin typeface="Times New Roman" pitchFamily="18" charset="0"/>
                <a:ea typeface="Geist" pitchFamily="34" charset="-122"/>
                <a:cs typeface="Times New Roman" pitchFamily="18" charset="0"/>
              </a:rPr>
              <a:t>Дослідження підтверджує: здоров'я лісу залежить від мільйонів невидимих помічників під нашими ногами</a:t>
            </a:r>
            <a:r>
              <a:rPr lang="en-US" sz="1750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.</a:t>
            </a:r>
            <a:endParaRPr lang="en-US" sz="1750" dirty="0"/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12904839" y="7757652"/>
            <a:ext cx="1607574" cy="353961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4" name="Text 3"/>
          <p:cNvSpPr/>
          <p:nvPr/>
        </p:nvSpPr>
        <p:spPr>
          <a:xfrm>
            <a:off x="1028224" y="3905012"/>
            <a:ext cx="3727490" cy="25403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lnSpc>
                <a:spcPts val="2850"/>
              </a:lnSpc>
              <a:buNone/>
            </a:pPr>
            <a:r>
              <a:rPr lang="en-US" sz="1750" dirty="0">
                <a:latin typeface="Times New Roman" pitchFamily="18" charset="0"/>
                <a:ea typeface="Geist" pitchFamily="34" charset="-122"/>
                <a:cs typeface="Times New Roman" pitchFamily="18" charset="0"/>
              </a:rPr>
              <a:t>Аналіз проб грунту з хвойно-листяної посадки села Адампіль виявив багатство комахоподібних: від дрібних детритофагів до королев мурах. Це свідчить про здоровий, функціональний ґрунт</a:t>
            </a:r>
            <a:r>
              <a:rPr lang="en-US" sz="1750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.</a:t>
            </a:r>
            <a:endParaRPr lang="en-US" sz="1750" dirty="0"/>
          </a:p>
        </p:txBody>
      </p:sp>
    </p:spTree>
    <p:extLst>
      <p:ext uri="{BB962C8B-B14F-4D97-AF65-F5344CB8AC3E}">
        <p14:creationId xmlns:p14="http://schemas.microsoft.com/office/powerpoint/2010/main" val="189243210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992971" y="3829645"/>
            <a:ext cx="6118146" cy="5703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4450"/>
              </a:lnSpc>
              <a:buNone/>
            </a:pPr>
            <a:r>
              <a:rPr lang="uk-UA" sz="7200" b="1" dirty="0" smtClean="0">
                <a:solidFill>
                  <a:srgbClr val="006747"/>
                </a:solidFill>
                <a:latin typeface="Times New Roman" pitchFamily="18" charset="0"/>
                <a:ea typeface="Noto Serif SC Bold" pitchFamily="34" charset="-122"/>
                <a:cs typeface="Times New Roman" pitchFamily="18" charset="0"/>
              </a:rPr>
              <a:t>Дякую за увагу!</a:t>
            </a:r>
            <a:endParaRPr lang="en-US" sz="7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12904839" y="7757652"/>
            <a:ext cx="1607574" cy="353961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61915291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77</TotalTime>
  <Words>1191</Words>
  <Application>Microsoft Office PowerPoint</Application>
  <PresentationFormat>Произвольный</PresentationFormat>
  <Paragraphs>109</Paragraphs>
  <Slides>15</Slides>
  <Notes>15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1" baseType="lpstr">
      <vt:lpstr>Arial</vt:lpstr>
      <vt:lpstr>Times New Roman</vt:lpstr>
      <vt:lpstr>Geist</vt:lpstr>
      <vt:lpstr>Noto Serif SC Bold</vt:lpstr>
      <vt:lpstr>Calibri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/>
  <cp:lastModifiedBy>storozh</cp:lastModifiedBy>
  <cp:revision>12</cp:revision>
  <dcterms:created xsi:type="dcterms:W3CDTF">2026-03-31T16:40:33Z</dcterms:created>
  <dcterms:modified xsi:type="dcterms:W3CDTF">2026-04-01T15:11:22Z</dcterms:modified>
</cp:coreProperties>
</file>