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media/image1.png" ContentType="image/png"/>
  <Override PartName="/ppt/media/image13.jpeg" ContentType="image/jpeg"/>
  <Override PartName="/ppt/media/image8.jpeg" ContentType="image/jpeg"/>
  <Override PartName="/ppt/media/image2.jpeg" ContentType="image/jpeg"/>
  <Override PartName="/ppt/media/image3.png" ContentType="image/png"/>
  <Override PartName="/ppt/media/image11.jpeg" ContentType="image/jpeg"/>
  <Override PartName="/ppt/media/image6.jpeg" ContentType="image/jpeg"/>
  <Override PartName="/ppt/media/image4.jpeg" ContentType="image/jpeg"/>
  <Override PartName="/ppt/media/image5.jpeg" ContentType="image/jpeg"/>
  <Override PartName="/ppt/media/image10.jpeg" ContentType="image/jpeg"/>
  <Override PartName="/ppt/media/image7.jpeg" ContentType="image/jpeg"/>
  <Override PartName="/ppt/media/image12.jpeg" ContentType="image/jpeg"/>
  <Override PartName="/ppt/media/image9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FCDEF86-B108-4897-8E69-052051558A2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AD4BD4D-ABDF-49BC-981D-B7D9AA15D3C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E82AA5B-A544-4E74-BE0F-3F693251EFD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A0223D2-D6F9-4CB0-A36E-993AF934E20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3D6A8B8-AEA2-43D0-9B45-EA83AA38C7A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2040" cy="6813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A958CE2-5743-42F0-9725-30D9F21C63E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BC4C2F2-AD89-425E-B772-ACB8097BFCA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9130384-E638-4B86-81FC-ED072D01172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32C8D01-730C-40A0-B72A-DC2D0827ABF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E7121E6-6F6A-4595-91BF-B6F095BFFEF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C4E8FCF-85C7-4324-9095-5B9F02959C69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D35DA01-D6ED-40EF-8CFF-9614E9A6E80F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uk-UA" sz="4400" spc="-1" strike="noStrike">
                <a:solidFill>
                  <a:schemeClr val="dk1"/>
                </a:solidFill>
                <a:latin typeface="Calibri"/>
              </a:rPr>
              <a:t>Зразок заголовка</a:t>
            </a:r>
            <a:endParaRPr b="0" lang="uk-UA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uk-UA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uk-UA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&lt;дата/час&gt;</a:t>
            </a:r>
            <a:endParaRPr b="0" lang="uk-UA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uk-U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uk-UA" sz="1400" spc="-1" strike="noStrike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  <a:endParaRPr b="0" lang="uk-U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uk-UA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79B60FC-3119-45DA-A301-164DC51EBACB}" type="slidenum">
              <a:rPr b="0" lang="uk-UA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uk-UA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3200" spc="-1" strike="noStrike">
                <a:solidFill>
                  <a:schemeClr val="dk1"/>
                </a:solidFill>
                <a:latin typeface="Calibri"/>
              </a:rPr>
              <a:t>Для редагування структури клацніть мишею</a:t>
            </a: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uk-UA" sz="2400" spc="-1" strike="noStrike">
                <a:solidFill>
                  <a:schemeClr val="dk1"/>
                </a:solidFill>
                <a:latin typeface="Calibri"/>
              </a:rPr>
              <a:t>Другий рівень структури</a:t>
            </a: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Третій рівень структури</a:t>
            </a:r>
            <a:endParaRPr b="0" lang="uk-UA" sz="20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Четвертий рівень структури</a:t>
            </a:r>
            <a:endParaRPr b="0" lang="uk-UA" sz="20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П'ятий рівень структури</a:t>
            </a:r>
            <a:endParaRPr b="0" lang="uk-UA" sz="20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Шостий рівень структури</a:t>
            </a:r>
            <a:endParaRPr b="0" lang="uk-UA" sz="20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Сьомий рівень структури</a:t>
            </a:r>
            <a:endParaRPr b="0" lang="uk-UA" sz="20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jpeg"/><Relationship Id="rId3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jpeg"/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5" Type="http://schemas.openxmlformats.org/officeDocument/2006/relationships/image" Target="../media/image13.jpeg"/><Relationship Id="rId6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image" Target="../media/image15.jpeg"/><Relationship Id="rId3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3"/>
          <p:cNvSpPr/>
          <p:nvPr/>
        </p:nvSpPr>
        <p:spPr>
          <a:xfrm>
            <a:off x="395640" y="1268640"/>
            <a:ext cx="835272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ru-RU" sz="3600" spc="-1" strike="noStrike">
                <a:solidFill>
                  <a:schemeClr val="lt2">
                    <a:lumMod val="25000"/>
                  </a:schemeClr>
                </a:solidFill>
                <a:latin typeface="Calibri"/>
              </a:rPr>
              <a:t>Екологічно безпечний </a:t>
            </a:r>
            <a:endParaRPr b="0" lang="uk-UA" sz="36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ru-RU" sz="3600" spc="-1" strike="noStrike">
                <a:solidFill>
                  <a:schemeClr val="lt2">
                    <a:lumMod val="25000"/>
                  </a:schemeClr>
                </a:solidFill>
                <a:latin typeface="Calibri"/>
              </a:rPr>
              <a:t>нейрофрустативний репелент</a:t>
            </a:r>
            <a:endParaRPr b="0" lang="uk-UA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TextBox 4"/>
          <p:cNvSpPr/>
          <p:nvPr/>
        </p:nvSpPr>
        <p:spPr>
          <a:xfrm>
            <a:off x="0" y="188640"/>
            <a:ext cx="914364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Всеукраїнський інтерактивний конкурс «МАН-Юніор Дослідник»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Номінація «Екологія 2026»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1"/>
          <p:cNvSpPr>
            <a:spLocks noGrp="1"/>
          </p:cNvSpPr>
          <p:nvPr>
            <p:ph type="subTitle"/>
          </p:nvPr>
        </p:nvSpPr>
        <p:spPr>
          <a:xfrm>
            <a:off x="3786120" y="2928960"/>
            <a:ext cx="5500440" cy="3357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7491" lnSpcReduction="10000"/>
          </a:bodyPr>
          <a:p>
            <a:pPr marL="180000" algn="just" defTabSz="914400">
              <a:lnSpc>
                <a:spcPct val="120000"/>
              </a:lnSpc>
              <a:tabLst>
                <a:tab algn="l" pos="0"/>
              </a:tabLst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Автори проєкту: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marL="180000" algn="just" defTabSz="914400">
              <a:lnSpc>
                <a:spcPct val="120000"/>
              </a:lnSpc>
              <a:tabLst>
                <a:tab algn="l" pos="0"/>
              </a:tabLst>
            </a:pPr>
            <a:r>
              <a:rPr b="1" lang="uk-UA" sz="1800" spc="-1" strike="noStrike">
                <a:solidFill>
                  <a:schemeClr val="dk1"/>
                </a:solidFill>
                <a:latin typeface="Times New Roman"/>
              </a:rPr>
              <a:t>Тузяк Анна,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marL="180000" algn="just" defTabSz="914400">
              <a:lnSpc>
                <a:spcPct val="120000"/>
              </a:lnSpc>
              <a:tabLst>
                <a:tab algn="l" pos="0"/>
              </a:tabLst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учениця 8 класу Навчально-виховного комплексу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marL="180000" algn="just" defTabSz="914400">
              <a:lnSpc>
                <a:spcPct val="120000"/>
              </a:lnSpc>
              <a:tabLst>
                <a:tab algn="l" pos="0"/>
              </a:tabLst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"Школа комп'ютерних технологій -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marL="180000" algn="just" defTabSz="914400">
              <a:lnSpc>
                <a:spcPct val="120000"/>
              </a:lnSpc>
              <a:tabLst>
                <a:tab algn="l" pos="0"/>
              </a:tabLst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Львівський технологічний ліцей"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marL="180000" algn="just" defTabSz="914400">
              <a:lnSpc>
                <a:spcPct val="120000"/>
              </a:lnSpc>
              <a:tabLst>
                <a:tab algn="l" pos="0"/>
              </a:tabLst>
            </a:pP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spcBef>
                <a:spcPts val="159"/>
              </a:spcBef>
              <a:tabLst>
                <a:tab algn="l" pos="0"/>
              </a:tabLst>
            </a:pPr>
            <a:endParaRPr b="0" lang="uk-UA" sz="800" spc="-1" strike="noStrike">
              <a:solidFill>
                <a:srgbClr val="000000"/>
              </a:solidFill>
              <a:latin typeface="Arial"/>
            </a:endParaRPr>
          </a:p>
          <a:p>
            <a:pPr marL="180000" algn="just" defTabSz="914400">
              <a:lnSpc>
                <a:spcPct val="100000"/>
              </a:lnSpc>
              <a:spcBef>
                <a:spcPts val="360"/>
              </a:spcBef>
              <a:tabLst>
                <a:tab algn="l" pos="0"/>
              </a:tabLst>
            </a:pPr>
            <a:r>
              <a:rPr b="0" lang="uk-UA" sz="1800" spc="-1" strike="noStrike">
                <a:solidFill>
                  <a:schemeClr val="dk1"/>
                </a:solidFill>
                <a:latin typeface="Times New Roman"/>
              </a:rPr>
              <a:t>Керівник проекту: 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marL="180000" algn="just" defTabSz="914400">
              <a:lnSpc>
                <a:spcPct val="100000"/>
              </a:lnSpc>
              <a:spcBef>
                <a:spcPts val="360"/>
              </a:spcBef>
              <a:tabLst>
                <a:tab algn="l" pos="0"/>
              </a:tabLst>
            </a:pPr>
            <a:r>
              <a:rPr b="1" lang="ru-RU" sz="1800" spc="-1" strike="noStrike">
                <a:solidFill>
                  <a:schemeClr val="dk1"/>
                </a:solidFill>
                <a:latin typeface="Times New Roman"/>
              </a:rPr>
              <a:t>Сагайдак Роман Васильович,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marL="180000" defTabSz="914400">
              <a:lnSpc>
                <a:spcPct val="100000"/>
              </a:lnSpc>
              <a:spcBef>
                <a:spcPts val="360"/>
              </a:spcBef>
              <a:tabLst>
                <a:tab algn="l" pos="0"/>
              </a:tabLst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завідувач науково-дослідної лабораторії Ресурсно-методичного центру Навчально-виховного комплексу "Школа комп'ютерних технологій - Львівський технологічний ліцей"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4" name="Picture 2" descr=""/>
          <p:cNvPicPr/>
          <p:nvPr/>
        </p:nvPicPr>
        <p:blipFill>
          <a:blip r:embed="rId1"/>
          <a:stretch/>
        </p:blipFill>
        <p:spPr>
          <a:xfrm flipH="1">
            <a:off x="291240" y="3286080"/>
            <a:ext cx="3394800" cy="2499840"/>
          </a:xfrm>
          <a:prstGeom prst="rect">
            <a:avLst/>
          </a:prstGeom>
          <a:ln w="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3"/>
          <p:cNvSpPr/>
          <p:nvPr/>
        </p:nvSpPr>
        <p:spPr>
          <a:xfrm>
            <a:off x="0" y="188640"/>
            <a:ext cx="914364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ru-RU" sz="2400" spc="-1" strike="noStrike">
                <a:solidFill>
                  <a:schemeClr val="dk1"/>
                </a:solidFill>
                <a:latin typeface="Calibri"/>
              </a:rPr>
              <a:t>Проблема</a:t>
            </a: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TextBox 2"/>
          <p:cNvSpPr/>
          <p:nvPr/>
        </p:nvSpPr>
        <p:spPr>
          <a:xfrm>
            <a:off x="179640" y="692640"/>
            <a:ext cx="864072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Всю свою історію людство буквально веде війну з комахами, 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які приносять не тільки дискомфорт, а й  небезпені хвороби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7" name="Рисунок 4" descr="mosquito-picando.jpg"/>
          <p:cNvPicPr/>
          <p:nvPr/>
        </p:nvPicPr>
        <p:blipFill>
          <a:blip r:embed="rId1"/>
          <a:stretch/>
        </p:blipFill>
        <p:spPr>
          <a:xfrm>
            <a:off x="1643040" y="2500200"/>
            <a:ext cx="5759640" cy="3754800"/>
          </a:xfrm>
          <a:prstGeom prst="rect">
            <a:avLst/>
          </a:prstGeom>
          <a:ln w="0">
            <a:noFill/>
          </a:ln>
        </p:spPr>
      </p:pic>
      <p:sp>
        <p:nvSpPr>
          <p:cNvPr id="48" name="TextBox 5"/>
          <p:cNvSpPr/>
          <p:nvPr/>
        </p:nvSpPr>
        <p:spPr>
          <a:xfrm>
            <a:off x="1643040" y="5786280"/>
            <a:ext cx="5760360" cy="31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500" spc="-1" strike="noStrike">
                <a:solidFill>
                  <a:schemeClr val="lt1"/>
                </a:solidFill>
                <a:latin typeface="Calibri"/>
              </a:rPr>
              <a:t>© </a:t>
            </a:r>
            <a:r>
              <a:rPr b="1" lang="fr-FR" sz="1500" spc="-1" strike="noStrike">
                <a:solidFill>
                  <a:schemeClr val="lt1"/>
                </a:solidFill>
                <a:latin typeface="Calibri"/>
              </a:rPr>
              <a:t>https://</a:t>
            </a:r>
            <a:r>
              <a:rPr b="1" lang="fr-FR" sz="1200" spc="-1" strike="noStrike">
                <a:solidFill>
                  <a:schemeClr val="lt1"/>
                </a:solidFill>
                <a:latin typeface="Calibri"/>
              </a:rPr>
              <a:t>mosquiteras24h.com/wp-content/uploads/2022/09/mosquito-picando.jpg</a:t>
            </a:r>
            <a:endParaRPr b="0" lang="uk-UA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Рисунок 6" descr="R5.png"/>
          <p:cNvPicPr/>
          <p:nvPr/>
        </p:nvPicPr>
        <p:blipFill>
          <a:blip r:embed="rId1"/>
          <a:stretch/>
        </p:blipFill>
        <p:spPr>
          <a:xfrm>
            <a:off x="1691640" y="1628640"/>
            <a:ext cx="5759640" cy="2723040"/>
          </a:xfrm>
          <a:prstGeom prst="rect">
            <a:avLst/>
          </a:prstGeom>
          <a:ln w="0">
            <a:noFill/>
          </a:ln>
        </p:spPr>
      </p:pic>
      <p:sp>
        <p:nvSpPr>
          <p:cNvPr id="50" name="TextBox 3"/>
          <p:cNvSpPr/>
          <p:nvPr/>
        </p:nvSpPr>
        <p:spPr>
          <a:xfrm>
            <a:off x="0" y="188640"/>
            <a:ext cx="914364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ru-RU" sz="2400" spc="-1" strike="noStrike">
                <a:solidFill>
                  <a:schemeClr val="dk1"/>
                </a:solidFill>
                <a:latin typeface="Calibri"/>
              </a:rPr>
              <a:t>Існуючі </a:t>
            </a:r>
            <a:r>
              <a:rPr b="1" lang="ru-RU" sz="2800" spc="-1" strike="noStrike">
                <a:solidFill>
                  <a:schemeClr val="dk1"/>
                </a:solidFill>
                <a:latin typeface="Calibri"/>
              </a:rPr>
              <a:t>рішення</a:t>
            </a:r>
            <a:r>
              <a:rPr b="1" lang="ru-RU" sz="2400" spc="-1" strike="noStrike">
                <a:solidFill>
                  <a:schemeClr val="dk1"/>
                </a:solidFill>
                <a:latin typeface="Calibri"/>
              </a:rPr>
              <a:t> </a:t>
            </a: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TextBox 2"/>
          <p:cNvSpPr/>
          <p:nvPr/>
        </p:nvSpPr>
        <p:spPr>
          <a:xfrm>
            <a:off x="179640" y="692640"/>
            <a:ext cx="8640720" cy="106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Х</a:t>
            </a: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імічна зброя  переможе будь-яких комах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Та чи не “переможе” вона за одно і саму людину?!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TextBox 7"/>
          <p:cNvSpPr/>
          <p:nvPr/>
        </p:nvSpPr>
        <p:spPr>
          <a:xfrm>
            <a:off x="251640" y="4653000"/>
            <a:ext cx="8640720" cy="213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uk" sz="2000" spc="-1" strike="noStrike">
                <a:solidFill>
                  <a:schemeClr val="dk1"/>
                </a:solidFill>
                <a:latin typeface="Calibri"/>
              </a:rPr>
              <a:t>Багато хто вважає, що хімічні репеленти проти комах 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uk" sz="2000" spc="-1" strike="noStrike">
                <a:solidFill>
                  <a:schemeClr val="dk1"/>
                </a:solidFill>
                <a:latin typeface="Calibri"/>
              </a:rPr>
              <a:t>можуть зашкодити і самій людині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uk" sz="2000" spc="-1" strike="noStrike">
                <a:solidFill>
                  <a:schemeClr val="dk1"/>
                </a:solidFill>
                <a:latin typeface="Calibri"/>
              </a:rPr>
              <a:t>Здебільшого, такі страхи або надумані, 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uk" sz="2000" spc="-1" strike="noStrike">
                <a:solidFill>
                  <a:schemeClr val="dk1"/>
                </a:solidFill>
                <a:latin typeface="Calibri"/>
              </a:rPr>
              <a:t>або викликані величезним передозуванням хімічних реагентів,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uk" sz="2000" spc="-1" strike="noStrike">
                <a:solidFill>
                  <a:schemeClr val="dk1"/>
                </a:solidFill>
                <a:latin typeface="Calibri"/>
              </a:rPr>
              <a:t> </a:t>
            </a:r>
            <a:r>
              <a:rPr b="0" lang="uk" sz="2000" spc="-1" strike="noStrike">
                <a:solidFill>
                  <a:schemeClr val="dk1"/>
                </a:solidFill>
                <a:latin typeface="Calibri"/>
              </a:rPr>
              <a:t>але все ж проблема таки існує 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just" defTabSz="914400">
              <a:lnSpc>
                <a:spcPts val="1704"/>
              </a:lnSpc>
              <a:spcAft>
                <a:spcPts val="1049"/>
              </a:spcAft>
              <a:tabLst>
                <a:tab algn="l" pos="0"/>
              </a:tabLst>
            </a:pPr>
            <a:r>
              <a:rPr b="0" lang="uk" sz="2400" spc="-1" strike="noStrike">
                <a:solidFill>
                  <a:schemeClr val="dk1"/>
                </a:solidFill>
                <a:latin typeface="Calibri"/>
              </a:rPr>
              <a:t> </a:t>
            </a: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3"/>
          <p:cNvSpPr/>
          <p:nvPr/>
        </p:nvSpPr>
        <p:spPr>
          <a:xfrm>
            <a:off x="0" y="188640"/>
            <a:ext cx="914364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ru-RU" sz="2400" spc="-1" strike="noStrike">
                <a:solidFill>
                  <a:schemeClr val="dk1"/>
                </a:solidFill>
                <a:latin typeface="Calibri"/>
              </a:rPr>
              <a:t>Гіпотеза</a:t>
            </a: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TextBox 2"/>
          <p:cNvSpPr/>
          <p:nvPr/>
        </p:nvSpPr>
        <p:spPr>
          <a:xfrm>
            <a:off x="179640" y="692640"/>
            <a:ext cx="8640720" cy="100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uk" sz="2000" spc="-1" strike="noStrike">
                <a:solidFill>
                  <a:schemeClr val="dk1"/>
                </a:solidFill>
                <a:latin typeface="Calibri"/>
              </a:rPr>
              <a:t>Кавовий жмих, при керованому нагріванні, стане   джерелом кофеїну, 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uk" sz="2000" spc="-1" strike="noStrike">
                <a:solidFill>
                  <a:schemeClr val="dk1"/>
                </a:solidFill>
                <a:latin typeface="Calibri"/>
              </a:rPr>
              <a:t>випари якого паралізуватимуть нервову систему комах, зокрема комарів,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uk" sz="2000" spc="-1" strike="noStrike">
                <a:solidFill>
                  <a:schemeClr val="dk1"/>
                </a:solidFill>
                <a:latin typeface="Calibri"/>
              </a:rPr>
              <a:t> </a:t>
            </a:r>
            <a:r>
              <a:rPr b="0" lang="uk" sz="2000" spc="-1" strike="noStrike">
                <a:solidFill>
                  <a:schemeClr val="dk1"/>
                </a:solidFill>
                <a:latin typeface="Calibri"/>
              </a:rPr>
              <a:t>і в той же час не шкодитимуть людям, що знаходяться в приміщенні 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TextBox 5"/>
          <p:cNvSpPr/>
          <p:nvPr/>
        </p:nvSpPr>
        <p:spPr>
          <a:xfrm>
            <a:off x="1187640" y="5986080"/>
            <a:ext cx="6984360" cy="31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500" spc="-1" strike="noStrike">
                <a:solidFill>
                  <a:schemeClr val="lt1"/>
                </a:solidFill>
                <a:latin typeface="Calibri"/>
              </a:rPr>
              <a:t>© </a:t>
            </a:r>
            <a:r>
              <a:rPr b="1" lang="fr-FR" sz="1500" spc="-1" strike="noStrike">
                <a:solidFill>
                  <a:schemeClr val="lt1"/>
                </a:solidFill>
                <a:latin typeface="Calibri"/>
              </a:rPr>
              <a:t>https://mosquiteras24h.com/wp-content/uploads/2022/09/mosquito-picando.jpg</a:t>
            </a:r>
            <a:endParaRPr b="0" lang="uk-UA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Прямокутник 7"/>
          <p:cNvSpPr/>
          <p:nvPr/>
        </p:nvSpPr>
        <p:spPr>
          <a:xfrm>
            <a:off x="2051640" y="2637000"/>
            <a:ext cx="4267800" cy="238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just" defTabSz="914400">
              <a:lnSpc>
                <a:spcPts val="1704"/>
              </a:lnSpc>
              <a:spcBef>
                <a:spcPts val="1471"/>
              </a:spcBef>
              <a:tabLst>
                <a:tab algn="l" pos="0"/>
              </a:tabLst>
            </a:pPr>
            <a:endParaRPr b="0" lang="uk" sz="14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57" name="Рисунок 8" descr=""/>
          <p:cNvPicPr/>
          <p:nvPr/>
        </p:nvPicPr>
        <p:blipFill>
          <a:blip r:embed="rId1"/>
          <a:stretch/>
        </p:blipFill>
        <p:spPr>
          <a:xfrm>
            <a:off x="2052360" y="2277000"/>
            <a:ext cx="5039640" cy="3776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3"/>
          <p:cNvSpPr/>
          <p:nvPr/>
        </p:nvSpPr>
        <p:spPr>
          <a:xfrm>
            <a:off x="0" y="188640"/>
            <a:ext cx="914364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spcBef>
                <a:spcPts val="1049"/>
              </a:spcBef>
              <a:spcAft>
                <a:spcPts val="1471"/>
              </a:spcAft>
              <a:tabLst>
                <a:tab algn="l" pos="0"/>
              </a:tabLst>
            </a:pPr>
            <a:r>
              <a:rPr b="1" lang="uk" sz="2400" spc="-1" strike="noStrike">
                <a:solidFill>
                  <a:schemeClr val="dk1"/>
                </a:solidFill>
                <a:latin typeface="Calibri"/>
              </a:rPr>
              <a:t>Чому  кофеїн</a:t>
            </a: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TextBox 2"/>
          <p:cNvSpPr/>
          <p:nvPr/>
        </p:nvSpPr>
        <p:spPr>
          <a:xfrm>
            <a:off x="179640" y="692640"/>
            <a:ext cx="8640720" cy="130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uk" sz="2000" spc="-1" strike="noStrike">
                <a:solidFill>
                  <a:schemeClr val="dk1"/>
                </a:solidFill>
                <a:latin typeface="Calibri"/>
              </a:rPr>
              <a:t>В процесі роботи над проектом я звернула увагу на те, що кавове дерево,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uk" sz="2000" spc="-1" strike="noStrike">
                <a:solidFill>
                  <a:schemeClr val="dk1"/>
                </a:solidFill>
                <a:latin typeface="Calibri"/>
              </a:rPr>
              <a:t>є достатньо стійким проти комах-шкідників - 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т</a:t>
            </a:r>
            <a:r>
              <a:rPr b="0" lang="uk" sz="2000" spc="-1" strike="noStrike">
                <a:solidFill>
                  <a:schemeClr val="dk1"/>
                </a:solidFill>
                <a:latin typeface="Calibri"/>
              </a:rPr>
              <a:t>ому, що кофеїн, який приємно збуджує людську нервову систему, 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uk" sz="2000" spc="-1" strike="noStrike">
                <a:solidFill>
                  <a:schemeClr val="dk1"/>
                </a:solidFill>
                <a:latin typeface="Calibri"/>
              </a:rPr>
              <a:t>здатний ввести у фрустрацію нервову систему комахи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TextBox 5"/>
          <p:cNvSpPr/>
          <p:nvPr/>
        </p:nvSpPr>
        <p:spPr>
          <a:xfrm>
            <a:off x="1187640" y="5986080"/>
            <a:ext cx="6984360" cy="31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500" spc="-1" strike="noStrike">
                <a:solidFill>
                  <a:schemeClr val="lt1"/>
                </a:solidFill>
                <a:latin typeface="Calibri"/>
              </a:rPr>
              <a:t>© </a:t>
            </a:r>
            <a:r>
              <a:rPr b="1" lang="fr-FR" sz="1500" spc="-1" strike="noStrike">
                <a:solidFill>
                  <a:schemeClr val="lt1"/>
                </a:solidFill>
                <a:latin typeface="Calibri"/>
              </a:rPr>
              <a:t>https://mosquiteras24h.com/wp-content/uploads/2022/09/mosquito-picando.jpg</a:t>
            </a:r>
            <a:endParaRPr b="0" lang="uk-UA" sz="15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1" name="Рисунок 8" descr=""/>
          <p:cNvPicPr/>
          <p:nvPr/>
        </p:nvPicPr>
        <p:blipFill>
          <a:blip r:embed="rId1"/>
          <a:stretch/>
        </p:blipFill>
        <p:spPr>
          <a:xfrm>
            <a:off x="3564000" y="2205000"/>
            <a:ext cx="2016000" cy="1348560"/>
          </a:xfrm>
          <a:prstGeom prst="rect">
            <a:avLst/>
          </a:prstGeom>
          <a:ln w="0">
            <a:noFill/>
          </a:ln>
        </p:spPr>
      </p:pic>
      <p:sp>
        <p:nvSpPr>
          <p:cNvPr id="62" name="TextBox 9"/>
          <p:cNvSpPr/>
          <p:nvPr/>
        </p:nvSpPr>
        <p:spPr>
          <a:xfrm>
            <a:off x="251640" y="3789000"/>
            <a:ext cx="864072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Це викликано тим, що кофеїн є антаганістом нейромедіатора аденозину 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3" name="Рисунок 10" descr=""/>
          <p:cNvPicPr/>
          <p:nvPr/>
        </p:nvPicPr>
        <p:blipFill>
          <a:blip r:embed="rId2"/>
          <a:stretch/>
        </p:blipFill>
        <p:spPr>
          <a:xfrm>
            <a:off x="3420000" y="4221000"/>
            <a:ext cx="2304000" cy="2264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3"/>
          <p:cNvSpPr/>
          <p:nvPr/>
        </p:nvSpPr>
        <p:spPr>
          <a:xfrm>
            <a:off x="0" y="188640"/>
            <a:ext cx="914364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spcBef>
                <a:spcPts val="1049"/>
              </a:spcBef>
              <a:spcAft>
                <a:spcPts val="1471"/>
              </a:spcAft>
              <a:tabLst>
                <a:tab algn="l" pos="0"/>
              </a:tabLst>
            </a:pPr>
            <a:r>
              <a:rPr b="1" lang="uk" sz="2400" spc="-1" strike="noStrike">
                <a:solidFill>
                  <a:schemeClr val="dk1"/>
                </a:solidFill>
                <a:latin typeface="Calibri"/>
              </a:rPr>
              <a:t>Як це працює</a:t>
            </a: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TextBox 2"/>
          <p:cNvSpPr/>
          <p:nvPr/>
        </p:nvSpPr>
        <p:spPr>
          <a:xfrm>
            <a:off x="179640" y="692640"/>
            <a:ext cx="8640720" cy="588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Кофеїн через органи дихання комахи потрапляє у гемолімфу 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  </a:t>
            </a: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і далі у нервову систему, зокрема у синаптичні щілини, 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оскільки молекула кофеїну схожа на молекулу аденозину, 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 </a:t>
            </a: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то при потраплянні в аденозинові рецептори синапса 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  </a:t>
            </a: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блокує подальшу передачу нейросигналу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Досліди показали, що коли кофеїн починає потрапляти у відносно примітивний мозок комах, вони намагаються втекти, коли концентрація кофеїну в повітрі лише починає наростати, або впадають в ступор, якщо його концентрація у повітрі вже достатньо велика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uk-UA" sz="2000" spc="-1" strike="noStrike">
                <a:solidFill>
                  <a:srgbClr val="ff0000"/>
                </a:solidFill>
                <a:latin typeface="Calibri"/>
              </a:rPr>
              <a:t>Люди ж на такі концентрації кофеїну в повітрі практично не реагують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6" name="Рисунок 6" descr=""/>
          <p:cNvPicPr/>
          <p:nvPr/>
        </p:nvPicPr>
        <p:blipFill>
          <a:blip r:embed="rId1"/>
          <a:stretch/>
        </p:blipFill>
        <p:spPr>
          <a:xfrm>
            <a:off x="3132000" y="2421000"/>
            <a:ext cx="2880000" cy="2159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3"/>
          <p:cNvSpPr/>
          <p:nvPr/>
        </p:nvSpPr>
        <p:spPr>
          <a:xfrm>
            <a:off x="0" y="188640"/>
            <a:ext cx="914364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spcBef>
                <a:spcPts val="1049"/>
              </a:spcBef>
              <a:spcAft>
                <a:spcPts val="1471"/>
              </a:spcAft>
              <a:tabLst>
                <a:tab algn="l" pos="0"/>
              </a:tabLst>
            </a:pPr>
            <a:r>
              <a:rPr b="1" lang="uk" sz="2400" spc="-1" strike="noStrike">
                <a:solidFill>
                  <a:schemeClr val="dk1"/>
                </a:solidFill>
                <a:latin typeface="Calibri"/>
              </a:rPr>
              <a:t>Випарювач №1</a:t>
            </a: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TextBox 2"/>
          <p:cNvSpPr/>
          <p:nvPr/>
        </p:nvSpPr>
        <p:spPr>
          <a:xfrm>
            <a:off x="179640" y="692640"/>
            <a:ext cx="8640720" cy="100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Плоска свічка обкладена по колу свіжим кавовим жмихом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Перший випарювач прицював  доволі добре, 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але за відсутності будь-яких протягів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9" name="Рисунок 4" descr=""/>
          <p:cNvPicPr/>
          <p:nvPr/>
        </p:nvPicPr>
        <p:blipFill>
          <a:blip r:embed="rId1"/>
          <a:stretch/>
        </p:blipFill>
        <p:spPr>
          <a:xfrm>
            <a:off x="1691640" y="1985400"/>
            <a:ext cx="5759640" cy="4323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Рисунок 5" descr=""/>
          <p:cNvPicPr/>
          <p:nvPr/>
        </p:nvPicPr>
        <p:blipFill>
          <a:blip r:embed="rId1"/>
          <a:stretch/>
        </p:blipFill>
        <p:spPr>
          <a:xfrm>
            <a:off x="2052360" y="2316240"/>
            <a:ext cx="5039640" cy="3776760"/>
          </a:xfrm>
          <a:prstGeom prst="rect">
            <a:avLst/>
          </a:prstGeom>
          <a:ln w="0">
            <a:noFill/>
          </a:ln>
        </p:spPr>
      </p:pic>
      <p:sp>
        <p:nvSpPr>
          <p:cNvPr id="71" name="TextBox 3"/>
          <p:cNvSpPr/>
          <p:nvPr/>
        </p:nvSpPr>
        <p:spPr>
          <a:xfrm>
            <a:off x="0" y="188640"/>
            <a:ext cx="914364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spcBef>
                <a:spcPts val="1049"/>
              </a:spcBef>
              <a:spcAft>
                <a:spcPts val="1471"/>
              </a:spcAft>
              <a:tabLst>
                <a:tab algn="l" pos="0"/>
              </a:tabLst>
            </a:pPr>
            <a:r>
              <a:rPr b="1" lang="uk" sz="2400" spc="-1" strike="noStrike">
                <a:solidFill>
                  <a:schemeClr val="dk1"/>
                </a:solidFill>
                <a:latin typeface="Calibri"/>
              </a:rPr>
              <a:t>Випарювач №</a:t>
            </a:r>
            <a:r>
              <a:rPr b="1" lang="en-US" sz="2400" spc="-1" strike="noStrike">
                <a:solidFill>
                  <a:schemeClr val="dk1"/>
                </a:solidFill>
                <a:latin typeface="Calibri"/>
              </a:rPr>
              <a:t>2</a:t>
            </a: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TextBox 2"/>
          <p:cNvSpPr/>
          <p:nvPr/>
        </p:nvSpPr>
        <p:spPr>
          <a:xfrm>
            <a:off x="179640" y="692640"/>
            <a:ext cx="8640720" cy="100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На основі ол</a:t>
            </a: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ійної лампи на дні банки з-під кави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Працює прекрасно, протягів не боїтьться 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Але  не зручний  в експлуатації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3" name="Рисунок 7" descr=""/>
          <p:cNvPicPr/>
          <p:nvPr/>
        </p:nvPicPr>
        <p:blipFill>
          <a:blip r:embed="rId2"/>
          <a:stretch/>
        </p:blipFill>
        <p:spPr>
          <a:xfrm>
            <a:off x="6012000" y="4437000"/>
            <a:ext cx="2519640" cy="1888200"/>
          </a:xfrm>
          <a:prstGeom prst="rect">
            <a:avLst/>
          </a:prstGeom>
          <a:ln w="0">
            <a:noFill/>
          </a:ln>
        </p:spPr>
      </p:pic>
      <p:pic>
        <p:nvPicPr>
          <p:cNvPr id="74" name="Рисунок 8" descr=""/>
          <p:cNvPicPr/>
          <p:nvPr/>
        </p:nvPicPr>
        <p:blipFill>
          <a:blip r:embed="rId3"/>
          <a:stretch/>
        </p:blipFill>
        <p:spPr>
          <a:xfrm>
            <a:off x="6012000" y="1989000"/>
            <a:ext cx="2519640" cy="1888200"/>
          </a:xfrm>
          <a:prstGeom prst="rect">
            <a:avLst/>
          </a:prstGeom>
          <a:ln w="0">
            <a:noFill/>
          </a:ln>
        </p:spPr>
      </p:pic>
      <p:pic>
        <p:nvPicPr>
          <p:cNvPr id="75" name="Рисунок 9" descr=""/>
          <p:cNvPicPr/>
          <p:nvPr/>
        </p:nvPicPr>
        <p:blipFill>
          <a:blip r:embed="rId4"/>
          <a:stretch/>
        </p:blipFill>
        <p:spPr>
          <a:xfrm>
            <a:off x="611640" y="4420800"/>
            <a:ext cx="2519640" cy="1888200"/>
          </a:xfrm>
          <a:prstGeom prst="rect">
            <a:avLst/>
          </a:prstGeom>
          <a:ln w="0">
            <a:noFill/>
          </a:ln>
        </p:spPr>
      </p:pic>
      <p:pic>
        <p:nvPicPr>
          <p:cNvPr id="76" name="Рисунок 10" descr=""/>
          <p:cNvPicPr/>
          <p:nvPr/>
        </p:nvPicPr>
        <p:blipFill>
          <a:blip r:embed="rId5"/>
          <a:stretch/>
        </p:blipFill>
        <p:spPr>
          <a:xfrm>
            <a:off x="611640" y="1917000"/>
            <a:ext cx="2519640" cy="1888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Box 3"/>
          <p:cNvSpPr/>
          <p:nvPr/>
        </p:nvSpPr>
        <p:spPr>
          <a:xfrm>
            <a:off x="0" y="188640"/>
            <a:ext cx="914364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spcBef>
                <a:spcPts val="1049"/>
              </a:spcBef>
              <a:spcAft>
                <a:spcPts val="1471"/>
              </a:spcAft>
              <a:tabLst>
                <a:tab algn="l" pos="0"/>
              </a:tabLst>
            </a:pPr>
            <a:r>
              <a:rPr b="1" lang="uk" sz="2400" spc="-1" strike="noStrike">
                <a:solidFill>
                  <a:schemeClr val="dk1"/>
                </a:solidFill>
                <a:latin typeface="Calibri"/>
              </a:rPr>
              <a:t>Випарювач №</a:t>
            </a:r>
            <a:r>
              <a:rPr b="1" lang="en-US" sz="2400" spc="-1" strike="noStrike">
                <a:solidFill>
                  <a:schemeClr val="dk1"/>
                </a:solidFill>
                <a:latin typeface="Calibri"/>
              </a:rPr>
              <a:t>3</a:t>
            </a: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TextBox 2"/>
          <p:cNvSpPr/>
          <p:nvPr/>
        </p:nvSpPr>
        <p:spPr>
          <a:xfrm>
            <a:off x="179640" y="692640"/>
            <a:ext cx="8640720" cy="130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На основі керамічного горщика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Працює добре і надійно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Але громіздкий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 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9" name="Рисунок 5" descr=""/>
          <p:cNvPicPr/>
          <p:nvPr/>
        </p:nvPicPr>
        <p:blipFill>
          <a:blip r:embed="rId1"/>
          <a:stretch/>
        </p:blipFill>
        <p:spPr>
          <a:xfrm>
            <a:off x="827640" y="2349000"/>
            <a:ext cx="3068280" cy="3599640"/>
          </a:xfrm>
          <a:prstGeom prst="rect">
            <a:avLst/>
          </a:prstGeom>
          <a:ln w="0">
            <a:noFill/>
          </a:ln>
        </p:spPr>
      </p:pic>
      <p:pic>
        <p:nvPicPr>
          <p:cNvPr id="80" name="Рисунок 6" descr=""/>
          <p:cNvPicPr/>
          <p:nvPr/>
        </p:nvPicPr>
        <p:blipFill>
          <a:blip r:embed="rId2"/>
          <a:stretch/>
        </p:blipFill>
        <p:spPr>
          <a:xfrm>
            <a:off x="4572000" y="2349360"/>
            <a:ext cx="3602880" cy="359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Box 3"/>
          <p:cNvSpPr/>
          <p:nvPr/>
        </p:nvSpPr>
        <p:spPr>
          <a:xfrm>
            <a:off x="0" y="188640"/>
            <a:ext cx="914364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spcBef>
                <a:spcPts val="1049"/>
              </a:spcBef>
              <a:spcAft>
                <a:spcPts val="1471"/>
              </a:spcAft>
              <a:tabLst>
                <a:tab algn="l" pos="0"/>
              </a:tabLst>
            </a:pPr>
            <a:r>
              <a:rPr b="1" lang="uk" sz="2400" spc="-1" strike="noStrike">
                <a:solidFill>
                  <a:schemeClr val="dk1"/>
                </a:solidFill>
                <a:latin typeface="Calibri"/>
              </a:rPr>
              <a:t>Випарювач №4</a:t>
            </a: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TextBox 2"/>
          <p:cNvSpPr/>
          <p:nvPr/>
        </p:nvSpPr>
        <p:spPr>
          <a:xfrm>
            <a:off x="179640" y="692640"/>
            <a:ext cx="8640720" cy="130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Вирізана з консервної банки конструкція 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В якій свічка нагріває жерстяне дно, на якому лежить кавовий жмих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Не нагріває стіл, на якому стоїть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Виявився самим зручним та ефективним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3" name="Picture 2" descr="Anti-Mosquito Caffeine Vaporizer From Used Coffee Grounds"/>
          <p:cNvPicPr/>
          <p:nvPr/>
        </p:nvPicPr>
        <p:blipFill>
          <a:blip r:embed="rId1"/>
          <a:stretch/>
        </p:blipFill>
        <p:spPr>
          <a:xfrm>
            <a:off x="1835640" y="2259360"/>
            <a:ext cx="5399640" cy="404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Рисунок 4" descr=""/>
          <p:cNvPicPr/>
          <p:nvPr/>
        </p:nvPicPr>
        <p:blipFill>
          <a:blip r:embed="rId1"/>
          <a:stretch/>
        </p:blipFill>
        <p:spPr>
          <a:xfrm>
            <a:off x="2267640" y="3484800"/>
            <a:ext cx="4608000" cy="3163680"/>
          </a:xfrm>
          <a:prstGeom prst="rect">
            <a:avLst/>
          </a:prstGeom>
          <a:ln w="0">
            <a:noFill/>
          </a:ln>
        </p:spPr>
      </p:pic>
      <p:sp>
        <p:nvSpPr>
          <p:cNvPr id="85" name="TextBox 3"/>
          <p:cNvSpPr/>
          <p:nvPr/>
        </p:nvSpPr>
        <p:spPr>
          <a:xfrm>
            <a:off x="0" y="188640"/>
            <a:ext cx="914364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spcBef>
                <a:spcPts val="1049"/>
              </a:spcBef>
              <a:spcAft>
                <a:spcPts val="1471"/>
              </a:spcAft>
              <a:tabLst>
                <a:tab algn="l" pos="0"/>
              </a:tabLst>
            </a:pPr>
            <a:r>
              <a:rPr b="1" lang="uk" sz="2400" spc="-1" strike="noStrike">
                <a:solidFill>
                  <a:schemeClr val="dk1"/>
                </a:solidFill>
                <a:latin typeface="Calibri"/>
              </a:rPr>
              <a:t>Висновки</a:t>
            </a: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TextBox 2"/>
          <p:cNvSpPr/>
          <p:nvPr/>
        </p:nvSpPr>
        <p:spPr>
          <a:xfrm>
            <a:off x="179640" y="692640"/>
            <a:ext cx="8640720" cy="283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Наявні у продажу репеленти, можливо, переважають    нашу технологію за своєюефективністю, але це і є їх слабким місцем з точки зору психології споживача, який боїться що «хімія буде занадто сильною» 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Кавовий репелент є екологічно безпечним, що з точки зору    основної маси споживачів єнайголовнішим параметром і сильним аргументом 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Звичайне підігрівання кавового жмиху людині інтуїтивно зрозуміле, і вона не очікує від цього процесу якихось побічних ефектів 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Box 3"/>
          <p:cNvSpPr/>
          <p:nvPr/>
        </p:nvSpPr>
        <p:spPr>
          <a:xfrm>
            <a:off x="0" y="188640"/>
            <a:ext cx="914364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spcBef>
                <a:spcPts val="1049"/>
              </a:spcBef>
              <a:spcAft>
                <a:spcPts val="1471"/>
              </a:spcAft>
              <a:tabLst>
                <a:tab algn="l" pos="0"/>
              </a:tabLst>
            </a:pPr>
            <a:r>
              <a:rPr b="1" lang="uk" sz="2400" spc="-1" strike="noStrike">
                <a:solidFill>
                  <a:schemeClr val="dk1"/>
                </a:solidFill>
                <a:latin typeface="Calibri"/>
              </a:rPr>
              <a:t>Тузяк Анна</a:t>
            </a: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8" name="Picture 2" descr="We Light a Candle - Slowly Evaporating From the Coffee Grounds, Caffeine Expels All Mosquitoes"/>
          <p:cNvPicPr/>
          <p:nvPr/>
        </p:nvPicPr>
        <p:blipFill>
          <a:blip r:embed="rId1"/>
          <a:stretch/>
        </p:blipFill>
        <p:spPr>
          <a:xfrm>
            <a:off x="2051640" y="1454760"/>
            <a:ext cx="5039640" cy="3774240"/>
          </a:xfrm>
          <a:prstGeom prst="rect">
            <a:avLst/>
          </a:prstGeom>
          <a:ln w="0">
            <a:noFill/>
          </a:ln>
        </p:spPr>
      </p:pic>
      <p:sp>
        <p:nvSpPr>
          <p:cNvPr id="89" name="TextBox 5"/>
          <p:cNvSpPr/>
          <p:nvPr/>
        </p:nvSpPr>
        <p:spPr>
          <a:xfrm>
            <a:off x="0" y="5877360"/>
            <a:ext cx="914364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ru-RU" sz="2400" spc="-1" strike="noStrike">
                <a:solidFill>
                  <a:schemeClr val="dk1"/>
                </a:solidFill>
                <a:latin typeface="Calibri"/>
              </a:rPr>
              <a:t>Екологічно безпечний нейрофрустативний репелент</a:t>
            </a: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</TotalTime>
  <Application>EasyOffice/7.6.2.1.0$Windows_X86_64 LibreOffice_project/0bc4d647150f05f02b71ccb5539a4012b57f1faf</Application>
  <AppVersion>15.0000</AppVersion>
  <Words>504</Words>
  <Paragraphs>83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2026-04-10T15:16:44Z</dcterms:created>
  <dc:creator>НВК ШКТ-ЛТЛ 7</dc:creator>
  <dc:description/>
  <dc:language>uk-UA</dc:language>
  <cp:lastModifiedBy/>
  <dcterms:modified xsi:type="dcterms:W3CDTF">2026-04-19T00:00:23Z</dcterms:modified>
  <cp:revision>5</cp:revision>
  <dc:subject/>
  <dc:title>Слайд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Екран (4:3)</vt:lpwstr>
  </property>
  <property fmtid="{D5CDD505-2E9C-101B-9397-08002B2CF9AE}" pid="3" name="Slides">
    <vt:i4>12</vt:i4>
  </property>
</Properties>
</file>