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image2.jpeg" ContentType="image/jpeg"/>
  <Override PartName="/ppt/media/image12.png" ContentType="image/png"/>
  <Override PartName="/ppt/media/image7.png" ContentType="image/png"/>
  <Override PartName="/ppt/media/image3.jpeg" ContentType="image/jpeg"/>
  <Override PartName="/ppt/media/image11.png" ContentType="image/png"/>
  <Override PartName="/ppt/media/image6.png" ContentType="image/png"/>
  <Override PartName="/ppt/media/image4.jpeg" ContentType="image/jpeg"/>
  <Override PartName="/ppt/media/image5.jpeg" ContentType="image/jpeg"/>
  <Override PartName="/ppt/media/image8.png" ContentType="image/png"/>
  <Override PartName="/ppt/media/image13.png" ContentType="image/png"/>
  <Override PartName="/ppt/media/image9.png" ContentType="image/png"/>
  <Override PartName="/ppt/media/image10.png" ContentType="image/png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uk-UA" sz="1800" spc="-1" strike="noStrike">
                <a:solidFill>
                  <a:schemeClr val="dk1"/>
                </a:solidFill>
                <a:latin typeface="Calibri"/>
              </a:rPr>
              <a:t>Для переміщення сторінки клацніть мишею</a:t>
            </a: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Для редагування формату приміток клацніть мишею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&lt;верхній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&lt;дата/час&gt;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AF155ED-A9EA-4A14-A946-EA02E3FA0D20}" type="slidenum"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Добрий день ми учениці 6 класу Львівського технологічного ліцею і хочемо представити вам наш проект </a:t>
            </a:r>
            <a:r>
              <a:rPr b="1" i="1" lang="en-US" sz="2000" spc="-1" strike="noStrike">
                <a:solidFill>
                  <a:srgbClr val="4e1e58"/>
                </a:solidFill>
                <a:latin typeface="Arial"/>
              </a:rPr>
              <a:t>LunaPen</a:t>
            </a:r>
            <a:r>
              <a:rPr b="1" i="1" lang="uk-UA" sz="2000" spc="-1" strike="noStrike">
                <a:solidFill>
                  <a:srgbClr val="4e1e58"/>
                </a:solidFill>
                <a:latin typeface="Arial"/>
              </a:rPr>
              <a:t>: </a:t>
            </a:r>
            <a:r>
              <a:rPr b="1" i="1" lang="ru-RU" sz="2000" spc="-1" strike="noStrike">
                <a:solidFill>
                  <a:srgbClr val="4e1e58"/>
                </a:solidFill>
                <a:latin typeface="Arial"/>
              </a:rPr>
              <a:t>ударно-стрижневий метод оцінки міцності місячного реголіту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260565-C2E0-4913-BBD1-7A0196E03B9B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1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8333" lnSpcReduction="20000"/>
          </a:bodyPr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Зараз люди знову планують досліджувати Місяць і навіть будувати там бази.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Однак одна з ключових проблем — це </a:t>
            </a:r>
            <a:r>
              <a:rPr b="1" lang="ru-RU" sz="2000" spc="-1" strike="noStrike">
                <a:solidFill>
                  <a:srgbClr val="000000"/>
                </a:solidFill>
                <a:latin typeface="Arial"/>
              </a:rPr>
              <a:t>невідомі властивості місячного ґрунту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, або реголіту.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Його щільність може значно відрізнятися навіть на невеликих ділянках.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В одних місцях він може бути твердий, а в інших — дуже пухкий.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Це небезпечно, тому що: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техніка може провалитися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апарати можуть невдало приземлитися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буде складно будувати станції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Тому перед тим, як щось робити на Місяці, потрібно перевірити ґрунт.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Саме тому потрібен простий і надійний прилад, який швидко покаже, наскільки ґрунт твердий чи пухкий.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5B57E9E-002B-4BE7-87EB-A9EDE48AE79F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2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4999"/>
          </a:bodyPr>
          <a:p>
            <a:pPr marL="216000" indent="0"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Але проблема в тому, що зараз немає простого і зручного способу швидко визначити, наскільки ґрунт твердий чи рихлий прямо на місці.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Саме тому ми вирішили створити власний прилад.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Мета нашого проєкту — розробити простий прилад, який допоможе визначати рихлість ґрунту, і перевірити, чи можна його використовувати для дослідження Місяця.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цього ми поставили перед собою такі завдання: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дізнатися більше про місячний ґрунт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вивчити метод Роквелла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придумати конструкцію приладу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створити прототип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провести експерименти на різних ґрунтах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проаналізувати результати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І далі ми перейшли до створення нашого приладу.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2C7006-8DBF-4C31-BD9E-4C3FAC3CDC63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3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7222" lnSpcReduction="20000"/>
          </a:bodyPr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Щоб виміряти твердість матеріалів, вчені використовують спеціальний метод —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метод Роквелла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Його суть дуже проста: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у матеріал втискають спеціальний наконечник і дивляться,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наскільки глибоко він увійшов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Якщо проникнення маленьке — матеріал твердий.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Якщо глибоке — матеріал м’який або рихлий.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Ми зрозуміли, що цей принцип можна використати не тільки для металів, а й для ґрунту.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І тоді у нас з’явилась ідея створити власний прилад.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7E1BA0C-AE8A-4585-8218-C25D03D3BA18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4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8333" lnSpcReduction="10000"/>
          </a:bodyPr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Наш прилад працює дуже просто: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ми опускаємо стержень у ґрунт і вимірюємо,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на яку глибину він занурюється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Чим глибше він входить — тим більш рихлий ґрунт.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Чим менше — тим ґрунт твердіший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Тобто ми використали той самий принцип, що і в методі Роквелла, але пристосували його для дослідження ґрунту.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Наш прилад має просту конструкцію, тому його можна використовувати навіть у складних умовах, наприклад, на Місяці.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Він не потребує складної техніки, є легким і зручним у використанні.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Саме тому такий прилад може допомогти швидко оцінювати ґрунт перед посадкою апаратів або будівництвом баз.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0135F7-9E59-4146-991F-BF7BB6EAF9A3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5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37222"/>
          </a:bodyPr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Наш прилад працює за дуже простим принципом.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Спочатку ми піднімаємо важок уздовж направляючої на певну висоту.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Потім відпускаємо його, і він падає вниз.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Під час падіння важок передає удар на стрижень.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Стрижень входить у ґрунт на певну глибину.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Після цього ми вимірюємо, наскільки глибоко він проник.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Якщо стрижень увійшов глибоко — ґрунт рихлий.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Якщо неглибоко — ґрунт твердий.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Таким чином ми визначаємо властивості ґрунту.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Початок:</a:t>
            </a:r>
            <a:br>
              <a:rPr sz="2000"/>
            </a:b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«Освоєння Місяця є одним із ключових напрямів сучасної науки. Але перед будівництвом баз або рухом техніки необхідно знати властивості поверхні.»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Проблема:</a:t>
            </a:r>
            <a:br>
              <a:rPr sz="2000"/>
            </a:b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«Місячний ґрунт має різну щільність, і це може бути небезпечно для техніки.»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Ідея:</a:t>
            </a:r>
            <a:br>
              <a:rPr sz="2000"/>
            </a:b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«Я запропонувала прилад, який дозволяє визначити рихлість ґрунту за глибиною проникнення стрижня після удару.»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Науковість:</a:t>
            </a:r>
            <a:br>
              <a:rPr sz="2000"/>
            </a:b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«В основі лежить принцип, подібний до методу Роквелла, який використовується для визначення твердості матеріалів.»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Результат:</a:t>
            </a:r>
            <a:br>
              <a:rPr sz="2000"/>
            </a:b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«Під час експерименту було встановлено, що глибина проникнення залежить від щільності ґрунту.»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Висновок:</a:t>
            </a:r>
            <a:br>
              <a:rPr sz="2000"/>
            </a:b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«Такий прилад може використовуватися для оцінки поверхні Місяця перед будівництвом або пересуванням техніки.»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Завершення:</a:t>
            </a:r>
            <a:br>
              <a:rPr sz="2000"/>
            </a:b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«Отже, мій проєкт має практичне значення для майбутніх космічних місій.»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C92FB18-6C49-4364-A857-92D38954626A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6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7222" lnSpcReduction="20000"/>
          </a:bodyPr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Після створення приладу ми провели його випробування.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Для цього ми обрали різні типи ґрунту: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пухкий, середньої щільності та твердий.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У кожен ґрунт ми проводили вимірювання кілька разів,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щоб отримати більш точні результати.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Під час експерименту ми фіксували,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на яку глибину проникає стрижень після удару.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Ми помітили закономірність: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у рихлому ґрунті стрижень входить глибше,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а у твердому — значно менше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Це підтвердило, що наш прилад дійсно працює</a:t>
            </a:r>
            <a:br>
              <a:rPr sz="2000"/>
            </a:b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і дозволяє оцінювати щільність ґрунту.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18EA0A-4810-4820-9135-25638D706D88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7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0" algn="ctr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Графік наочно демонструє залежність: зі зменшенням щільності ґрунту глибина проникнення збільшується.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C70CF6B-98F2-4522-ACCB-0BD5C0EAB21A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8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56111"/>
          </a:bodyPr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Ми виготовилимакет приладу, який моделює роботу вимірювача рихлості ґрунту. Він складається зі стрижня та рухомого важка, який створює удар. За глибиною проникнення можна оцінити щільність поверхні.»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Таким чином, поставлену мету досягнуто, а прилад підтвердив свою ефективність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У ході нашого дослідження ми розробили та створили макет приладу для визначення рихлості ґрунту.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Під час експериментів ми підтвердили, що глибина проникнення залежить від щільності ґрунту.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Це означає, що наша гіпотеза підтвердилася.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Ми довели, що за допомогою такого приладу можна оцінити, наскільки поверхня є безпечною для використання.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Особливо це важливо для дослідження Місяця, де необхідно швидко перевіряти ґрунт перед посадкою техніки або будівництвом баз.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👉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Наш прилад є простим, зручним і ефективним, тому може бути використаний у майбутніх місячних місіях.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Отже, ми створили простий прилад, який допомагає досліджувати ґрунт і може бути корисним навіть на Місяці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F2F2525-F35C-4A8F-BE81-388DC6272C6B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C90D565-D514-491E-92D2-CDB3866D63A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37E7585-1875-4347-8F74-8811C4D63EE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C906A1-E0EB-48D3-9D94-3E8FE2D61B2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6619CBD-B48C-4B22-8DAD-03DF6DB80C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64A6BD5-C889-48C1-A6B2-89D4C162B74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35E6EBF-CEB4-421A-98AE-432E1765497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9A7DE78-280C-4126-843C-D716BFA37C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D548BF3-C384-4F9A-A064-1E3B2916FA5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5210B7B-D065-4F74-AE3C-E21AC6D1EE9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6755038-F373-4905-AB40-991D4FD10B2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34C1FBD-76C5-4CA6-A5E1-607FDDC9F19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F904A30-5B27-42A3-9C52-42EE99432F0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FDB2048-EC72-41A2-B7BC-676BB2851F9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A79A3FF-6596-4753-AFC6-4E27B36168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ADE7F42-CA40-49EE-93CB-E318B93300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F9F54B9-A9FA-4F7F-83D8-EDEEF59B0E4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06C9233-B26B-45C2-8F6E-A0F1474A98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16E108C-A3CF-46A9-B2E5-9CA24A3F707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CB451EE-3077-4FBD-9D4A-5FD8C15AC0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F037449-2DF5-4BDB-8D92-F9436C66588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DFA6856-BBBB-4172-8752-AC8E3BCA055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A88DECC-1BC0-4838-B3BF-7122596D212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F443396-115B-42CD-BAA1-FEF715AD014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E53A2FA-09A3-4BCB-863B-FAB92EAE4DD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Calibri"/>
              </a:rPr>
              <a:t>Зразок заголовка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 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BE8FAA-FB7D-4095-AC80-3870BFBD0A01}" type="slidenum"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1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Для редагування структури клацніть мишею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Другий рівень структури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Третій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Четвертий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П'ятий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Шостий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Сьомий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Calibri"/>
              </a:rPr>
              <a:t>Зразок заголовка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Зразок тексту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Другий рівень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Третій рівень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Четвертий рівень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П'ятий рівень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5A6F682-C81F-43E4-97EC-A908686CC868}" type="slidenum"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42960" y="1143000"/>
            <a:ext cx="80006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7285" lnSpcReduction="20000"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i="1" lang="ru-RU" sz="4400" spc="-1" strike="noStrike">
                <a:solidFill>
                  <a:schemeClr val="dk2">
                    <a:lumMod val="75000"/>
                  </a:schemeClr>
                </a:solidFill>
                <a:latin typeface="Calibri"/>
              </a:rPr>
              <a:t> </a:t>
            </a:r>
            <a:r>
              <a:rPr b="1" i="1" lang="en-US" sz="4400" spc="-1" strike="noStrike">
                <a:solidFill>
                  <a:srgbClr val="4e1e58"/>
                </a:solidFill>
                <a:latin typeface="Calibri"/>
              </a:rPr>
              <a:t>LunaPen</a:t>
            </a:r>
            <a:r>
              <a:rPr b="1" i="1" lang="uk-UA" sz="4400" spc="-1" strike="noStrike">
                <a:solidFill>
                  <a:srgbClr val="4e1e58"/>
                </a:solidFill>
                <a:latin typeface="Calibri"/>
              </a:rPr>
              <a:t>: </a:t>
            </a:r>
            <a:r>
              <a:rPr b="1" i="1" lang="ru-RU" sz="4400" spc="-1" strike="noStrike">
                <a:solidFill>
                  <a:srgbClr val="4e1e58"/>
                </a:solidFill>
                <a:latin typeface="Calibri"/>
              </a:rPr>
              <a:t>ударно-стрижневий метод оцінки міцності місячного реголіту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3357720" y="3143160"/>
            <a:ext cx="5500440" cy="3357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7491" lnSpcReduction="10000"/>
          </a:bodyPr>
          <a:p>
            <a:pPr marL="180000" indent="0" algn="just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Автори проєкту: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indent="0" algn="just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Товарницька Софія, Гелик Христина, Вус Дарина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indent="0" algn="just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учениці 6 класу навчально-виховного комплексу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indent="0" algn="just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"Школа комп'ютерних технологій -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indent="0" algn="just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Львівський технологічний ліцей"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indent="0" algn="just" defTabSz="914400">
              <a:lnSpc>
                <a:spcPct val="120000"/>
              </a:lnSpc>
              <a:buNone/>
              <a:tabLst>
                <a:tab algn="l" pos="0"/>
              </a:tabLst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100000"/>
              </a:lnSpc>
              <a:spcBef>
                <a:spcPts val="159"/>
              </a:spcBef>
              <a:buNone/>
              <a:tabLst>
                <a:tab algn="l" pos="0"/>
              </a:tabLst>
            </a:pPr>
            <a:endParaRPr b="0" lang="uk-UA" sz="800" spc="-1" strike="noStrike">
              <a:solidFill>
                <a:srgbClr val="000000"/>
              </a:solidFill>
              <a:latin typeface="Arial"/>
            </a:endParaRPr>
          </a:p>
          <a:p>
            <a:pPr marL="180000" indent="0" algn="just" defTabSz="914400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0" lang="uk-UA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uk-UA" sz="1800" spc="-1" strike="noStrike">
                <a:solidFill>
                  <a:schemeClr val="dk1"/>
                </a:solidFill>
                <a:latin typeface="Times New Roman"/>
              </a:rPr>
              <a:t>Керівник проекту: 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indent="0" algn="just" defTabSz="914400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</a:rPr>
              <a:t>Сагайдак Роман Васильович,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indent="0" defTabSz="914400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завідувач науково-дослідної лабораторії Ресурсно-методичного центру Навчально-виховного комплексу "Школа комп'ютерних технологій - Львівський технологічний ліцей"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Box 5"/>
          <p:cNvSpPr/>
          <p:nvPr/>
        </p:nvSpPr>
        <p:spPr>
          <a:xfrm>
            <a:off x="642960" y="71280"/>
            <a:ext cx="77864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i="1" lang="uk-UA" sz="1400" spc="-1" strike="noStrike">
                <a:solidFill>
                  <a:schemeClr val="dk1"/>
                </a:solidFill>
                <a:latin typeface="Calibri"/>
              </a:rPr>
              <a:t>Всеукраїнський інтерактивний конкурс “МАН-Юніор Дослідник”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i="1" lang="uk-UA" sz="1400" spc="-1" strike="noStrike">
                <a:solidFill>
                  <a:schemeClr val="dk1"/>
                </a:solidFill>
                <a:latin typeface="Calibri"/>
              </a:rPr>
              <a:t>Номінація: “Технік-Юніор”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Picture 2" descr=""/>
          <p:cNvPicPr/>
          <p:nvPr/>
        </p:nvPicPr>
        <p:blipFill>
          <a:blip r:embed="rId1"/>
          <a:stretch/>
        </p:blipFill>
        <p:spPr>
          <a:xfrm flipH="1">
            <a:off x="72000" y="3143160"/>
            <a:ext cx="3261960" cy="36532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357200" y="142920"/>
            <a:ext cx="604332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rgbClr val="6c2979"/>
                </a:solidFill>
                <a:latin typeface="Calibri"/>
              </a:rPr>
              <a:t>Актуальність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285840" y="1143000"/>
            <a:ext cx="8572320" cy="550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740"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Освоєння Місяця активно розвивається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Потрібно оцінювати властивості ґрунту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Різна щільність поверхні створює ризики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Небезпечні ділянки ускладнюють рух техніки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2628000"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i="1" lang="ru-RU" sz="2800" spc="-1" strike="noStrike">
                <a:solidFill>
                  <a:schemeClr val="dk1"/>
                </a:solidFill>
                <a:latin typeface="Calibri"/>
              </a:rPr>
              <a:t>Необхідний простий і надійний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2628000"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i="1" lang="ru-RU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1" i="1" lang="ru-RU" sz="2800" spc="-1" strike="noStrike">
                <a:solidFill>
                  <a:schemeClr val="dk1"/>
                </a:solidFill>
                <a:latin typeface="Calibri"/>
              </a:rPr>
              <a:t>вимірювальний прилад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4" name="Picture 2" descr="Создать мем &quot;увага, презентации, важливо&quot; - Картинки - Meme-arsenal.com"/>
          <p:cNvPicPr/>
          <p:nvPr/>
        </p:nvPicPr>
        <p:blipFill>
          <a:blip r:embed="rId1"/>
          <a:stretch/>
        </p:blipFill>
        <p:spPr>
          <a:xfrm>
            <a:off x="1643040" y="5572080"/>
            <a:ext cx="928440" cy="1159200"/>
          </a:xfrm>
          <a:prstGeom prst="rect">
            <a:avLst/>
          </a:prstGeom>
          <a:ln w="0">
            <a:noFill/>
          </a:ln>
        </p:spPr>
      </p:pic>
      <p:pic>
        <p:nvPicPr>
          <p:cNvPr id="95" name="Picture 4" descr="У NASA представили план освоєння Місяця - Korrespondent.net"/>
          <p:cNvPicPr/>
          <p:nvPr/>
        </p:nvPicPr>
        <p:blipFill>
          <a:blip r:embed="rId2"/>
          <a:srcRect l="0" t="6724" r="0" b="0"/>
          <a:stretch/>
        </p:blipFill>
        <p:spPr>
          <a:xfrm>
            <a:off x="5143680" y="2862720"/>
            <a:ext cx="3571560" cy="2208960"/>
          </a:xfrm>
          <a:prstGeom prst="rect">
            <a:avLst/>
          </a:prstGeom>
          <a:ln w="0">
            <a:noFill/>
          </a:ln>
        </p:spPr>
      </p:pic>
      <p:sp>
        <p:nvSpPr>
          <p:cNvPr id="96" name="AutoShape 6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7" name="AutoShape 8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AutoShape 10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9" name="Picture 12" descr="США та ще сім держав підписали договір про спільне освоєння Місяця"/>
          <p:cNvPicPr/>
          <p:nvPr/>
        </p:nvPicPr>
        <p:blipFill>
          <a:blip r:embed="rId3"/>
          <a:stretch/>
        </p:blipFill>
        <p:spPr>
          <a:xfrm>
            <a:off x="428760" y="2857320"/>
            <a:ext cx="3714480" cy="2142720"/>
          </a:xfrm>
          <a:prstGeom prst="rect">
            <a:avLst/>
          </a:prstGeom>
          <a:ln w="0">
            <a:noFill/>
          </a:ln>
        </p:spPr>
      </p:pic>
      <p:sp>
        <p:nvSpPr>
          <p:cNvPr id="100" name="TextBox 9"/>
          <p:cNvSpPr/>
          <p:nvPr/>
        </p:nvSpPr>
        <p:spPr>
          <a:xfrm>
            <a:off x="1000080" y="5072040"/>
            <a:ext cx="22856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https://suspilne.media/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TextBox 10"/>
          <p:cNvSpPr/>
          <p:nvPr/>
        </p:nvSpPr>
        <p:spPr>
          <a:xfrm>
            <a:off x="5857920" y="5121360"/>
            <a:ext cx="25714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https://ua.korrespondent.net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0040" y="142920"/>
            <a:ext cx="8229240" cy="99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rgbClr val="4e1e58"/>
                </a:solidFill>
                <a:latin typeface="Calibri"/>
              </a:rPr>
              <a:t>Проблема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357120" y="1071720"/>
            <a:ext cx="8229240" cy="171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невідома рихлість ґрунту 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ризик просідання техніки 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складність вибору місця для будівництва 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відсутність простих методів оцінки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" name="Заголовок 1"/>
          <p:cNvSpPr/>
          <p:nvPr/>
        </p:nvSpPr>
        <p:spPr>
          <a:xfrm>
            <a:off x="214200" y="2571840"/>
            <a:ext cx="2428560" cy="99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 defTabSz="914400">
              <a:lnSpc>
                <a:spcPct val="100000"/>
              </a:lnSpc>
            </a:pPr>
            <a:r>
              <a:rPr b="1" lang="uk-UA" sz="4400" spc="-1" strike="noStrike">
                <a:solidFill>
                  <a:srgbClr val="4e1e58"/>
                </a:solidFill>
                <a:latin typeface="Calibri"/>
              </a:rPr>
              <a:t>Мета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Місце для вмісту 2"/>
          <p:cNvSpPr/>
          <p:nvPr/>
        </p:nvSpPr>
        <p:spPr>
          <a:xfrm>
            <a:off x="2500200" y="2786040"/>
            <a:ext cx="6157440" cy="164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343080" indent="-343080" algn="just" defTabSz="91440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Розробити модель приладу для визначення рихлості ґрунту та оцінки придатності місячної поверхні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Заголовок 1"/>
          <p:cNvSpPr/>
          <p:nvPr/>
        </p:nvSpPr>
        <p:spPr>
          <a:xfrm>
            <a:off x="71280" y="3857760"/>
            <a:ext cx="55004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 defTabSz="914400">
              <a:lnSpc>
                <a:spcPct val="100000"/>
              </a:lnSpc>
            </a:pPr>
            <a:r>
              <a:rPr b="1" lang="uk-UA" sz="4400" spc="-1" strike="noStrike">
                <a:solidFill>
                  <a:srgbClr val="4e1e58"/>
                </a:solidFill>
                <a:latin typeface="Calibri"/>
              </a:rPr>
              <a:t>Завдання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Box 8"/>
          <p:cNvSpPr/>
          <p:nvPr/>
        </p:nvSpPr>
        <p:spPr>
          <a:xfrm>
            <a:off x="214200" y="4714920"/>
            <a:ext cx="52858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720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дослідити властивості ґрунтів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720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вивчити місячний реголіт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720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розробити конструкцію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720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створити макет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720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провести експерименти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720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проаналізувати результати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Picture 2" descr="Китайський зонд зібрав на Місяці 'неправильний' ґрунт: вчені знайшли пояснення"/>
          <p:cNvPicPr/>
          <p:nvPr/>
        </p:nvPicPr>
        <p:blipFill>
          <a:blip r:embed="rId1"/>
          <a:stretch/>
        </p:blipFill>
        <p:spPr>
          <a:xfrm>
            <a:off x="4786200" y="3714840"/>
            <a:ext cx="3750120" cy="2499840"/>
          </a:xfrm>
          <a:prstGeom prst="rect">
            <a:avLst/>
          </a:prstGeom>
          <a:ln w="0">
            <a:noFill/>
          </a:ln>
        </p:spPr>
      </p:pic>
      <p:sp>
        <p:nvSpPr>
          <p:cNvPr id="109" name="TextBox 10"/>
          <p:cNvSpPr/>
          <p:nvPr/>
        </p:nvSpPr>
        <p:spPr>
          <a:xfrm>
            <a:off x="5072040" y="6357960"/>
            <a:ext cx="31428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https://www.unian.ua/science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42920" y="571320"/>
            <a:ext cx="492876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50000"/>
              </a:lnSpc>
              <a:buNone/>
            </a:pPr>
            <a:r>
              <a:rPr b="1" lang="uk-UA" sz="4800" spc="-1" strike="noStrike">
                <a:solidFill>
                  <a:srgbClr val="4e1e58"/>
                </a:solidFill>
                <a:latin typeface="Calibri"/>
              </a:rPr>
              <a:t>Наукова основа </a:t>
            </a:r>
            <a:br>
              <a:rPr sz="4400"/>
            </a:br>
            <a:r>
              <a:rPr b="1" lang="uk-UA" sz="2800" spc="-1" strike="noStrike">
                <a:solidFill>
                  <a:srgbClr val="4e1e58"/>
                </a:solidFill>
                <a:latin typeface="Calibri"/>
              </a:rPr>
              <a:t>(Метод Роквелла)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357120" y="2589120"/>
            <a:ext cx="8400600" cy="4268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000" spc="-1" strike="noStrike">
                <a:solidFill>
                  <a:schemeClr val="dk1"/>
                </a:solidFill>
                <a:latin typeface="Calibri"/>
              </a:rPr>
              <a:t>визначення властивостей матеріалу через проникнення індентора </a:t>
            </a:r>
            <a:endParaRPr b="0" lang="uk-UA" sz="3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000" spc="-1" strike="noStrike">
                <a:solidFill>
                  <a:schemeClr val="dk1"/>
                </a:solidFill>
                <a:latin typeface="Calibri"/>
              </a:rPr>
              <a:t>вимірюється глибина </a:t>
            </a:r>
            <a:endParaRPr b="0" lang="uk-UA" sz="30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000" spc="-1" strike="noStrike">
                <a:solidFill>
                  <a:schemeClr val="dk1"/>
                </a:solidFill>
                <a:latin typeface="Calibri"/>
              </a:rPr>
              <a:t>більша глибина → м’якший матеріал </a:t>
            </a:r>
            <a:endParaRPr b="0" lang="uk-UA" sz="30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👉 </a:t>
            </a:r>
            <a:r>
              <a:rPr b="1" lang="ru-RU" sz="3200" spc="-1" strike="noStrike">
                <a:solidFill>
                  <a:schemeClr val="dk1"/>
                </a:solidFill>
                <a:latin typeface="Calibri"/>
              </a:rPr>
              <a:t>У проєкті цей принцип адаптовано до ґрунтів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2" name="Picture 3" descr=""/>
          <p:cNvPicPr/>
          <p:nvPr/>
        </p:nvPicPr>
        <p:blipFill>
          <a:blip r:embed="rId1"/>
          <a:stretch/>
        </p:blipFill>
        <p:spPr>
          <a:xfrm>
            <a:off x="4714920" y="285840"/>
            <a:ext cx="4288680" cy="1864800"/>
          </a:xfrm>
          <a:prstGeom prst="rect">
            <a:avLst/>
          </a:prstGeom>
          <a:ln w="9525">
            <a:noFill/>
          </a:ln>
        </p:spPr>
      </p:pic>
      <p:sp>
        <p:nvSpPr>
          <p:cNvPr id="113" name="TextBox 6"/>
          <p:cNvSpPr/>
          <p:nvPr/>
        </p:nvSpPr>
        <p:spPr>
          <a:xfrm>
            <a:off x="5429160" y="2071800"/>
            <a:ext cx="3214440" cy="79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uk-UA" sz="1400" spc="-1" strike="noStrike">
                <a:solidFill>
                  <a:schemeClr val="dk1"/>
                </a:solidFill>
                <a:latin typeface="Calibri"/>
              </a:rPr>
              <a:t>різні шкали показників твердості, 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https://energosteel.com/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57160" y="142920"/>
            <a:ext cx="792936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rgbClr val="4e1e58"/>
                </a:solidFill>
                <a:latin typeface="Calibri"/>
              </a:rPr>
              <a:t>Ідея приладу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214200" y="1617840"/>
            <a:ext cx="8300520" cy="395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вертикальний стрижень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рухомий важок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удар по поверхні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вимір глибини проникнення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ru-RU" sz="2500" spc="-1" strike="noStrike">
                <a:solidFill>
                  <a:schemeClr val="dk1"/>
                </a:solidFill>
                <a:latin typeface="Calibri"/>
              </a:rPr>
              <a:t>👉 </a:t>
            </a:r>
            <a:r>
              <a:rPr b="1" lang="ru-RU" sz="2500" spc="-1" strike="noStrike">
                <a:solidFill>
                  <a:srgbClr val="4e1e58"/>
                </a:solidFill>
                <a:latin typeface="Calibri"/>
              </a:rPr>
              <a:t>Простий і надійний принцип</a:t>
            </a:r>
            <a:endParaRPr b="0" lang="uk-UA" sz="25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6" name="Picture 2" descr=""/>
          <p:cNvPicPr/>
          <p:nvPr/>
        </p:nvPicPr>
        <p:blipFill>
          <a:blip r:embed="rId1"/>
          <a:stretch/>
        </p:blipFill>
        <p:spPr>
          <a:xfrm>
            <a:off x="4786200" y="1143000"/>
            <a:ext cx="4071600" cy="4750200"/>
          </a:xfrm>
          <a:prstGeom prst="rect">
            <a:avLst/>
          </a:prstGeom>
          <a:ln cap="sq" w="3175">
            <a:solidFill>
              <a:srgbClr val="000000"/>
            </a:solidFill>
            <a:miter/>
          </a:ln>
          <a:effectLst>
            <a:outerShdw algn="tl" blurRad="57240" dir="2700000" dist="50402" rotWithShape="0">
              <a:srgbClr val="000000">
                <a:alpha val="40000"/>
              </a:srgbClr>
            </a:outerShdw>
          </a:effectLst>
        </p:spPr>
      </p:pic>
      <p:sp>
        <p:nvSpPr>
          <p:cNvPr id="117" name="TextBox 5"/>
          <p:cNvSpPr/>
          <p:nvPr/>
        </p:nvSpPr>
        <p:spPr>
          <a:xfrm>
            <a:off x="4929120" y="5929200"/>
            <a:ext cx="3857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Схема ударно-стрижневого вимірювача рихлості гранту (</a:t>
            </a: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LunaPen)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0040" y="0"/>
            <a:ext cx="8229240" cy="92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rgbClr val="4e1e58"/>
                </a:solidFill>
                <a:latin typeface="Calibri"/>
              </a:rPr>
              <a:t>Принцип роботи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28760" y="85716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важок піднімається вздовж направляючої 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відпускається і рухається вниз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передає удар стрижню 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стрижень занурюється в ґрунт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вимірюється глибина проникнення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0" name="Picture 2" descr=""/>
          <p:cNvPicPr/>
          <p:nvPr/>
        </p:nvPicPr>
        <p:blipFill>
          <a:blip r:embed="rId1"/>
          <a:stretch/>
        </p:blipFill>
        <p:spPr>
          <a:xfrm>
            <a:off x="1071360" y="3286080"/>
            <a:ext cx="6751440" cy="3420720"/>
          </a:xfrm>
          <a:prstGeom prst="rect">
            <a:avLst/>
          </a:prstGeom>
          <a:ln cap="sq" w="3175">
            <a:solidFill>
              <a:srgbClr val="000000"/>
            </a:solidFill>
            <a:miter/>
          </a:ln>
          <a:effectLst>
            <a:outerShdw algn="tl" blurRad="50760" dir="2700000" dist="37674" rotWithShape="0">
              <a:srgbClr val="000000">
                <a:alpha val="43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42920" y="0"/>
            <a:ext cx="878652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rgbClr val="4e1e58"/>
                </a:solidFill>
                <a:latin typeface="Calibri"/>
              </a:rPr>
              <a:t>Випробування прототипу приладу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214200" y="5072040"/>
            <a:ext cx="8786520" cy="1571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Times New Roman"/>
              </a:rPr>
              <a:t>Це підтверджує принцип роботи приладу: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343080"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br>
              <a:rPr sz="2800"/>
            </a:br>
            <a:r>
              <a:rPr b="1" lang="uk-UA" sz="2800" spc="-1" strike="noStrike">
                <a:solidFill>
                  <a:srgbClr val="c00000"/>
                </a:solidFill>
                <a:latin typeface="Calibri"/>
              </a:rPr>
              <a:t>Менша глибина → більша твердість ґрунту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marL="343080"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3" name="Picture 2" descr=""/>
          <p:cNvPicPr/>
          <p:nvPr/>
        </p:nvPicPr>
        <p:blipFill>
          <a:blip r:embed="rId1"/>
          <a:srcRect l="0" t="1819" r="0" b="0"/>
          <a:stretch/>
        </p:blipFill>
        <p:spPr>
          <a:xfrm>
            <a:off x="285840" y="1071720"/>
            <a:ext cx="2659680" cy="3862080"/>
          </a:xfrm>
          <a:prstGeom prst="rect">
            <a:avLst/>
          </a:prstGeom>
          <a:ln w="9525">
            <a:noFill/>
          </a:ln>
        </p:spPr>
      </p:pic>
      <p:pic>
        <p:nvPicPr>
          <p:cNvPr id="124" name="Picture 3" descr=""/>
          <p:cNvPicPr/>
          <p:nvPr/>
        </p:nvPicPr>
        <p:blipFill>
          <a:blip r:embed="rId2"/>
          <a:stretch/>
        </p:blipFill>
        <p:spPr>
          <a:xfrm>
            <a:off x="3214800" y="1071720"/>
            <a:ext cx="2820240" cy="3857400"/>
          </a:xfrm>
          <a:prstGeom prst="rect">
            <a:avLst/>
          </a:prstGeom>
          <a:ln w="9525">
            <a:noFill/>
          </a:ln>
        </p:spPr>
      </p:pic>
      <p:pic>
        <p:nvPicPr>
          <p:cNvPr id="125" name="Picture 5" descr=""/>
          <p:cNvPicPr/>
          <p:nvPr/>
        </p:nvPicPr>
        <p:blipFill>
          <a:blip r:embed="rId3"/>
          <a:srcRect l="0" t="3581" r="0" b="0"/>
          <a:stretch/>
        </p:blipFill>
        <p:spPr>
          <a:xfrm>
            <a:off x="6357960" y="1071720"/>
            <a:ext cx="2642760" cy="38444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4200" spc="-1" strike="noStrike">
                <a:solidFill>
                  <a:srgbClr val="4e1e58"/>
                </a:solidFill>
                <a:latin typeface="Calibri"/>
              </a:rPr>
              <a:t>Залежність глибини проникнення від рихлості ґрунту</a:t>
            </a:r>
            <a:endParaRPr b="0" lang="uk-UA" sz="4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457200" y="5143680"/>
            <a:ext cx="8472240" cy="982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i="1" lang="ru-RU" sz="3200" spc="-1" strike="noStrike">
                <a:solidFill>
                  <a:schemeClr val="dk1"/>
                </a:solidFill>
                <a:latin typeface="Calibri"/>
              </a:rPr>
              <a:t>Чим більша глибина проникнення — тим більш рихлий ґрунт</a:t>
            </a:r>
            <a:r>
              <a:rPr b="1" i="1" lang="uk-UA" sz="3200" spc="-1" strike="noStrike">
                <a:solidFill>
                  <a:schemeClr val="dk1"/>
                </a:solidFill>
                <a:latin typeface="Calibri"/>
              </a:rPr>
              <a:t>.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8" name="Picture 2" descr=""/>
          <p:cNvPicPr/>
          <p:nvPr/>
        </p:nvPicPr>
        <p:blipFill>
          <a:blip r:embed="rId1"/>
          <a:srcRect l="0" t="9486" r="0" b="0"/>
          <a:stretch/>
        </p:blipFill>
        <p:spPr>
          <a:xfrm>
            <a:off x="1643040" y="1785960"/>
            <a:ext cx="5692320" cy="34063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42920" y="214200"/>
            <a:ext cx="878652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200" spc="-1" strike="noStrike">
                <a:solidFill>
                  <a:srgbClr val="4e1e58"/>
                </a:solidFill>
                <a:latin typeface="Calibri"/>
              </a:rPr>
              <a:t>Висновки</a:t>
            </a:r>
            <a:endParaRPr b="0" lang="uk-UA" sz="4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0" name="TextBox 5"/>
          <p:cNvSpPr/>
          <p:nvPr/>
        </p:nvSpPr>
        <p:spPr>
          <a:xfrm>
            <a:off x="500040" y="1285920"/>
            <a:ext cx="8429400" cy="508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розроблено макет приладу для визначення рихлості ґрунту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підтверджено залежність глибини проникнення від щільності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ґрунту гіпотеза дослідження підтверджена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прилад дозволяє оцінити придатність поверхні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можливе застосування у майбутніх місячних місіях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</a:pP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</a:pP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spcBef>
                <a:spcPts val="1199"/>
              </a:spcBef>
            </a:pPr>
            <a:r>
              <a:rPr b="0" i="1" lang="ru-RU" sz="2200" spc="-1" strike="noStrike">
                <a:solidFill>
                  <a:schemeClr val="dk1"/>
                </a:solidFill>
                <a:latin typeface="Calibri"/>
              </a:rPr>
              <a:t>Отже, запропонований прилад дозволяє просто і ефективно оцінити рихлість ґрунту та може бути використаний у майбутніх місячних місіях.</a:t>
            </a:r>
            <a:endParaRPr b="0" lang="uk-UA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0040" y="22147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Calibri"/>
              </a:rPr>
              <a:t>Дякуємо за увагу!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2" name="Picture 2" descr=""/>
          <p:cNvPicPr/>
          <p:nvPr/>
        </p:nvPicPr>
        <p:blipFill>
          <a:blip r:embed="rId1"/>
          <a:stretch/>
        </p:blipFill>
        <p:spPr>
          <a:xfrm>
            <a:off x="5072040" y="3571920"/>
            <a:ext cx="3490560" cy="28872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Application>EasyOffice/7.6.2.1.0$Windows_X86_64 LibreOffice_project/0bc4d647150f05f02b71ccb5539a4012b57f1faf</Application>
  <AppVersion>15.0000</AppVersion>
  <Words>847</Words>
  <Paragraphs>200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2026-04-09T17:35:33Z</dcterms:created>
  <dc:creator>НВК ШКТ-ЛТЛ 8</dc:creator>
  <dc:description/>
  <dc:language>uk-UA</dc:language>
  <cp:lastModifiedBy/>
  <dcterms:modified xsi:type="dcterms:W3CDTF">2026-04-18T23:50:43Z</dcterms:modified>
  <cp:revision>7</cp:revision>
  <dc:subject/>
  <dc:title> LunaPen: ударно-стрижневий метод оцінки міцності місячного реголіту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9</vt:i4>
  </property>
  <property fmtid="{D5CDD505-2E9C-101B-9397-08002B2CF9AE}" pid="3" name="PresentationFormat">
    <vt:lpwstr>Екран (4:3)</vt:lpwstr>
  </property>
  <property fmtid="{D5CDD505-2E9C-101B-9397-08002B2CF9AE}" pid="4" name="Slides">
    <vt:i4>10</vt:i4>
  </property>
</Properties>
</file>