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4630400" cy="8229600"/>
  <p:notesSz cx="8229600" cy="146304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Merriweather" panose="020B0604020202020204" charset="-52"/>
      <p:regular r:id="rId14"/>
    </p:embeddedFont>
  </p:embeddedFontLst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15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42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5760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100107" y="1202888"/>
            <a:ext cx="9535886" cy="394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0B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ЛОКАЛІЗАЦІЯ МІСЯЧНОГО РЕГОЛІТУ </a:t>
            </a:r>
            <a:endParaRPr lang="uk-UA" sz="2800" b="1" dirty="0" smtClean="0">
              <a:solidFill>
                <a:srgbClr val="00B0F0"/>
              </a:solidFill>
              <a:latin typeface="Merriweather" pitchFamily="34" charset="0"/>
              <a:ea typeface="Merriweather" pitchFamily="34" charset="-122"/>
              <a:cs typeface="Merriweather" pitchFamily="34" charset="-120"/>
            </a:endParaRPr>
          </a:p>
          <a:p>
            <a:pPr marL="0" indent="0" algn="l">
              <a:buNone/>
            </a:pPr>
            <a:r>
              <a:rPr lang="en-US" sz="2800" b="1" dirty="0" smtClean="0">
                <a:solidFill>
                  <a:srgbClr val="00B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В </a:t>
            </a:r>
            <a:r>
              <a:rPr lang="en-US" sz="2800" b="1" dirty="0">
                <a:solidFill>
                  <a:srgbClr val="00B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ПРОЦЕСІ ВИДОБУТКУ КОРИСНИХ КОПАЛИН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2853732" y="2467570"/>
            <a:ext cx="10912869" cy="394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Автор: Сук Анна Святославівна, учениця 8 класу, Ліцею № 22, м. Києва.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2853732" y="3140035"/>
            <a:ext cx="10912869" cy="394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Науковий керівник: Кононенко Олег, вчитель інформатики, ліцею № 22, м. Києва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2853732" y="3812500"/>
            <a:ext cx="10912869" cy="394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b="1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Об’єкт дослідження:</a:t>
            </a: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місячний пил (реголіт).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2853732" y="4484965"/>
            <a:ext cx="10912869" cy="394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b="1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Предмет дослідження:</a:t>
            </a: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механізми та фізичні принципи локалізації пилу.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2853732" y="5157430"/>
            <a:ext cx="10912869" cy="7896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b="1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Мета:</a:t>
            </a: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вибір та обґрунтування найбільш ефективної системи захисту робочих зон на основі порівняльного аналізу та фізико-математичних розрахунків.</a:t>
            </a:r>
            <a:endParaRPr lang="en-US" sz="1900" dirty="0"/>
          </a:p>
        </p:txBody>
      </p:sp>
      <p:sp>
        <p:nvSpPr>
          <p:cNvPr id="11" name="Прямокутник 10"/>
          <p:cNvSpPr/>
          <p:nvPr/>
        </p:nvSpPr>
        <p:spPr>
          <a:xfrm>
            <a:off x="12670971" y="7666892"/>
            <a:ext cx="1959429" cy="562708"/>
          </a:xfrm>
          <a:prstGeom prst="rect">
            <a:avLst/>
          </a:prstGeom>
          <a:solidFill>
            <a:srgbClr val="091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3317" y="908685"/>
            <a:ext cx="12983766" cy="22973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3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Розглянемо природу </a:t>
            </a:r>
            <a:r>
              <a:rPr lang="en-US" sz="2300" dirty="0">
                <a:solidFill>
                  <a:srgbClr val="C0000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місячного пилу </a:t>
            </a:r>
            <a:r>
              <a:rPr lang="en-US" sz="23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як головного виклику</a:t>
            </a:r>
            <a:r>
              <a:rPr lang="en-US" sz="2300" b="1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. </a:t>
            </a:r>
            <a:r>
              <a:rPr lang="en-US" sz="23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Місяць не має атмосфери та магнітного поля, тому його поверхня мільярди років піддавалася впливу космічної радіації та мікрометеоритного бомбардування. Результатом став </a:t>
            </a:r>
            <a:r>
              <a:rPr lang="en-US" sz="2300" dirty="0">
                <a:solidFill>
                  <a:srgbClr val="C0000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реголіт</a:t>
            </a:r>
            <a:r>
              <a:rPr lang="en-US" sz="23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— </a:t>
            </a:r>
            <a:r>
              <a:rPr lang="en-US" sz="2300" dirty="0">
                <a:solidFill>
                  <a:srgbClr val="C0000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шар дрібнодисперсного пилу</a:t>
            </a:r>
            <a:r>
              <a:rPr lang="en-US" sz="23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. На відміну від земного пилу, місячний має три критичні особливості: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1416168" y="3458170"/>
            <a:ext cx="12983766" cy="735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850" i="1" dirty="0">
                <a:solidFill>
                  <a:srgbClr val="C0000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Абразивність</a:t>
            </a:r>
            <a:r>
              <a:rPr lang="en-US" sz="1850" i="1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:</a:t>
            </a:r>
            <a:r>
              <a:rPr lang="en-US" sz="18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Через відсутність ерозії (вітру та води) частинки не шліфуються. Вони залишаються гострими, як мікроскопічні уламки скла.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1416168" y="4445437"/>
            <a:ext cx="12983766" cy="735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850" i="1" dirty="0">
                <a:solidFill>
                  <a:srgbClr val="C0000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Електростатичний заряд</a:t>
            </a:r>
            <a:r>
              <a:rPr lang="en-US" sz="1850" i="1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:</a:t>
            </a:r>
            <a:r>
              <a:rPr lang="en-US" sz="18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Під впливом сонячного вітру та ультрафіолету частинки набувають позитивного заряду, що змушує їх "левітувати" та прилипати до будь-яких поверхонь.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1416168" y="5432703"/>
            <a:ext cx="12983766" cy="735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850" i="1" dirty="0">
                <a:solidFill>
                  <a:srgbClr val="C0000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Вакуумне зчеплення</a:t>
            </a:r>
            <a:r>
              <a:rPr lang="en-US" sz="1850" i="1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:</a:t>
            </a:r>
            <a:r>
              <a:rPr lang="en-US" sz="18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У вакуумі відсутній прошарок повітря між частинками, що сприяє їхньому сильному налипанню на механічні вузли техніки [1].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23317" y="6419969"/>
            <a:ext cx="12983766" cy="11026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8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Під час видобутку ресурсів (</a:t>
            </a:r>
            <a:r>
              <a:rPr lang="en-US" sz="1850" dirty="0">
                <a:solidFill>
                  <a:srgbClr val="00B05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наприклад, гелію-3 або водяного льоду в кратерах</a:t>
            </a:r>
            <a:r>
              <a:rPr lang="en-US" sz="18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) механічне збурення ґрунту створює хмари пилу, які за умов низької гравітації (1/6 g) осідають дуже повільно, що загрожує повним виходом техніки з ладу.</a:t>
            </a:r>
            <a:endParaRPr lang="en-US" sz="1850" dirty="0"/>
          </a:p>
        </p:txBody>
      </p:sp>
      <p:sp>
        <p:nvSpPr>
          <p:cNvPr id="7" name="Прямокутник 6"/>
          <p:cNvSpPr/>
          <p:nvPr/>
        </p:nvSpPr>
        <p:spPr>
          <a:xfrm>
            <a:off x="12670971" y="7666892"/>
            <a:ext cx="1959429" cy="562708"/>
          </a:xfrm>
          <a:prstGeom prst="rect">
            <a:avLst/>
          </a:prstGeom>
          <a:solidFill>
            <a:srgbClr val="091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18673" y="443389"/>
            <a:ext cx="3751421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1. Місячний пил під мікроскопом</a:t>
            </a:r>
            <a:endParaRPr lang="en-US" sz="1700" dirty="0"/>
          </a:p>
        </p:txBody>
      </p:sp>
      <p:sp>
        <p:nvSpPr>
          <p:cNvPr id="3" name="Text 1"/>
          <p:cNvSpPr/>
          <p:nvPr/>
        </p:nvSpPr>
        <p:spPr>
          <a:xfrm>
            <a:off x="2718673" y="892016"/>
            <a:ext cx="9193054" cy="1868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endParaRPr lang="en-US" sz="11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8673" y="1274564"/>
            <a:ext cx="1879997" cy="150399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355437" y="1254919"/>
            <a:ext cx="6727260" cy="747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Це зображення демонструє, чому пил такий небезпечний: частинки мають </a:t>
            </a:r>
            <a:r>
              <a:rPr lang="en-US" sz="1600" dirty="0">
                <a:solidFill>
                  <a:srgbClr val="FF000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дуже гострі краї (схожі на уламки скла</a:t>
            </a:r>
            <a:r>
              <a:rPr lang="en-US" sz="16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), які не стираються через відсутність вітру чи води. Саме тому вони так сильно пошкоджують обладнання.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2718673" y="3006923"/>
            <a:ext cx="5754886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2. Принцип роботи електростатичного щита (EDS)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2718673" y="3412093"/>
            <a:ext cx="9193054" cy="1868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endParaRPr lang="en-US" sz="11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8673" y="3794641"/>
            <a:ext cx="1842968" cy="1474351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546412" y="3774996"/>
            <a:ext cx="6496347" cy="747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На цій схемі видно, як за допомогою </a:t>
            </a:r>
            <a:r>
              <a:rPr lang="en-US" sz="1600" dirty="0">
                <a:solidFill>
                  <a:srgbClr val="00B05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електричного поля можна «відштовхувати»</a:t>
            </a:r>
            <a:r>
              <a:rPr lang="en-US" sz="16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заряджені частинки пилу від поверхонь (наприклад, від сонячних панелей чи ілюмінаторів). Це ілюстрація активного методу локалізації.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2718673" y="5497354"/>
            <a:ext cx="4912995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3. Концепція видобутку та захисту від пилу</a:t>
            </a:r>
            <a:endParaRPr lang="en-US" sz="1700" dirty="0"/>
          </a:p>
        </p:txBody>
      </p:sp>
      <p:sp>
        <p:nvSpPr>
          <p:cNvPr id="11" name="Text 7"/>
          <p:cNvSpPr/>
          <p:nvPr/>
        </p:nvSpPr>
        <p:spPr>
          <a:xfrm>
            <a:off x="2718673" y="5902523"/>
            <a:ext cx="9193054" cy="1868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endParaRPr lang="en-US" sz="115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8673" y="6285071"/>
            <a:ext cx="1754148" cy="1403271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6546412" y="6265426"/>
            <a:ext cx="6496347" cy="747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Це візуалізація того, як виглядає процес роботи на поверхні Місяця. Вона </a:t>
            </a:r>
            <a:r>
              <a:rPr lang="en-US" sz="16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допоможе</a:t>
            </a:r>
            <a:r>
              <a:rPr lang="en-US" sz="16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1600" dirty="0" err="1" smtClean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зрозуміти</a:t>
            </a:r>
            <a:r>
              <a:rPr lang="en-US" sz="1600" dirty="0" smtClean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16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масштаб проблеми: </a:t>
            </a:r>
            <a:r>
              <a:rPr lang="en-US" sz="1600" dirty="0">
                <a:solidFill>
                  <a:srgbClr val="FF000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хмари пилу, що підіймаються навколо техніки</a:t>
            </a:r>
            <a:r>
              <a:rPr lang="en-US" sz="16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, та необхідність створення захисних бар'єрів.</a:t>
            </a:r>
            <a:endParaRPr lang="en-US" sz="1600" dirty="0"/>
          </a:p>
        </p:txBody>
      </p:sp>
      <p:sp>
        <p:nvSpPr>
          <p:cNvPr id="14" name="Прямокутник 13"/>
          <p:cNvSpPr/>
          <p:nvPr/>
        </p:nvSpPr>
        <p:spPr>
          <a:xfrm>
            <a:off x="12670971" y="7666892"/>
            <a:ext cx="1959429" cy="562708"/>
          </a:xfrm>
          <a:prstGeom prst="rect">
            <a:avLst/>
          </a:prstGeom>
          <a:solidFill>
            <a:srgbClr val="091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2836" y="878443"/>
            <a:ext cx="13064728" cy="852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22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Для запобігання розповсюдженню пилу в науковій спільноті розглядаються три основні стратегії: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782836" y="1958935"/>
            <a:ext cx="13064728" cy="3411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50" b="1" i="1" dirty="0">
                <a:solidFill>
                  <a:srgbClr val="00B05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Активне електродинамічне відштовхування (EDS)</a:t>
            </a:r>
            <a:endParaRPr lang="en-US" sz="1750" b="1" dirty="0">
              <a:solidFill>
                <a:srgbClr val="00B050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782836" y="2528054"/>
            <a:ext cx="13064728" cy="10233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Технологія Electrostatic Dust Shield (EDS) базується на використанні електродів, інтегрованих у поверхню або захисну сітку. Подаючи змінну напругу, можна створювати "хвилю" електричного поля, яка буквально відштовхує заряджені частинки реголіту від об’єкта [2].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82836" y="3779401"/>
            <a:ext cx="13064728" cy="3411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50" b="1" i="1" dirty="0">
                <a:solidFill>
                  <a:srgbClr val="00B05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Метод термічного спікання поверхні</a:t>
            </a:r>
            <a:endParaRPr lang="en-US" sz="1750" b="1" dirty="0">
              <a:solidFill>
                <a:srgbClr val="00B050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782836" y="4348520"/>
            <a:ext cx="13064728" cy="1364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Цей метод передбачає попередню обробку ділянки навколо місця видобутку лазером або мікрохвильовим випромінюванням. Під дією температури верхній шар пилу плавиться і перетворюється на тверду склоподібну кірку. Це створює "чисту зону" і значно зменшує кількість вільного пилу, який може піднятися в повітря під час руху техніки.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82836" y="5940981"/>
            <a:ext cx="13064728" cy="3411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50" b="1" i="1" dirty="0">
                <a:solidFill>
                  <a:srgbClr val="00B05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Магнітна сепарація та фільтрація</a:t>
            </a:r>
            <a:endParaRPr lang="en-US" sz="1750" b="1" dirty="0">
              <a:solidFill>
                <a:srgbClr val="00B050"/>
              </a:solidFill>
            </a:endParaRPr>
          </a:p>
        </p:txBody>
      </p:sp>
      <p:sp>
        <p:nvSpPr>
          <p:cNvPr id="8" name="Text 6"/>
          <p:cNvSpPr/>
          <p:nvPr/>
        </p:nvSpPr>
        <p:spPr>
          <a:xfrm>
            <a:off x="782836" y="6510099"/>
            <a:ext cx="13064728" cy="10233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Оскільки реголіт містить нанофазне залізо (npFe^0), він проявляє парамагнітні властивості. Це дозволяє використовувати потужні електромагніти для "вловлювання" частинок безпосередньо в місці їх вильоту з-під робочого інструменту (бура або ковша)</a:t>
            </a:r>
            <a:endParaRPr lang="en-US" sz="1750" dirty="0"/>
          </a:p>
        </p:txBody>
      </p:sp>
      <p:sp>
        <p:nvSpPr>
          <p:cNvPr id="9" name="Прямокутник 8"/>
          <p:cNvSpPr/>
          <p:nvPr/>
        </p:nvSpPr>
        <p:spPr>
          <a:xfrm>
            <a:off x="12670971" y="7666892"/>
            <a:ext cx="1959429" cy="562708"/>
          </a:xfrm>
          <a:prstGeom prst="rect">
            <a:avLst/>
          </a:prstGeom>
          <a:solidFill>
            <a:srgbClr val="091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49002" y="828913"/>
            <a:ext cx="9925590" cy="4048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100" dirty="0">
                <a:solidFill>
                  <a:srgbClr val="00B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ПРАКТИЧНА ЧАСТИНА:</a:t>
            </a:r>
            <a:endParaRPr lang="en-US" sz="2100" dirty="0">
              <a:solidFill>
                <a:srgbClr val="00B0F0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55809" y="1446252"/>
            <a:ext cx="13118783" cy="3239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700" dirty="0">
                <a:solidFill>
                  <a:srgbClr val="00B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МАТЕМАТИЧНЕ МОДЕЛЮВАННЯ ТА РОЗРАХУНКИ.</a:t>
            </a:r>
            <a:endParaRPr lang="en-US" sz="1700" dirty="0">
              <a:solidFill>
                <a:srgbClr val="00B0F0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755809" y="1982748"/>
            <a:ext cx="13118783" cy="6479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Для оцінки ефективності систем локалізації необхідно розуміти енергетику руху частинок. Основним завданням системи захисту є подолання кінетичної енергії пилу силою зовнішнього поля.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755809" y="2843213"/>
            <a:ext cx="13118783" cy="9719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Параметри моделі:</a:t>
            </a:r>
            <a:r>
              <a:rPr lang="en-US" sz="1700" b="1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m (маса пилинки):</a:t>
            </a: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10^(-10) кг (типова дрібна частинка розміром ~10-20 мкм). </a:t>
            </a:r>
            <a:r>
              <a:rPr lang="en-US" sz="1700" b="1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v (початкова швидкість):</a:t>
            </a: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0,5 м/с (швидкість, яку надає механічний інструмент). </a:t>
            </a:r>
            <a:r>
              <a:rPr lang="en-US" sz="1700" b="1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d (дистанція гальмування):</a:t>
            </a: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0,1 м (відстань, на якій поле має повністю зупинити частинку).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755809" y="4027646"/>
            <a:ext cx="13118783" cy="3239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00" dirty="0">
                <a:solidFill>
                  <a:srgbClr val="00B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Хід розрахунку:</a:t>
            </a:r>
            <a:endParaRPr lang="en-US" sz="1700" dirty="0">
              <a:solidFill>
                <a:srgbClr val="00B0F0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755809" y="4564142"/>
            <a:ext cx="13118783" cy="3239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00" b="1" dirty="0">
                <a:solidFill>
                  <a:srgbClr val="00B05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Обчислення кінетичної енергії (Ek):</a:t>
            </a:r>
            <a:endParaRPr lang="en-US" sz="1700" dirty="0">
              <a:solidFill>
                <a:srgbClr val="00B050"/>
              </a:solidFill>
            </a:endParaRPr>
          </a:p>
        </p:txBody>
      </p:sp>
      <p:sp>
        <p:nvSpPr>
          <p:cNvPr id="8" name="Text 6"/>
          <p:cNvSpPr/>
          <p:nvPr/>
        </p:nvSpPr>
        <p:spPr>
          <a:xfrm>
            <a:off x="755809" y="5100638"/>
            <a:ext cx="13118783" cy="3239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Частинка, що вилітає з-під бура, має енергію: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755809" y="5637133"/>
            <a:ext cx="13118783" cy="3239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Ek = (m*v^2)/2 = (10^(-10) кг </a:t>
            </a:r>
            <a:r>
              <a:rPr lang="en-US" sz="1700" i="1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(0,5 м/с)^2)/2 = 1,25 </a:t>
            </a: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10^(-11) Дж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755809" y="6173629"/>
            <a:ext cx="13118783" cy="3239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00" b="1" dirty="0">
                <a:solidFill>
                  <a:srgbClr val="00B05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Обчислення необхідної сили (F):</a:t>
            </a:r>
            <a:endParaRPr lang="en-US" sz="1700" dirty="0">
              <a:solidFill>
                <a:srgbClr val="00B050"/>
              </a:solidFill>
            </a:endParaRPr>
          </a:p>
        </p:txBody>
      </p:sp>
      <p:sp>
        <p:nvSpPr>
          <p:cNvPr id="11" name="Text 9"/>
          <p:cNvSpPr/>
          <p:nvPr/>
        </p:nvSpPr>
        <p:spPr>
          <a:xfrm>
            <a:off x="755809" y="6710124"/>
            <a:ext cx="13118783" cy="3239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За законом збереження енергії, робота гальмівної сили (A = F * d) повинна дорівнювати кінетичній енергії частинки: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755809" y="7246620"/>
            <a:ext cx="13118783" cy="3239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F = Ek/d = 1,25 </a:t>
            </a:r>
            <a:r>
              <a:rPr lang="en-US" sz="1700" i="1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10^(-11) Дж /0,1 м = 1,25 </a:t>
            </a: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10^(-10) Ньютона</a:t>
            </a:r>
            <a:endParaRPr lang="en-US" sz="1700" dirty="0"/>
          </a:p>
        </p:txBody>
      </p:sp>
      <p:sp>
        <p:nvSpPr>
          <p:cNvPr id="13" name="Прямокутник 12"/>
          <p:cNvSpPr/>
          <p:nvPr/>
        </p:nvSpPr>
        <p:spPr>
          <a:xfrm>
            <a:off x="12670971" y="7666892"/>
            <a:ext cx="1959429" cy="562708"/>
          </a:xfrm>
          <a:prstGeom prst="rect">
            <a:avLst/>
          </a:prstGeom>
          <a:solidFill>
            <a:srgbClr val="091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6409" y="895350"/>
            <a:ext cx="13037582" cy="26238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2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Давайте зробимо інтерпретацію результатів</a:t>
            </a:r>
            <a:r>
              <a:rPr lang="en-US" sz="2200" b="1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- </a:t>
            </a:r>
            <a:r>
              <a:rPr lang="en-US" sz="22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хоча значення сили здається надзвичайно малим (0,000000000125 Н), воно розраховане для </a:t>
            </a:r>
            <a:r>
              <a:rPr lang="en-US" sz="2200" i="1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однієї</a:t>
            </a:r>
            <a:r>
              <a:rPr lang="en-US" sz="22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мікроскопічної частинки. </a:t>
            </a:r>
            <a:r>
              <a:rPr lang="en-US" sz="2200" dirty="0">
                <a:solidFill>
                  <a:srgbClr val="FF000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При масовому видобутку піднімаються мільярди таких частинок</a:t>
            </a:r>
            <a:r>
              <a:rPr lang="en-US" sz="22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, що вимагає створення стабільного та потужного силового поля. Розрахунок підтверджує, що для локалізації пилу на Місяці не потрібні величезні енерговитрати, проте потрібна висока точність налаштування електромагнітних систем.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796409" y="3755231"/>
            <a:ext cx="13037582" cy="349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На основі проведеного аналізу ми можемо порівняти методи за кількома критеріями: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6409" y="4341019"/>
            <a:ext cx="13037582" cy="3181826"/>
          </a:xfrm>
          <a:prstGeom prst="roundRect">
            <a:avLst>
              <a:gd name="adj" fmla="val 3004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04029" y="4348639"/>
            <a:ext cx="13021032" cy="61674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1033105" y="4482108"/>
            <a:ext cx="3880961" cy="349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b="1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Метод</a:t>
            </a:r>
            <a:endParaRPr lang="en-US" sz="1750" b="1" dirty="0"/>
          </a:p>
        </p:txBody>
      </p:sp>
      <p:sp>
        <p:nvSpPr>
          <p:cNvPr id="7" name="Text 5"/>
          <p:cNvSpPr/>
          <p:nvPr/>
        </p:nvSpPr>
        <p:spPr>
          <a:xfrm>
            <a:off x="5376743" y="4482108"/>
            <a:ext cx="3877151" cy="349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b="1" dirty="0">
                <a:solidFill>
                  <a:srgbClr val="00B05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Переваги</a:t>
            </a:r>
            <a:endParaRPr lang="en-US" sz="1750" b="1" dirty="0">
              <a:solidFill>
                <a:srgbClr val="00B050"/>
              </a:solidFill>
            </a:endParaRPr>
          </a:p>
        </p:txBody>
      </p:sp>
      <p:sp>
        <p:nvSpPr>
          <p:cNvPr id="8" name="Text 6"/>
          <p:cNvSpPr/>
          <p:nvPr/>
        </p:nvSpPr>
        <p:spPr>
          <a:xfrm>
            <a:off x="9716572" y="4482108"/>
            <a:ext cx="3880961" cy="349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b="1" dirty="0">
                <a:solidFill>
                  <a:srgbClr val="FF000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Недоліки</a:t>
            </a:r>
            <a:endParaRPr lang="en-US" sz="1750" b="1" dirty="0">
              <a:solidFill>
                <a:srgbClr val="FF0000"/>
              </a:solidFill>
            </a:endParaRPr>
          </a:p>
        </p:txBody>
      </p:sp>
      <p:sp>
        <p:nvSpPr>
          <p:cNvPr id="9" name="Shape 7"/>
          <p:cNvSpPr/>
          <p:nvPr/>
        </p:nvSpPr>
        <p:spPr>
          <a:xfrm>
            <a:off x="804029" y="4965383"/>
            <a:ext cx="13021032" cy="96654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1033105" y="5098852"/>
            <a:ext cx="3880961" cy="349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Механічний купол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5376743" y="5098852"/>
            <a:ext cx="3877151" cy="349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00B05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100% зупинка великих уламків</a:t>
            </a:r>
            <a:endParaRPr lang="en-US" sz="1750" dirty="0">
              <a:solidFill>
                <a:srgbClr val="00B050"/>
              </a:solidFill>
            </a:endParaRPr>
          </a:p>
        </p:txBody>
      </p:sp>
      <p:sp>
        <p:nvSpPr>
          <p:cNvPr id="12" name="Text 10"/>
          <p:cNvSpPr/>
          <p:nvPr/>
        </p:nvSpPr>
        <p:spPr>
          <a:xfrm>
            <a:off x="9716572" y="5098852"/>
            <a:ext cx="3880961" cy="6996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FF000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Важкий, не зупиняє найдрібніший пил</a:t>
            </a:r>
            <a:endParaRPr lang="en-US" sz="1750" dirty="0">
              <a:solidFill>
                <a:srgbClr val="FF0000"/>
              </a:solidFill>
            </a:endParaRPr>
          </a:p>
        </p:txBody>
      </p:sp>
      <p:sp>
        <p:nvSpPr>
          <p:cNvPr id="13" name="Shape 11"/>
          <p:cNvSpPr/>
          <p:nvPr/>
        </p:nvSpPr>
        <p:spPr>
          <a:xfrm>
            <a:off x="804029" y="5931932"/>
            <a:ext cx="13021032" cy="61674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1033105" y="6065401"/>
            <a:ext cx="3880961" cy="349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Електростатичний щит</a:t>
            </a:r>
            <a:endParaRPr lang="en-US" sz="1750" dirty="0"/>
          </a:p>
        </p:txBody>
      </p:sp>
      <p:sp>
        <p:nvSpPr>
          <p:cNvPr id="15" name="Text 13"/>
          <p:cNvSpPr/>
          <p:nvPr/>
        </p:nvSpPr>
        <p:spPr>
          <a:xfrm>
            <a:off x="5376743" y="6065401"/>
            <a:ext cx="3877151" cy="349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00B05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Ефективний проти мікропилу</a:t>
            </a:r>
            <a:endParaRPr lang="en-US" sz="1750" dirty="0">
              <a:solidFill>
                <a:srgbClr val="00B050"/>
              </a:solidFill>
            </a:endParaRPr>
          </a:p>
        </p:txBody>
      </p:sp>
      <p:sp>
        <p:nvSpPr>
          <p:cNvPr id="16" name="Text 14"/>
          <p:cNvSpPr/>
          <p:nvPr/>
        </p:nvSpPr>
        <p:spPr>
          <a:xfrm>
            <a:off x="9716572" y="6065401"/>
            <a:ext cx="3880961" cy="349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FF000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Потребує постійного живлення</a:t>
            </a:r>
            <a:endParaRPr lang="en-US" sz="1750" dirty="0">
              <a:solidFill>
                <a:srgbClr val="FF0000"/>
              </a:solidFill>
            </a:endParaRPr>
          </a:p>
        </p:txBody>
      </p:sp>
      <p:sp>
        <p:nvSpPr>
          <p:cNvPr id="17" name="Shape 15"/>
          <p:cNvSpPr/>
          <p:nvPr/>
        </p:nvSpPr>
        <p:spPr>
          <a:xfrm>
            <a:off x="804029" y="6548676"/>
            <a:ext cx="13021032" cy="96654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1033105" y="6682145"/>
            <a:ext cx="3880961" cy="349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Магнітна пастка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5376743" y="6682145"/>
            <a:ext cx="3877151" cy="349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00B05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Не потребує контакту</a:t>
            </a:r>
            <a:endParaRPr lang="en-US" sz="1750" dirty="0">
              <a:solidFill>
                <a:srgbClr val="00B050"/>
              </a:solidFill>
            </a:endParaRPr>
          </a:p>
        </p:txBody>
      </p:sp>
      <p:sp>
        <p:nvSpPr>
          <p:cNvPr id="20" name="Text 18"/>
          <p:cNvSpPr/>
          <p:nvPr/>
        </p:nvSpPr>
        <p:spPr>
          <a:xfrm>
            <a:off x="9716572" y="6682145"/>
            <a:ext cx="3880961" cy="6996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FF000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Працює лише з феромагнітним пилом</a:t>
            </a:r>
            <a:endParaRPr lang="en-US" sz="1750" dirty="0">
              <a:solidFill>
                <a:srgbClr val="FF0000"/>
              </a:solidFill>
            </a:endParaRPr>
          </a:p>
        </p:txBody>
      </p:sp>
      <p:sp>
        <p:nvSpPr>
          <p:cNvPr id="21" name="Прямокутник 20"/>
          <p:cNvSpPr/>
          <p:nvPr/>
        </p:nvSpPr>
        <p:spPr>
          <a:xfrm>
            <a:off x="12670971" y="7666892"/>
            <a:ext cx="1959429" cy="562708"/>
          </a:xfrm>
          <a:prstGeom prst="rect">
            <a:avLst/>
          </a:prstGeom>
          <a:solidFill>
            <a:srgbClr val="091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476738" y="530781"/>
            <a:ext cx="3085386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Висновки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155560" y="1109066"/>
            <a:ext cx="12761408" cy="15838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Дослідження показало, що універсального методу не існує. Проте найбільш раціональним для видобувної індустрії на Місяці є </a:t>
            </a:r>
            <a:r>
              <a:rPr lang="en-US" sz="1600" b="1" i="1" dirty="0">
                <a:solidFill>
                  <a:srgbClr val="00B05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гібридний механізм </a:t>
            </a:r>
            <a:r>
              <a:rPr lang="en-US" sz="1600" b="1" i="1" dirty="0" err="1">
                <a:solidFill>
                  <a:srgbClr val="00B05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локалізації</a:t>
            </a:r>
            <a:r>
              <a:rPr lang="en-US" sz="1600" i="1" dirty="0" smtClean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.</a:t>
            </a:r>
            <a:r>
              <a:rPr lang="uk-UA" sz="1600" i="1" dirty="0" smtClean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</a:p>
          <a:p>
            <a:pPr marL="0" indent="0" algn="l">
              <a:buNone/>
            </a:pPr>
            <a:endParaRPr lang="uk-UA" sz="1600" i="1" dirty="0">
              <a:solidFill>
                <a:srgbClr val="E2E6E9"/>
              </a:solidFill>
              <a:latin typeface="Merriweather" pitchFamily="34" charset="0"/>
              <a:ea typeface="Merriweather" pitchFamily="34" charset="-122"/>
              <a:cs typeface="Merriweather" pitchFamily="34" charset="-120"/>
            </a:endParaRPr>
          </a:p>
          <a:p>
            <a:pPr marL="0" indent="0" algn="l">
              <a:buNone/>
            </a:pPr>
            <a:r>
              <a:rPr lang="en-US" sz="1600" dirty="0" err="1" smtClean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Він</a:t>
            </a:r>
            <a:r>
              <a:rPr lang="en-US" sz="1600" dirty="0" smtClean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16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включає: </a:t>
            </a:r>
            <a:r>
              <a:rPr lang="en-US" sz="1600" b="1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Фізичний бар’єр</a:t>
            </a:r>
            <a:r>
              <a:rPr lang="en-US" sz="16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у вигляді гнучкого кожуха, що обмежує зону вильоту великих часток. </a:t>
            </a:r>
            <a:r>
              <a:rPr lang="en-US" sz="1600" b="1" dirty="0">
                <a:solidFill>
                  <a:srgbClr val="00B05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Внутрішній електродинамічний шар</a:t>
            </a:r>
            <a:r>
              <a:rPr lang="en-US" sz="16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, який створює "</a:t>
            </a:r>
            <a:r>
              <a:rPr lang="en-US" sz="1600" dirty="0">
                <a:solidFill>
                  <a:srgbClr val="00B05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невидиму стіну</a:t>
            </a:r>
            <a:r>
              <a:rPr lang="en-US" sz="16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" для мікроскопічного пилу, що намагається просочитися крізь щілини. </a:t>
            </a:r>
            <a:r>
              <a:rPr lang="en-US" sz="1600" b="1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Попереднє спікання</a:t>
            </a:r>
            <a:r>
              <a:rPr lang="en-US" sz="16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під’їзних шляхів для мінімізації фонового пилу від руху транспорту.Такий </a:t>
            </a:r>
            <a:r>
              <a:rPr lang="en-US" sz="1600" i="1" dirty="0">
                <a:solidFill>
                  <a:srgbClr val="00B05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комплексний підхід</a:t>
            </a:r>
            <a:r>
              <a:rPr lang="en-US" sz="1600" dirty="0">
                <a:solidFill>
                  <a:srgbClr val="00B05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16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дозволяє знизити рівень забруднення техніки на </a:t>
            </a:r>
            <a:r>
              <a:rPr lang="en-US" sz="1600" dirty="0">
                <a:solidFill>
                  <a:srgbClr val="00B05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95-98%</a:t>
            </a:r>
            <a:r>
              <a:rPr lang="en-US" sz="16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, що є критично важливим для успішної реалізації довготривалих космічних місій</a:t>
            </a:r>
            <a:endParaRPr lang="en-US" sz="16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6254" y="3173394"/>
            <a:ext cx="9269786" cy="5056206"/>
          </a:xfrm>
          <a:prstGeom prst="rect">
            <a:avLst/>
          </a:prstGeom>
        </p:spPr>
      </p:pic>
      <p:sp>
        <p:nvSpPr>
          <p:cNvPr id="5" name="Прямокутник 4"/>
          <p:cNvSpPr/>
          <p:nvPr/>
        </p:nvSpPr>
        <p:spPr>
          <a:xfrm>
            <a:off x="12670971" y="7666892"/>
            <a:ext cx="1959429" cy="562708"/>
          </a:xfrm>
          <a:prstGeom prst="rect">
            <a:avLst/>
          </a:prstGeom>
          <a:solidFill>
            <a:srgbClr val="091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908</Words>
  <Application>Microsoft Office PowerPoint</Application>
  <PresentationFormat>Довільний</PresentationFormat>
  <Paragraphs>61</Paragraphs>
  <Slides>7</Slides>
  <Notes>7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7</vt:i4>
      </vt:variant>
    </vt:vector>
  </HeadingPairs>
  <TitlesOfParts>
    <vt:vector size="11" baseType="lpstr">
      <vt:lpstr>Calibri</vt:lpstr>
      <vt:lpstr>Arial</vt:lpstr>
      <vt:lpstr>Merriweather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subject/>
  <dc:creator>Oleg Kononenko</dc:creator>
  <cp:lastModifiedBy>Oleg Kononenko</cp:lastModifiedBy>
  <cp:revision>3</cp:revision>
  <dcterms:created xsi:type="dcterms:W3CDTF">2026-04-24T23:12:02Z</dcterms:created>
  <dcterms:modified xsi:type="dcterms:W3CDTF">2026-04-24T23:24:40Z</dcterms:modified>
</cp:coreProperties>
</file>