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Inter" panose="020B0604020202020204" charset="0"/>
      <p:regular r:id="rId16"/>
    </p:embeddedFont>
  </p:embeddedFont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0CAB3-D355-F441-9707-C429428B1815}" type="datetimeFigureOut">
              <a:rPr lang="ru-UA" smtClean="0"/>
              <a:t>04/23/2026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6F1ED-0E0E-424C-B95C-0FECD8768EA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1052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4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238" y="1524238"/>
            <a:ext cx="5287923" cy="70506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4490" y="441770"/>
            <a:ext cx="7724296" cy="260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Видобуток корисних копалин на Місяці та екологічні наслідки: роль місячного пилу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694491" y="2814559"/>
            <a:ext cx="8449509" cy="1587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Огляд: можливості ресурсного освоєння Місяця, технології видобутку, ризики, особливу увагу приділено місячному пилу (реголіту) та стратегіям локалізації екологічних наслідків для сталого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освоєння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uk-UA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uk-UA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1A6CE-EDCC-4A0A-A9FD-94DA9E5D3B92}"/>
              </a:ext>
            </a:extLst>
          </p:cNvPr>
          <p:cNvSpPr txBox="1"/>
          <p:nvPr/>
        </p:nvSpPr>
        <p:spPr>
          <a:xfrm>
            <a:off x="694491" y="4809012"/>
            <a:ext cx="8303393" cy="3003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Об’єктом дослідження</a:t>
            </a:r>
            <a:r>
              <a:rPr lang="ru-RU" sz="160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є процеси видобування корисних копалин на Місяці в умовах формування позаземної інфраструктури. </a:t>
            </a:r>
            <a:endParaRPr lang="ru-RU" sz="1200">
              <a:effectLst/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Предметом дослідження</a:t>
            </a:r>
            <a:r>
              <a:rPr lang="ru-RU" sz="160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виступає вплив місячного пилу на технічні та екологічні параметри функціонування енергетичних і видобувних систем. </a:t>
            </a:r>
            <a:endParaRPr lang="ru-RU" sz="1200">
              <a:effectLst/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Метою роботи</a:t>
            </a:r>
            <a:r>
              <a:rPr lang="ru-RU" sz="160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є визначення ролі пилового фактору та обґрунтування необхідності його локалізації. Методологічну основу дослідження становлять аналіз наукових джерел, порівняльний підхід, узагальнення, а також елементи математичного моделювання на основі спрощених розрахунків.</a:t>
            </a:r>
            <a:endParaRPr lang="ru-RU" sz="1200" dirty="0">
              <a:effectLst/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6DF4EB-30DA-4DD0-9ED6-58A3FAD5B761}"/>
              </a:ext>
            </a:extLst>
          </p:cNvPr>
          <p:cNvSpPr txBox="1"/>
          <p:nvPr/>
        </p:nvSpPr>
        <p:spPr>
          <a:xfrm>
            <a:off x="8763378" y="163859"/>
            <a:ext cx="5679865" cy="1705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Автор: Сук Анна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Святославівна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учениця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8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класу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Ліцею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№ 22, м.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Києва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Науковий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керівник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: Кононенко Олег,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вчитель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інформатики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ліцею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№ 22, м.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Києва</a:t>
            </a:r>
            <a:endParaRPr lang="ru-RU" sz="1800" dirty="0">
              <a:effectLst/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53343"/>
            <a:ext cx="7926348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Розділ 1: Місяць як джерело ресурсів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095" y="1607045"/>
            <a:ext cx="2969418" cy="18351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54568" y="3789164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Вода і лід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2254568" y="4233863"/>
            <a:ext cx="272141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Концентровані поклади льоду у полярних кратерах — критичний ресурс для питної води, підтримки життя та виробництва ракетного палива (електроліз до водню й кисню).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874" y="1591878"/>
            <a:ext cx="3082885" cy="19052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84764" y="3789164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Метали і реголіт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6684764" y="4233863"/>
            <a:ext cx="27215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Залізо, алюміній, титан та інші метали у реголіті підходять для будівництва станцій, виробництва деталей та 3D-друку прямо на місці.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196" y="1408332"/>
            <a:ext cx="3567415" cy="22046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115080" y="3789164"/>
            <a:ext cx="2721531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Рідкоземельні елементи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11115080" y="4559499"/>
            <a:ext cx="27215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Місцеві рідкоземельні мінерали можуть забезпечити компоненти для електроніки й енергетичних систем у довгострокових місіях.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699742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NASA, приватні компанії та програми CLPS вже тестують концепції ISRU (In-Situ Resource Utilization) — видобуток і переробка ресурсів на місці для зниження логістичних витрат з Землі.</a:t>
            </a:r>
            <a:endParaRPr lang="en-US" sz="15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180E69C-D7D5-EDF8-D39B-9E7ECA47C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7089736" y="7663494"/>
            <a:ext cx="7554674" cy="459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892" y="577096"/>
            <a:ext cx="5306497" cy="70754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9376" y="561261"/>
            <a:ext cx="6638449" cy="472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Технології видобутку та освоєння</a:t>
            </a:r>
            <a:endParaRPr lang="en-US" sz="2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376" y="1461135"/>
            <a:ext cx="449580" cy="4495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9376" y="2114431"/>
            <a:ext cx="3444716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Робототехніка та автономія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719376" y="2572464"/>
            <a:ext cx="36331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Безпілотні ровери й роботизовані екскаватори виконують буріння, сортування й транспортування матеріалів, зменшуючи ризик для людей.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376" y="4270058"/>
            <a:ext cx="449580" cy="4495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19376" y="4923353"/>
            <a:ext cx="2606516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Енергетичні рішення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719376" y="5381387"/>
            <a:ext cx="36331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Сонячні панелі й реголітні акумулятори забезпечують енергію для переробки й збереження ресурсів у нічний цикл Місяця.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9052" y="1483638"/>
            <a:ext cx="179784" cy="179784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4799052" y="1743908"/>
            <a:ext cx="3633192" cy="2286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13" name="Text 7"/>
          <p:cNvSpPr/>
          <p:nvPr/>
        </p:nvSpPr>
        <p:spPr>
          <a:xfrm>
            <a:off x="4799052" y="1879521"/>
            <a:ext cx="236065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Екстракція льоду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4799052" y="2337554"/>
            <a:ext cx="3633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Нагрівання та газифікація льоду з подальшим збором і очищенням для електролізу.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99052" y="3480911"/>
            <a:ext cx="179784" cy="179784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99052" y="3741182"/>
            <a:ext cx="3633192" cy="2286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17" name="Text 10"/>
          <p:cNvSpPr/>
          <p:nvPr/>
        </p:nvSpPr>
        <p:spPr>
          <a:xfrm>
            <a:off x="4799052" y="3876794"/>
            <a:ext cx="236065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Виділення кисню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4799052" y="4334828"/>
            <a:ext cx="36331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Хімічні та термічні процеси для екстракції кисню з мінералів реголіту — ключ для виробництва дихального повітря та палива.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719376" y="6845379"/>
            <a:ext cx="77052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Пілотні демонстрації (малопроточні хімічні реактори, адитивне виробництво) показують, що ISRU може значно знизити масу місій з Землі та підвищити автономність баз.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179" y="589478"/>
            <a:ext cx="5287923" cy="70506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507569"/>
            <a:ext cx="7284006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Місячний пил: невидима загроза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793790" y="232624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Реголіт складається з дрібних, гострих і абразивних частинок: вони адгезують до поверхонь, вдираються в ущільнення й викликають зношення. Основні проблеми: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3502104"/>
            <a:ext cx="7556421" cy="2044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Пошкодження обладнання: тертя й засмічення механізмів, зниження ефективності сонячних панелей.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Ризики для здоров'я: подразнення дихальних шляхів, очей, потенційна токсичність при тривалому впливі.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Операційні ускладнення: забруднення герметичних систем, сенсорів та оптики.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5769412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Дослідження показують, що реголіт має електростатичні властивості, що посилюють його наліпання на поверхнях — ключова причина довготривалих проблем.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50426"/>
            <a:ext cx="7247573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Видобуток</a:t>
            </a: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та ризики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793790" y="146827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Зображення місячної поверхні з роботизованим екскаватором, що видобуває реголіт, та накладеним текстом: "Видобуток на Місяці: Потенціал та Ризики".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455307"/>
            <a:ext cx="4236720" cy="423672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840" y="2455307"/>
            <a:ext cx="4236720" cy="423672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270" y="2455307"/>
            <a:ext cx="4236720" cy="423672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93790" y="704397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Ця візуалізація підкреслює: технічні можливості поруч зі складними екологічними та операційними викликами, які потребують системних рішень.</a:t>
            </a:r>
            <a:endParaRPr lang="en-US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94BC02-37A4-C817-BDD8-DC8AD900C6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7221524" y="7679054"/>
            <a:ext cx="7408876" cy="5505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" y="587335"/>
            <a:ext cx="5291018" cy="70548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67807" y="611386"/>
            <a:ext cx="7449264" cy="512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Локалізація екологічних наслідків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267807" y="1412557"/>
            <a:ext cx="3694390" cy="2433280"/>
          </a:xfrm>
          <a:prstGeom prst="roundRect">
            <a:avLst>
              <a:gd name="adj" fmla="val 450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6" name="Shape 3"/>
          <p:cNvSpPr/>
          <p:nvPr/>
        </p:nvSpPr>
        <p:spPr>
          <a:xfrm>
            <a:off x="6244947" y="1412557"/>
            <a:ext cx="91440" cy="2433280"/>
          </a:xfrm>
          <a:prstGeom prst="roundRect">
            <a:avLst>
              <a:gd name="adj" fmla="val 8973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7" name="Text 4"/>
          <p:cNvSpPr/>
          <p:nvPr/>
        </p:nvSpPr>
        <p:spPr>
          <a:xfrm>
            <a:off x="6554510" y="1630680"/>
            <a:ext cx="3189565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Екологічні кодекси і регулювання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554510" y="2387084"/>
            <a:ext cx="3189565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Розробити міжнародні стандарти для зон видобутку, моніторинг впливу та механізми відповідальності.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0154483" y="1412557"/>
            <a:ext cx="3694509" cy="2433280"/>
          </a:xfrm>
          <a:prstGeom prst="roundRect">
            <a:avLst>
              <a:gd name="adj" fmla="val 450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10" name="Shape 7"/>
          <p:cNvSpPr/>
          <p:nvPr/>
        </p:nvSpPr>
        <p:spPr>
          <a:xfrm>
            <a:off x="10131623" y="1412557"/>
            <a:ext cx="91440" cy="2433280"/>
          </a:xfrm>
          <a:prstGeom prst="roundRect">
            <a:avLst>
              <a:gd name="adj" fmla="val 8973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11" name="Text 8"/>
          <p:cNvSpPr/>
          <p:nvPr/>
        </p:nvSpPr>
        <p:spPr>
          <a:xfrm>
            <a:off x="10441186" y="1630680"/>
            <a:ext cx="3189684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Технології контролю пилу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441186" y="2387084"/>
            <a:ext cx="3189684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Фільтрація повітря в базах, електростатичні щити, бар'єри для зниження розповсюдження пилу та очищення обладнання.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67807" y="4038124"/>
            <a:ext cx="3694390" cy="2743438"/>
          </a:xfrm>
          <a:prstGeom prst="roundRect">
            <a:avLst>
              <a:gd name="adj" fmla="val 400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14" name="Shape 11"/>
          <p:cNvSpPr/>
          <p:nvPr/>
        </p:nvSpPr>
        <p:spPr>
          <a:xfrm>
            <a:off x="6244947" y="4038124"/>
            <a:ext cx="91440" cy="2743438"/>
          </a:xfrm>
          <a:prstGeom prst="roundRect">
            <a:avLst>
              <a:gd name="adj" fmla="val 8973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15" name="Text 12"/>
          <p:cNvSpPr/>
          <p:nvPr/>
        </p:nvSpPr>
        <p:spPr>
          <a:xfrm>
            <a:off x="6554510" y="4256246"/>
            <a:ext cx="3189565" cy="64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Планування розміщення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554510" y="5012650"/>
            <a:ext cx="3189565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Розташовувати шахти й бази віддалено від науково цінних ділянок; використовувати локальні моделі вітру й пилових потоків.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0154483" y="4038124"/>
            <a:ext cx="3694509" cy="2743438"/>
          </a:xfrm>
          <a:prstGeom prst="roundRect">
            <a:avLst>
              <a:gd name="adj" fmla="val 400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18" name="Shape 15"/>
          <p:cNvSpPr/>
          <p:nvPr/>
        </p:nvSpPr>
        <p:spPr>
          <a:xfrm>
            <a:off x="10131623" y="4038124"/>
            <a:ext cx="91440" cy="2743438"/>
          </a:xfrm>
          <a:prstGeom prst="roundRect">
            <a:avLst>
              <a:gd name="adj" fmla="val 8973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19" name="Text 16"/>
          <p:cNvSpPr/>
          <p:nvPr/>
        </p:nvSpPr>
        <p:spPr>
          <a:xfrm>
            <a:off x="10441186" y="4256246"/>
            <a:ext cx="2564249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Оцінка впливу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441186" y="4692134"/>
            <a:ext cx="3189684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Обов'язкові EIA (Environmental Impact Assessment) перед початком робіт з публічними звітами та незалежною рецензією.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6267807" y="6997898"/>
            <a:ext cx="758118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Ці заходи допоможуть локалізувати шкоду, мінімізувати ризики для обладнання й людей, а також зберегти наукову цінність ландшафтів.</a:t>
            </a:r>
            <a:endParaRPr lang="en-US" sz="15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EC5DD35-3656-8730-09F3-EC8914639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914" y="7728823"/>
            <a:ext cx="3694509" cy="5007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083" y="585311"/>
            <a:ext cx="5294233" cy="70589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9025" y="599837"/>
            <a:ext cx="7605951" cy="1009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Майбутнє: баланс між прогресом та відповідальністю</a:t>
            </a:r>
            <a:endParaRPr lang="en-US" sz="3150" dirty="0"/>
          </a:p>
        </p:txBody>
      </p:sp>
      <p:sp>
        <p:nvSpPr>
          <p:cNvPr id="5" name="Shape 2"/>
          <p:cNvSpPr/>
          <p:nvPr/>
        </p:nvSpPr>
        <p:spPr>
          <a:xfrm>
            <a:off x="769025" y="1888331"/>
            <a:ext cx="769025" cy="1417082"/>
          </a:xfrm>
          <a:prstGeom prst="roundRect">
            <a:avLst>
              <a:gd name="adj" fmla="val 36003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293" y="2452568"/>
            <a:ext cx="288369" cy="2883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24263" y="2080498"/>
            <a:ext cx="2540079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Принципи сталості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724263" y="2507694"/>
            <a:ext cx="6650712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Поєднання наукової охорони, регуляції та інноваційних технологій для мінімізації впливу.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769025" y="3491627"/>
            <a:ext cx="769025" cy="1417082"/>
          </a:xfrm>
          <a:prstGeom prst="roundRect">
            <a:avLst>
              <a:gd name="adj" fmla="val 36003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293" y="4055864"/>
            <a:ext cx="288369" cy="28836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24263" y="3683794"/>
            <a:ext cx="277701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Інновації проти пилу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724263" y="4110990"/>
            <a:ext cx="6650712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Розробка матеріалів, систем очищення та робототехніки, що мінімізують підняття пилу й його адгезію.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769025" y="5094923"/>
            <a:ext cx="769025" cy="1417082"/>
          </a:xfrm>
          <a:prstGeom prst="roundRect">
            <a:avLst>
              <a:gd name="adj" fmla="val 36003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293" y="5659160"/>
            <a:ext cx="288369" cy="28836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724263" y="5287089"/>
            <a:ext cx="3905369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Міжнародне співробітництво</a:t>
            </a:r>
            <a:endParaRPr lang="en-US" sz="1950" dirty="0"/>
          </a:p>
        </p:txBody>
      </p:sp>
      <p:sp>
        <p:nvSpPr>
          <p:cNvPr id="16" name="Text 10"/>
          <p:cNvSpPr/>
          <p:nvPr/>
        </p:nvSpPr>
        <p:spPr>
          <a:xfrm>
            <a:off x="1724263" y="5714286"/>
            <a:ext cx="6650712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Спільні норми, обмін даними, координація місій — основа відповідального освоєння Місяця.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769025" y="6721435"/>
            <a:ext cx="7605951" cy="9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Висновок: Місяць дає унікальні можливості для науки та промисловості. Успіх залежить від того, чи зможемо ми впровадити технології та правила, що локалізують екологічні наслідки, особливо пов'язані з місячним пилом.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179" y="589478"/>
            <a:ext cx="5287923" cy="70506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252180"/>
            <a:ext cx="6448306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Екологічні наслідки на Місяці</a:t>
            </a:r>
            <a:endParaRPr lang="en-US" sz="3250" dirty="0"/>
          </a:p>
        </p:txBody>
      </p:sp>
      <p:sp>
        <p:nvSpPr>
          <p:cNvPr id="5" name="Shape 2"/>
          <p:cNvSpPr/>
          <p:nvPr/>
        </p:nvSpPr>
        <p:spPr>
          <a:xfrm>
            <a:off x="793790" y="2070854"/>
            <a:ext cx="2386489" cy="3730704"/>
          </a:xfrm>
          <a:prstGeom prst="roundRect">
            <a:avLst>
              <a:gd name="adj" fmla="val 34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6" name="Text 3"/>
          <p:cNvSpPr/>
          <p:nvPr/>
        </p:nvSpPr>
        <p:spPr>
          <a:xfrm>
            <a:off x="999768" y="2276832"/>
            <a:ext cx="1974532" cy="97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Пошкодження наукових об'єктів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999768" y="3372803"/>
            <a:ext cx="197453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Маніпуляції й великомасштабний видобуток можуть зруйнувати унікальні геологічні свідчення і сліди древньої поверхні.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3378637" y="2070854"/>
            <a:ext cx="2386608" cy="3730704"/>
          </a:xfrm>
          <a:prstGeom prst="roundRect">
            <a:avLst>
              <a:gd name="adj" fmla="val 34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9" name="Text 6"/>
          <p:cNvSpPr/>
          <p:nvPr/>
        </p:nvSpPr>
        <p:spPr>
          <a:xfrm>
            <a:off x="3584615" y="2276832"/>
            <a:ext cx="1974652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Локальне забруднення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3584615" y="3047167"/>
            <a:ext cx="197465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Підняття пилу змінює албедо та термальні властивості поверхні, що може вплинути на довкілля зон базування.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5963603" y="2070854"/>
            <a:ext cx="2386608" cy="3730704"/>
          </a:xfrm>
          <a:prstGeom prst="roundRect">
            <a:avLst>
              <a:gd name="adj" fmla="val 34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UA"/>
          </a:p>
        </p:txBody>
      </p:sp>
      <p:sp>
        <p:nvSpPr>
          <p:cNvPr id="12" name="Text 9"/>
          <p:cNvSpPr/>
          <p:nvPr/>
        </p:nvSpPr>
        <p:spPr>
          <a:xfrm>
            <a:off x="6169581" y="2276832"/>
            <a:ext cx="1974652" cy="97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Етичні й правові питання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6169581" y="3372803"/>
            <a:ext cx="197465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Відсутність єдиних міжнародних екологічних норм щодо видобутку створює ризик неконтрольованої експлуатації.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93790" y="6024801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Навіть у відсутності атмосфери, екосистема Місяця (як науковий і культурний ресурс) вразлива — необхідно зберігати ділянки для досліджень й обмежувати втручання.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UA"/>
          </a:p>
        </p:txBody>
      </p:sp>
      <p:sp>
        <p:nvSpPr>
          <p:cNvPr id="4" name="Text 1"/>
          <p:cNvSpPr/>
          <p:nvPr/>
        </p:nvSpPr>
        <p:spPr>
          <a:xfrm>
            <a:off x="793790" y="1252180"/>
            <a:ext cx="6448306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Екологічні наслідки на Місяці</a:t>
            </a:r>
            <a:endParaRPr lang="en-US" sz="32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BA8B238-4A67-424E-AC96-3FC1963C0E0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290" y="599875"/>
            <a:ext cx="2552426" cy="2369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1624CC-36F5-4B7B-8B72-26152A37B6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049" y="3043401"/>
            <a:ext cx="2871654" cy="2332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A4ACE19-D961-4428-AE91-7B7D780398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974" y="157656"/>
            <a:ext cx="2552426" cy="252867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525B0C-74EF-44F9-9DEF-90B11BAF8EE5}"/>
              </a:ext>
            </a:extLst>
          </p:cNvPr>
          <p:cNvSpPr txBox="1"/>
          <p:nvPr/>
        </p:nvSpPr>
        <p:spPr>
          <a:xfrm>
            <a:off x="793790" y="2425500"/>
            <a:ext cx="7315200" cy="502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Проведений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аналіз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дозволяє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стверджувати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видобування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корисних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копалин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Місяці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перспективним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напрямом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космічної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однак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ефективність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значною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мірою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впливом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місячного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пилу. Пил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виступає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комплексним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фактором,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поєднує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екологічні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технологічні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аспекти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безпосередньо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впливає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функціонування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енергетичних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систем,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механізмів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інфраструктури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цілому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ключовою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особливістю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здатність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накопичення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умовах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відсутності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природного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очищення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 У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зв’язку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цим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локалізація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пилового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впливу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необхідною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умовою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стабільного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ефективного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освоєння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Місяця</a:t>
            </a:r>
            <a:r>
              <a:rPr lang="ru-RU" sz="1800" dirty="0">
                <a:effectLst/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D128F25-5A42-4F3C-8441-1F37F6E4C02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270" y="4351284"/>
            <a:ext cx="3171266" cy="1656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4F399FF-5F3B-401F-9584-21D5673B418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974" y="5774003"/>
            <a:ext cx="2568178" cy="215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D695F48-CDC0-4443-851B-6EB8BA55E54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896961"/>
            <a:ext cx="2684817" cy="2332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864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861</Words>
  <Application>Microsoft Office PowerPoint</Application>
  <PresentationFormat>Произвольный</PresentationFormat>
  <Paragraphs>71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Aptos</vt:lpstr>
      <vt:lpstr>Petrona Bold</vt:lpstr>
      <vt:lpstr>Inter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Olepole</dc:creator>
  <cp:lastModifiedBy>Olepole</cp:lastModifiedBy>
  <cp:revision>4</cp:revision>
  <dcterms:created xsi:type="dcterms:W3CDTF">2026-04-23T19:52:19Z</dcterms:created>
  <dcterms:modified xsi:type="dcterms:W3CDTF">2026-04-23T20:19:18Z</dcterms:modified>
</cp:coreProperties>
</file>