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57" r:id="rId4"/>
    <p:sldId id="263" r:id="rId5"/>
    <p:sldId id="258" r:id="rId6"/>
    <p:sldId id="267" r:id="rId7"/>
    <p:sldId id="272" r:id="rId8"/>
    <p:sldId id="274" r:id="rId9"/>
    <p:sldId id="273" r:id="rId10"/>
    <p:sldId id="275" r:id="rId11"/>
    <p:sldId id="265" r:id="rId12"/>
    <p:sldId id="264" r:id="rId13"/>
    <p:sldId id="266" r:id="rId14"/>
    <p:sldId id="278" r:id="rId15"/>
    <p:sldId id="261" r:id="rId16"/>
    <p:sldId id="260" r:id="rId17"/>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91" d="100"/>
          <a:sy n="91" d="100"/>
        </p:scale>
        <p:origin x="-102" y="-6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19" name="Нижний колонтитул 18"/>
          <p:cNvSpPr>
            <a:spLocks noGrp="1"/>
          </p:cNvSpPr>
          <p:nvPr>
            <p:ph type="ftr" sz="quarter" idx="11"/>
          </p:nvPr>
        </p:nvSpPr>
        <p:spPr/>
        <p:txBody>
          <a:bodyPr/>
          <a:lstStyle/>
          <a:p>
            <a:endParaRPr lang="uk-UA"/>
          </a:p>
        </p:txBody>
      </p:sp>
      <p:sp>
        <p:nvSpPr>
          <p:cNvPr id="27" name="Номер слайда 26"/>
          <p:cNvSpPr>
            <a:spLocks noGrp="1"/>
          </p:cNvSpPr>
          <p:nvPr>
            <p:ph type="sldNum" sz="quarter" idx="12"/>
          </p:nvPr>
        </p:nvSpPr>
        <p:spPr/>
        <p:txBody>
          <a:bodyPr/>
          <a:lstStyle/>
          <a:p>
            <a:fld id="{04A873E1-5C60-45F3-9A0D-8F9E44CF7CF4}" type="slidenum">
              <a:rPr lang="uk-UA" smtClean="0"/>
              <a:pPr/>
              <a:t>‹#›</a:t>
            </a:fld>
            <a:endParaRPr lang="uk-U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4A873E1-5C60-45F3-9A0D-8F9E44CF7CF4}" type="slidenum">
              <a:rPr lang="uk-UA" smtClean="0"/>
              <a:pPr/>
              <a:t>‹#›</a:t>
            </a:fld>
            <a:endParaRPr lang="uk-U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a:xfrm>
            <a:off x="8077200" y="6356350"/>
            <a:ext cx="609600" cy="365125"/>
          </a:xfrm>
        </p:spPr>
        <p:txBody>
          <a:bodyPr/>
          <a:lstStyle/>
          <a:p>
            <a:fld id="{04A873E1-5C60-45F3-9A0D-8F9E44CF7CF4}" type="slidenum">
              <a:rPr lang="uk-UA" smtClean="0"/>
              <a:pPr/>
              <a:t>‹#›</a:t>
            </a:fld>
            <a:endParaRPr lang="uk-UA"/>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69AA87F-F6B1-430B-BE6F-4C639CBE3625}"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04A873E1-5C60-45F3-9A0D-8F9E44CF7CF4}"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69AA87F-F6B1-430B-BE6F-4C639CBE3625}" type="datetimeFigureOut">
              <a:rPr lang="uk-UA" smtClean="0"/>
              <a:pPr/>
              <a:t>22.04.2026</a:t>
            </a:fld>
            <a:endParaRPr lang="uk-UA"/>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uk-UA"/>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A873E1-5C60-45F3-9A0D-8F9E44CF7CF4}" type="slidenum">
              <a:rPr lang="uk-UA" smtClean="0"/>
              <a:pPr/>
              <a:t>‹#›</a:t>
            </a:fld>
            <a:endParaRPr lang="uk-UA"/>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my.rv.ua/turizm/ukrayinskyj-czentr-polissya-art-prostir-u-m-rivne-foto/" TargetMode="External"/><Relationship Id="rId2" Type="http://schemas.openxmlformats.org/officeDocument/2006/relationships/hyperlink" Target="https://spadok.org.ua/zvychayi-i-obryady/blog" TargetMode="Externa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hyperlink" Target="https://www.youtube.com/@ISKCONRivne/videos" TargetMode="External"/><Relationship Id="rId4" Type="http://schemas.openxmlformats.org/officeDocument/2006/relationships/hyperlink" Target="https://www.rv.gov.ua/news/maizhe-4-naselennia-rivnenshchyny-skladaiut-natsionalni-menshyn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56593" y="2293557"/>
            <a:ext cx="7851648" cy="1828800"/>
          </a:xfrm>
        </p:spPr>
        <p:txBody>
          <a:bodyPr>
            <a:normAutofit fontScale="90000"/>
          </a:bodyPr>
          <a:lstStyle/>
          <a:p>
            <a:r>
              <a:rPr lang="uk-UA" sz="3600" dirty="0" smtClean="0">
                <a:latin typeface="Segoe UI" pitchFamily="34" charset="0"/>
                <a:ea typeface="Segoe UI" pitchFamily="34" charset="0"/>
                <a:cs typeface="Segoe UI" pitchFamily="34" charset="0"/>
              </a:rPr>
              <a:t>ТРАДИЦІЙНА ПОЛІСЬКА </a:t>
            </a:r>
            <a:r>
              <a:rPr lang="uk-UA" sz="3600" dirty="0" smtClean="0">
                <a:latin typeface="Segoe UI" pitchFamily="34" charset="0"/>
                <a:ea typeface="Segoe UI" pitchFamily="34" charset="0"/>
                <a:cs typeface="Segoe UI" pitchFamily="34" charset="0"/>
              </a:rPr>
              <a:t>ТА </a:t>
            </a:r>
            <a:r>
              <a:rPr lang="uk-UA" sz="3600" dirty="0" smtClean="0">
                <a:latin typeface="Segoe UI" pitchFamily="34" charset="0"/>
                <a:ea typeface="Segoe UI" pitchFamily="34" charset="0"/>
                <a:cs typeface="Segoe UI" pitchFamily="34" charset="0"/>
              </a:rPr>
              <a:t/>
            </a:r>
            <a:br>
              <a:rPr lang="uk-UA" sz="3600" dirty="0" smtClean="0">
                <a:latin typeface="Segoe UI" pitchFamily="34" charset="0"/>
                <a:ea typeface="Segoe UI" pitchFamily="34" charset="0"/>
                <a:cs typeface="Segoe UI" pitchFamily="34" charset="0"/>
              </a:rPr>
            </a:br>
            <a:r>
              <a:rPr lang="uk-UA" sz="3600" dirty="0" smtClean="0">
                <a:latin typeface="Segoe UI" pitchFamily="34" charset="0"/>
                <a:ea typeface="Segoe UI" pitchFamily="34" charset="0"/>
                <a:cs typeface="Segoe UI" pitchFamily="34" charset="0"/>
              </a:rPr>
              <a:t>СХІДНА КУЛЬТУРА </a:t>
            </a:r>
            <a:r>
              <a:rPr lang="uk-UA" sz="3600" dirty="0" smtClean="0">
                <a:latin typeface="Segoe UI" pitchFamily="34" charset="0"/>
                <a:ea typeface="Segoe UI" pitchFamily="34" charset="0"/>
                <a:cs typeface="Segoe UI" pitchFamily="34" charset="0"/>
              </a:rPr>
              <a:t>У </a:t>
            </a:r>
            <a:r>
              <a:rPr lang="uk-UA" sz="3600" dirty="0" smtClean="0">
                <a:latin typeface="Segoe UI" pitchFamily="34" charset="0"/>
                <a:ea typeface="Segoe UI" pitchFamily="34" charset="0"/>
                <a:cs typeface="Segoe UI" pitchFamily="34" charset="0"/>
              </a:rPr>
              <a:t/>
            </a:r>
            <a:br>
              <a:rPr lang="uk-UA" sz="3600" dirty="0" smtClean="0">
                <a:latin typeface="Segoe UI" pitchFamily="34" charset="0"/>
                <a:ea typeface="Segoe UI" pitchFamily="34" charset="0"/>
                <a:cs typeface="Segoe UI" pitchFamily="34" charset="0"/>
              </a:rPr>
            </a:br>
            <a:r>
              <a:rPr lang="uk-UA" sz="3600" dirty="0" smtClean="0">
                <a:latin typeface="Segoe UI" pitchFamily="34" charset="0"/>
                <a:ea typeface="Segoe UI" pitchFamily="34" charset="0"/>
                <a:cs typeface="Segoe UI" pitchFamily="34" charset="0"/>
              </a:rPr>
              <a:t>СУЧАСНОМУ </a:t>
            </a:r>
            <a:r>
              <a:rPr lang="uk-UA" sz="3600" dirty="0" smtClean="0">
                <a:latin typeface="Segoe UI" pitchFamily="34" charset="0"/>
                <a:ea typeface="Segoe UI" pitchFamily="34" charset="0"/>
                <a:cs typeface="Segoe UI" pitchFamily="34" charset="0"/>
              </a:rPr>
              <a:t>ПРОСТОРІ </a:t>
            </a:r>
            <a:r>
              <a:rPr lang="uk-UA" sz="3600" dirty="0" smtClean="0">
                <a:latin typeface="Segoe UI" pitchFamily="34" charset="0"/>
                <a:ea typeface="Segoe UI" pitchFamily="34" charset="0"/>
                <a:cs typeface="Segoe UI" pitchFamily="34" charset="0"/>
              </a:rPr>
              <a:t/>
            </a:r>
            <a:br>
              <a:rPr lang="uk-UA" sz="3600" dirty="0" smtClean="0">
                <a:latin typeface="Segoe UI" pitchFamily="34" charset="0"/>
                <a:ea typeface="Segoe UI" pitchFamily="34" charset="0"/>
                <a:cs typeface="Segoe UI" pitchFamily="34" charset="0"/>
              </a:rPr>
            </a:br>
            <a:r>
              <a:rPr lang="uk-UA" sz="3600" dirty="0" smtClean="0">
                <a:latin typeface="Segoe UI" pitchFamily="34" charset="0"/>
                <a:ea typeface="Segoe UI" pitchFamily="34" charset="0"/>
                <a:cs typeface="Segoe UI" pitchFamily="34" charset="0"/>
              </a:rPr>
              <a:t>М. </a:t>
            </a:r>
            <a:r>
              <a:rPr lang="uk-UA" sz="3600" dirty="0" smtClean="0">
                <a:latin typeface="Segoe UI" pitchFamily="34" charset="0"/>
                <a:ea typeface="Segoe UI" pitchFamily="34" charset="0"/>
                <a:cs typeface="Segoe UI" pitchFamily="34" charset="0"/>
              </a:rPr>
              <a:t>РІВНЕ</a:t>
            </a:r>
            <a:endParaRPr lang="uk-UA" sz="3600" dirty="0">
              <a:latin typeface="Segoe UI" pitchFamily="34" charset="0"/>
              <a:ea typeface="Segoe UI" pitchFamily="34" charset="0"/>
              <a:cs typeface="Segoe UI" pitchFamily="34" charset="0"/>
            </a:endParaRPr>
          </a:p>
        </p:txBody>
      </p:sp>
      <p:sp>
        <p:nvSpPr>
          <p:cNvPr id="3" name="Подзаголовок 2"/>
          <p:cNvSpPr>
            <a:spLocks noGrp="1"/>
          </p:cNvSpPr>
          <p:nvPr>
            <p:ph type="subTitle" idx="1"/>
          </p:nvPr>
        </p:nvSpPr>
        <p:spPr>
          <a:xfrm>
            <a:off x="4836495" y="4380931"/>
            <a:ext cx="3929451" cy="2164510"/>
          </a:xfrm>
        </p:spPr>
        <p:txBody>
          <a:bodyPr>
            <a:normAutofit fontScale="47500" lnSpcReduction="20000"/>
          </a:bodyPr>
          <a:lstStyle/>
          <a:p>
            <a:r>
              <a:rPr lang="uk-UA" b="1" i="1" dirty="0" smtClean="0">
                <a:latin typeface="Segoe UI" pitchFamily="34" charset="0"/>
                <a:ea typeface="Segoe UI" pitchFamily="34" charset="0"/>
                <a:cs typeface="Segoe UI" pitchFamily="34" charset="0"/>
              </a:rPr>
              <a:t>Автор:</a:t>
            </a:r>
            <a:r>
              <a:rPr lang="uk-UA" b="1" dirty="0" smtClean="0">
                <a:latin typeface="Segoe UI" pitchFamily="34" charset="0"/>
                <a:ea typeface="Segoe UI" pitchFamily="34" charset="0"/>
                <a:cs typeface="Segoe UI" pitchFamily="34" charset="0"/>
              </a:rPr>
              <a:t> </a:t>
            </a:r>
            <a:endParaRPr lang="uk-UA" b="1" dirty="0" smtClean="0">
              <a:latin typeface="Segoe UI" pitchFamily="34" charset="0"/>
              <a:ea typeface="Segoe UI" pitchFamily="34" charset="0"/>
              <a:cs typeface="Segoe UI" pitchFamily="34" charset="0"/>
            </a:endParaRPr>
          </a:p>
          <a:p>
            <a:r>
              <a:rPr lang="uk-UA" b="1" dirty="0" err="1" smtClean="0">
                <a:latin typeface="Segoe UI" pitchFamily="34" charset="0"/>
                <a:ea typeface="Segoe UI" pitchFamily="34" charset="0"/>
                <a:cs typeface="Segoe UI" pitchFamily="34" charset="0"/>
              </a:rPr>
              <a:t>Стасюк</a:t>
            </a:r>
            <a:r>
              <a:rPr lang="uk-UA" b="1" dirty="0" smtClean="0">
                <a:latin typeface="Segoe UI" pitchFamily="34" charset="0"/>
                <a:ea typeface="Segoe UI" pitchFamily="34" charset="0"/>
                <a:cs typeface="Segoe UI" pitchFamily="34" charset="0"/>
              </a:rPr>
              <a:t> </a:t>
            </a:r>
            <a:r>
              <a:rPr lang="uk-UA" b="1" dirty="0" smtClean="0">
                <a:latin typeface="Segoe UI" pitchFamily="34" charset="0"/>
                <a:ea typeface="Segoe UI" pitchFamily="34" charset="0"/>
                <a:cs typeface="Segoe UI" pitchFamily="34" charset="0"/>
              </a:rPr>
              <a:t>Максим</a:t>
            </a:r>
            <a:r>
              <a:rPr lang="uk-UA" b="1" dirty="0" smtClean="0">
                <a:latin typeface="Segoe UI" pitchFamily="34" charset="0"/>
                <a:ea typeface="Segoe UI" pitchFamily="34" charset="0"/>
                <a:cs typeface="Segoe UI" pitchFamily="34" charset="0"/>
              </a:rPr>
              <a:t> Олександрович</a:t>
            </a:r>
            <a:r>
              <a:rPr lang="uk-UA" dirty="0" smtClean="0">
                <a:latin typeface="Segoe UI" pitchFamily="34" charset="0"/>
                <a:ea typeface="Segoe UI" pitchFamily="34" charset="0"/>
                <a:cs typeface="Segoe UI" pitchFamily="34" charset="0"/>
              </a:rPr>
              <a:t>, </a:t>
            </a:r>
            <a:br>
              <a:rPr lang="uk-UA" dirty="0" smtClean="0">
                <a:latin typeface="Segoe UI" pitchFamily="34" charset="0"/>
                <a:ea typeface="Segoe UI" pitchFamily="34" charset="0"/>
                <a:cs typeface="Segoe UI" pitchFamily="34" charset="0"/>
              </a:rPr>
            </a:br>
            <a:r>
              <a:rPr lang="uk-UA" dirty="0" smtClean="0">
                <a:latin typeface="Segoe UI" pitchFamily="34" charset="0"/>
                <a:ea typeface="Segoe UI" pitchFamily="34" charset="0"/>
                <a:cs typeface="Segoe UI" pitchFamily="34" charset="0"/>
              </a:rPr>
              <a:t>гуртківець </a:t>
            </a:r>
            <a:r>
              <a:rPr lang="uk-UA" dirty="0" smtClean="0">
                <a:latin typeface="Segoe UI" pitchFamily="34" charset="0"/>
                <a:ea typeface="Segoe UI" pitchFamily="34" charset="0"/>
                <a:cs typeface="Segoe UI" pitchFamily="34" charset="0"/>
              </a:rPr>
              <a:t>Рівненської Малої Академії наук учнівської молоді, </a:t>
            </a:r>
            <a:r>
              <a:rPr lang="uk-UA" dirty="0" smtClean="0">
                <a:latin typeface="Segoe UI" pitchFamily="34" charset="0"/>
                <a:ea typeface="Segoe UI" pitchFamily="34" charset="0"/>
                <a:cs typeface="Segoe UI" pitchFamily="34" charset="0"/>
              </a:rPr>
              <a:t/>
            </a:r>
            <a:br>
              <a:rPr lang="uk-UA" dirty="0" smtClean="0">
                <a:latin typeface="Segoe UI" pitchFamily="34" charset="0"/>
                <a:ea typeface="Segoe UI" pitchFamily="34" charset="0"/>
                <a:cs typeface="Segoe UI" pitchFamily="34" charset="0"/>
              </a:rPr>
            </a:br>
            <a:r>
              <a:rPr lang="uk-UA" dirty="0" smtClean="0">
                <a:latin typeface="Segoe UI" pitchFamily="34" charset="0"/>
                <a:ea typeface="Segoe UI" pitchFamily="34" charset="0"/>
                <a:cs typeface="Segoe UI" pitchFamily="34" charset="0"/>
              </a:rPr>
              <a:t>учень 8 </a:t>
            </a:r>
            <a:r>
              <a:rPr lang="uk-UA" dirty="0" smtClean="0">
                <a:latin typeface="Segoe UI" pitchFamily="34" charset="0"/>
                <a:ea typeface="Segoe UI" pitchFamily="34" charset="0"/>
                <a:cs typeface="Segoe UI" pitchFamily="34" charset="0"/>
              </a:rPr>
              <a:t>класу Рівненського </a:t>
            </a:r>
            <a:r>
              <a:rPr lang="uk-UA" dirty="0" smtClean="0">
                <a:latin typeface="Segoe UI" pitchFamily="34" charset="0"/>
                <a:ea typeface="Segoe UI" pitchFamily="34" charset="0"/>
                <a:cs typeface="Segoe UI" pitchFamily="34" charset="0"/>
              </a:rPr>
              <a:t>ліцею 28.</a:t>
            </a:r>
            <a:endParaRPr lang="uk-UA" dirty="0" smtClean="0">
              <a:latin typeface="Segoe UI" pitchFamily="34" charset="0"/>
              <a:ea typeface="Segoe UI" pitchFamily="34" charset="0"/>
              <a:cs typeface="Segoe UI" pitchFamily="34" charset="0"/>
            </a:endParaRPr>
          </a:p>
          <a:p>
            <a:endParaRPr lang="uk-UA" b="1" i="1" dirty="0" smtClean="0">
              <a:latin typeface="Segoe UI" pitchFamily="34" charset="0"/>
              <a:ea typeface="Segoe UI" pitchFamily="34" charset="0"/>
              <a:cs typeface="Segoe UI" pitchFamily="34" charset="0"/>
            </a:endParaRPr>
          </a:p>
          <a:p>
            <a:r>
              <a:rPr lang="uk-UA" b="1" i="1" dirty="0" smtClean="0">
                <a:latin typeface="Segoe UI" pitchFamily="34" charset="0"/>
                <a:ea typeface="Segoe UI" pitchFamily="34" charset="0"/>
                <a:cs typeface="Segoe UI" pitchFamily="34" charset="0"/>
              </a:rPr>
              <a:t>Керівники </a:t>
            </a:r>
            <a:r>
              <a:rPr lang="uk-UA" b="1" i="1" dirty="0" err="1" smtClean="0">
                <a:latin typeface="Segoe UI" pitchFamily="34" charset="0"/>
                <a:ea typeface="Segoe UI" pitchFamily="34" charset="0"/>
                <a:cs typeface="Segoe UI" pitchFamily="34" charset="0"/>
              </a:rPr>
              <a:t>проєкту</a:t>
            </a:r>
            <a:r>
              <a:rPr lang="uk-UA" b="1" i="1" dirty="0" smtClean="0">
                <a:latin typeface="Segoe UI" pitchFamily="34" charset="0"/>
                <a:ea typeface="Segoe UI" pitchFamily="34" charset="0"/>
                <a:cs typeface="Segoe UI" pitchFamily="34" charset="0"/>
              </a:rPr>
              <a:t>:</a:t>
            </a:r>
            <a:r>
              <a:rPr lang="uk-UA" b="1" dirty="0" smtClean="0">
                <a:latin typeface="Segoe UI" pitchFamily="34" charset="0"/>
                <a:ea typeface="Segoe UI" pitchFamily="34" charset="0"/>
                <a:cs typeface="Segoe UI" pitchFamily="34" charset="0"/>
              </a:rPr>
              <a:t> </a:t>
            </a:r>
            <a:endParaRPr lang="uk-UA" b="1" dirty="0" smtClean="0">
              <a:latin typeface="Segoe UI" pitchFamily="34" charset="0"/>
              <a:ea typeface="Segoe UI" pitchFamily="34" charset="0"/>
              <a:cs typeface="Segoe UI" pitchFamily="34" charset="0"/>
            </a:endParaRPr>
          </a:p>
          <a:p>
            <a:r>
              <a:rPr lang="uk-UA" b="1" dirty="0" err="1" smtClean="0">
                <a:latin typeface="Segoe UI" pitchFamily="34" charset="0"/>
                <a:ea typeface="Segoe UI" pitchFamily="34" charset="0"/>
                <a:cs typeface="Segoe UI" pitchFamily="34" charset="0"/>
              </a:rPr>
              <a:t>Яковишина</a:t>
            </a:r>
            <a:r>
              <a:rPr lang="uk-UA" b="1" dirty="0" smtClean="0">
                <a:latin typeface="Segoe UI" pitchFamily="34" charset="0"/>
                <a:ea typeface="Segoe UI" pitchFamily="34" charset="0"/>
                <a:cs typeface="Segoe UI" pitchFamily="34" charset="0"/>
              </a:rPr>
              <a:t> </a:t>
            </a:r>
            <a:r>
              <a:rPr lang="uk-UA" b="1" dirty="0" smtClean="0">
                <a:latin typeface="Segoe UI" pitchFamily="34" charset="0"/>
                <a:ea typeface="Segoe UI" pitchFamily="34" charset="0"/>
                <a:cs typeface="Segoe UI" pitchFamily="34" charset="0"/>
              </a:rPr>
              <a:t>М. С., </a:t>
            </a:r>
            <a:r>
              <a:rPr lang="uk-UA" dirty="0" smtClean="0">
                <a:latin typeface="Segoe UI" pitchFamily="34" charset="0"/>
                <a:ea typeface="Segoe UI" pitchFamily="34" charset="0"/>
                <a:cs typeface="Segoe UI" pitchFamily="34" charset="0"/>
              </a:rPr>
              <a:t>керівник гуртка Рівненської Малої академії наук учнівської </a:t>
            </a:r>
            <a:r>
              <a:rPr lang="uk-UA" dirty="0" smtClean="0">
                <a:latin typeface="Segoe UI" pitchFamily="34" charset="0"/>
                <a:ea typeface="Segoe UI" pitchFamily="34" charset="0"/>
                <a:cs typeface="Segoe UI" pitchFamily="34" charset="0"/>
              </a:rPr>
              <a:t>молоді</a:t>
            </a:r>
          </a:p>
          <a:p>
            <a:r>
              <a:rPr lang="uk-UA" b="1" dirty="0" err="1" smtClean="0">
                <a:latin typeface="Segoe UI" pitchFamily="34" charset="0"/>
                <a:ea typeface="Segoe UI" pitchFamily="34" charset="0"/>
                <a:cs typeface="Segoe UI" pitchFamily="34" charset="0"/>
              </a:rPr>
              <a:t>Стасюк</a:t>
            </a:r>
            <a:r>
              <a:rPr lang="uk-UA" b="1" dirty="0" smtClean="0">
                <a:latin typeface="Segoe UI" pitchFamily="34" charset="0"/>
                <a:ea typeface="Segoe UI" pitchFamily="34" charset="0"/>
                <a:cs typeface="Segoe UI" pitchFamily="34" charset="0"/>
              </a:rPr>
              <a:t> Л.П</a:t>
            </a:r>
            <a:r>
              <a:rPr lang="uk-UA" dirty="0" smtClean="0">
                <a:latin typeface="Segoe UI" pitchFamily="34" charset="0"/>
                <a:ea typeface="Segoe UI" pitchFamily="34" charset="0"/>
                <a:cs typeface="Segoe UI" pitchFamily="34" charset="0"/>
              </a:rPr>
              <a:t>., керівник </a:t>
            </a:r>
            <a:r>
              <a:rPr lang="uk-UA" dirty="0" err="1" smtClean="0">
                <a:latin typeface="Segoe UI" pitchFamily="34" charset="0"/>
                <a:ea typeface="Segoe UI" pitchFamily="34" charset="0"/>
                <a:cs typeface="Segoe UI" pitchFamily="34" charset="0"/>
              </a:rPr>
              <a:t>етно-центру</a:t>
            </a:r>
            <a:r>
              <a:rPr lang="uk-UA" dirty="0" smtClean="0">
                <a:latin typeface="Segoe UI" pitchFamily="34" charset="0"/>
                <a:ea typeface="Segoe UI" pitchFamily="34" charset="0"/>
                <a:cs typeface="Segoe UI" pitchFamily="34" charset="0"/>
              </a:rPr>
              <a:t> </a:t>
            </a:r>
            <a:r>
              <a:rPr lang="uk-UA" dirty="0" err="1" smtClean="0">
                <a:latin typeface="Segoe UI" pitchFamily="34" charset="0"/>
                <a:ea typeface="Segoe UI" pitchFamily="34" charset="0"/>
                <a:cs typeface="Segoe UI" pitchFamily="34" charset="0"/>
              </a:rPr>
              <a:t>“Полісся”</a:t>
            </a:r>
            <a:r>
              <a:rPr lang="uk-UA" dirty="0" smtClean="0">
                <a:latin typeface="Segoe UI" pitchFamily="34" charset="0"/>
                <a:ea typeface="Segoe UI" pitchFamily="34" charset="0"/>
                <a:cs typeface="Segoe UI" pitchFamily="34" charset="0"/>
              </a:rPr>
              <a:t> у м. Рівне</a:t>
            </a:r>
            <a:endParaRPr lang="uk-UA" dirty="0" smtClean="0">
              <a:latin typeface="Segoe UI" pitchFamily="34" charset="0"/>
              <a:ea typeface="Segoe UI" pitchFamily="34" charset="0"/>
              <a:cs typeface="Segoe UI" pitchFamily="34" charset="0"/>
            </a:endParaRPr>
          </a:p>
          <a:p>
            <a:endParaRPr lang="uk-UA" dirty="0"/>
          </a:p>
        </p:txBody>
      </p:sp>
      <p:sp>
        <p:nvSpPr>
          <p:cNvPr id="4" name="Подзаголовок 2"/>
          <p:cNvSpPr txBox="1">
            <a:spLocks/>
          </p:cNvSpPr>
          <p:nvPr/>
        </p:nvSpPr>
        <p:spPr>
          <a:xfrm>
            <a:off x="453421" y="840516"/>
            <a:ext cx="8426082" cy="527305"/>
          </a:xfrm>
          <a:prstGeom prst="rect">
            <a:avLst/>
          </a:prstGeom>
        </p:spPr>
        <p:txBody>
          <a:bodyPr vert="horz" lIns="0" rIns="18288">
            <a:norm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uk-UA" sz="2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Рівненська Мала Академія наук учнівської молоді</a:t>
            </a:r>
            <a:endParaRPr kumimoji="0" lang="uk-UA" sz="2600" b="0" i="0" u="none" strike="noStrike" kern="1200" cap="none" spc="0" normalizeH="0" baseline="0" noProof="0" dirty="0">
              <a:ln>
                <a:noFill/>
              </a:ln>
              <a:solidFill>
                <a:schemeClr val="tx1"/>
              </a:solidFill>
              <a:effectLst/>
              <a:uLnTx/>
              <a:uFillTx/>
              <a:latin typeface="Segoe UI" pitchFamily="34" charset="0"/>
              <a:ea typeface="Segoe UI" pitchFamily="34" charset="0"/>
              <a:cs typeface="Segoe UI" pitchFamily="34" charset="0"/>
            </a:endParaRPr>
          </a:p>
        </p:txBody>
      </p:sp>
      <p:pic>
        <p:nvPicPr>
          <p:cNvPr id="2051" name="Picture 3"/>
          <p:cNvPicPr>
            <a:picLocks noChangeAspect="1" noChangeArrowheads="1"/>
          </p:cNvPicPr>
          <p:nvPr/>
        </p:nvPicPr>
        <p:blipFill>
          <a:blip r:embed="rId2"/>
          <a:srcRect/>
          <a:stretch>
            <a:fillRect/>
          </a:stretch>
        </p:blipFill>
        <p:spPr bwMode="auto">
          <a:xfrm>
            <a:off x="1052231" y="3220872"/>
            <a:ext cx="2496188" cy="304563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0724" y="564045"/>
            <a:ext cx="8229600" cy="531588"/>
          </a:xfrm>
        </p:spPr>
        <p:txBody>
          <a:bodyPr>
            <a:normAutofit/>
          </a:bodyPr>
          <a:lstStyle/>
          <a:p>
            <a:r>
              <a:rPr lang="uk-UA" sz="2800" b="1" dirty="0" smtClean="0">
                <a:solidFill>
                  <a:schemeClr val="tx1"/>
                </a:solidFill>
                <a:latin typeface="Segoe UI" pitchFamily="34" charset="0"/>
                <a:ea typeface="Segoe UI" pitchFamily="34" charset="0"/>
                <a:cs typeface="Segoe UI" pitchFamily="34" charset="0"/>
              </a:rPr>
              <a:t>Актуальність</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465438" y="1252153"/>
            <a:ext cx="6454346" cy="1383956"/>
          </a:xfrm>
        </p:spPr>
        <p:txBody>
          <a:bodyPr>
            <a:normAutofit/>
          </a:bodyPr>
          <a:lstStyle/>
          <a:p>
            <a:r>
              <a:rPr lang="uk-UA" sz="1600" dirty="0" smtClean="0">
                <a:latin typeface="Segoe UI" pitchFamily="34" charset="0"/>
                <a:ea typeface="Segoe UI" pitchFamily="34" charset="0"/>
                <a:cs typeface="Segoe UI" pitchFamily="34" charset="0"/>
              </a:rPr>
              <a:t>Для </a:t>
            </a:r>
            <a:r>
              <a:rPr lang="uk-UA" sz="1600" dirty="0" smtClean="0">
                <a:latin typeface="Segoe UI" pitchFamily="34" charset="0"/>
                <a:ea typeface="Segoe UI" pitchFamily="34" charset="0"/>
                <a:cs typeface="Segoe UI" pitchFamily="34" charset="0"/>
              </a:rPr>
              <a:t>України нині </a:t>
            </a:r>
            <a:r>
              <a:rPr lang="uk-UA" sz="1600" dirty="0" smtClean="0">
                <a:latin typeface="Segoe UI" pitchFamily="34" charset="0"/>
                <a:ea typeface="Segoe UI" pitchFamily="34" charset="0"/>
                <a:cs typeface="Segoe UI" pitchFamily="34" charset="0"/>
              </a:rPr>
              <a:t>питання збереження та шанування національних традицій набуває особливої гостроти</a:t>
            </a:r>
            <a:r>
              <a:rPr lang="uk-UA" sz="1600" dirty="0" smtClean="0">
                <a:latin typeface="Segoe UI" pitchFamily="34" charset="0"/>
                <a:ea typeface="Segoe UI" pitchFamily="34" charset="0"/>
                <a:cs typeface="Segoe UI" pitchFamily="34" charset="0"/>
              </a:rPr>
              <a:t>. Для таких </a:t>
            </a:r>
            <a:r>
              <a:rPr lang="uk-UA" sz="1600" dirty="0" smtClean="0">
                <a:latin typeface="Segoe UI" pitchFamily="34" charset="0"/>
                <a:ea typeface="Segoe UI" pitchFamily="34" charset="0"/>
                <a:cs typeface="Segoe UI" pitchFamily="34" charset="0"/>
              </a:rPr>
              <a:t>регіонів як Полісся, традиції є </a:t>
            </a:r>
            <a:r>
              <a:rPr lang="uk-UA" sz="1600" dirty="0" smtClean="0">
                <a:latin typeface="Segoe UI" pitchFamily="34" charset="0"/>
                <a:ea typeface="Segoe UI" pitchFamily="34" charset="0"/>
                <a:cs typeface="Segoe UI" pitchFamily="34" charset="0"/>
              </a:rPr>
              <a:t>своєрідним «генетичним </a:t>
            </a:r>
            <a:r>
              <a:rPr lang="uk-UA" sz="1600" dirty="0" smtClean="0">
                <a:latin typeface="Segoe UI" pitchFamily="34" charset="0"/>
                <a:ea typeface="Segoe UI" pitchFamily="34" charset="0"/>
                <a:cs typeface="Segoe UI" pitchFamily="34" charset="0"/>
              </a:rPr>
              <a:t>кодом» нації, що забезпечує зв’язок між поколіннями та формує </a:t>
            </a:r>
            <a:r>
              <a:rPr lang="uk-UA" sz="1600" dirty="0" smtClean="0">
                <a:latin typeface="Segoe UI" pitchFamily="34" charset="0"/>
                <a:ea typeface="Segoe UI" pitchFamily="34" charset="0"/>
                <a:cs typeface="Segoe UI" pitchFamily="34" charset="0"/>
              </a:rPr>
              <a:t>власний автентичний образ серед різних національностей світу. </a:t>
            </a:r>
          </a:p>
        </p:txBody>
      </p:sp>
      <p:pic>
        <p:nvPicPr>
          <p:cNvPr id="32770" name="Picture 2"/>
          <p:cNvPicPr>
            <a:picLocks noChangeAspect="1" noChangeArrowheads="1"/>
          </p:cNvPicPr>
          <p:nvPr/>
        </p:nvPicPr>
        <p:blipFill>
          <a:blip r:embed="rId2" cstate="print"/>
          <a:srcRect/>
          <a:stretch>
            <a:fillRect/>
          </a:stretch>
        </p:blipFill>
        <p:spPr bwMode="auto">
          <a:xfrm>
            <a:off x="6934069" y="683741"/>
            <a:ext cx="1482426" cy="1899723"/>
          </a:xfrm>
          <a:prstGeom prst="rect">
            <a:avLst/>
          </a:prstGeom>
          <a:noFill/>
          <a:ln w="9525">
            <a:noFill/>
            <a:miter lim="800000"/>
            <a:headEnd/>
            <a:tailEnd/>
          </a:ln>
          <a:effectLst/>
        </p:spPr>
      </p:pic>
      <p:sp>
        <p:nvSpPr>
          <p:cNvPr id="6" name="Содержимое 2"/>
          <p:cNvSpPr txBox="1">
            <a:spLocks/>
          </p:cNvSpPr>
          <p:nvPr/>
        </p:nvSpPr>
        <p:spPr>
          <a:xfrm>
            <a:off x="531340" y="2578444"/>
            <a:ext cx="8229600" cy="1655806"/>
          </a:xfrm>
          <a:prstGeom prst="rect">
            <a:avLst/>
          </a:prstGeom>
        </p:spPr>
        <p:txBody>
          <a:bodyPr vert="horz">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На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Рівненщині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офіційно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зареєстровано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кілька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громадських</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організацій</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які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представляють</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різні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національності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Товариство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польської</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культури</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на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Рівненщині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ім</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Владислава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Реймонта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обласне</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відділення</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Всеукраїнського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об’єднання</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Білорусь</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Здолбунівська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спілка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волинських</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чехів</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Волинські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правнуки»,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Товариство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німців</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Відергебурт</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Рівненська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єврейська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громада»,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Товариство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польської</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культури</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Здолбунівщини</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Рівненська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вірменська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громада</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Наірі</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Центр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українсько-грузинської</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дружби</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r>
              <a:rPr kumimoji="0" lang="ru-RU" sz="1600" b="0" i="0" u="none" strike="noStrike" kern="1200" cap="none" spc="0" normalizeH="0" baseline="0" noProof="0" dirty="0" err="1" smtClean="0">
                <a:ln>
                  <a:noFill/>
                </a:ln>
                <a:solidFill>
                  <a:schemeClr val="tx1"/>
                </a:solidFill>
                <a:effectLst/>
                <a:uLnTx/>
                <a:uFillTx/>
                <a:latin typeface="Segoe UI" pitchFamily="34" charset="0"/>
                <a:ea typeface="Segoe UI" pitchFamily="34" charset="0"/>
                <a:cs typeface="Segoe UI" pitchFamily="34" charset="0"/>
              </a:rPr>
              <a:t>Сакартвело</a:t>
            </a:r>
            <a:r>
              <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a:t>
            </a:r>
            <a:r>
              <a:rPr kumimoji="0" lang="uk-UA"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 </a:t>
            </a:r>
          </a:p>
        </p:txBody>
      </p:sp>
      <p:pic>
        <p:nvPicPr>
          <p:cNvPr id="32771" name="Picture 3"/>
          <p:cNvPicPr>
            <a:picLocks noChangeAspect="1" noChangeArrowheads="1"/>
          </p:cNvPicPr>
          <p:nvPr/>
        </p:nvPicPr>
        <p:blipFill>
          <a:blip r:embed="rId3"/>
          <a:srcRect/>
          <a:stretch>
            <a:fillRect/>
          </a:stretch>
        </p:blipFill>
        <p:spPr bwMode="auto">
          <a:xfrm>
            <a:off x="5243770" y="4398161"/>
            <a:ext cx="3702522" cy="2138563"/>
          </a:xfrm>
          <a:prstGeom prst="rect">
            <a:avLst/>
          </a:prstGeom>
          <a:noFill/>
          <a:ln w="9525">
            <a:noFill/>
            <a:miter lim="800000"/>
            <a:headEnd/>
            <a:tailEnd/>
          </a:ln>
          <a:effectLst/>
        </p:spPr>
      </p:pic>
      <p:sp>
        <p:nvSpPr>
          <p:cNvPr id="8" name="Содержимое 2"/>
          <p:cNvSpPr txBox="1">
            <a:spLocks/>
          </p:cNvSpPr>
          <p:nvPr/>
        </p:nvSpPr>
        <p:spPr>
          <a:xfrm>
            <a:off x="498389" y="4382529"/>
            <a:ext cx="4782065" cy="1077097"/>
          </a:xfrm>
          <a:prstGeom prst="rect">
            <a:avLst/>
          </a:prstGeom>
        </p:spPr>
        <p:txBody>
          <a:bodyPr vert="horz">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uk-UA"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rPr>
              <a:t>Сучасне місто Рівне є живим простором, де традиційна поліська культура зустрічається з новими світоглядними осередками, зокрема східними духовними практиками. Розуміння спільних етичних цінностей, таких як прагнення до гармонії та духовного очищення, є запорукою толерантного співіснування в полікультурному суспільстві.</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ru-RU"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65405"/>
          </a:xfrm>
        </p:spPr>
        <p:txBody>
          <a:bodyPr>
            <a:noAutofit/>
          </a:bodyPr>
          <a:lstStyle/>
          <a:p>
            <a:r>
              <a:rPr lang="ru-RU" sz="2400" b="1" dirty="0" smtClean="0">
                <a:solidFill>
                  <a:schemeClr val="tx1"/>
                </a:solidFill>
                <a:latin typeface="Segoe UI" pitchFamily="34" charset="0"/>
                <a:ea typeface="Segoe UI" pitchFamily="34" charset="0"/>
                <a:cs typeface="Segoe UI" pitchFamily="34" charset="0"/>
              </a:rPr>
              <a:t>Мета </a:t>
            </a:r>
            <a:r>
              <a:rPr lang="ru-RU" sz="2400" b="1" dirty="0" err="1" smtClean="0">
                <a:solidFill>
                  <a:schemeClr val="tx1"/>
                </a:solidFill>
                <a:latin typeface="Segoe UI" pitchFamily="34" charset="0"/>
                <a:ea typeface="Segoe UI" pitchFamily="34" charset="0"/>
                <a:cs typeface="Segoe UI" pitchFamily="34" charset="0"/>
              </a:rPr>
              <a:t>роботи</a:t>
            </a:r>
            <a:r>
              <a:rPr lang="ru-RU" sz="2400" b="1" dirty="0" smtClean="0">
                <a:solidFill>
                  <a:schemeClr val="tx1"/>
                </a:solidFill>
                <a:latin typeface="Segoe UI" pitchFamily="34" charset="0"/>
                <a:ea typeface="Segoe UI" pitchFamily="34" charset="0"/>
                <a:cs typeface="Segoe UI" pitchFamily="34" charset="0"/>
              </a:rPr>
              <a:t>: </a:t>
            </a:r>
            <a:r>
              <a:rPr lang="uk-UA" sz="2400" dirty="0" smtClean="0">
                <a:solidFill>
                  <a:schemeClr val="tx1"/>
                </a:solidFill>
                <a:latin typeface="Segoe UI" pitchFamily="34" charset="0"/>
                <a:ea typeface="Segoe UI" pitchFamily="34" charset="0"/>
                <a:cs typeface="Segoe UI" pitchFamily="34" charset="0"/>
              </a:rPr>
              <a:t>дослідити взаємодію традиційної поліської та східної духовних культур у м. Рівне</a:t>
            </a:r>
            <a:endParaRPr lang="uk-UA" sz="2400"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470849" y="1594286"/>
            <a:ext cx="6380328" cy="1080675"/>
          </a:xfrm>
        </p:spPr>
        <p:txBody>
          <a:bodyPr>
            <a:noAutofit/>
          </a:bodyPr>
          <a:lstStyle/>
          <a:p>
            <a:pPr marL="0" indent="0">
              <a:buNone/>
            </a:pPr>
            <a:r>
              <a:rPr lang="ru-RU" sz="2000" b="1" dirty="0" err="1" smtClean="0">
                <a:latin typeface="Segoe UI" pitchFamily="34" charset="0"/>
                <a:ea typeface="Segoe UI" pitchFamily="34" charset="0"/>
                <a:cs typeface="Segoe UI" pitchFamily="34" charset="0"/>
              </a:rPr>
              <a:t>Об’єкт</a:t>
            </a:r>
            <a:r>
              <a:rPr lang="ru-RU" sz="2000" b="1" dirty="0" smtClean="0">
                <a:latin typeface="Segoe UI" pitchFamily="34" charset="0"/>
                <a:ea typeface="Segoe UI" pitchFamily="34" charset="0"/>
                <a:cs typeface="Segoe UI" pitchFamily="34" charset="0"/>
              </a:rPr>
              <a:t> </a:t>
            </a:r>
            <a:r>
              <a:rPr lang="ru-RU" sz="2000" b="1" dirty="0" err="1" smtClean="0">
                <a:latin typeface="Segoe UI" pitchFamily="34" charset="0"/>
                <a:ea typeface="Segoe UI" pitchFamily="34" charset="0"/>
                <a:cs typeface="Segoe UI" pitchFamily="34" charset="0"/>
              </a:rPr>
              <a:t>досліджень</a:t>
            </a:r>
            <a:r>
              <a:rPr lang="ru-RU" sz="2000" b="1" dirty="0" smtClean="0">
                <a:latin typeface="Segoe UI" pitchFamily="34" charset="0"/>
                <a:ea typeface="Segoe UI" pitchFamily="34" charset="0"/>
                <a:cs typeface="Segoe UI" pitchFamily="34" charset="0"/>
              </a:rPr>
              <a:t>:</a:t>
            </a:r>
            <a:r>
              <a:rPr lang="ru-RU" sz="2000" dirty="0" smtClean="0">
                <a:latin typeface="Segoe UI" pitchFamily="34" charset="0"/>
                <a:ea typeface="Segoe UI" pitchFamily="34" charset="0"/>
                <a:cs typeface="Segoe UI" pitchFamily="34" charset="0"/>
              </a:rPr>
              <a:t> </a:t>
            </a:r>
            <a:r>
              <a:rPr lang="uk-UA" sz="2000" dirty="0" smtClean="0">
                <a:latin typeface="Segoe UI" pitchFamily="34" charset="0"/>
                <a:ea typeface="Segoe UI" pitchFamily="34" charset="0"/>
                <a:cs typeface="Segoe UI" pitchFamily="34" charset="0"/>
              </a:rPr>
              <a:t>культурні традиції</a:t>
            </a:r>
            <a:r>
              <a:rPr lang="ru-RU" sz="2000" dirty="0" smtClean="0">
                <a:latin typeface="Segoe UI" pitchFamily="34" charset="0"/>
                <a:ea typeface="Segoe UI" pitchFamily="34" charset="0"/>
                <a:cs typeface="Segoe UI" pitchFamily="34" charset="0"/>
              </a:rPr>
              <a:t> </a:t>
            </a:r>
            <a:endParaRPr lang="ru-RU" sz="2000" dirty="0" smtClean="0">
              <a:latin typeface="Segoe UI" pitchFamily="34" charset="0"/>
              <a:ea typeface="Segoe UI" pitchFamily="34" charset="0"/>
              <a:cs typeface="Segoe UI" pitchFamily="34" charset="0"/>
            </a:endParaRPr>
          </a:p>
          <a:p>
            <a:pPr marL="0" indent="0">
              <a:buNone/>
            </a:pPr>
            <a:r>
              <a:rPr lang="ru-RU" sz="2000" b="1" dirty="0" smtClean="0">
                <a:latin typeface="Segoe UI" pitchFamily="34" charset="0"/>
                <a:ea typeface="Segoe UI" pitchFamily="34" charset="0"/>
                <a:cs typeface="Segoe UI" pitchFamily="34" charset="0"/>
              </a:rPr>
              <a:t>Предмет </a:t>
            </a:r>
            <a:r>
              <a:rPr lang="ru-RU" sz="2000" b="1" dirty="0" err="1" smtClean="0">
                <a:latin typeface="Segoe UI" pitchFamily="34" charset="0"/>
                <a:ea typeface="Segoe UI" pitchFamily="34" charset="0"/>
                <a:cs typeface="Segoe UI" pitchFamily="34" charset="0"/>
              </a:rPr>
              <a:t>досліджень</a:t>
            </a:r>
            <a:r>
              <a:rPr lang="ru-RU" sz="2000" b="1" dirty="0" smtClean="0">
                <a:latin typeface="Segoe UI" pitchFamily="34" charset="0"/>
                <a:ea typeface="Segoe UI" pitchFamily="34" charset="0"/>
                <a:cs typeface="Segoe UI" pitchFamily="34" charset="0"/>
              </a:rPr>
              <a:t>:</a:t>
            </a:r>
            <a:r>
              <a:rPr lang="ru-RU" sz="2000" dirty="0" smtClean="0">
                <a:latin typeface="Segoe UI" pitchFamily="34" charset="0"/>
                <a:ea typeface="Segoe UI" pitchFamily="34" charset="0"/>
                <a:cs typeface="Segoe UI" pitchFamily="34" charset="0"/>
              </a:rPr>
              <a:t> </a:t>
            </a:r>
            <a:r>
              <a:rPr lang="uk-UA" sz="2000" dirty="0" smtClean="0">
                <a:latin typeface="Segoe UI" pitchFamily="34" charset="0"/>
                <a:ea typeface="Segoe UI" pitchFamily="34" charset="0"/>
                <a:cs typeface="Segoe UI" pitchFamily="34" charset="0"/>
              </a:rPr>
              <a:t>традиції поліської та східної духовних культур у м. Рівне</a:t>
            </a:r>
            <a:r>
              <a:rPr lang="ru-RU" sz="2000" dirty="0" smtClean="0">
                <a:latin typeface="Segoe UI" pitchFamily="34" charset="0"/>
                <a:ea typeface="Segoe UI" pitchFamily="34" charset="0"/>
                <a:cs typeface="Segoe UI" pitchFamily="34" charset="0"/>
              </a:rPr>
              <a:t>.</a:t>
            </a:r>
            <a:endParaRPr lang="ru-RU" sz="2000" dirty="0" smtClean="0">
              <a:latin typeface="Segoe UI" pitchFamily="34" charset="0"/>
              <a:ea typeface="Segoe UI" pitchFamily="34" charset="0"/>
              <a:cs typeface="Segoe UI" pitchFamily="34" charset="0"/>
            </a:endParaRPr>
          </a:p>
          <a:p>
            <a:pPr marL="0" indent="0">
              <a:buNone/>
            </a:pPr>
            <a:endParaRPr lang="ru-RU" sz="2000" dirty="0" smtClean="0">
              <a:latin typeface="Segoe UI" pitchFamily="34" charset="0"/>
              <a:ea typeface="Segoe UI" pitchFamily="34" charset="0"/>
              <a:cs typeface="Segoe UI" pitchFamily="34" charset="0"/>
            </a:endParaRPr>
          </a:p>
        </p:txBody>
      </p:sp>
      <p:sp>
        <p:nvSpPr>
          <p:cNvPr id="5" name="Прямоугольник 4"/>
          <p:cNvSpPr/>
          <p:nvPr/>
        </p:nvSpPr>
        <p:spPr>
          <a:xfrm>
            <a:off x="539086" y="2701458"/>
            <a:ext cx="8099947" cy="1323439"/>
          </a:xfrm>
          <a:prstGeom prst="rect">
            <a:avLst/>
          </a:prstGeom>
        </p:spPr>
        <p:txBody>
          <a:bodyPr wrap="square">
            <a:spAutoFit/>
          </a:bodyPr>
          <a:lstStyle/>
          <a:p>
            <a:r>
              <a:rPr lang="ru-RU" sz="2000" b="1" dirty="0" err="1" smtClean="0">
                <a:latin typeface="Segoe UI" pitchFamily="34" charset="0"/>
                <a:ea typeface="Segoe UI" pitchFamily="34" charset="0"/>
                <a:cs typeface="Segoe UI" pitchFamily="34" charset="0"/>
              </a:rPr>
              <a:t>Завдання</a:t>
            </a:r>
            <a:r>
              <a:rPr lang="ru-RU" sz="2000" b="1" dirty="0" smtClean="0">
                <a:latin typeface="Segoe UI" pitchFamily="34" charset="0"/>
                <a:ea typeface="Segoe UI" pitchFamily="34" charset="0"/>
                <a:cs typeface="Segoe UI" pitchFamily="34" charset="0"/>
              </a:rPr>
              <a:t>: </a:t>
            </a:r>
          </a:p>
          <a:p>
            <a:r>
              <a:rPr lang="uk-UA" sz="2000" dirty="0" smtClean="0">
                <a:latin typeface="Segoe UI" pitchFamily="34" charset="0"/>
                <a:ea typeface="Segoe UI" pitchFamily="34" charset="0"/>
                <a:cs typeface="Segoe UI" pitchFamily="34" charset="0"/>
              </a:rPr>
              <a:t>1. Зробити огляд інформаційних та літературних джерел про культурні традиції різних національностей, що проживають на території міста Рівне. </a:t>
            </a:r>
          </a:p>
        </p:txBody>
      </p:sp>
      <p:sp>
        <p:nvSpPr>
          <p:cNvPr id="6" name="Прямоугольник 5"/>
          <p:cNvSpPr/>
          <p:nvPr/>
        </p:nvSpPr>
        <p:spPr>
          <a:xfrm>
            <a:off x="566382" y="3989557"/>
            <a:ext cx="4810836" cy="2554545"/>
          </a:xfrm>
          <a:prstGeom prst="rect">
            <a:avLst/>
          </a:prstGeom>
        </p:spPr>
        <p:txBody>
          <a:bodyPr wrap="square">
            <a:spAutoFit/>
          </a:bodyPr>
          <a:lstStyle/>
          <a:p>
            <a:r>
              <a:rPr lang="uk-UA" sz="2000" dirty="0" smtClean="0">
                <a:latin typeface="Segoe UI" pitchFamily="34" charset="0"/>
                <a:ea typeface="Segoe UI" pitchFamily="34" charset="0"/>
                <a:cs typeface="Segoe UI" pitchFamily="34" charset="0"/>
              </a:rPr>
              <a:t>2. Обрати сакральні символи різних культур та зробити їх порівняльну характеристику.</a:t>
            </a:r>
          </a:p>
          <a:p>
            <a:r>
              <a:rPr lang="uk-UA" sz="2000" dirty="0" smtClean="0">
                <a:latin typeface="Segoe UI" pitchFamily="34" charset="0"/>
                <a:ea typeface="Segoe UI" pitchFamily="34" charset="0"/>
                <a:cs typeface="Segoe UI" pitchFamily="34" charset="0"/>
              </a:rPr>
              <a:t>3. Розробити ідеї для інтерпретації окремих експонатів </a:t>
            </a:r>
            <a:r>
              <a:rPr lang="uk-UA" sz="2000" dirty="0" err="1" smtClean="0">
                <a:latin typeface="Segoe UI" pitchFamily="34" charset="0"/>
                <a:ea typeface="Segoe UI" pitchFamily="34" charset="0"/>
                <a:cs typeface="Segoe UI" pitchFamily="34" charset="0"/>
              </a:rPr>
              <a:t>етно-центру</a:t>
            </a:r>
            <a:r>
              <a:rPr lang="uk-UA" sz="2000" dirty="0" smtClean="0">
                <a:latin typeface="Segoe UI" pitchFamily="34" charset="0"/>
                <a:ea typeface="Segoe UI" pitchFamily="34" charset="0"/>
                <a:cs typeface="Segoe UI" pitchFamily="34" charset="0"/>
              </a:rPr>
              <a:t> </a:t>
            </a:r>
            <a:r>
              <a:rPr lang="uk-UA" sz="2000" dirty="0" err="1" smtClean="0">
                <a:latin typeface="Segoe UI" pitchFamily="34" charset="0"/>
                <a:ea typeface="Segoe UI" pitchFamily="34" charset="0"/>
                <a:cs typeface="Segoe UI" pitchFamily="34" charset="0"/>
              </a:rPr>
              <a:t>“Полісся”</a:t>
            </a:r>
            <a:r>
              <a:rPr lang="uk-UA" sz="2000" dirty="0" smtClean="0">
                <a:latin typeface="Segoe UI" pitchFamily="34" charset="0"/>
                <a:ea typeface="Segoe UI" pitchFamily="34" charset="0"/>
                <a:cs typeface="Segoe UI" pitchFamily="34" charset="0"/>
              </a:rPr>
              <a:t> </a:t>
            </a:r>
            <a:r>
              <a:rPr lang="uk-UA" sz="2000" dirty="0" smtClean="0">
                <a:latin typeface="Segoe UI" pitchFamily="34" charset="0"/>
                <a:ea typeface="Segoe UI" pitchFamily="34" charset="0"/>
                <a:cs typeface="Segoe UI" pitchFamily="34" charset="0"/>
              </a:rPr>
              <a:t>для різних типів відвідувачів. </a:t>
            </a:r>
          </a:p>
          <a:p>
            <a:r>
              <a:rPr lang="uk-UA" sz="2000" dirty="0" smtClean="0">
                <a:latin typeface="Segoe UI" pitchFamily="34" charset="0"/>
                <a:ea typeface="Segoe UI" pitchFamily="34" charset="0"/>
                <a:cs typeface="Segoe UI" pitchFamily="34" charset="0"/>
              </a:rPr>
              <a:t>4. Зробити висновки за результатами учнівського </a:t>
            </a:r>
            <a:r>
              <a:rPr lang="uk-UA" sz="2000" dirty="0" err="1" smtClean="0">
                <a:latin typeface="Segoe UI" pitchFamily="34" charset="0"/>
                <a:ea typeface="Segoe UI" pitchFamily="34" charset="0"/>
                <a:cs typeface="Segoe UI" pitchFamily="34" charset="0"/>
              </a:rPr>
              <a:t>проєкту</a:t>
            </a:r>
            <a:r>
              <a:rPr lang="uk-UA" sz="2000" dirty="0" smtClean="0">
                <a:latin typeface="Segoe UI" pitchFamily="34" charset="0"/>
                <a:ea typeface="Segoe UI" pitchFamily="34" charset="0"/>
                <a:cs typeface="Segoe UI" pitchFamily="34" charset="0"/>
              </a:rPr>
              <a:t>.</a:t>
            </a:r>
            <a:endParaRPr lang="uk-UA" sz="2000" dirty="0">
              <a:latin typeface="Segoe UI" pitchFamily="34" charset="0"/>
              <a:ea typeface="Segoe UI" pitchFamily="34" charset="0"/>
              <a:cs typeface="Segoe UI"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5868537" y="3848343"/>
            <a:ext cx="2120735" cy="2831596"/>
          </a:xfrm>
          <a:prstGeom prst="rect">
            <a:avLst/>
          </a:prstGeom>
          <a:noFill/>
          <a:ln w="9525">
            <a:noFill/>
            <a:miter lim="800000"/>
            <a:headEnd/>
            <a:tailEnd/>
          </a:ln>
          <a:effectLst/>
        </p:spPr>
      </p:pic>
      <p:pic>
        <p:nvPicPr>
          <p:cNvPr id="10" name="Picture 3"/>
          <p:cNvPicPr>
            <a:picLocks noChangeAspect="1" noChangeArrowheads="1"/>
          </p:cNvPicPr>
          <p:nvPr/>
        </p:nvPicPr>
        <p:blipFill>
          <a:blip r:embed="rId3" cstate="print"/>
          <a:srcRect/>
          <a:stretch>
            <a:fillRect/>
          </a:stretch>
        </p:blipFill>
        <p:spPr bwMode="auto">
          <a:xfrm>
            <a:off x="6758554" y="1241944"/>
            <a:ext cx="1425057" cy="1760989"/>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1519"/>
          </a:xfrm>
        </p:spPr>
        <p:txBody>
          <a:bodyPr>
            <a:normAutofit fontScale="90000"/>
          </a:bodyPr>
          <a:lstStyle/>
          <a:p>
            <a:r>
              <a:rPr lang="uk-UA" dirty="0" smtClean="0"/>
              <a:t>Методи дослідження</a:t>
            </a:r>
            <a:endParaRPr lang="uk-UA" dirty="0"/>
          </a:p>
        </p:txBody>
      </p:sp>
      <p:sp>
        <p:nvSpPr>
          <p:cNvPr id="3" name="Содержимое 2"/>
          <p:cNvSpPr>
            <a:spLocks noGrp="1"/>
          </p:cNvSpPr>
          <p:nvPr>
            <p:ph idx="1"/>
          </p:nvPr>
        </p:nvSpPr>
        <p:spPr>
          <a:xfrm>
            <a:off x="332509" y="1692774"/>
            <a:ext cx="4065679" cy="4344660"/>
          </a:xfrm>
        </p:spPr>
        <p:txBody>
          <a:bodyPr>
            <a:normAutofit/>
          </a:bodyPr>
          <a:lstStyle/>
          <a:p>
            <a:r>
              <a:rPr lang="uk-UA" sz="2000" dirty="0" smtClean="0"/>
              <a:t>У </a:t>
            </a:r>
            <a:r>
              <a:rPr lang="uk-UA" sz="2000" dirty="0" smtClean="0"/>
              <a:t>роботі застосовано комплекс методів: </a:t>
            </a:r>
            <a:endParaRPr lang="uk-UA" sz="2000" dirty="0" smtClean="0"/>
          </a:p>
          <a:p>
            <a:r>
              <a:rPr lang="uk-UA" sz="2000" i="1" dirty="0" smtClean="0"/>
              <a:t>теоретичні</a:t>
            </a:r>
            <a:r>
              <a:rPr lang="uk-UA" sz="2000" dirty="0" smtClean="0"/>
              <a:t> </a:t>
            </a:r>
            <a:r>
              <a:rPr lang="uk-UA" sz="2000" dirty="0" smtClean="0"/>
              <a:t>(аналіз </a:t>
            </a:r>
            <a:r>
              <a:rPr lang="uk-UA" sz="2000" dirty="0" smtClean="0"/>
              <a:t>та синтез, порівняння), </a:t>
            </a:r>
          </a:p>
          <a:p>
            <a:r>
              <a:rPr lang="uk-UA" sz="2000" i="1" dirty="0" smtClean="0"/>
              <a:t>емпіричні</a:t>
            </a:r>
            <a:r>
              <a:rPr lang="uk-UA" sz="2000" dirty="0" smtClean="0"/>
              <a:t> (</a:t>
            </a:r>
            <a:r>
              <a:rPr lang="uk-UA" sz="2000" dirty="0" smtClean="0"/>
              <a:t>спостереження, </a:t>
            </a:r>
            <a:r>
              <a:rPr lang="uk-UA" sz="2000" dirty="0" smtClean="0"/>
              <a:t>опис, </a:t>
            </a:r>
            <a:r>
              <a:rPr lang="uk-UA" sz="2000" dirty="0" err="1" smtClean="0"/>
              <a:t>інтерв</a:t>
            </a:r>
            <a:r>
              <a:rPr lang="en-US" sz="2000" dirty="0" smtClean="0"/>
              <a:t>’</a:t>
            </a:r>
            <a:r>
              <a:rPr lang="uk-UA" sz="2000" dirty="0" err="1" smtClean="0"/>
              <a:t>ювання</a:t>
            </a:r>
            <a:r>
              <a:rPr lang="uk-UA" sz="2000" dirty="0" smtClean="0"/>
              <a:t>), </a:t>
            </a:r>
          </a:p>
          <a:p>
            <a:r>
              <a:rPr lang="uk-UA" sz="2000" i="1" dirty="0" smtClean="0"/>
              <a:t>метод </a:t>
            </a:r>
            <a:r>
              <a:rPr lang="uk-UA" sz="2000" i="1" dirty="0" smtClean="0"/>
              <a:t>музейної комунікації</a:t>
            </a:r>
            <a:r>
              <a:rPr lang="uk-UA" sz="2000" dirty="0" smtClean="0"/>
              <a:t>, </a:t>
            </a:r>
            <a:r>
              <a:rPr lang="uk-UA" sz="2000" dirty="0" smtClean="0"/>
              <a:t>(що </a:t>
            </a:r>
            <a:r>
              <a:rPr lang="uk-UA" sz="2000" dirty="0" smtClean="0"/>
              <a:t>дозволив глибше розкрити сакральний зміст артефактів Полісся </a:t>
            </a:r>
            <a:r>
              <a:rPr lang="uk-UA" sz="2000" dirty="0" smtClean="0"/>
              <a:t>через </a:t>
            </a:r>
            <a:r>
              <a:rPr lang="uk-UA" sz="2000" dirty="0" smtClean="0"/>
              <a:t>призму теорії Девіда </a:t>
            </a:r>
            <a:r>
              <a:rPr lang="uk-UA" sz="2000" dirty="0" smtClean="0"/>
              <a:t>Колба).</a:t>
            </a:r>
            <a:endParaRPr lang="uk-UA" sz="2000" i="1" dirty="0" smtClean="0"/>
          </a:p>
        </p:txBody>
      </p:sp>
      <p:pic>
        <p:nvPicPr>
          <p:cNvPr id="4" name="Picture 2"/>
          <p:cNvPicPr>
            <a:picLocks noChangeAspect="1" noChangeArrowheads="1"/>
          </p:cNvPicPr>
          <p:nvPr/>
        </p:nvPicPr>
        <p:blipFill>
          <a:blip r:embed="rId2"/>
          <a:srcRect/>
          <a:stretch>
            <a:fillRect/>
          </a:stretch>
        </p:blipFill>
        <p:spPr bwMode="auto">
          <a:xfrm>
            <a:off x="4385313" y="2608028"/>
            <a:ext cx="4565818" cy="3820068"/>
          </a:xfrm>
          <a:prstGeom prst="rect">
            <a:avLst/>
          </a:prstGeom>
          <a:noFill/>
          <a:ln w="9525">
            <a:noFill/>
            <a:miter lim="800000"/>
            <a:headEnd/>
            <a:tailEnd/>
          </a:ln>
          <a:effectLst/>
        </p:spPr>
      </p:pic>
      <p:sp>
        <p:nvSpPr>
          <p:cNvPr id="5" name="Заголовок 1"/>
          <p:cNvSpPr txBox="1">
            <a:spLocks/>
          </p:cNvSpPr>
          <p:nvPr/>
        </p:nvSpPr>
        <p:spPr>
          <a:xfrm>
            <a:off x="4840276" y="1520247"/>
            <a:ext cx="3872975" cy="882887"/>
          </a:xfrm>
          <a:prstGeom prst="rect">
            <a:avLst/>
          </a:prstGeom>
        </p:spPr>
        <p:txBody>
          <a:bodyPr vert="horz" lIns="0" rIns="0" bIns="0" anchor="b">
            <a:normAutofit fontScale="7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uk-UA" sz="2800" b="0" i="0" u="none" strike="noStrike" kern="1200" cap="none" spc="0" normalizeH="0" baseline="0" noProof="0" dirty="0" smtClean="0">
                <a:ln>
                  <a:noFill/>
                </a:ln>
                <a:solidFill>
                  <a:schemeClr val="tx2"/>
                </a:solidFill>
                <a:effectLst/>
                <a:uLnTx/>
                <a:uFillTx/>
                <a:latin typeface="+mj-lt"/>
                <a:ea typeface="+mj-ea"/>
                <a:cs typeface="+mj-cs"/>
              </a:rPr>
              <a:t>Контакт відвідувача з експонатами музеїв згідно з теорією Девіда Колби </a:t>
            </a:r>
            <a:endParaRPr kumimoji="0" lang="uk-UA" sz="28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46095" y="995320"/>
            <a:ext cx="6344155" cy="1456566"/>
          </a:xfrm>
        </p:spPr>
        <p:txBody>
          <a:bodyPr>
            <a:normAutofit fontScale="25000" lnSpcReduction="20000"/>
          </a:bodyPr>
          <a:lstStyle/>
          <a:p>
            <a:pPr marL="0" indent="0">
              <a:lnSpc>
                <a:spcPct val="120000"/>
              </a:lnSpc>
              <a:spcBef>
                <a:spcPts val="0"/>
              </a:spcBef>
              <a:buNone/>
            </a:pPr>
            <a:r>
              <a:rPr lang="ru-RU" sz="6800" b="1" dirty="0" smtClean="0">
                <a:latin typeface="Segoe UI" pitchFamily="34" charset="0"/>
                <a:ea typeface="Segoe UI" pitchFamily="34" charset="0"/>
                <a:cs typeface="Segoe UI" pitchFamily="34" charset="0"/>
              </a:rPr>
              <a:t>Новизна:</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розроблені</a:t>
            </a:r>
            <a:r>
              <a:rPr lang="ru-RU" sz="6800" dirty="0" smtClean="0">
                <a:latin typeface="Segoe UI" pitchFamily="34" charset="0"/>
                <a:ea typeface="Segoe UI" pitchFamily="34" charset="0"/>
                <a:cs typeface="Segoe UI" pitchFamily="34" charset="0"/>
              </a:rPr>
              <a:t> </a:t>
            </a:r>
            <a:r>
              <a:rPr lang="uk-UA" sz="6800" dirty="0" smtClean="0">
                <a:latin typeface="Segoe UI" pitchFamily="34" charset="0"/>
                <a:ea typeface="Segoe UI" pitchFamily="34" charset="0"/>
                <a:cs typeface="Segoe UI" pitchFamily="34" charset="0"/>
              </a:rPr>
              <a:t>приклади творчих завдань-запитань для розповіді про експонати </a:t>
            </a:r>
            <a:r>
              <a:rPr lang="uk-UA" sz="6800" dirty="0" err="1" smtClean="0">
                <a:latin typeface="Segoe UI" pitchFamily="34" charset="0"/>
                <a:ea typeface="Segoe UI" pitchFamily="34" charset="0"/>
                <a:cs typeface="Segoe UI" pitchFamily="34" charset="0"/>
              </a:rPr>
              <a:t>етно-центру</a:t>
            </a:r>
            <a:r>
              <a:rPr lang="uk-UA" sz="6800" dirty="0" smtClean="0">
                <a:latin typeface="Segoe UI" pitchFamily="34" charset="0"/>
                <a:ea typeface="Segoe UI" pitchFamily="34" charset="0"/>
                <a:cs typeface="Segoe UI" pitchFamily="34" charset="0"/>
              </a:rPr>
              <a:t> </a:t>
            </a:r>
            <a:r>
              <a:rPr lang="uk-UA" sz="6800" dirty="0" err="1" smtClean="0">
                <a:latin typeface="Segoe UI" pitchFamily="34" charset="0"/>
                <a:ea typeface="Segoe UI" pitchFamily="34" charset="0"/>
                <a:cs typeface="Segoe UI" pitchFamily="34" charset="0"/>
              </a:rPr>
              <a:t>“Полісся”</a:t>
            </a:r>
            <a:r>
              <a:rPr lang="uk-UA" sz="6800" dirty="0" smtClean="0">
                <a:latin typeface="Segoe UI" pitchFamily="34" charset="0"/>
                <a:ea typeface="Segoe UI" pitchFamily="34" charset="0"/>
                <a:cs typeface="Segoe UI" pitchFamily="34" charset="0"/>
              </a:rPr>
              <a:t> </a:t>
            </a:r>
            <a:r>
              <a:rPr lang="ru-RU" sz="6800" dirty="0" smtClean="0">
                <a:latin typeface="Segoe UI" pitchFamily="34" charset="0"/>
                <a:ea typeface="Segoe UI" pitchFamily="34" charset="0"/>
                <a:cs typeface="Segoe UI" pitchFamily="34" charset="0"/>
              </a:rPr>
              <a:t>м</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Рівне</a:t>
            </a:r>
            <a:r>
              <a:rPr lang="ru-RU" sz="6800" dirty="0" smtClean="0">
                <a:latin typeface="Segoe UI" pitchFamily="34" charset="0"/>
                <a:ea typeface="Segoe UI" pitchFamily="34" charset="0"/>
                <a:cs typeface="Segoe UI" pitchFamily="34" charset="0"/>
              </a:rPr>
              <a:t> </a:t>
            </a:r>
            <a:r>
              <a:rPr lang="ru-RU" sz="6800" dirty="0" smtClean="0">
                <a:latin typeface="Segoe UI" pitchFamily="34" charset="0"/>
                <a:ea typeface="Segoe UI" pitchFamily="34" charset="0"/>
                <a:cs typeface="Segoe UI" pitchFamily="34" charset="0"/>
              </a:rPr>
              <a:t>для </a:t>
            </a:r>
            <a:r>
              <a:rPr lang="ru-RU" sz="6800" dirty="0" err="1" smtClean="0">
                <a:latin typeface="Segoe UI" pitchFamily="34" charset="0"/>
                <a:ea typeface="Segoe UI" pitchFamily="34" charset="0"/>
                <a:cs typeface="Segoe UI" pitchFamily="34" charset="0"/>
              </a:rPr>
              <a:t>різних</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типів</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відвідувачів</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згідно</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теорії</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музейної</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комунікації</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Девіда</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Колби</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Подальшого</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розвитку</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набуло</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вивчення</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традицій</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Полісся</a:t>
            </a:r>
            <a:r>
              <a:rPr lang="ru-RU" sz="6800" dirty="0" smtClean="0">
                <a:latin typeface="Segoe UI" pitchFamily="34" charset="0"/>
                <a:ea typeface="Segoe UI" pitchFamily="34" charset="0"/>
                <a:cs typeface="Segoe UI" pitchFamily="34" charset="0"/>
              </a:rPr>
              <a:t> та </a:t>
            </a:r>
            <a:r>
              <a:rPr lang="ru-RU" sz="6800" dirty="0" err="1" smtClean="0">
                <a:latin typeface="Segoe UI" pitchFamily="34" charset="0"/>
                <a:ea typeface="Segoe UI" pitchFamily="34" charset="0"/>
                <a:cs typeface="Segoe UI" pitchFamily="34" charset="0"/>
              </a:rPr>
              <a:t>ведичної</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культури</a:t>
            </a:r>
            <a:r>
              <a:rPr lang="ru-RU" sz="6800" dirty="0" smtClean="0">
                <a:latin typeface="Segoe UI" pitchFamily="34" charset="0"/>
                <a:ea typeface="Segoe UI" pitchFamily="34" charset="0"/>
                <a:cs typeface="Segoe UI" pitchFamily="34" charset="0"/>
              </a:rPr>
              <a:t> </a:t>
            </a:r>
            <a:r>
              <a:rPr lang="ru-RU" sz="6800" dirty="0" smtClean="0">
                <a:latin typeface="Segoe UI" pitchFamily="34" charset="0"/>
                <a:ea typeface="Segoe UI" pitchFamily="34" charset="0"/>
                <a:cs typeface="Segoe UI" pitchFamily="34" charset="0"/>
              </a:rPr>
              <a:t>та </a:t>
            </a:r>
            <a:r>
              <a:rPr lang="ru-RU" sz="6800" dirty="0" err="1" smtClean="0">
                <a:latin typeface="Segoe UI" pitchFamily="34" charset="0"/>
                <a:ea typeface="Segoe UI" pitchFamily="34" charset="0"/>
                <a:cs typeface="Segoe UI" pitchFamily="34" charset="0"/>
              </a:rPr>
              <a:t>їх</a:t>
            </a:r>
            <a:r>
              <a:rPr lang="ru-RU" sz="6800" dirty="0" smtClean="0">
                <a:latin typeface="Segoe UI" pitchFamily="34" charset="0"/>
                <a:ea typeface="Segoe UI" pitchFamily="34" charset="0"/>
                <a:cs typeface="Segoe UI" pitchFamily="34" charset="0"/>
              </a:rPr>
              <a:t> </a:t>
            </a:r>
            <a:r>
              <a:rPr lang="ru-RU" sz="6800" dirty="0" err="1" smtClean="0">
                <a:latin typeface="Segoe UI" pitchFamily="34" charset="0"/>
                <a:ea typeface="Segoe UI" pitchFamily="34" charset="0"/>
                <a:cs typeface="Segoe UI" pitchFamily="34" charset="0"/>
              </a:rPr>
              <a:t>взаємовпливу</a:t>
            </a:r>
            <a:r>
              <a:rPr lang="ru-RU" sz="6800" dirty="0" smtClean="0">
                <a:latin typeface="Segoe UI" pitchFamily="34" charset="0"/>
                <a:ea typeface="Segoe UI" pitchFamily="34" charset="0"/>
                <a:cs typeface="Segoe UI" pitchFamily="34" charset="0"/>
              </a:rPr>
              <a:t>.</a:t>
            </a:r>
          </a:p>
          <a:p>
            <a:pPr marL="0" indent="0">
              <a:lnSpc>
                <a:spcPct val="120000"/>
              </a:lnSpc>
              <a:spcBef>
                <a:spcPts val="0"/>
              </a:spcBef>
              <a:buNone/>
            </a:pPr>
            <a:endParaRPr lang="ru-RU" sz="7200" dirty="0" smtClean="0">
              <a:latin typeface="Segoe UI" pitchFamily="34" charset="0"/>
              <a:ea typeface="Segoe UI" pitchFamily="34" charset="0"/>
              <a:cs typeface="Segoe UI" pitchFamily="34" charset="0"/>
            </a:endParaRPr>
          </a:p>
          <a:p>
            <a:pPr marL="0" indent="0">
              <a:lnSpc>
                <a:spcPct val="120000"/>
              </a:lnSpc>
              <a:spcBef>
                <a:spcPts val="0"/>
              </a:spcBef>
              <a:buNone/>
            </a:pPr>
            <a:endParaRPr lang="ru-RU" sz="7200" dirty="0" smtClean="0">
              <a:latin typeface="Segoe UI" pitchFamily="34" charset="0"/>
              <a:ea typeface="Segoe UI" pitchFamily="34" charset="0"/>
              <a:cs typeface="Segoe UI" pitchFamily="34" charset="0"/>
            </a:endParaRPr>
          </a:p>
          <a:p>
            <a:endParaRPr lang="ru-RU" sz="2400" dirty="0" smtClean="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03106" y="3753134"/>
            <a:ext cx="5066986" cy="2185214"/>
          </a:xfrm>
          <a:prstGeom prst="rect">
            <a:avLst/>
          </a:prstGeom>
        </p:spPr>
        <p:txBody>
          <a:bodyPr wrap="square">
            <a:spAutoFit/>
          </a:bodyPr>
          <a:lstStyle/>
          <a:p>
            <a:r>
              <a:rPr lang="ru-RU" sz="1700" b="1" dirty="0" smtClean="0">
                <a:latin typeface="Segoe UI" pitchFamily="34" charset="0"/>
                <a:ea typeface="Segoe UI" pitchFamily="34" charset="0"/>
                <a:cs typeface="Segoe UI" pitchFamily="34" charset="0"/>
              </a:rPr>
              <a:t>Особистий </a:t>
            </a:r>
            <a:r>
              <a:rPr lang="ru-RU" sz="1700" b="1" dirty="0" err="1" smtClean="0">
                <a:latin typeface="Segoe UI" pitchFamily="34" charset="0"/>
                <a:ea typeface="Segoe UI" pitchFamily="34" charset="0"/>
                <a:cs typeface="Segoe UI" pitchFamily="34" charset="0"/>
              </a:rPr>
              <a:t>внесок</a:t>
            </a:r>
            <a:r>
              <a:rPr lang="ru-RU" sz="1700" b="1" dirty="0" smtClean="0">
                <a:latin typeface="Segoe UI" pitchFamily="34" charset="0"/>
                <a:ea typeface="Segoe UI" pitchFamily="34" charset="0"/>
                <a:cs typeface="Segoe UI" pitchFamily="34" charset="0"/>
              </a:rPr>
              <a:t>:</a:t>
            </a:r>
          </a:p>
          <a:p>
            <a:r>
              <a:rPr lang="ru-RU" sz="1700" dirty="0" smtClean="0">
                <a:latin typeface="Segoe UI" pitchFamily="34" charset="0"/>
                <a:ea typeface="Segoe UI" pitchFamily="34" charset="0"/>
                <a:cs typeface="Segoe UI" pitchFamily="34" charset="0"/>
              </a:rPr>
              <a:t>Автор </a:t>
            </a:r>
            <a:r>
              <a:rPr lang="ru-RU" sz="1700" dirty="0" err="1" smtClean="0">
                <a:latin typeface="Segoe UI" pitchFamily="34" charset="0"/>
                <a:ea typeface="Segoe UI" pitchFamily="34" charset="0"/>
                <a:cs typeface="Segoe UI" pitchFamily="34" charset="0"/>
              </a:rPr>
              <a:t>особисто</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відвідав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етно-цен</a:t>
            </a:r>
            <a:r>
              <a:rPr lang="ru-RU" sz="1700" dirty="0" err="1" smtClean="0">
                <a:latin typeface="Segoe UI" pitchFamily="34" charset="0"/>
                <a:ea typeface="Segoe UI" pitchFamily="34" charset="0"/>
                <a:cs typeface="Segoe UI" pitchFamily="34" charset="0"/>
              </a:rPr>
              <a:t>тр</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Полісся</a:t>
            </a:r>
            <a:r>
              <a:rPr lang="ru-RU" sz="1700" dirty="0" smtClean="0">
                <a:latin typeface="Segoe UI" pitchFamily="34" charset="0"/>
                <a:ea typeface="Segoe UI" pitchFamily="34" charset="0"/>
                <a:cs typeface="Segoe UI" pitchFamily="34" charset="0"/>
              </a:rPr>
              <a:t> та </a:t>
            </a:r>
            <a:r>
              <a:rPr lang="ru-RU" sz="1700" dirty="0" err="1" smtClean="0">
                <a:latin typeface="Segoe UI" pitchFamily="34" charset="0"/>
                <a:ea typeface="Segoe UI" pitchFamily="34" charset="0"/>
                <a:cs typeface="Segoe UI" pitchFamily="34" charset="0"/>
              </a:rPr>
              <a:t>ведичний</a:t>
            </a:r>
            <a:r>
              <a:rPr lang="ru-RU" sz="1700" dirty="0" smtClean="0">
                <a:latin typeface="Segoe UI" pitchFamily="34" charset="0"/>
                <a:ea typeface="Segoe UI" pitchFamily="34" charset="0"/>
                <a:cs typeface="Segoe UI" pitchFamily="34" charset="0"/>
              </a:rPr>
              <a:t> </a:t>
            </a:r>
            <a:r>
              <a:rPr lang="ru-RU" sz="1700" dirty="0" smtClean="0">
                <a:latin typeface="Segoe UI" pitchFamily="34" charset="0"/>
                <a:ea typeface="Segoe UI" pitchFamily="34" charset="0"/>
                <a:cs typeface="Segoe UI" pitchFamily="34" charset="0"/>
              </a:rPr>
              <a:t>храм у м. </a:t>
            </a:r>
            <a:r>
              <a:rPr lang="ru-RU" sz="1700" dirty="0" err="1" smtClean="0">
                <a:latin typeface="Segoe UI" pitchFamily="34" charset="0"/>
                <a:ea typeface="Segoe UI" pitchFamily="34" charset="0"/>
                <a:cs typeface="Segoe UI" pitchFamily="34" charset="0"/>
              </a:rPr>
              <a:t>Рівне</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познайомився</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з</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експонатами</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обрав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сакральні</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символи</a:t>
            </a:r>
            <a:r>
              <a:rPr lang="ru-RU" sz="1700" dirty="0" smtClean="0">
                <a:latin typeface="Segoe UI" pitchFamily="34" charset="0"/>
                <a:ea typeface="Segoe UI" pitchFamily="34" charset="0"/>
                <a:cs typeface="Segoe UI" pitchFamily="34" charset="0"/>
              </a:rPr>
              <a:t> </a:t>
            </a:r>
            <a:r>
              <a:rPr lang="ru-RU" sz="1700" dirty="0" smtClean="0">
                <a:latin typeface="Segoe UI" pitchFamily="34" charset="0"/>
                <a:ea typeface="Segoe UI" pitchFamily="34" charset="0"/>
                <a:cs typeface="Segoe UI" pitchFamily="34" charset="0"/>
              </a:rPr>
              <a:t>для </a:t>
            </a:r>
            <a:r>
              <a:rPr lang="ru-RU" sz="1700" dirty="0" err="1" smtClean="0">
                <a:latin typeface="Segoe UI" pitchFamily="34" charset="0"/>
                <a:ea typeface="Segoe UI" pitchFamily="34" charset="0"/>
                <a:cs typeface="Segoe UI" pitchFamily="34" charset="0"/>
              </a:rPr>
              <a:t>аналізу</a:t>
            </a:r>
            <a:r>
              <a:rPr lang="ru-RU" sz="1700" dirty="0" smtClean="0">
                <a:latin typeface="Segoe UI" pitchFamily="34" charset="0"/>
                <a:ea typeface="Segoe UI" pitchFamily="34" charset="0"/>
                <a:cs typeface="Segoe UI" pitchFamily="34" charset="0"/>
              </a:rPr>
              <a:t> та </a:t>
            </a:r>
            <a:r>
              <a:rPr lang="ru-RU" sz="1700" dirty="0" err="1" smtClean="0">
                <a:latin typeface="Segoe UI" pitchFamily="34" charset="0"/>
                <a:ea typeface="Segoe UI" pitchFamily="34" charset="0"/>
                <a:cs typeface="Segoe UI" pitchFamily="34" charset="0"/>
              </a:rPr>
              <a:t>порівняння</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зробив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їх</a:t>
            </a:r>
            <a:r>
              <a:rPr lang="ru-RU" sz="1700" dirty="0" smtClean="0">
                <a:latin typeface="Segoe UI" pitchFamily="34" charset="0"/>
                <a:ea typeface="Segoe UI" pitchFamily="34" charset="0"/>
                <a:cs typeface="Segoe UI" pitchFamily="34" charset="0"/>
              </a:rPr>
              <a:t> характеристику, </a:t>
            </a:r>
            <a:r>
              <a:rPr lang="ru-RU" sz="1700" dirty="0" err="1" smtClean="0">
                <a:latin typeface="Segoe UI" pitchFamily="34" charset="0"/>
                <a:ea typeface="Segoe UI" pitchFamily="34" charset="0"/>
                <a:cs typeface="Segoe UI" pitchFamily="34" charset="0"/>
              </a:rPr>
              <a:t>розробив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ідеї</a:t>
            </a:r>
            <a:r>
              <a:rPr lang="ru-RU" sz="1700" dirty="0" smtClean="0">
                <a:latin typeface="Segoe UI" pitchFamily="34" charset="0"/>
                <a:ea typeface="Segoe UI" pitchFamily="34" charset="0"/>
                <a:cs typeface="Segoe UI" pitchFamily="34" charset="0"/>
              </a:rPr>
              <a:t> для </a:t>
            </a:r>
            <a:r>
              <a:rPr lang="ru-RU" sz="1700" dirty="0" err="1" smtClean="0">
                <a:latin typeface="Segoe UI" pitchFamily="34" charset="0"/>
                <a:ea typeface="Segoe UI" pitchFamily="34" charset="0"/>
                <a:cs typeface="Segoe UI" pitchFamily="34" charset="0"/>
              </a:rPr>
              <a:t>кращої</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інтерпретації</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експонатів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для</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різних</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типів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відвідувачів</a:t>
            </a:r>
            <a:r>
              <a:rPr lang="ru-RU" sz="1700" dirty="0" smtClean="0">
                <a:latin typeface="Segoe UI" pitchFamily="34" charset="0"/>
                <a:ea typeface="Segoe UI" pitchFamily="34" charset="0"/>
                <a:cs typeface="Segoe UI" pitchFamily="34" charset="0"/>
              </a:rPr>
              <a:t> у </a:t>
            </a:r>
            <a:r>
              <a:rPr lang="ru-RU" sz="1700" dirty="0" err="1" smtClean="0">
                <a:latin typeface="Segoe UI" pitchFamily="34" charset="0"/>
                <a:ea typeface="Segoe UI" pitchFamily="34" charset="0"/>
                <a:cs typeface="Segoe UI" pitchFamily="34" charset="0"/>
              </a:rPr>
              <a:t>етно-центрі</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Полісся</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узагальнив</a:t>
            </a:r>
            <a:r>
              <a:rPr lang="ru-RU" sz="1700" dirty="0" smtClean="0">
                <a:latin typeface="Segoe UI" pitchFamily="34" charset="0"/>
                <a:ea typeface="Segoe UI" pitchFamily="34" charset="0"/>
                <a:cs typeface="Segoe UI" pitchFamily="34" charset="0"/>
              </a:rPr>
              <a:t> </a:t>
            </a:r>
            <a:r>
              <a:rPr lang="ru-RU" sz="1700" dirty="0" err="1" smtClean="0">
                <a:latin typeface="Segoe UI" pitchFamily="34" charset="0"/>
                <a:ea typeface="Segoe UI" pitchFamily="34" charset="0"/>
                <a:cs typeface="Segoe UI" pitchFamily="34" charset="0"/>
              </a:rPr>
              <a:t>висновки</a:t>
            </a:r>
            <a:r>
              <a:rPr lang="ru-RU" sz="1700" dirty="0" smtClean="0">
                <a:latin typeface="Segoe UI" pitchFamily="34" charset="0"/>
                <a:ea typeface="Segoe UI" pitchFamily="34" charset="0"/>
                <a:cs typeface="Segoe UI" pitchFamily="34" charset="0"/>
              </a:rPr>
              <a:t>.</a:t>
            </a:r>
            <a:endParaRPr lang="uk-UA" sz="1700" dirty="0">
              <a:latin typeface="Segoe UI" pitchFamily="34" charset="0"/>
              <a:ea typeface="Segoe UI" pitchFamily="34" charset="0"/>
              <a:cs typeface="Segoe UI"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5930750" y="4638533"/>
            <a:ext cx="2504963" cy="1754176"/>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3654588" y="2669627"/>
            <a:ext cx="1552681" cy="1344842"/>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cstate="print"/>
          <a:srcRect/>
          <a:stretch>
            <a:fillRect/>
          </a:stretch>
        </p:blipFill>
        <p:spPr bwMode="auto">
          <a:xfrm>
            <a:off x="768742" y="1382386"/>
            <a:ext cx="1917813" cy="2339951"/>
          </a:xfrm>
          <a:prstGeom prst="rect">
            <a:avLst/>
          </a:prstGeom>
          <a:noFill/>
          <a:ln w="9525">
            <a:noFill/>
            <a:miter lim="800000"/>
            <a:headEnd/>
            <a:tailEnd/>
          </a:ln>
          <a:effectLst/>
        </p:spPr>
      </p:pic>
      <p:pic>
        <p:nvPicPr>
          <p:cNvPr id="3078" name="Picture 6"/>
          <p:cNvPicPr>
            <a:picLocks noChangeAspect="1" noChangeArrowheads="1"/>
          </p:cNvPicPr>
          <p:nvPr/>
        </p:nvPicPr>
        <p:blipFill>
          <a:blip r:embed="rId5"/>
          <a:srcRect/>
          <a:stretch>
            <a:fillRect/>
          </a:stretch>
        </p:blipFill>
        <p:spPr bwMode="auto">
          <a:xfrm>
            <a:off x="6018733" y="2477625"/>
            <a:ext cx="2299879" cy="2060585"/>
          </a:xfrm>
          <a:prstGeom prst="rect">
            <a:avLst/>
          </a:prstGeom>
          <a:noFill/>
          <a:ln w="9525">
            <a:noFill/>
            <a:miter lim="800000"/>
            <a:headEnd/>
            <a:tailEnd/>
          </a:ln>
          <a:effectLst/>
        </p:spPr>
      </p:pic>
      <p:sp>
        <p:nvSpPr>
          <p:cNvPr id="12" name="Прямоугольник 11"/>
          <p:cNvSpPr/>
          <p:nvPr/>
        </p:nvSpPr>
        <p:spPr>
          <a:xfrm>
            <a:off x="699959" y="376950"/>
            <a:ext cx="7950427" cy="923330"/>
          </a:xfrm>
          <a:prstGeom prst="rect">
            <a:avLst/>
          </a:prstGeom>
        </p:spPr>
        <p:txBody>
          <a:bodyPr wrap="square">
            <a:spAutoFit/>
          </a:bodyPr>
          <a:lstStyle/>
          <a:p>
            <a:r>
              <a:rPr lang="uk-UA" dirty="0" smtClean="0">
                <a:latin typeface="Segoe UI" pitchFamily="34" charset="0"/>
                <a:ea typeface="Segoe UI" pitchFamily="34" charset="0"/>
                <a:cs typeface="Segoe UI" pitchFamily="34" charset="0"/>
              </a:rPr>
              <a:t>У </a:t>
            </a:r>
            <a:r>
              <a:rPr lang="uk-UA" dirty="0" smtClean="0">
                <a:latin typeface="Segoe UI" pitchFamily="34" charset="0"/>
                <a:ea typeface="Segoe UI" pitchFamily="34" charset="0"/>
                <a:cs typeface="Segoe UI" pitchFamily="34" charset="0"/>
              </a:rPr>
              <a:t>нашій </a:t>
            </a:r>
            <a:r>
              <a:rPr lang="uk-UA" dirty="0" smtClean="0">
                <a:latin typeface="Segoe UI" pitchFamily="34" charset="0"/>
                <a:ea typeface="Segoe UI" pitchFamily="34" charset="0"/>
                <a:cs typeface="Segoe UI" pitchFamily="34" charset="0"/>
              </a:rPr>
              <a:t>родині шанують українські традиції. </a:t>
            </a:r>
            <a:r>
              <a:rPr lang="ru-RU" dirty="0" smtClean="0">
                <a:latin typeface="Segoe UI" pitchFamily="34" charset="0"/>
                <a:ea typeface="Segoe UI" pitchFamily="34" charset="0"/>
                <a:cs typeface="Segoe UI" pitchFamily="34" charset="0"/>
              </a:rPr>
              <a:t>Мама </a:t>
            </a:r>
            <a:r>
              <a:rPr lang="ru-RU" dirty="0" err="1" smtClean="0">
                <a:latin typeface="Segoe UI" pitchFamily="34" charset="0"/>
                <a:ea typeface="Segoe UI" pitchFamily="34" charset="0"/>
                <a:cs typeface="Segoe UI" pitchFamily="34" charset="0"/>
              </a:rPr>
              <a:t>знає</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безліч</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цікавих</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історій</a:t>
            </a:r>
            <a:r>
              <a:rPr lang="ru-RU" dirty="0" smtClean="0">
                <a:latin typeface="Segoe UI" pitchFamily="34" charset="0"/>
                <a:ea typeface="Segoe UI" pitchFamily="34" charset="0"/>
                <a:cs typeface="Segoe UI" pitchFamily="34" charset="0"/>
              </a:rPr>
              <a:t> про </a:t>
            </a:r>
            <a:r>
              <a:rPr lang="ru-RU" dirty="0" err="1" smtClean="0">
                <a:latin typeface="Segoe UI" pitchFamily="34" charset="0"/>
                <a:ea typeface="Segoe UI" pitchFamily="34" charset="0"/>
                <a:cs typeface="Segoe UI" pitchFamily="34" charset="0"/>
              </a:rPr>
              <a:t>життя</a:t>
            </a:r>
            <a:r>
              <a:rPr lang="ru-RU" dirty="0" smtClean="0">
                <a:latin typeface="Segoe UI" pitchFamily="34" charset="0"/>
                <a:ea typeface="Segoe UI" pitchFamily="34" charset="0"/>
                <a:cs typeface="Segoe UI" pitchFamily="34" charset="0"/>
              </a:rPr>
              <a:t> наших </a:t>
            </a:r>
            <a:r>
              <a:rPr lang="ru-RU" dirty="0" err="1" smtClean="0">
                <a:latin typeface="Segoe UI" pitchFamily="34" charset="0"/>
                <a:ea typeface="Segoe UI" pitchFamily="34" charset="0"/>
                <a:cs typeface="Segoe UI" pitchFamily="34" charset="0"/>
              </a:rPr>
              <a:t>предків</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їхні</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традиції</a:t>
            </a:r>
            <a:r>
              <a:rPr lang="ru-RU" dirty="0" smtClean="0">
                <a:latin typeface="Segoe UI" pitchFamily="34" charset="0"/>
                <a:ea typeface="Segoe UI" pitchFamily="34" charset="0"/>
                <a:cs typeface="Segoe UI" pitchFamily="34" charset="0"/>
              </a:rPr>
              <a:t>, обереги та обряди, </a:t>
            </a:r>
            <a:r>
              <a:rPr lang="ru-RU" dirty="0" err="1" smtClean="0">
                <a:latin typeface="Segoe UI" pitchFamily="34" charset="0"/>
                <a:ea typeface="Segoe UI" pitchFamily="34" charset="0"/>
                <a:cs typeface="Segoe UI" pitchFamily="34" charset="0"/>
              </a:rPr>
              <a:t>символи</a:t>
            </a:r>
            <a:r>
              <a:rPr lang="uk-UA" dirty="0" smtClean="0">
                <a:latin typeface="Segoe UI" pitchFamily="34" charset="0"/>
                <a:ea typeface="Segoe UI" pitchFamily="34" charset="0"/>
                <a:cs typeface="Segoe UI" pitchFamily="34" charset="0"/>
              </a:rPr>
              <a:t>.</a:t>
            </a:r>
            <a:endParaRPr lang="uk-UA" dirty="0">
              <a:latin typeface="Segoe UI" pitchFamily="34" charset="0"/>
              <a:ea typeface="Segoe UI" pitchFamily="34" charset="0"/>
              <a:cs typeface="Segoe UI"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0783" y="483650"/>
            <a:ext cx="6673474" cy="758876"/>
          </a:xfrm>
        </p:spPr>
        <p:txBody>
          <a:bodyPr>
            <a:noAutofit/>
          </a:bodyPr>
          <a:lstStyle/>
          <a:p>
            <a:r>
              <a:rPr lang="en-US" sz="2800" b="1" dirty="0" smtClean="0">
                <a:solidFill>
                  <a:schemeClr val="tx1"/>
                </a:solidFill>
                <a:latin typeface="Segoe UI" pitchFamily="34" charset="0"/>
                <a:ea typeface="Segoe UI" pitchFamily="34" charset="0"/>
                <a:cs typeface="Segoe UI" pitchFamily="34" charset="0"/>
              </a:rPr>
              <a:t>Ukrainian Center </a:t>
            </a:r>
            <a:r>
              <a:rPr lang="uk-UA" sz="2800" b="1" dirty="0" smtClean="0">
                <a:solidFill>
                  <a:schemeClr val="tx1"/>
                </a:solidFill>
                <a:latin typeface="Segoe UI" pitchFamily="34" charset="0"/>
                <a:ea typeface="Segoe UI" pitchFamily="34" charset="0"/>
                <a:cs typeface="Segoe UI" pitchFamily="34" charset="0"/>
              </a:rPr>
              <a:t>Полісся у м. Рівне.</a:t>
            </a:r>
            <a:br>
              <a:rPr lang="uk-UA" sz="2800" b="1" dirty="0" smtClean="0">
                <a:solidFill>
                  <a:schemeClr val="tx1"/>
                </a:solidFill>
                <a:latin typeface="Segoe UI" pitchFamily="34" charset="0"/>
                <a:ea typeface="Segoe UI" pitchFamily="34" charset="0"/>
                <a:cs typeface="Segoe UI" pitchFamily="34" charset="0"/>
              </a:rPr>
            </a:br>
            <a:r>
              <a:rPr lang="uk-UA" sz="2800" b="1" dirty="0" smtClean="0">
                <a:solidFill>
                  <a:schemeClr val="tx1"/>
                </a:solidFill>
                <a:latin typeface="Segoe UI" pitchFamily="34" charset="0"/>
                <a:ea typeface="Segoe UI" pitchFamily="34" charset="0"/>
                <a:cs typeface="Segoe UI" pitchFamily="34" charset="0"/>
              </a:rPr>
              <a:t>Музейна кімната</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2429301" y="1216682"/>
            <a:ext cx="6265056" cy="1581109"/>
          </a:xfrm>
        </p:spPr>
        <p:txBody>
          <a:bodyPr>
            <a:normAutofit/>
          </a:bodyPr>
          <a:lstStyle/>
          <a:p>
            <a:pPr fontAlgn="base"/>
            <a:r>
              <a:rPr lang="ru-RU" sz="1800" dirty="0" smtClean="0">
                <a:latin typeface="Segoe UI" pitchFamily="34" charset="0"/>
                <a:ea typeface="Segoe UI" pitchFamily="34" charset="0"/>
                <a:cs typeface="Segoe UI" pitchFamily="34" charset="0"/>
              </a:rPr>
              <a:t>Український центр ПОЛІССЯ </a:t>
            </a:r>
            <a:r>
              <a:rPr lang="uk-UA" sz="1800" dirty="0" smtClean="0">
                <a:latin typeface="Segoe UI" pitchFamily="34" charset="0"/>
                <a:ea typeface="Segoe UI" pitchFamily="34" charset="0"/>
                <a:cs typeface="Segoe UI" pitchFamily="34" charset="0"/>
              </a:rPr>
              <a:t>у Рівному </a:t>
            </a:r>
            <a:r>
              <a:rPr lang="ru-RU" sz="1800" dirty="0" smtClean="0">
                <a:latin typeface="Segoe UI" pitchFamily="34" charset="0"/>
                <a:ea typeface="Segoe UI" pitchFamily="34" charset="0"/>
                <a:cs typeface="Segoe UI" pitchFamily="34" charset="0"/>
              </a:rPr>
              <a:t>– </a:t>
            </a:r>
            <a:r>
              <a:rPr lang="uk-UA" sz="1800" dirty="0" smtClean="0">
                <a:latin typeface="Segoe UI" pitchFamily="34" charset="0"/>
                <a:ea typeface="Segoe UI" pitchFamily="34" charset="0"/>
                <a:cs typeface="Segoe UI" pitchFamily="34" charset="0"/>
              </a:rPr>
              <a:t>це </a:t>
            </a:r>
            <a:r>
              <a:rPr lang="ru-RU" sz="1800" dirty="0" err="1" smtClean="0">
                <a:latin typeface="Segoe UI" pitchFamily="34" charset="0"/>
                <a:ea typeface="Segoe UI" pitchFamily="34" charset="0"/>
                <a:cs typeface="Segoe UI" pitchFamily="34" charset="0"/>
              </a:rPr>
              <a:t>культурний</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майданчик</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арт-простір</a:t>
            </a:r>
            <a:r>
              <a:rPr lang="ru-RU" sz="1800" dirty="0" smtClean="0">
                <a:latin typeface="Segoe UI" pitchFamily="34" charset="0"/>
                <a:ea typeface="Segoe UI" pitchFamily="34" charset="0"/>
                <a:cs typeface="Segoe UI" pitchFamily="34" charset="0"/>
              </a:rPr>
              <a:t> у м. </a:t>
            </a:r>
            <a:r>
              <a:rPr lang="ru-RU" sz="1800" dirty="0" err="1" smtClean="0">
                <a:latin typeface="Segoe UI" pitchFamily="34" charset="0"/>
                <a:ea typeface="Segoe UI" pitchFamily="34" charset="0"/>
                <a:cs typeface="Segoe UI" pitchFamily="34" charset="0"/>
              </a:rPr>
              <a:t>Рівне</a:t>
            </a:r>
            <a:r>
              <a:rPr lang="ru-RU" sz="1800" dirty="0" smtClean="0">
                <a:latin typeface="Segoe UI" pitchFamily="34" charset="0"/>
                <a:ea typeface="Segoe UI" pitchFamily="34" charset="0"/>
                <a:cs typeface="Segoe UI" pitchFamily="34" charset="0"/>
              </a:rPr>
              <a:t>, у </a:t>
            </a:r>
            <a:r>
              <a:rPr lang="ru-RU" sz="1800" dirty="0" err="1" smtClean="0">
                <a:latin typeface="Segoe UI" pitchFamily="34" charset="0"/>
                <a:ea typeface="Segoe UI" pitchFamily="34" charset="0"/>
                <a:cs typeface="Segoe UI" pitchFamily="34" charset="0"/>
              </a:rPr>
              <a:t>якому</a:t>
            </a:r>
            <a:r>
              <a:rPr lang="ru-RU" sz="1800" dirty="0" smtClean="0">
                <a:latin typeface="Segoe UI" pitchFamily="34" charset="0"/>
                <a:ea typeface="Segoe UI" pitchFamily="34" charset="0"/>
                <a:cs typeface="Segoe UI" pitchFamily="34" charset="0"/>
              </a:rPr>
              <a:t> представлена </a:t>
            </a:r>
            <a:r>
              <a:rPr lang="ru-RU" sz="1800" dirty="0" err="1" smtClean="0">
                <a:latin typeface="Segoe UI" pitchFamily="34" charset="0"/>
                <a:ea typeface="Segoe UI" pitchFamily="34" charset="0"/>
                <a:cs typeface="Segoe UI" pitchFamily="34" charset="0"/>
              </a:rPr>
              <a:t>унікальна</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колекція</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тканих</a:t>
            </a:r>
            <a:r>
              <a:rPr lang="ru-RU" sz="1800" dirty="0" smtClean="0">
                <a:latin typeface="Segoe UI" pitchFamily="34" charset="0"/>
                <a:ea typeface="Segoe UI" pitchFamily="34" charset="0"/>
                <a:cs typeface="Segoe UI" pitchFamily="34" charset="0"/>
              </a:rPr>
              <a:t> та </a:t>
            </a:r>
            <a:r>
              <a:rPr lang="ru-RU" sz="1800" dirty="0" err="1" smtClean="0">
                <a:latin typeface="Segoe UI" pitchFamily="34" charset="0"/>
                <a:ea typeface="Segoe UI" pitchFamily="34" charset="0"/>
                <a:cs typeface="Segoe UI" pitchFamily="34" charset="0"/>
              </a:rPr>
              <a:t>вишитих</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стародавніх</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експонатів</a:t>
            </a:r>
            <a:r>
              <a:rPr lang="ru-RU" sz="1800" dirty="0" smtClean="0">
                <a:latin typeface="Segoe UI" pitchFamily="34" charset="0"/>
                <a:ea typeface="Segoe UI" pitchFamily="34" charset="0"/>
                <a:cs typeface="Segoe UI" pitchFamily="34" charset="0"/>
              </a:rPr>
              <a:t>, </a:t>
            </a:r>
            <a:r>
              <a:rPr lang="ru-RU" sz="1800" dirty="0" err="1" smtClean="0">
                <a:latin typeface="Segoe UI" pitchFamily="34" charset="0"/>
                <a:ea typeface="Segoe UI" pitchFamily="34" charset="0"/>
                <a:cs typeface="Segoe UI" pitchFamily="34" charset="0"/>
              </a:rPr>
              <a:t>зокрема</a:t>
            </a:r>
            <a:r>
              <a:rPr lang="ru-RU" sz="1800" dirty="0" smtClean="0">
                <a:latin typeface="Segoe UI" pitchFamily="34" charset="0"/>
                <a:ea typeface="Segoe UI" pitchFamily="34" charset="0"/>
                <a:cs typeface="Segoe UI" pitchFamily="34" charset="0"/>
              </a:rPr>
              <a:t> </a:t>
            </a:r>
            <a:r>
              <a:rPr lang="uk-UA" sz="1800" dirty="0" smtClean="0">
                <a:latin typeface="Segoe UI" pitchFamily="34" charset="0"/>
                <a:ea typeface="Segoe UI" pitchFamily="34" charset="0"/>
                <a:cs typeface="Segoe UI" pitchFamily="34" charset="0"/>
              </a:rPr>
              <a:t>колекцію жіночих хусток, </a:t>
            </a:r>
            <a:r>
              <a:rPr lang="uk-UA" sz="1800" dirty="0" err="1" smtClean="0">
                <a:latin typeface="Segoe UI" pitchFamily="34" charset="0"/>
                <a:ea typeface="Segoe UI" pitchFamily="34" charset="0"/>
                <a:cs typeface="Segoe UI" pitchFamily="34" charset="0"/>
              </a:rPr>
              <a:t>наміток</a:t>
            </a:r>
            <a:r>
              <a:rPr lang="uk-UA" sz="1800" dirty="0" smtClean="0">
                <a:latin typeface="Segoe UI" pitchFamily="34" charset="0"/>
                <a:ea typeface="Segoe UI" pitchFamily="34" charset="0"/>
                <a:cs typeface="Segoe UI" pitchFamily="34" charset="0"/>
              </a:rPr>
              <a:t>, прикрас. Тут оживають традиції. </a:t>
            </a:r>
          </a:p>
          <a:p>
            <a:pPr fontAlgn="base"/>
            <a:endParaRPr lang="uk-UA" sz="1800" dirty="0" smtClean="0">
              <a:latin typeface="Segoe UI" pitchFamily="34" charset="0"/>
              <a:ea typeface="Segoe UI" pitchFamily="34" charset="0"/>
              <a:cs typeface="Segoe UI" pitchFamily="34" charset="0"/>
            </a:endParaRPr>
          </a:p>
          <a:p>
            <a:endParaRPr lang="uk-UA" dirty="0"/>
          </a:p>
        </p:txBody>
      </p:sp>
      <p:pic>
        <p:nvPicPr>
          <p:cNvPr id="4098" name="Picture 2"/>
          <p:cNvPicPr>
            <a:picLocks noChangeAspect="1" noChangeArrowheads="1"/>
          </p:cNvPicPr>
          <p:nvPr/>
        </p:nvPicPr>
        <p:blipFill>
          <a:blip r:embed="rId2"/>
          <a:srcRect/>
          <a:stretch>
            <a:fillRect/>
          </a:stretch>
        </p:blipFill>
        <p:spPr bwMode="auto">
          <a:xfrm>
            <a:off x="6559698" y="3848667"/>
            <a:ext cx="1847891" cy="255696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736787" y="1692322"/>
            <a:ext cx="1932702" cy="2641482"/>
          </a:xfrm>
          <a:prstGeom prst="rect">
            <a:avLst/>
          </a:prstGeom>
          <a:noFill/>
          <a:ln w="9525">
            <a:noFill/>
            <a:miter lim="800000"/>
            <a:headEnd/>
            <a:tailEnd/>
          </a:ln>
          <a:effectLst/>
        </p:spPr>
      </p:pic>
      <p:pic>
        <p:nvPicPr>
          <p:cNvPr id="4101" name="Picture 5"/>
          <p:cNvPicPr>
            <a:picLocks noChangeAspect="1" noChangeArrowheads="1"/>
          </p:cNvPicPr>
          <p:nvPr/>
        </p:nvPicPr>
        <p:blipFill>
          <a:blip r:embed="rId4"/>
          <a:srcRect/>
          <a:stretch>
            <a:fillRect/>
          </a:stretch>
        </p:blipFill>
        <p:spPr bwMode="auto">
          <a:xfrm>
            <a:off x="3273047" y="2696977"/>
            <a:ext cx="2854798" cy="2159610"/>
          </a:xfrm>
          <a:prstGeom prst="rect">
            <a:avLst/>
          </a:prstGeom>
          <a:noFill/>
          <a:ln w="9525">
            <a:noFill/>
            <a:miter lim="800000"/>
            <a:headEnd/>
            <a:tailEnd/>
          </a:ln>
          <a:effectLst/>
        </p:spPr>
      </p:pic>
      <p:sp>
        <p:nvSpPr>
          <p:cNvPr id="11" name="Прямоугольник 10"/>
          <p:cNvSpPr/>
          <p:nvPr/>
        </p:nvSpPr>
        <p:spPr>
          <a:xfrm>
            <a:off x="771098" y="4833035"/>
            <a:ext cx="4572000" cy="1477328"/>
          </a:xfrm>
          <a:prstGeom prst="rect">
            <a:avLst/>
          </a:prstGeom>
        </p:spPr>
        <p:txBody>
          <a:bodyPr>
            <a:spAutoFit/>
          </a:bodyPr>
          <a:lstStyle/>
          <a:p>
            <a:pPr fontAlgn="base"/>
            <a:r>
              <a:rPr lang="ru-RU" dirty="0" smtClean="0">
                <a:latin typeface="Segoe UI" pitchFamily="34" charset="0"/>
                <a:ea typeface="Segoe UI" pitchFamily="34" charset="0"/>
                <a:cs typeface="Segoe UI" pitchFamily="34" charset="0"/>
              </a:rPr>
              <a:t>Український центр ПОЛІССЯ</a:t>
            </a:r>
            <a:r>
              <a:rPr lang="uk-UA" dirty="0" smtClean="0">
                <a:latin typeface="Segoe UI" pitchFamily="34" charset="0"/>
                <a:ea typeface="Segoe UI" pitchFamily="34" charset="0"/>
                <a:cs typeface="Segoe UI" pitchFamily="34" charset="0"/>
              </a:rPr>
              <a:t> </a:t>
            </a:r>
            <a:r>
              <a:rPr lang="uk-UA" dirty="0" smtClean="0">
                <a:latin typeface="Segoe UI" pitchFamily="34" charset="0"/>
                <a:ea typeface="Segoe UI" pitchFamily="34" charset="0"/>
                <a:cs typeface="Segoe UI" pitchFamily="34" charset="0"/>
              </a:rPr>
              <a:t>популяризує поліські традиції, життя наших предків, їх обереги та обряди, символи, ремесла та культуру, що й досі відіграють значну роль у нашому житті.</a:t>
            </a:r>
            <a:endParaRPr lang="uk-UA" dirty="0" smtClean="0">
              <a:latin typeface="Segoe UI" pitchFamily="34" charset="0"/>
              <a:ea typeface="Segoe UI" pitchFamily="34" charset="0"/>
              <a:cs typeface="Segoe U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91319"/>
            <a:ext cx="8229600" cy="900753"/>
          </a:xfrm>
        </p:spPr>
        <p:txBody>
          <a:bodyPr>
            <a:noAutofit/>
          </a:bodyPr>
          <a:lstStyle/>
          <a:p>
            <a:r>
              <a:rPr lang="uk-UA" sz="2800" b="1" dirty="0" smtClean="0">
                <a:solidFill>
                  <a:schemeClr val="tx1"/>
                </a:solidFill>
                <a:latin typeface="Segoe UI" pitchFamily="34" charset="0"/>
                <a:ea typeface="Segoe UI" pitchFamily="34" charset="0"/>
                <a:cs typeface="Segoe UI" pitchFamily="34" charset="0"/>
              </a:rPr>
              <a:t>Центр ведичної культури </a:t>
            </a:r>
            <a:r>
              <a:rPr lang="uk-UA" sz="2800" b="1" dirty="0" smtClean="0">
                <a:solidFill>
                  <a:schemeClr val="tx1"/>
                </a:solidFill>
                <a:latin typeface="Segoe UI" pitchFamily="34" charset="0"/>
                <a:ea typeface="Segoe UI" pitchFamily="34" charset="0"/>
                <a:cs typeface="Segoe UI" pitchFamily="34" charset="0"/>
              </a:rPr>
              <a:t>в м. </a:t>
            </a:r>
            <a:r>
              <a:rPr lang="uk-UA" sz="2800" b="1" dirty="0" smtClean="0">
                <a:solidFill>
                  <a:schemeClr val="tx1"/>
                </a:solidFill>
                <a:latin typeface="Segoe UI" pitchFamily="34" charset="0"/>
                <a:ea typeface="Segoe UI" pitchFamily="34" charset="0"/>
                <a:cs typeface="Segoe UI" pitchFamily="34" charset="0"/>
              </a:rPr>
              <a:t>Рівне. </a:t>
            </a:r>
            <a:br>
              <a:rPr lang="uk-UA" sz="2800" b="1" dirty="0" smtClean="0">
                <a:solidFill>
                  <a:schemeClr val="tx1"/>
                </a:solidFill>
                <a:latin typeface="Segoe UI" pitchFamily="34" charset="0"/>
                <a:ea typeface="Segoe UI" pitchFamily="34" charset="0"/>
                <a:cs typeface="Segoe UI" pitchFamily="34" charset="0"/>
              </a:rPr>
            </a:br>
            <a:r>
              <a:rPr lang="uk-UA" sz="2800" b="1" dirty="0" smtClean="0">
                <a:solidFill>
                  <a:schemeClr val="tx1"/>
                </a:solidFill>
                <a:latin typeface="Segoe UI" pitchFamily="34" charset="0"/>
                <a:ea typeface="Segoe UI" pitchFamily="34" charset="0"/>
                <a:cs typeface="Segoe UI" pitchFamily="34" charset="0"/>
              </a:rPr>
              <a:t>Релігійна громада свідомості </a:t>
            </a:r>
            <a:r>
              <a:rPr lang="uk-UA" sz="2800" b="1" dirty="0" err="1" smtClean="0">
                <a:solidFill>
                  <a:schemeClr val="tx1"/>
                </a:solidFill>
                <a:latin typeface="Segoe UI" pitchFamily="34" charset="0"/>
                <a:ea typeface="Segoe UI" pitchFamily="34" charset="0"/>
                <a:cs typeface="Segoe UI" pitchFamily="34" charset="0"/>
              </a:rPr>
              <a:t>Крішни</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2260194" y="1436965"/>
            <a:ext cx="6421272" cy="1602233"/>
          </a:xfrm>
        </p:spPr>
        <p:txBody>
          <a:bodyPr>
            <a:normAutofit/>
          </a:bodyPr>
          <a:lstStyle/>
          <a:p>
            <a:r>
              <a:rPr lang="uk-UA" sz="1800" dirty="0" smtClean="0">
                <a:latin typeface="Segoe UI" pitchFamily="34" charset="0"/>
                <a:ea typeface="Segoe UI" pitchFamily="34" charset="0"/>
                <a:cs typeface="Segoe UI" pitchFamily="34" charset="0"/>
              </a:rPr>
              <a:t>Міжнародне Товариство Свідомості </a:t>
            </a:r>
            <a:r>
              <a:rPr lang="uk-UA" sz="1800" dirty="0" err="1" smtClean="0">
                <a:latin typeface="Segoe UI" pitchFamily="34" charset="0"/>
                <a:ea typeface="Segoe UI" pitchFamily="34" charset="0"/>
                <a:cs typeface="Segoe UI" pitchFamily="34" charset="0"/>
              </a:rPr>
              <a:t>Крішни</a:t>
            </a:r>
            <a:r>
              <a:rPr lang="uk-UA" sz="1800" dirty="0" smtClean="0">
                <a:latin typeface="Segoe UI" pitchFamily="34" charset="0"/>
                <a:ea typeface="Segoe UI" pitchFamily="34" charset="0"/>
                <a:cs typeface="Segoe UI" pitchFamily="34" charset="0"/>
              </a:rPr>
              <a:t> </a:t>
            </a:r>
            <a:r>
              <a:rPr lang="uk-UA" sz="1800" dirty="0" smtClean="0">
                <a:latin typeface="Segoe UI" pitchFamily="34" charset="0"/>
                <a:ea typeface="Segoe UI" pitchFamily="34" charset="0"/>
                <a:cs typeface="Segoe UI" pitchFamily="34" charset="0"/>
              </a:rPr>
              <a:t> </a:t>
            </a:r>
            <a:r>
              <a:rPr lang="uk-UA" sz="1800" i="1" dirty="0" smtClean="0">
                <a:latin typeface="Segoe UI" pitchFamily="34" charset="0"/>
                <a:ea typeface="Segoe UI" pitchFamily="34" charset="0"/>
                <a:cs typeface="Segoe UI" pitchFamily="34" charset="0"/>
              </a:rPr>
              <a:t>(</a:t>
            </a:r>
            <a:r>
              <a:rPr lang="uk-UA" sz="1800" i="1" dirty="0" smtClean="0">
                <a:latin typeface="Segoe UI" pitchFamily="34" charset="0"/>
                <a:ea typeface="Segoe UI" pitchFamily="34" charset="0"/>
                <a:cs typeface="Segoe UI" pitchFamily="34" charset="0"/>
              </a:rPr>
              <a:t>англ. </a:t>
            </a:r>
            <a:r>
              <a:rPr lang="en-US" sz="1800" i="1" dirty="0" smtClean="0">
                <a:latin typeface="Segoe UI" pitchFamily="34" charset="0"/>
                <a:ea typeface="Segoe UI" pitchFamily="34" charset="0"/>
                <a:cs typeface="Segoe UI" pitchFamily="34" charset="0"/>
              </a:rPr>
              <a:t>International Society for Krishna Consciousness, ISKCON</a:t>
            </a:r>
            <a:r>
              <a:rPr lang="en-US" sz="1800" dirty="0" smtClean="0">
                <a:latin typeface="Segoe UI" pitchFamily="34" charset="0"/>
                <a:ea typeface="Segoe UI" pitchFamily="34" charset="0"/>
                <a:cs typeface="Segoe UI" pitchFamily="34" charset="0"/>
              </a:rPr>
              <a:t>)</a:t>
            </a:r>
            <a:r>
              <a:rPr lang="uk-UA" sz="1800" dirty="0" smtClean="0">
                <a:latin typeface="Segoe UI" pitchFamily="34" charset="0"/>
                <a:ea typeface="Segoe UI" pitchFamily="34" charset="0"/>
                <a:cs typeface="Segoe UI" pitchFamily="34" charset="0"/>
              </a:rPr>
              <a:t> </a:t>
            </a:r>
          </a:p>
          <a:p>
            <a:r>
              <a:rPr lang="uk-UA" sz="1800" dirty="0" smtClean="0">
                <a:latin typeface="Segoe UI" pitchFamily="34" charset="0"/>
                <a:ea typeface="Segoe UI" pitchFamily="34" charset="0"/>
                <a:cs typeface="Segoe UI" pitchFamily="34" charset="0"/>
              </a:rPr>
              <a:t>Ведичний храм, де проходить служба послідовників однієї з найдревніших традицій у світі. </a:t>
            </a:r>
          </a:p>
        </p:txBody>
      </p:sp>
      <p:pic>
        <p:nvPicPr>
          <p:cNvPr id="5122" name="Picture 2"/>
          <p:cNvPicPr>
            <a:picLocks noChangeAspect="1" noChangeArrowheads="1"/>
          </p:cNvPicPr>
          <p:nvPr/>
        </p:nvPicPr>
        <p:blipFill>
          <a:blip r:embed="rId2"/>
          <a:srcRect/>
          <a:stretch>
            <a:fillRect/>
          </a:stretch>
        </p:blipFill>
        <p:spPr bwMode="auto">
          <a:xfrm>
            <a:off x="5832105" y="4365005"/>
            <a:ext cx="3042954" cy="2128683"/>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532644" y="1575138"/>
            <a:ext cx="1902693" cy="2039487"/>
          </a:xfrm>
          <a:prstGeom prst="rect">
            <a:avLst/>
          </a:prstGeom>
          <a:noFill/>
          <a:ln w="9525">
            <a:noFill/>
            <a:miter lim="800000"/>
            <a:headEnd/>
            <a:tailEnd/>
          </a:ln>
          <a:effectLst/>
        </p:spPr>
      </p:pic>
      <p:sp>
        <p:nvSpPr>
          <p:cNvPr id="6" name="Содержимое 2"/>
          <p:cNvSpPr txBox="1">
            <a:spLocks/>
          </p:cNvSpPr>
          <p:nvPr/>
        </p:nvSpPr>
        <p:spPr>
          <a:xfrm>
            <a:off x="394880" y="5037513"/>
            <a:ext cx="5440653" cy="1396538"/>
          </a:xfrm>
          <a:prstGeom prst="rect">
            <a:avLst/>
          </a:prstGeom>
        </p:spPr>
        <p:txBody>
          <a:bodyPr vert="horz">
            <a:noAutofit/>
          </a:bodyPr>
          <a:lstStyle/>
          <a:p>
            <a:pPr lvl="0">
              <a:buClr>
                <a:schemeClr val="accent3"/>
              </a:buClr>
              <a:buSzPct val="95000"/>
            </a:pPr>
            <a:r>
              <a:rPr lang="uk-UA" sz="1600" dirty="0" smtClean="0">
                <a:latin typeface="Segoe UI" pitchFamily="34" charset="0"/>
                <a:ea typeface="Segoe UI" pitchFamily="34" charset="0"/>
                <a:cs typeface="Segoe UI" pitchFamily="34" charset="0"/>
              </a:rPr>
              <a:t>В храмі </a:t>
            </a:r>
            <a:r>
              <a:rPr lang="en-US" sz="1600" dirty="0" smtClean="0">
                <a:latin typeface="Segoe UI" pitchFamily="34" charset="0"/>
                <a:ea typeface="Segoe UI" pitchFamily="34" charset="0"/>
                <a:cs typeface="Segoe UI" pitchFamily="34" charset="0"/>
              </a:rPr>
              <a:t>ISKCON </a:t>
            </a:r>
            <a:r>
              <a:rPr lang="uk-UA" sz="1600" dirty="0" smtClean="0">
                <a:latin typeface="Segoe UI" pitchFamily="34" charset="0"/>
                <a:ea typeface="Segoe UI" pitchFamily="34" charset="0"/>
                <a:cs typeface="Segoe UI" pitchFamily="34" charset="0"/>
              </a:rPr>
              <a:t>популяризують ведичну </a:t>
            </a:r>
            <a:r>
              <a:rPr lang="uk-UA" sz="1600" dirty="0" smtClean="0">
                <a:latin typeface="Segoe UI" pitchFamily="34" charset="0"/>
                <a:ea typeface="Segoe UI" pitchFamily="34" charset="0"/>
                <a:cs typeface="Segoe UI" pitchFamily="34" charset="0"/>
              </a:rPr>
              <a:t>культуру, проводять філософські лекції</a:t>
            </a:r>
            <a:r>
              <a:rPr lang="uk-UA" sz="1600" dirty="0" smtClean="0">
                <a:latin typeface="Segoe UI" pitchFamily="34" charset="0"/>
                <a:ea typeface="Segoe UI" pitchFamily="34" charset="0"/>
                <a:cs typeface="Segoe UI" pitchFamily="34" charset="0"/>
              </a:rPr>
              <a:t>. Храм </a:t>
            </a:r>
            <a:r>
              <a:rPr lang="uk-UA" sz="1600" dirty="0" smtClean="0">
                <a:latin typeface="Segoe UI" pitchFamily="34" charset="0"/>
                <a:ea typeface="Segoe UI" pitchFamily="34" charset="0"/>
                <a:cs typeface="Segoe UI" pitchFamily="34" charset="0"/>
              </a:rPr>
              <a:t>є відкритим для </a:t>
            </a:r>
            <a:r>
              <a:rPr lang="uk-UA" sz="1600" dirty="0" smtClean="0">
                <a:latin typeface="Segoe UI" pitchFamily="34" charset="0"/>
                <a:ea typeface="Segoe UI" pitchFamily="34" charset="0"/>
                <a:cs typeface="Segoe UI" pitchFamily="34" charset="0"/>
              </a:rPr>
              <a:t>всіх, </a:t>
            </a:r>
            <a:r>
              <a:rPr lang="uk-UA" sz="1600" dirty="0" smtClean="0">
                <a:latin typeface="Segoe UI" pitchFamily="34" charset="0"/>
                <a:ea typeface="Segoe UI" pitchFamily="34" charset="0"/>
                <a:cs typeface="Segoe UI" pitchFamily="34" charset="0"/>
              </a:rPr>
              <a:t>незалежно від їх віросповідання чи національності. </a:t>
            </a:r>
            <a:r>
              <a:rPr lang="uk-UA" sz="1600" dirty="0" smtClean="0">
                <a:latin typeface="Segoe UI" pitchFamily="34" charset="0"/>
                <a:ea typeface="Segoe UI" pitchFamily="34" charset="0"/>
                <a:cs typeface="Segoe UI" pitchFamily="34" charset="0"/>
              </a:rPr>
              <a:t> Храм </a:t>
            </a:r>
            <a:r>
              <a:rPr lang="en-US" sz="1600" dirty="0" smtClean="0">
                <a:latin typeface="Segoe UI" pitchFamily="34" charset="0"/>
                <a:ea typeface="Segoe UI" pitchFamily="34" charset="0"/>
                <a:cs typeface="Segoe UI" pitchFamily="34" charset="0"/>
              </a:rPr>
              <a:t>ISKCON</a:t>
            </a:r>
            <a:r>
              <a:rPr lang="uk-UA" sz="1600" dirty="0" smtClean="0">
                <a:latin typeface="Segoe UI" pitchFamily="34" charset="0"/>
                <a:ea typeface="Segoe UI" pitchFamily="34" charset="0"/>
                <a:cs typeface="Segoe UI" pitchFamily="34" charset="0"/>
              </a:rPr>
              <a:t> є </a:t>
            </a:r>
            <a:r>
              <a:rPr lang="uk-UA" sz="1600" dirty="0" smtClean="0">
                <a:latin typeface="Segoe UI" pitchFamily="34" charset="0"/>
                <a:ea typeface="Segoe UI" pitchFamily="34" charset="0"/>
                <a:cs typeface="Segoe UI" pitchFamily="34" charset="0"/>
              </a:rPr>
              <a:t>центром духовності, культури і навчання, який пропагує </a:t>
            </a:r>
            <a:r>
              <a:rPr lang="uk-UA" sz="1600" dirty="0" smtClean="0">
                <a:latin typeface="Segoe UI" pitchFamily="34" charset="0"/>
                <a:ea typeface="Segoe UI" pitchFamily="34" charset="0"/>
                <a:cs typeface="Segoe UI" pitchFamily="34" charset="0"/>
              </a:rPr>
              <a:t>індуїстські </a:t>
            </a:r>
            <a:r>
              <a:rPr lang="uk-UA" sz="1600" dirty="0" smtClean="0">
                <a:latin typeface="Segoe UI" pitchFamily="34" charset="0"/>
                <a:ea typeface="Segoe UI" pitchFamily="34" charset="0"/>
                <a:cs typeface="Segoe UI" pitchFamily="34" charset="0"/>
              </a:rPr>
              <a:t>цінності і традиції. </a:t>
            </a:r>
            <a:endParaRPr kumimoji="0" lang="uk-UA" sz="1600" b="0" i="0" u="none" strike="noStrike" kern="1200" cap="none" spc="0" normalizeH="0" baseline="0" noProof="0" dirty="0" smtClean="0">
              <a:ln>
                <a:noFill/>
              </a:ln>
              <a:solidFill>
                <a:schemeClr val="tx1"/>
              </a:solidFill>
              <a:effectLst/>
              <a:uLnTx/>
              <a:uFillTx/>
              <a:latin typeface="Segoe UI" pitchFamily="34" charset="0"/>
              <a:ea typeface="Segoe UI" pitchFamily="34" charset="0"/>
              <a:cs typeface="Segoe UI" pitchFamily="34" charset="0"/>
            </a:endParaRPr>
          </a:p>
        </p:txBody>
      </p:sp>
      <p:pic>
        <p:nvPicPr>
          <p:cNvPr id="5129" name="Picture 9"/>
          <p:cNvPicPr>
            <a:picLocks noChangeAspect="1" noChangeArrowheads="1"/>
          </p:cNvPicPr>
          <p:nvPr/>
        </p:nvPicPr>
        <p:blipFill>
          <a:blip r:embed="rId4"/>
          <a:srcRect/>
          <a:stretch>
            <a:fillRect/>
          </a:stretch>
        </p:blipFill>
        <p:spPr bwMode="auto">
          <a:xfrm>
            <a:off x="2502570" y="2775474"/>
            <a:ext cx="3301138" cy="232022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69339"/>
            <a:ext cx="8229600" cy="550258"/>
          </a:xfrm>
        </p:spPr>
        <p:txBody>
          <a:bodyPr>
            <a:normAutofit/>
          </a:bodyPr>
          <a:lstStyle/>
          <a:p>
            <a:r>
              <a:rPr lang="uk-UA" sz="2800" b="1" dirty="0" smtClean="0">
                <a:solidFill>
                  <a:schemeClr val="tx1"/>
                </a:solidFill>
                <a:latin typeface="Segoe UI" pitchFamily="34" charset="0"/>
                <a:ea typeface="Segoe UI" pitchFamily="34" charset="0"/>
                <a:cs typeface="Segoe UI" pitchFamily="34" charset="0"/>
              </a:rPr>
              <a:t>Сакральні символи ведичного храму </a:t>
            </a:r>
            <a:endParaRPr lang="uk-UA" sz="2800" b="1" dirty="0">
              <a:solidFill>
                <a:schemeClr val="tx1"/>
              </a:solidFill>
              <a:latin typeface="Segoe UI" pitchFamily="34" charset="0"/>
              <a:ea typeface="Segoe UI" pitchFamily="34" charset="0"/>
              <a:cs typeface="Segoe UI" pitchFamily="34" charset="0"/>
            </a:endParaRPr>
          </a:p>
        </p:txBody>
      </p:sp>
      <p:sp>
        <p:nvSpPr>
          <p:cNvPr id="5" name="Содержимое 4"/>
          <p:cNvSpPr>
            <a:spLocks noGrp="1"/>
          </p:cNvSpPr>
          <p:nvPr>
            <p:ph idx="1"/>
          </p:nvPr>
        </p:nvSpPr>
        <p:spPr>
          <a:xfrm>
            <a:off x="441016" y="1126276"/>
            <a:ext cx="2577313" cy="2223827"/>
          </a:xfrm>
        </p:spPr>
        <p:txBody>
          <a:bodyPr>
            <a:normAutofit fontScale="92500"/>
          </a:bodyPr>
          <a:lstStyle/>
          <a:p>
            <a:pPr marL="0" indent="0">
              <a:spcBef>
                <a:spcPts val="0"/>
              </a:spcBef>
              <a:buNone/>
            </a:pPr>
            <a:r>
              <a:rPr lang="ru-RU" sz="1400" b="1" dirty="0" smtClean="0">
                <a:solidFill>
                  <a:srgbClr val="C00000"/>
                </a:solidFill>
                <a:latin typeface="Segoe UI" pitchFamily="34" charset="0"/>
                <a:ea typeface="Segoe UI" pitchFamily="34" charset="0"/>
                <a:cs typeface="Segoe UI" pitchFamily="34" charset="0"/>
              </a:rPr>
              <a:t>Символіка на </a:t>
            </a:r>
            <a:r>
              <a:rPr lang="ru-RU" sz="1400" b="1" dirty="0" err="1" smtClean="0">
                <a:solidFill>
                  <a:srgbClr val="C00000"/>
                </a:solidFill>
                <a:latin typeface="Segoe UI" pitchFamily="34" charset="0"/>
                <a:ea typeface="Segoe UI" pitchFamily="34" charset="0"/>
                <a:cs typeface="Segoe UI" pitchFamily="34" charset="0"/>
              </a:rPr>
              <a:t>стелі</a:t>
            </a:r>
            <a:r>
              <a:rPr lang="ru-RU" sz="1400" b="1" dirty="0" smtClean="0">
                <a:solidFill>
                  <a:srgbClr val="C00000"/>
                </a:solidFill>
                <a:latin typeface="Segoe UI" pitchFamily="34" charset="0"/>
                <a:ea typeface="Segoe UI" pitchFamily="34" charset="0"/>
                <a:cs typeface="Segoe UI" pitchFamily="34" charset="0"/>
              </a:rPr>
              <a:t> перед входом у храм:</a:t>
            </a:r>
            <a:endParaRPr lang="uk-UA" sz="1400" b="1" dirty="0" smtClean="0">
              <a:solidFill>
                <a:srgbClr val="C00000"/>
              </a:solidFill>
              <a:latin typeface="Segoe UI" pitchFamily="34" charset="0"/>
              <a:ea typeface="Segoe UI" pitchFamily="34" charset="0"/>
              <a:cs typeface="Segoe UI" pitchFamily="34" charset="0"/>
            </a:endParaRPr>
          </a:p>
          <a:p>
            <a:r>
              <a:rPr lang="uk-UA" sz="1400" b="1" i="1" dirty="0" err="1" smtClean="0">
                <a:solidFill>
                  <a:srgbClr val="C00000"/>
                </a:solidFill>
                <a:latin typeface="Segoe UI" pitchFamily="34" charset="0"/>
                <a:ea typeface="Segoe UI" pitchFamily="34" charset="0"/>
                <a:cs typeface="Segoe UI" pitchFamily="34" charset="0"/>
              </a:rPr>
              <a:t>Гханта</a:t>
            </a:r>
            <a:r>
              <a:rPr lang="uk-UA" sz="1400" dirty="0" smtClean="0">
                <a:solidFill>
                  <a:srgbClr val="C00000"/>
                </a:solidFill>
                <a:latin typeface="Segoe UI" pitchFamily="34" charset="0"/>
                <a:ea typeface="Segoe UI" pitchFamily="34" charset="0"/>
                <a:cs typeface="Segoe UI" pitchFamily="34" charset="0"/>
              </a:rPr>
              <a:t> </a:t>
            </a:r>
            <a:r>
              <a:rPr lang="ru-RU" sz="1400" dirty="0" smtClean="0">
                <a:solidFill>
                  <a:srgbClr val="C00000"/>
                </a:solidFill>
                <a:latin typeface="Segoe UI" pitchFamily="34" charset="0"/>
                <a:ea typeface="Segoe UI" pitchFamily="34" charset="0"/>
                <a:cs typeface="Segoe UI" pitchFamily="34" charset="0"/>
              </a:rPr>
              <a:t>(</a:t>
            </a:r>
            <a:r>
              <a:rPr lang="ru-RU" sz="1400" dirty="0" err="1" smtClean="0">
                <a:solidFill>
                  <a:srgbClr val="C00000"/>
                </a:solidFill>
                <a:latin typeface="Segoe UI" pitchFamily="34" charset="0"/>
                <a:ea typeface="Segoe UI" pitchFamily="34" charset="0"/>
                <a:cs typeface="Segoe UI" pitchFamily="34" charset="0"/>
              </a:rPr>
              <a:t>дзвоник</a:t>
            </a:r>
            <a:r>
              <a:rPr lang="ru-RU" sz="1400" dirty="0" smtClean="0">
                <a:solidFill>
                  <a:srgbClr val="C00000"/>
                </a:solidFill>
                <a:latin typeface="Segoe UI" pitchFamily="34" charset="0"/>
                <a:ea typeface="Segoe UI" pitchFamily="34" charset="0"/>
                <a:cs typeface="Segoe UI" pitchFamily="34" charset="0"/>
              </a:rPr>
              <a:t> </a:t>
            </a:r>
            <a:r>
              <a:rPr lang="ru-RU" sz="1400" dirty="0" smtClean="0">
                <a:solidFill>
                  <a:srgbClr val="C00000"/>
                </a:solidFill>
                <a:latin typeface="Segoe UI" pitchFamily="34" charset="0"/>
                <a:ea typeface="Segoe UI" pitchFamily="34" charset="0"/>
                <a:cs typeface="Segoe UI" pitchFamily="34" charset="0"/>
              </a:rPr>
              <a:t>над </a:t>
            </a:r>
            <a:r>
              <a:rPr lang="ru-RU" sz="1400" dirty="0" smtClean="0">
                <a:solidFill>
                  <a:srgbClr val="C00000"/>
                </a:solidFill>
                <a:latin typeface="Segoe UI" pitchFamily="34" charset="0"/>
                <a:ea typeface="Segoe UI" pitchFamily="34" charset="0"/>
                <a:cs typeface="Segoe UI" pitchFamily="34" charset="0"/>
              </a:rPr>
              <a:t>входом). </a:t>
            </a:r>
            <a:r>
              <a:rPr lang="ru-RU" sz="1400" dirty="0" smtClean="0">
                <a:solidFill>
                  <a:srgbClr val="C00000"/>
                </a:solidFill>
                <a:latin typeface="Segoe UI" pitchFamily="34" charset="0"/>
                <a:ea typeface="Segoe UI" pitchFamily="34" charset="0"/>
                <a:cs typeface="Segoe UI" pitchFamily="34" charset="0"/>
              </a:rPr>
              <a:t>У </a:t>
            </a:r>
            <a:r>
              <a:rPr lang="ru-RU" sz="1400" dirty="0" err="1" smtClean="0">
                <a:solidFill>
                  <a:srgbClr val="C00000"/>
                </a:solidFill>
                <a:latin typeface="Segoe UI" pitchFamily="34" charset="0"/>
                <a:ea typeface="Segoe UI" pitchFamily="34" charset="0"/>
                <a:cs typeface="Segoe UI" pitchFamily="34" charset="0"/>
              </a:rPr>
              <a:t>нього</a:t>
            </a:r>
            <a:r>
              <a:rPr lang="ru-RU" sz="1400" dirty="0" smtClean="0">
                <a:solidFill>
                  <a:srgbClr val="C00000"/>
                </a:solidFill>
                <a:latin typeface="Segoe UI" pitchFamily="34" charset="0"/>
                <a:ea typeface="Segoe UI" pitchFamily="34" charset="0"/>
                <a:cs typeface="Segoe UI" pitchFamily="34" charset="0"/>
              </a:rPr>
              <a:t> </a:t>
            </a:r>
            <a:r>
              <a:rPr lang="ru-RU" sz="1400" dirty="0" err="1" smtClean="0">
                <a:solidFill>
                  <a:srgbClr val="C00000"/>
                </a:solidFill>
                <a:latin typeface="Segoe UI" pitchFamily="34" charset="0"/>
                <a:ea typeface="Segoe UI" pitchFamily="34" charset="0"/>
                <a:cs typeface="Segoe UI" pitchFamily="34" charset="0"/>
              </a:rPr>
              <a:t>дзвонять</a:t>
            </a:r>
            <a:r>
              <a:rPr lang="ru-RU" sz="1400" dirty="0" smtClean="0">
                <a:solidFill>
                  <a:srgbClr val="C00000"/>
                </a:solidFill>
                <a:latin typeface="Segoe UI" pitchFamily="34" charset="0"/>
                <a:ea typeface="Segoe UI" pitchFamily="34" charset="0"/>
                <a:cs typeface="Segoe UI" pitchFamily="34" charset="0"/>
              </a:rPr>
              <a:t> перед входом, </a:t>
            </a:r>
            <a:r>
              <a:rPr lang="ru-RU" sz="1400" dirty="0" err="1" smtClean="0">
                <a:solidFill>
                  <a:srgbClr val="C00000"/>
                </a:solidFill>
                <a:latin typeface="Segoe UI" pitchFamily="34" charset="0"/>
                <a:ea typeface="Segoe UI" pitchFamily="34" charset="0"/>
                <a:cs typeface="Segoe UI" pitchFamily="34" charset="0"/>
              </a:rPr>
              <a:t>щоб</a:t>
            </a:r>
            <a:r>
              <a:rPr lang="ru-RU" sz="1400" dirty="0" smtClean="0">
                <a:solidFill>
                  <a:srgbClr val="C00000"/>
                </a:solidFill>
                <a:latin typeface="Segoe UI" pitchFamily="34" charset="0"/>
                <a:ea typeface="Segoe UI" pitchFamily="34" charset="0"/>
                <a:cs typeface="Segoe UI" pitchFamily="34" charset="0"/>
              </a:rPr>
              <a:t> </a:t>
            </a:r>
            <a:r>
              <a:rPr lang="ru-RU" sz="1400" dirty="0" err="1" smtClean="0">
                <a:solidFill>
                  <a:srgbClr val="C00000"/>
                </a:solidFill>
                <a:latin typeface="Segoe UI" pitchFamily="34" charset="0"/>
                <a:ea typeface="Segoe UI" pitchFamily="34" charset="0"/>
                <a:cs typeface="Segoe UI" pitchFamily="34" charset="0"/>
              </a:rPr>
              <a:t>символічно</a:t>
            </a:r>
            <a:r>
              <a:rPr lang="ru-RU" sz="1400" dirty="0" smtClean="0">
                <a:solidFill>
                  <a:srgbClr val="C00000"/>
                </a:solidFill>
                <a:latin typeface="Segoe UI" pitchFamily="34" charset="0"/>
                <a:ea typeface="Segoe UI" pitchFamily="34" charset="0"/>
                <a:cs typeface="Segoe UI" pitchFamily="34" charset="0"/>
              </a:rPr>
              <a:t> «</a:t>
            </a:r>
            <a:r>
              <a:rPr lang="ru-RU" sz="1400" dirty="0" err="1" smtClean="0">
                <a:solidFill>
                  <a:srgbClr val="C00000"/>
                </a:solidFill>
                <a:latin typeface="Segoe UI" pitchFamily="34" charset="0"/>
                <a:ea typeface="Segoe UI" pitchFamily="34" charset="0"/>
                <a:cs typeface="Segoe UI" pitchFamily="34" charset="0"/>
              </a:rPr>
              <a:t>пробудити</a:t>
            </a:r>
            <a:r>
              <a:rPr lang="ru-RU" sz="1400" dirty="0" smtClean="0">
                <a:solidFill>
                  <a:srgbClr val="C00000"/>
                </a:solidFill>
                <a:latin typeface="Segoe UI" pitchFamily="34" charset="0"/>
                <a:ea typeface="Segoe UI" pitchFamily="34" charset="0"/>
                <a:cs typeface="Segoe UI" pitchFamily="34" charset="0"/>
              </a:rPr>
              <a:t>» свою </a:t>
            </a:r>
            <a:r>
              <a:rPr lang="ru-RU" sz="1400" dirty="0" err="1" smtClean="0">
                <a:solidFill>
                  <a:srgbClr val="C00000"/>
                </a:solidFill>
                <a:latin typeface="Segoe UI" pitchFamily="34" charset="0"/>
                <a:ea typeface="Segoe UI" pitchFamily="34" charset="0"/>
                <a:cs typeface="Segoe UI" pitchFamily="34" charset="0"/>
              </a:rPr>
              <a:t>свідомість</a:t>
            </a:r>
            <a:r>
              <a:rPr lang="ru-RU" sz="1400" dirty="0" smtClean="0">
                <a:solidFill>
                  <a:srgbClr val="C00000"/>
                </a:solidFill>
                <a:latin typeface="Segoe UI" pitchFamily="34" charset="0"/>
                <a:ea typeface="Segoe UI" pitchFamily="34" charset="0"/>
                <a:cs typeface="Segoe UI" pitchFamily="34" charset="0"/>
              </a:rPr>
              <a:t> та </a:t>
            </a:r>
            <a:r>
              <a:rPr lang="ru-RU" sz="1400" dirty="0" err="1" smtClean="0">
                <a:solidFill>
                  <a:srgbClr val="C00000"/>
                </a:solidFill>
                <a:latin typeface="Segoe UI" pitchFamily="34" charset="0"/>
                <a:ea typeface="Segoe UI" pitchFamily="34" charset="0"/>
                <a:cs typeface="Segoe UI" pitchFamily="34" charset="0"/>
              </a:rPr>
              <a:t>привітати</a:t>
            </a:r>
            <a:r>
              <a:rPr lang="ru-RU" sz="1400" dirty="0" smtClean="0">
                <a:solidFill>
                  <a:srgbClr val="C00000"/>
                </a:solidFill>
                <a:latin typeface="Segoe UI" pitchFamily="34" charset="0"/>
                <a:ea typeface="Segoe UI" pitchFamily="34" charset="0"/>
                <a:cs typeface="Segoe UI" pitchFamily="34" charset="0"/>
              </a:rPr>
              <a:t> Божество.</a:t>
            </a:r>
          </a:p>
          <a:p>
            <a:r>
              <a:rPr lang="ru-RU" sz="1400" b="1" i="1" dirty="0" err="1" smtClean="0">
                <a:solidFill>
                  <a:srgbClr val="C00000"/>
                </a:solidFill>
                <a:latin typeface="Segoe UI" pitchFamily="34" charset="0"/>
                <a:ea typeface="Segoe UI" pitchFamily="34" charset="0"/>
                <a:cs typeface="Segoe UI" pitchFamily="34" charset="0"/>
              </a:rPr>
              <a:t>Янтра</a:t>
            </a:r>
            <a:r>
              <a:rPr lang="ru-RU" sz="1400" dirty="0" smtClean="0">
                <a:solidFill>
                  <a:srgbClr val="C00000"/>
                </a:solidFill>
                <a:latin typeface="Segoe UI" pitchFamily="34" charset="0"/>
                <a:ea typeface="Segoe UI" pitchFamily="34" charset="0"/>
                <a:cs typeface="Segoe UI" pitchFamily="34" charset="0"/>
              </a:rPr>
              <a:t> (</a:t>
            </a:r>
            <a:r>
              <a:rPr lang="ru-RU" sz="1400" dirty="0" err="1" smtClean="0">
                <a:solidFill>
                  <a:srgbClr val="C00000"/>
                </a:solidFill>
                <a:latin typeface="Segoe UI" pitchFamily="34" charset="0"/>
                <a:ea typeface="Segoe UI" pitchFamily="34" charset="0"/>
                <a:cs typeface="Segoe UI" pitchFamily="34" charset="0"/>
              </a:rPr>
              <a:t>геометричний</a:t>
            </a:r>
            <a:r>
              <a:rPr lang="ru-RU" sz="1400" dirty="0" smtClean="0">
                <a:solidFill>
                  <a:srgbClr val="C00000"/>
                </a:solidFill>
                <a:latin typeface="Segoe UI" pitchFamily="34" charset="0"/>
                <a:ea typeface="Segoe UI" pitchFamily="34" charset="0"/>
                <a:cs typeface="Segoe UI" pitchFamily="34" charset="0"/>
              </a:rPr>
              <a:t> орнамент - </a:t>
            </a:r>
            <a:r>
              <a:rPr lang="ru-RU" sz="1400" dirty="0" err="1" smtClean="0">
                <a:solidFill>
                  <a:srgbClr val="C00000"/>
                </a:solidFill>
                <a:latin typeface="Segoe UI" pitchFamily="34" charset="0"/>
                <a:ea typeface="Segoe UI" pitchFamily="34" charset="0"/>
                <a:cs typeface="Segoe UI" pitchFamily="34" charset="0"/>
              </a:rPr>
              <a:t>мандала</a:t>
            </a:r>
            <a:r>
              <a:rPr lang="ru-RU" sz="1400" dirty="0" smtClean="0">
                <a:solidFill>
                  <a:srgbClr val="C00000"/>
                </a:solidFill>
                <a:latin typeface="Segoe UI" pitchFamily="34" charset="0"/>
                <a:ea typeface="Segoe UI" pitchFamily="34" charset="0"/>
                <a:cs typeface="Segoe UI" pitchFamily="34" charset="0"/>
              </a:rPr>
              <a:t>).</a:t>
            </a:r>
            <a:endParaRPr lang="uk-UA" sz="1400" dirty="0">
              <a:solidFill>
                <a:srgbClr val="C00000"/>
              </a:solidFill>
              <a:latin typeface="Segoe UI" pitchFamily="34" charset="0"/>
              <a:ea typeface="Segoe UI" pitchFamily="34" charset="0"/>
              <a:cs typeface="Segoe UI" pitchFamily="34" charset="0"/>
            </a:endParaRPr>
          </a:p>
        </p:txBody>
      </p:sp>
      <p:pic>
        <p:nvPicPr>
          <p:cNvPr id="26626" name="Picture 2"/>
          <p:cNvPicPr>
            <a:picLocks noChangeAspect="1" noChangeArrowheads="1"/>
          </p:cNvPicPr>
          <p:nvPr/>
        </p:nvPicPr>
        <p:blipFill>
          <a:blip r:embed="rId2"/>
          <a:srcRect/>
          <a:stretch>
            <a:fillRect/>
          </a:stretch>
        </p:blipFill>
        <p:spPr bwMode="auto">
          <a:xfrm>
            <a:off x="3002146" y="1131628"/>
            <a:ext cx="3910729" cy="2270609"/>
          </a:xfrm>
          <a:prstGeom prst="rect">
            <a:avLst/>
          </a:prstGeom>
          <a:noFill/>
          <a:ln w="9525">
            <a:noFill/>
            <a:miter lim="800000"/>
            <a:headEnd/>
            <a:tailEnd/>
          </a:ln>
          <a:effectLst/>
        </p:spPr>
      </p:pic>
      <p:pic>
        <p:nvPicPr>
          <p:cNvPr id="26628" name="Picture 4"/>
          <p:cNvPicPr>
            <a:picLocks noChangeAspect="1" noChangeArrowheads="1"/>
          </p:cNvPicPr>
          <p:nvPr/>
        </p:nvPicPr>
        <p:blipFill>
          <a:blip r:embed="rId3"/>
          <a:srcRect/>
          <a:stretch>
            <a:fillRect/>
          </a:stretch>
        </p:blipFill>
        <p:spPr bwMode="auto">
          <a:xfrm>
            <a:off x="7292693" y="331773"/>
            <a:ext cx="1309597" cy="1362833"/>
          </a:xfrm>
          <a:prstGeom prst="rect">
            <a:avLst/>
          </a:prstGeom>
          <a:noFill/>
          <a:ln w="9525">
            <a:noFill/>
            <a:miter lim="800000"/>
            <a:headEnd/>
            <a:tailEnd/>
          </a:ln>
          <a:effectLst/>
        </p:spPr>
      </p:pic>
      <p:sp>
        <p:nvSpPr>
          <p:cNvPr id="9" name="Прямоугольник 8"/>
          <p:cNvSpPr/>
          <p:nvPr/>
        </p:nvSpPr>
        <p:spPr>
          <a:xfrm>
            <a:off x="7355661" y="1633085"/>
            <a:ext cx="1306864" cy="1169551"/>
          </a:xfrm>
          <a:prstGeom prst="rect">
            <a:avLst/>
          </a:prstGeom>
        </p:spPr>
        <p:txBody>
          <a:bodyPr wrap="square">
            <a:spAutoFit/>
          </a:bodyPr>
          <a:lstStyle/>
          <a:p>
            <a:pPr algn="ctr"/>
            <a:r>
              <a:rPr lang="ru-RU" sz="1400" b="1" i="1" dirty="0" smtClean="0">
                <a:solidFill>
                  <a:srgbClr val="C00000"/>
                </a:solidFill>
                <a:latin typeface="Segoe UI" pitchFamily="34" charset="0"/>
                <a:ea typeface="Segoe UI" pitchFamily="34" charset="0"/>
                <a:cs typeface="Segoe UI" pitchFamily="34" charset="0"/>
              </a:rPr>
              <a:t>знак Ом </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це</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сакральний</a:t>
            </a:r>
            <a:r>
              <a:rPr lang="ru-RU" sz="1400" i="1" dirty="0" smtClean="0">
                <a:solidFill>
                  <a:srgbClr val="C00000"/>
                </a:solidFill>
                <a:latin typeface="Segoe UI" pitchFamily="34" charset="0"/>
                <a:ea typeface="Segoe UI" pitchFamily="34" charset="0"/>
                <a:cs typeface="Segoe UI" pitchFamily="34" charset="0"/>
              </a:rPr>
              <a:t> символ </a:t>
            </a:r>
            <a:r>
              <a:rPr lang="ru-RU" sz="1400" i="1" dirty="0" err="1" smtClean="0">
                <a:solidFill>
                  <a:srgbClr val="C00000"/>
                </a:solidFill>
                <a:latin typeface="Segoe UI" pitchFamily="34" charset="0"/>
                <a:ea typeface="Segoe UI" pitchFamily="34" charset="0"/>
                <a:cs typeface="Segoe UI" pitchFamily="34" charset="0"/>
              </a:rPr>
              <a:t>Всесвіту</a:t>
            </a:r>
            <a:endParaRPr lang="uk-UA" sz="1400" i="1" dirty="0">
              <a:solidFill>
                <a:srgbClr val="C00000"/>
              </a:solidFill>
            </a:endParaRPr>
          </a:p>
        </p:txBody>
      </p:sp>
      <p:pic>
        <p:nvPicPr>
          <p:cNvPr id="26629" name="Picture 5"/>
          <p:cNvPicPr>
            <a:picLocks noChangeAspect="1" noChangeArrowheads="1"/>
          </p:cNvPicPr>
          <p:nvPr/>
        </p:nvPicPr>
        <p:blipFill>
          <a:blip r:embed="rId4"/>
          <a:srcRect/>
          <a:stretch>
            <a:fillRect/>
          </a:stretch>
        </p:blipFill>
        <p:spPr bwMode="auto">
          <a:xfrm>
            <a:off x="7316802" y="3277274"/>
            <a:ext cx="1162050" cy="1371600"/>
          </a:xfrm>
          <a:prstGeom prst="rect">
            <a:avLst/>
          </a:prstGeom>
          <a:noFill/>
          <a:ln w="9525">
            <a:noFill/>
            <a:miter lim="800000"/>
            <a:headEnd/>
            <a:tailEnd/>
          </a:ln>
          <a:effectLst/>
        </p:spPr>
      </p:pic>
      <p:pic>
        <p:nvPicPr>
          <p:cNvPr id="26630" name="Picture 6"/>
          <p:cNvPicPr>
            <a:picLocks noChangeAspect="1" noChangeArrowheads="1"/>
          </p:cNvPicPr>
          <p:nvPr/>
        </p:nvPicPr>
        <p:blipFill>
          <a:blip r:embed="rId5" cstate="print"/>
          <a:srcRect/>
          <a:stretch>
            <a:fillRect/>
          </a:stretch>
        </p:blipFill>
        <p:spPr bwMode="auto">
          <a:xfrm>
            <a:off x="5762588" y="3847850"/>
            <a:ext cx="1382679" cy="2366834"/>
          </a:xfrm>
          <a:prstGeom prst="rect">
            <a:avLst/>
          </a:prstGeom>
          <a:noFill/>
          <a:ln w="9525">
            <a:noFill/>
            <a:miter lim="800000"/>
            <a:headEnd/>
            <a:tailEnd/>
          </a:ln>
          <a:effectLst/>
        </p:spPr>
      </p:pic>
      <p:sp>
        <p:nvSpPr>
          <p:cNvPr id="12" name="Прямоугольник 11"/>
          <p:cNvSpPr/>
          <p:nvPr/>
        </p:nvSpPr>
        <p:spPr>
          <a:xfrm>
            <a:off x="7210004" y="4772795"/>
            <a:ext cx="1586037" cy="1384995"/>
          </a:xfrm>
          <a:prstGeom prst="rect">
            <a:avLst/>
          </a:prstGeom>
        </p:spPr>
        <p:txBody>
          <a:bodyPr wrap="square">
            <a:spAutoFit/>
          </a:bodyPr>
          <a:lstStyle/>
          <a:p>
            <a:pPr algn="ctr"/>
            <a:r>
              <a:rPr lang="ru-RU" sz="1400" b="1" i="1" dirty="0" err="1" smtClean="0">
                <a:solidFill>
                  <a:srgbClr val="C00000"/>
                </a:solidFill>
                <a:latin typeface="Segoe UI" pitchFamily="34" charset="0"/>
                <a:ea typeface="Segoe UI" pitchFamily="34" charset="0"/>
                <a:cs typeface="Segoe UI" pitchFamily="34" charset="0"/>
              </a:rPr>
              <a:t>Алтар</a:t>
            </a:r>
            <a:r>
              <a:rPr lang="ru-RU" sz="1400" b="1" i="1" dirty="0" smtClean="0">
                <a:solidFill>
                  <a:srgbClr val="C00000"/>
                </a:solidFill>
                <a:latin typeface="Segoe UI" pitchFamily="34" charset="0"/>
                <a:ea typeface="Segoe UI" pitchFamily="34" charset="0"/>
                <a:cs typeface="Segoe UI" pitchFamily="34" charset="0"/>
              </a:rPr>
              <a:t>:</a:t>
            </a:r>
            <a:r>
              <a:rPr lang="ru-RU" sz="1400" i="1" dirty="0" smtClean="0">
                <a:solidFill>
                  <a:srgbClr val="C00000"/>
                </a:solidFill>
                <a:latin typeface="Segoe UI" pitchFamily="34" charset="0"/>
                <a:ea typeface="Segoe UI" pitchFamily="34" charset="0"/>
                <a:cs typeface="Segoe UI" pitchFamily="34" charset="0"/>
              </a:rPr>
              <a:t> </a:t>
            </a:r>
          </a:p>
          <a:p>
            <a:pPr algn="ctr"/>
            <a:r>
              <a:rPr lang="ru-RU" sz="1400" i="1" dirty="0" smtClean="0">
                <a:solidFill>
                  <a:srgbClr val="C00000"/>
                </a:solidFill>
                <a:latin typeface="Segoe UI" pitchFamily="34" charset="0"/>
                <a:ea typeface="Segoe UI" pitchFamily="34" charset="0"/>
                <a:cs typeface="Segoe UI" pitchFamily="34" charset="0"/>
              </a:rPr>
              <a:t>центр </a:t>
            </a:r>
            <a:r>
              <a:rPr lang="ru-RU" sz="1400" i="1" dirty="0" smtClean="0">
                <a:solidFill>
                  <a:srgbClr val="C00000"/>
                </a:solidFill>
                <a:latin typeface="Segoe UI" pitchFamily="34" charset="0"/>
                <a:ea typeface="Segoe UI" pitchFamily="34" charset="0"/>
                <a:cs typeface="Segoe UI" pitchFamily="34" charset="0"/>
              </a:rPr>
              <a:t>храму, де </a:t>
            </a:r>
            <a:r>
              <a:rPr lang="ru-RU" sz="1400" i="1" dirty="0" err="1" smtClean="0">
                <a:solidFill>
                  <a:srgbClr val="C00000"/>
                </a:solidFill>
                <a:latin typeface="Segoe UI" pitchFamily="34" charset="0"/>
                <a:ea typeface="Segoe UI" pitchFamily="34" charset="0"/>
                <a:cs typeface="Segoe UI" pitchFamily="34" charset="0"/>
              </a:rPr>
              <a:t>розташовані</a:t>
            </a:r>
            <a:r>
              <a:rPr lang="ru-RU" sz="1400" i="1" dirty="0" smtClean="0">
                <a:solidFill>
                  <a:srgbClr val="C00000"/>
                </a:solidFill>
                <a:latin typeface="Segoe UI" pitchFamily="34" charset="0"/>
                <a:ea typeface="Segoe UI" pitchFamily="34" charset="0"/>
                <a:cs typeface="Segoe UI" pitchFamily="34" charset="0"/>
              </a:rPr>
              <a:t> </a:t>
            </a:r>
            <a:r>
              <a:rPr lang="ru-RU" sz="1400" b="1" i="1" dirty="0" err="1" smtClean="0">
                <a:solidFill>
                  <a:srgbClr val="C00000"/>
                </a:solidFill>
                <a:latin typeface="Segoe UI" pitchFamily="34" charset="0"/>
                <a:ea typeface="Segoe UI" pitchFamily="34" charset="0"/>
                <a:cs typeface="Segoe UI" pitchFamily="34" charset="0"/>
              </a:rPr>
              <a:t>Мурті</a:t>
            </a:r>
            <a:r>
              <a:rPr lang="ru-RU" sz="1400" i="1" dirty="0" smtClean="0">
                <a:solidFill>
                  <a:srgbClr val="C00000"/>
                </a:solidFill>
                <a:latin typeface="Segoe UI" pitchFamily="34" charset="0"/>
                <a:ea typeface="Segoe UI" pitchFamily="34" charset="0"/>
                <a:cs typeface="Segoe UI" pitchFamily="34" charset="0"/>
              </a:rPr>
              <a:t> </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священні</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статуї</a:t>
            </a:r>
            <a:r>
              <a:rPr lang="ru-RU" sz="1400" i="1" dirty="0" smtClean="0">
                <a:solidFill>
                  <a:srgbClr val="C00000"/>
                </a:solidFill>
                <a:latin typeface="Segoe UI" pitchFamily="34" charset="0"/>
                <a:ea typeface="Segoe UI" pitchFamily="34" charset="0"/>
                <a:cs typeface="Segoe UI" pitchFamily="34" charset="0"/>
              </a:rPr>
              <a:t> </a:t>
            </a:r>
            <a:r>
              <a:rPr lang="ru-RU" sz="1400" i="1" dirty="0" smtClean="0">
                <a:solidFill>
                  <a:srgbClr val="C00000"/>
                </a:solidFill>
                <a:latin typeface="Segoe UI" pitchFamily="34" charset="0"/>
                <a:ea typeface="Segoe UI" pitchFamily="34" charset="0"/>
                <a:cs typeface="Segoe UI" pitchFamily="34" charset="0"/>
              </a:rPr>
              <a:t>божеств</a:t>
            </a:r>
            <a:endParaRPr lang="ru-RU" sz="1400" i="1" dirty="0">
              <a:solidFill>
                <a:srgbClr val="C00000"/>
              </a:solidFill>
              <a:latin typeface="Segoe UI" pitchFamily="34" charset="0"/>
              <a:ea typeface="Segoe UI" pitchFamily="34" charset="0"/>
              <a:cs typeface="Segoe UI" pitchFamily="34" charset="0"/>
            </a:endParaRPr>
          </a:p>
        </p:txBody>
      </p:sp>
      <p:sp>
        <p:nvSpPr>
          <p:cNvPr id="13" name="Прямоугольник 12"/>
          <p:cNvSpPr/>
          <p:nvPr/>
        </p:nvSpPr>
        <p:spPr>
          <a:xfrm>
            <a:off x="1772155" y="3823221"/>
            <a:ext cx="1488936" cy="2246769"/>
          </a:xfrm>
          <a:prstGeom prst="rect">
            <a:avLst/>
          </a:prstGeom>
        </p:spPr>
        <p:txBody>
          <a:bodyPr wrap="square">
            <a:spAutoFit/>
          </a:bodyPr>
          <a:lstStyle/>
          <a:p>
            <a:pPr algn="ctr"/>
            <a:r>
              <a:rPr lang="ru-RU" sz="1400" b="1" i="1" dirty="0" smtClean="0">
                <a:solidFill>
                  <a:srgbClr val="C00000"/>
                </a:solidFill>
                <a:latin typeface="Segoe UI" pitchFamily="34" charset="0"/>
                <a:ea typeface="Segoe UI" pitchFamily="34" charset="0"/>
                <a:cs typeface="Segoe UI" pitchFamily="34" charset="0"/>
              </a:rPr>
              <a:t>Агарбатті</a:t>
            </a:r>
            <a:r>
              <a:rPr lang="ru-RU" sz="1400" i="1" dirty="0" smtClean="0">
                <a:solidFill>
                  <a:srgbClr val="C00000"/>
                </a:solidFill>
                <a:latin typeface="Segoe UI" pitchFamily="34" charset="0"/>
                <a:ea typeface="Segoe UI" pitchFamily="34" charset="0"/>
                <a:cs typeface="Segoe UI" pitchFamily="34" charset="0"/>
              </a:rPr>
              <a:t>: </a:t>
            </a:r>
          </a:p>
          <a:p>
            <a:pPr algn="ctr"/>
            <a:r>
              <a:rPr lang="ru-RU" sz="1400" i="1" dirty="0" err="1" smtClean="0">
                <a:solidFill>
                  <a:srgbClr val="C00000"/>
                </a:solidFill>
                <a:latin typeface="Segoe UI" pitchFamily="34" charset="0"/>
                <a:ea typeface="Segoe UI" pitchFamily="34" charset="0"/>
                <a:cs typeface="Segoe UI" pitchFamily="34" charset="0"/>
              </a:rPr>
              <a:t>ароматичні</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палички</a:t>
            </a:r>
            <a:r>
              <a:rPr lang="ru-RU" sz="1400" i="1" dirty="0" smtClean="0">
                <a:solidFill>
                  <a:srgbClr val="C00000"/>
                </a:solidFill>
                <a:latin typeface="Segoe UI" pitchFamily="34" charset="0"/>
                <a:ea typeface="Segoe UI" pitchFamily="34" charset="0"/>
                <a:cs typeface="Segoe UI" pitchFamily="34" charset="0"/>
              </a:rPr>
              <a:t> для </a:t>
            </a:r>
            <a:r>
              <a:rPr lang="ru-RU" sz="1400" i="1" dirty="0" err="1" smtClean="0">
                <a:solidFill>
                  <a:srgbClr val="C00000"/>
                </a:solidFill>
                <a:latin typeface="Segoe UI" pitchFamily="34" charset="0"/>
                <a:ea typeface="Segoe UI" pitchFamily="34" charset="0"/>
                <a:cs typeface="Segoe UI" pitchFamily="34" charset="0"/>
              </a:rPr>
              <a:t>очищення</a:t>
            </a:r>
            <a:r>
              <a:rPr lang="ru-RU" sz="1400" i="1" dirty="0" smtClean="0">
                <a:solidFill>
                  <a:srgbClr val="C00000"/>
                </a:solidFill>
                <a:latin typeface="Segoe UI" pitchFamily="34" charset="0"/>
                <a:ea typeface="Segoe UI" pitchFamily="34" charset="0"/>
                <a:cs typeface="Segoe UI" pitchFamily="34" charset="0"/>
              </a:rPr>
              <a:t> простору та </a:t>
            </a:r>
            <a:r>
              <a:rPr lang="ru-RU" sz="1400" i="1" dirty="0" err="1" smtClean="0">
                <a:solidFill>
                  <a:srgbClr val="C00000"/>
                </a:solidFill>
                <a:latin typeface="Segoe UI" pitchFamily="34" charset="0"/>
                <a:ea typeface="Segoe UI" pitchFamily="34" charset="0"/>
                <a:cs typeface="Segoe UI" pitchFamily="34" charset="0"/>
              </a:rPr>
              <a:t>створення</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молитовної</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атмосфери</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елемент</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стихії</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повітря</a:t>
            </a:r>
            <a:r>
              <a:rPr lang="ru-RU" sz="1400" i="1" dirty="0" smtClean="0">
                <a:solidFill>
                  <a:srgbClr val="C00000"/>
                </a:solidFill>
                <a:latin typeface="Segoe UI" pitchFamily="34" charset="0"/>
                <a:ea typeface="Segoe UI" pitchFamily="34" charset="0"/>
                <a:cs typeface="Segoe UI" pitchFamily="34" charset="0"/>
              </a:rPr>
              <a:t>)</a:t>
            </a:r>
            <a:endParaRPr lang="uk-UA" sz="1400" i="1" dirty="0">
              <a:solidFill>
                <a:srgbClr val="C00000"/>
              </a:solidFill>
              <a:latin typeface="Segoe UI" pitchFamily="34" charset="0"/>
              <a:ea typeface="Segoe UI" pitchFamily="34" charset="0"/>
              <a:cs typeface="Segoe UI" pitchFamily="34" charset="0"/>
            </a:endParaRPr>
          </a:p>
        </p:txBody>
      </p:sp>
      <p:pic>
        <p:nvPicPr>
          <p:cNvPr id="26631" name="Picture 7"/>
          <p:cNvPicPr>
            <a:picLocks noChangeAspect="1" noChangeArrowheads="1"/>
          </p:cNvPicPr>
          <p:nvPr/>
        </p:nvPicPr>
        <p:blipFill>
          <a:blip r:embed="rId6" cstate="print"/>
          <a:srcRect/>
          <a:stretch>
            <a:fillRect/>
          </a:stretch>
        </p:blipFill>
        <p:spPr bwMode="auto">
          <a:xfrm>
            <a:off x="605707" y="3358194"/>
            <a:ext cx="1215000" cy="2935441"/>
          </a:xfrm>
          <a:prstGeom prst="rect">
            <a:avLst/>
          </a:prstGeom>
          <a:noFill/>
          <a:ln w="9525">
            <a:noFill/>
            <a:miter lim="800000"/>
            <a:headEnd/>
            <a:tailEnd/>
          </a:ln>
          <a:effectLst/>
        </p:spPr>
      </p:pic>
      <p:pic>
        <p:nvPicPr>
          <p:cNvPr id="26632" name="Picture 8"/>
          <p:cNvPicPr>
            <a:picLocks noChangeAspect="1" noChangeArrowheads="1"/>
          </p:cNvPicPr>
          <p:nvPr/>
        </p:nvPicPr>
        <p:blipFill>
          <a:blip r:embed="rId7" cstate="print"/>
          <a:srcRect/>
          <a:stretch>
            <a:fillRect/>
          </a:stretch>
        </p:blipFill>
        <p:spPr bwMode="auto">
          <a:xfrm>
            <a:off x="3357817" y="4620553"/>
            <a:ext cx="2220884" cy="1636193"/>
          </a:xfrm>
          <a:prstGeom prst="rect">
            <a:avLst/>
          </a:prstGeom>
          <a:noFill/>
          <a:ln w="9525">
            <a:noFill/>
            <a:miter lim="800000"/>
            <a:headEnd/>
            <a:tailEnd/>
          </a:ln>
          <a:effectLst/>
        </p:spPr>
      </p:pic>
      <p:sp>
        <p:nvSpPr>
          <p:cNvPr id="18" name="Прямоугольник 17"/>
          <p:cNvSpPr/>
          <p:nvPr/>
        </p:nvSpPr>
        <p:spPr>
          <a:xfrm>
            <a:off x="3244906" y="3477896"/>
            <a:ext cx="2389862" cy="1169551"/>
          </a:xfrm>
          <a:prstGeom prst="rect">
            <a:avLst/>
          </a:prstGeom>
        </p:spPr>
        <p:txBody>
          <a:bodyPr wrap="square">
            <a:spAutoFit/>
          </a:bodyPr>
          <a:lstStyle/>
          <a:p>
            <a:pPr lvl="0" algn="ctr"/>
            <a:r>
              <a:rPr lang="ru-RU" sz="1400" b="1" i="1" dirty="0" smtClean="0">
                <a:solidFill>
                  <a:srgbClr val="C00000"/>
                </a:solidFill>
                <a:latin typeface="Segoe UI" pitchFamily="34" charset="0"/>
                <a:ea typeface="Segoe UI" pitchFamily="34" charset="0"/>
                <a:cs typeface="Segoe UI" pitchFamily="34" charset="0"/>
              </a:rPr>
              <a:t>Слон</a:t>
            </a:r>
            <a:r>
              <a:rPr lang="ru-RU" sz="1400" i="1" dirty="0" smtClean="0">
                <a:solidFill>
                  <a:srgbClr val="C00000"/>
                </a:solidFill>
                <a:latin typeface="Segoe UI" pitchFamily="34" charset="0"/>
                <a:ea typeface="Segoe UI" pitchFamily="34" charset="0"/>
                <a:cs typeface="Segoe UI" pitchFamily="34" charset="0"/>
              </a:rPr>
              <a:t> </a:t>
            </a:r>
            <a:r>
              <a:rPr lang="ru-RU" sz="1400" i="1" dirty="0" smtClean="0">
                <a:solidFill>
                  <a:srgbClr val="C00000"/>
                </a:solidFill>
                <a:latin typeface="Segoe UI" pitchFamily="34" charset="0"/>
                <a:ea typeface="Segoe UI" pitchFamily="34" charset="0"/>
                <a:cs typeface="Segoe UI" pitchFamily="34" charset="0"/>
              </a:rPr>
              <a:t> у </a:t>
            </a:r>
            <a:r>
              <a:rPr lang="ru-RU" sz="1400" i="1" dirty="0" err="1" smtClean="0">
                <a:solidFill>
                  <a:srgbClr val="C00000"/>
                </a:solidFill>
                <a:latin typeface="Segoe UI" pitchFamily="34" charset="0"/>
                <a:ea typeface="Segoe UI" pitchFamily="34" charset="0"/>
                <a:cs typeface="Segoe UI" pitchFamily="34" charset="0"/>
              </a:rPr>
              <a:t>ведичній</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традиції</a:t>
            </a:r>
            <a:r>
              <a:rPr lang="ru-RU" sz="1400" i="1" dirty="0" smtClean="0">
                <a:solidFill>
                  <a:srgbClr val="C00000"/>
                </a:solidFill>
                <a:latin typeface="Segoe UI" pitchFamily="34" charset="0"/>
                <a:ea typeface="Segoe UI" pitchFamily="34" charset="0"/>
                <a:cs typeface="Segoe UI" pitchFamily="34" charset="0"/>
              </a:rPr>
              <a:t> </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це</a:t>
            </a:r>
            <a:r>
              <a:rPr lang="ru-RU" sz="1400" i="1" dirty="0" smtClean="0">
                <a:solidFill>
                  <a:srgbClr val="C00000"/>
                </a:solidFill>
                <a:latin typeface="Segoe UI" pitchFamily="34" charset="0"/>
                <a:ea typeface="Segoe UI" pitchFamily="34" charset="0"/>
                <a:cs typeface="Segoe UI" pitchFamily="34" charset="0"/>
              </a:rPr>
              <a:t> священна </a:t>
            </a:r>
            <a:r>
              <a:rPr lang="ru-RU" sz="1400" i="1" dirty="0" err="1" smtClean="0">
                <a:solidFill>
                  <a:srgbClr val="C00000"/>
                </a:solidFill>
                <a:latin typeface="Segoe UI" pitchFamily="34" charset="0"/>
                <a:ea typeface="Segoe UI" pitchFamily="34" charset="0"/>
                <a:cs typeface="Segoe UI" pitchFamily="34" charset="0"/>
              </a:rPr>
              <a:t>тварина</a:t>
            </a:r>
            <a:r>
              <a:rPr lang="ru-RU" sz="1400" i="1" dirty="0" smtClean="0">
                <a:solidFill>
                  <a:srgbClr val="C00000"/>
                </a:solidFill>
                <a:latin typeface="Segoe UI" pitchFamily="34" charset="0"/>
                <a:ea typeface="Segoe UI" pitchFamily="34" charset="0"/>
                <a:cs typeface="Segoe UI" pitchFamily="34" charset="0"/>
              </a:rPr>
              <a:t>, яка </a:t>
            </a:r>
            <a:r>
              <a:rPr lang="ru-RU" sz="1400" i="1" dirty="0" err="1" smtClean="0">
                <a:solidFill>
                  <a:srgbClr val="C00000"/>
                </a:solidFill>
                <a:latin typeface="Segoe UI" pitchFamily="34" charset="0"/>
                <a:ea typeface="Segoe UI" pitchFamily="34" charset="0"/>
                <a:cs typeface="Segoe UI" pitchFamily="34" charset="0"/>
              </a:rPr>
              <a:t>уособлює</a:t>
            </a:r>
            <a:r>
              <a:rPr lang="ru-RU" sz="1400" i="1" dirty="0" smtClean="0">
                <a:solidFill>
                  <a:srgbClr val="C00000"/>
                </a:solidFill>
                <a:latin typeface="Segoe UI" pitchFamily="34" charset="0"/>
                <a:ea typeface="Segoe UI" pitchFamily="34" charset="0"/>
                <a:cs typeface="Segoe UI" pitchFamily="34" charset="0"/>
              </a:rPr>
              <a:t> </a:t>
            </a:r>
            <a:r>
              <a:rPr lang="ru-RU" sz="1400" i="1" dirty="0" err="1" smtClean="0">
                <a:solidFill>
                  <a:srgbClr val="C00000"/>
                </a:solidFill>
                <a:latin typeface="Segoe UI" pitchFamily="34" charset="0"/>
                <a:ea typeface="Segoe UI" pitchFamily="34" charset="0"/>
                <a:cs typeface="Segoe UI" pitchFamily="34" charset="0"/>
              </a:rPr>
              <a:t>мудрість</a:t>
            </a:r>
            <a:r>
              <a:rPr lang="ru-RU" sz="1400" i="1" dirty="0" smtClean="0">
                <a:solidFill>
                  <a:srgbClr val="C00000"/>
                </a:solidFill>
                <a:latin typeface="Segoe UI" pitchFamily="34" charset="0"/>
                <a:ea typeface="Segoe UI" pitchFamily="34" charset="0"/>
                <a:cs typeface="Segoe UI" pitchFamily="34" charset="0"/>
              </a:rPr>
              <a:t>, силу, </a:t>
            </a:r>
            <a:r>
              <a:rPr lang="ru-RU" sz="1400" i="1" dirty="0" err="1" smtClean="0">
                <a:solidFill>
                  <a:srgbClr val="C00000"/>
                </a:solidFill>
                <a:latin typeface="Segoe UI" pitchFamily="34" charset="0"/>
                <a:ea typeface="Segoe UI" pitchFamily="34" charset="0"/>
                <a:cs typeface="Segoe UI" pitchFamily="34" charset="0"/>
              </a:rPr>
              <a:t>царственість</a:t>
            </a:r>
            <a:r>
              <a:rPr lang="ru-RU" sz="1400" i="1" dirty="0" smtClean="0">
                <a:solidFill>
                  <a:srgbClr val="C00000"/>
                </a:solidFill>
                <a:latin typeface="Segoe UI" pitchFamily="34" charset="0"/>
                <a:ea typeface="Segoe UI" pitchFamily="34" charset="0"/>
                <a:cs typeface="Segoe UI" pitchFamily="34" charset="0"/>
              </a:rPr>
              <a:t> та </a:t>
            </a:r>
            <a:r>
              <a:rPr lang="ru-RU" sz="1400" i="1" dirty="0" err="1" smtClean="0">
                <a:solidFill>
                  <a:srgbClr val="C00000"/>
                </a:solidFill>
                <a:latin typeface="Segoe UI" pitchFamily="34" charset="0"/>
                <a:ea typeface="Segoe UI" pitchFamily="34" charset="0"/>
                <a:cs typeface="Segoe UI" pitchFamily="34" charset="0"/>
              </a:rPr>
              <a:t>захист</a:t>
            </a:r>
            <a:r>
              <a:rPr lang="ru-RU" sz="1400" i="1" dirty="0" smtClean="0">
                <a:solidFill>
                  <a:srgbClr val="C00000"/>
                </a:solidFill>
                <a:latin typeface="Segoe UI" pitchFamily="34" charset="0"/>
                <a:ea typeface="Segoe UI" pitchFamily="34" charset="0"/>
                <a:cs typeface="Segoe UI" pitchFamily="34" charset="0"/>
              </a:rPr>
              <a:t>. </a:t>
            </a:r>
            <a:endParaRPr lang="uk-UA" sz="1400" i="1" dirty="0">
              <a:solidFill>
                <a:srgbClr val="C00000"/>
              </a:solidFill>
              <a:latin typeface="Segoe UI" pitchFamily="34" charset="0"/>
              <a:ea typeface="Segoe UI" pitchFamily="34" charset="0"/>
              <a:cs typeface="Segoe U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271" y="273783"/>
            <a:ext cx="8429600" cy="1143000"/>
          </a:xfrm>
        </p:spPr>
        <p:txBody>
          <a:bodyPr>
            <a:normAutofit/>
          </a:bodyPr>
          <a:lstStyle/>
          <a:p>
            <a:r>
              <a:rPr lang="ru-RU" sz="2800" b="1" dirty="0" err="1" smtClean="0">
                <a:solidFill>
                  <a:schemeClr val="tx1"/>
                </a:solidFill>
                <a:latin typeface="Segoe UI" pitchFamily="34" charset="0"/>
                <a:ea typeface="Segoe UI" pitchFamily="34" charset="0"/>
                <a:cs typeface="Segoe UI" pitchFamily="34" charset="0"/>
              </a:rPr>
              <a:t>Веганство</a:t>
            </a:r>
            <a:r>
              <a:rPr lang="ru-RU" sz="2800" b="1" dirty="0" smtClean="0">
                <a:solidFill>
                  <a:schemeClr val="tx1"/>
                </a:solidFill>
                <a:latin typeface="Segoe UI" pitchFamily="34" charset="0"/>
                <a:ea typeface="Segoe UI" pitchFamily="34" charset="0"/>
                <a:cs typeface="Segoe UI" pitchFamily="34" charset="0"/>
              </a:rPr>
              <a:t> </a:t>
            </a:r>
            <a:r>
              <a:rPr lang="ru-RU" sz="2800" b="1" dirty="0" smtClean="0">
                <a:solidFill>
                  <a:schemeClr val="tx1"/>
                </a:solidFill>
                <a:latin typeface="Segoe UI" pitchFamily="34" charset="0"/>
                <a:ea typeface="Segoe UI" pitchFamily="34" charset="0"/>
                <a:cs typeface="Segoe UI" pitchFamily="34" charset="0"/>
              </a:rPr>
              <a:t>в </a:t>
            </a:r>
            <a:r>
              <a:rPr lang="ru-RU" sz="2800" b="1" dirty="0" err="1" smtClean="0">
                <a:solidFill>
                  <a:schemeClr val="tx1"/>
                </a:solidFill>
                <a:latin typeface="Segoe UI" pitchFamily="34" charset="0"/>
                <a:ea typeface="Segoe UI" pitchFamily="34" charset="0"/>
                <a:cs typeface="Segoe UI" pitchFamily="34" charset="0"/>
              </a:rPr>
              <a:t>східній</a:t>
            </a:r>
            <a:r>
              <a:rPr lang="ru-RU" sz="2800" b="1" dirty="0" smtClean="0">
                <a:solidFill>
                  <a:schemeClr val="tx1"/>
                </a:solidFill>
                <a:latin typeface="Segoe UI" pitchFamily="34" charset="0"/>
                <a:ea typeface="Segoe UI" pitchFamily="34" charset="0"/>
                <a:cs typeface="Segoe UI" pitchFamily="34" charset="0"/>
              </a:rPr>
              <a:t> </a:t>
            </a:r>
            <a:r>
              <a:rPr lang="ru-RU" sz="2800" b="1" dirty="0" err="1" smtClean="0">
                <a:solidFill>
                  <a:schemeClr val="tx1"/>
                </a:solidFill>
                <a:latin typeface="Segoe UI" pitchFamily="34" charset="0"/>
                <a:ea typeface="Segoe UI" pitchFamily="34" charset="0"/>
                <a:cs typeface="Segoe UI" pitchFamily="34" charset="0"/>
              </a:rPr>
              <a:t>культурі</a:t>
            </a:r>
            <a:r>
              <a:rPr lang="ru-RU" sz="2800" b="1" dirty="0" smtClean="0">
                <a:solidFill>
                  <a:schemeClr val="tx1"/>
                </a:solidFill>
                <a:latin typeface="Segoe UI" pitchFamily="34" charset="0"/>
                <a:ea typeface="Segoe UI" pitchFamily="34" charset="0"/>
                <a:cs typeface="Segoe UI" pitchFamily="34" charset="0"/>
              </a:rPr>
              <a:t> та </a:t>
            </a:r>
            <a:r>
              <a:rPr lang="ru-RU" sz="2800" b="1" dirty="0" err="1" smtClean="0">
                <a:solidFill>
                  <a:schemeClr val="tx1"/>
                </a:solidFill>
                <a:latin typeface="Segoe UI" pitchFamily="34" charset="0"/>
                <a:ea typeface="Segoe UI" pitchFamily="34" charset="0"/>
                <a:cs typeface="Segoe UI" pitchFamily="34" charset="0"/>
              </a:rPr>
              <a:t>українські</a:t>
            </a:r>
            <a:r>
              <a:rPr lang="ru-RU" sz="2800" b="1" dirty="0" smtClean="0">
                <a:solidFill>
                  <a:schemeClr val="tx1"/>
                </a:solidFill>
                <a:latin typeface="Segoe UI" pitchFamily="34" charset="0"/>
                <a:ea typeface="Segoe UI" pitchFamily="34" charset="0"/>
                <a:cs typeface="Segoe UI" pitchFamily="34" charset="0"/>
              </a:rPr>
              <a:t> </a:t>
            </a:r>
            <a:r>
              <a:rPr lang="ru-RU" sz="2800" b="1" dirty="0" err="1" smtClean="0">
                <a:solidFill>
                  <a:schemeClr val="tx1"/>
                </a:solidFill>
                <a:latin typeface="Segoe UI" pitchFamily="34" charset="0"/>
                <a:ea typeface="Segoe UI" pitchFamily="34" charset="0"/>
                <a:cs typeface="Segoe UI" pitchFamily="34" charset="0"/>
              </a:rPr>
              <a:t>традиції</a:t>
            </a:r>
            <a:r>
              <a:rPr lang="ru-RU" sz="2800" b="1" dirty="0" smtClean="0">
                <a:solidFill>
                  <a:schemeClr val="tx1"/>
                </a:solidFill>
                <a:latin typeface="Segoe UI" pitchFamily="34" charset="0"/>
                <a:ea typeface="Segoe UI" pitchFamily="34" charset="0"/>
                <a:cs typeface="Segoe UI" pitchFamily="34" charset="0"/>
              </a:rPr>
              <a:t> посту: </a:t>
            </a:r>
            <a:r>
              <a:rPr lang="ru-RU" sz="2800" b="1" dirty="0" err="1" smtClean="0">
                <a:solidFill>
                  <a:schemeClr val="tx1"/>
                </a:solidFill>
                <a:latin typeface="Segoe UI" pitchFamily="34" charset="0"/>
                <a:ea typeface="Segoe UI" pitchFamily="34" charset="0"/>
                <a:cs typeface="Segoe UI" pitchFamily="34" charset="0"/>
              </a:rPr>
              <a:t>порівняння</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358590" y="5576047"/>
            <a:ext cx="6268787" cy="950259"/>
          </a:xfrm>
        </p:spPr>
        <p:txBody>
          <a:bodyPr>
            <a:normAutofit fontScale="92500" lnSpcReduction="10000"/>
          </a:bodyPr>
          <a:lstStyle/>
          <a:p>
            <a:pPr marL="0" indent="0">
              <a:spcBef>
                <a:spcPts val="0"/>
              </a:spcBef>
              <a:buNone/>
            </a:pPr>
            <a:r>
              <a:rPr lang="uk-UA" sz="1600" dirty="0" smtClean="0">
                <a:latin typeface="Segoe UI" pitchFamily="34" charset="0"/>
                <a:ea typeface="Segoe UI" pitchFamily="34" charset="0"/>
                <a:cs typeface="Segoe UI" pitchFamily="34" charset="0"/>
              </a:rPr>
              <a:t>Відвідувачі ведичного </a:t>
            </a:r>
            <a:r>
              <a:rPr lang="uk-UA" sz="1600" dirty="0" smtClean="0">
                <a:latin typeface="Segoe UI" pitchFamily="34" charset="0"/>
                <a:ea typeface="Segoe UI" pitchFamily="34" charset="0"/>
                <a:cs typeface="Segoe UI" pitchFamily="34" charset="0"/>
              </a:rPr>
              <a:t>центру в м. Рівне сприймають </a:t>
            </a:r>
            <a:r>
              <a:rPr lang="uk-UA" sz="1600" dirty="0" err="1" smtClean="0">
                <a:latin typeface="Segoe UI" pitchFamily="34" charset="0"/>
                <a:ea typeface="Segoe UI" pitchFamily="34" charset="0"/>
                <a:cs typeface="Segoe UI" pitchFamily="34" charset="0"/>
              </a:rPr>
              <a:t>веганську</a:t>
            </a:r>
            <a:r>
              <a:rPr lang="uk-UA" sz="1600" dirty="0" smtClean="0">
                <a:latin typeface="Segoe UI" pitchFamily="34" charset="0"/>
                <a:ea typeface="Segoe UI" pitchFamily="34" charset="0"/>
                <a:cs typeface="Segoe UI" pitchFamily="34" charset="0"/>
              </a:rPr>
              <a:t> їжу не лише як дієту, а як спосіб мирного співіснування з довкіллям. Це корелює з традиціями українського посту, де обмеження в їжі завжди супроводжувалося духовним пошуком і </a:t>
            </a:r>
            <a:r>
              <a:rPr lang="uk-UA" sz="1600" dirty="0" smtClean="0">
                <a:latin typeface="Segoe UI" pitchFamily="34" charset="0"/>
                <a:ea typeface="Segoe UI" pitchFamily="34" charset="0"/>
                <a:cs typeface="Segoe UI" pitchFamily="34" charset="0"/>
              </a:rPr>
              <a:t>милосердям. </a:t>
            </a:r>
          </a:p>
        </p:txBody>
      </p:sp>
      <p:pic>
        <p:nvPicPr>
          <p:cNvPr id="6145" name="Picture 1"/>
          <p:cNvPicPr>
            <a:picLocks noChangeAspect="1" noChangeArrowheads="1"/>
          </p:cNvPicPr>
          <p:nvPr/>
        </p:nvPicPr>
        <p:blipFill>
          <a:blip r:embed="rId2"/>
          <a:srcRect/>
          <a:stretch>
            <a:fillRect/>
          </a:stretch>
        </p:blipFill>
        <p:spPr bwMode="auto">
          <a:xfrm>
            <a:off x="6505931" y="1380566"/>
            <a:ext cx="2100187" cy="3156696"/>
          </a:xfrm>
          <a:prstGeom prst="rect">
            <a:avLst/>
          </a:prstGeom>
          <a:noFill/>
          <a:ln w="9525">
            <a:noFill/>
            <a:miter lim="800000"/>
            <a:headEnd/>
            <a:tailEnd/>
          </a:ln>
          <a:effectLst/>
        </p:spPr>
      </p:pic>
      <p:sp>
        <p:nvSpPr>
          <p:cNvPr id="8" name="Содержимое 2"/>
          <p:cNvSpPr txBox="1">
            <a:spLocks/>
          </p:cNvSpPr>
          <p:nvPr/>
        </p:nvSpPr>
        <p:spPr>
          <a:xfrm>
            <a:off x="6508375" y="4607858"/>
            <a:ext cx="2043953" cy="1752482"/>
          </a:xfrm>
          <a:prstGeom prst="rect">
            <a:avLst/>
          </a:prstGeom>
        </p:spPr>
        <p:txBody>
          <a:bodyPr vert="horz">
            <a:noAutofit/>
          </a:bodyPr>
          <a:lstStyle/>
          <a:p>
            <a:pPr lvl="0" algn="ctr">
              <a:buClr>
                <a:schemeClr val="accent3"/>
              </a:buClr>
              <a:buSzPct val="95000"/>
            </a:pPr>
            <a:r>
              <a:rPr kumimoji="0" lang="uk-UA" sz="1200" i="1" u="none" strike="noStrike" kern="1200" cap="none" spc="0" normalizeH="0" baseline="0" noProof="0" dirty="0" err="1" smtClean="0">
                <a:ln>
                  <a:noFill/>
                </a:ln>
                <a:solidFill>
                  <a:srgbClr val="C00000"/>
                </a:solidFill>
                <a:effectLst/>
                <a:uLnTx/>
                <a:uFillTx/>
                <a:latin typeface="Segoe UI" pitchFamily="34" charset="0"/>
                <a:ea typeface="Segoe UI" pitchFamily="34" charset="0"/>
                <a:cs typeface="Segoe UI" pitchFamily="34" charset="0"/>
              </a:rPr>
              <a:t>“Прасад”</a:t>
            </a:r>
            <a:r>
              <a:rPr kumimoji="0" lang="uk-UA" sz="1200" i="1" u="none" strike="noStrike" kern="1200" cap="none" spc="0" normalizeH="0" baseline="0" noProof="0" dirty="0" smtClean="0">
                <a:ln>
                  <a:noFill/>
                </a:ln>
                <a:solidFill>
                  <a:srgbClr val="C00000"/>
                </a:solidFill>
                <a:effectLst/>
                <a:uLnTx/>
                <a:uFillTx/>
                <a:latin typeface="Segoe UI" pitchFamily="34" charset="0"/>
                <a:ea typeface="Segoe UI" pitchFamily="34" charset="0"/>
                <a:cs typeface="Segoe UI" pitchFamily="34" charset="0"/>
              </a:rPr>
              <a:t/>
            </a:r>
            <a:br>
              <a:rPr kumimoji="0" lang="uk-UA" sz="1200" i="1" u="none" strike="noStrike" kern="1200" cap="none" spc="0" normalizeH="0" baseline="0" noProof="0" dirty="0" smtClean="0">
                <a:ln>
                  <a:noFill/>
                </a:ln>
                <a:solidFill>
                  <a:srgbClr val="C00000"/>
                </a:solidFill>
                <a:effectLst/>
                <a:uLnTx/>
                <a:uFillTx/>
                <a:latin typeface="Segoe UI" pitchFamily="34" charset="0"/>
                <a:ea typeface="Segoe UI" pitchFamily="34" charset="0"/>
                <a:cs typeface="Segoe UI" pitchFamily="34" charset="0"/>
              </a:rPr>
            </a:br>
            <a:r>
              <a:rPr lang="ru-RU" sz="1200" i="1" dirty="0" err="1" smtClean="0">
                <a:solidFill>
                  <a:srgbClr val="C00000"/>
                </a:solidFill>
                <a:latin typeface="Segoe UI" pitchFamily="34" charset="0"/>
                <a:ea typeface="Segoe UI" pitchFamily="34" charset="0"/>
                <a:cs typeface="Segoe UI" pitchFamily="34" charset="0"/>
              </a:rPr>
              <a:t>Веганські</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смаколики</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горішки</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солодощі</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якими</a:t>
            </a:r>
            <a:r>
              <a:rPr lang="ru-RU" sz="1200" i="1" dirty="0" smtClean="0">
                <a:solidFill>
                  <a:srgbClr val="C00000"/>
                </a:solidFill>
                <a:latin typeface="Segoe UI" pitchFamily="34" charset="0"/>
                <a:ea typeface="Segoe UI" pitchFamily="34" charset="0"/>
                <a:cs typeface="Segoe UI" pitchFamily="34" charset="0"/>
              </a:rPr>
              <a:t> </a:t>
            </a:r>
            <a:r>
              <a:rPr lang="ru-RU" sz="1200" i="1" dirty="0" smtClean="0">
                <a:solidFill>
                  <a:srgbClr val="C00000"/>
                </a:solidFill>
                <a:latin typeface="Segoe UI" pitchFamily="34" charset="0"/>
                <a:ea typeface="Segoe UI" pitchFamily="34" charset="0"/>
                <a:cs typeface="Segoe UI" pitchFamily="34" charset="0"/>
              </a:rPr>
              <a:t>нас </a:t>
            </a:r>
            <a:r>
              <a:rPr lang="ru-RU" sz="1200" i="1" dirty="0" err="1" smtClean="0">
                <a:solidFill>
                  <a:srgbClr val="C00000"/>
                </a:solidFill>
                <a:latin typeface="Segoe UI" pitchFamily="34" charset="0"/>
                <a:ea typeface="Segoe UI" pitchFamily="34" charset="0"/>
                <a:cs typeface="Segoe UI" pitchFamily="34" charset="0"/>
              </a:rPr>
              <a:t>пригостили</a:t>
            </a:r>
            <a:r>
              <a:rPr lang="ru-RU" sz="1200" i="1" dirty="0" smtClean="0">
                <a:solidFill>
                  <a:srgbClr val="C00000"/>
                </a:solidFill>
                <a:latin typeface="Segoe UI" pitchFamily="34" charset="0"/>
                <a:ea typeface="Segoe UI" pitchFamily="34" charset="0"/>
                <a:cs typeface="Segoe UI" pitchFamily="34" charset="0"/>
              </a:rPr>
              <a:t> </a:t>
            </a:r>
            <a:r>
              <a:rPr lang="uk-UA" sz="1200" i="1" dirty="0" smtClean="0">
                <a:solidFill>
                  <a:srgbClr val="C00000"/>
                </a:solidFill>
                <a:latin typeface="Segoe UI" pitchFamily="34" charset="0"/>
                <a:ea typeface="Segoe UI" pitchFamily="34" charset="0"/>
                <a:cs typeface="Segoe UI" pitchFamily="34" charset="0"/>
              </a:rPr>
              <a:t>у </a:t>
            </a:r>
            <a:r>
              <a:rPr lang="uk-UA" sz="1200" i="1" dirty="0" smtClean="0">
                <a:solidFill>
                  <a:srgbClr val="C00000"/>
                </a:solidFill>
                <a:latin typeface="Segoe UI" pitchFamily="34" charset="0"/>
                <a:ea typeface="Segoe UI" pitchFamily="34" charset="0"/>
                <a:cs typeface="Segoe UI" pitchFamily="34" charset="0"/>
              </a:rPr>
              <a:t>ведичному </a:t>
            </a:r>
            <a:r>
              <a:rPr lang="uk-UA" sz="1200" i="1" dirty="0" smtClean="0">
                <a:solidFill>
                  <a:srgbClr val="C00000"/>
                </a:solidFill>
                <a:latin typeface="Segoe UI" pitchFamily="34" charset="0"/>
                <a:ea typeface="Segoe UI" pitchFamily="34" charset="0"/>
                <a:cs typeface="Segoe UI" pitchFamily="34" charset="0"/>
              </a:rPr>
              <a:t>храмі</a:t>
            </a:r>
            <a:r>
              <a:rPr lang="ru-RU" sz="1200" i="1" dirty="0" smtClean="0">
                <a:solidFill>
                  <a:srgbClr val="C00000"/>
                </a:solidFill>
                <a:latin typeface="Segoe UI" pitchFamily="34" charset="0"/>
                <a:ea typeface="Segoe UI" pitchFamily="34" charset="0"/>
                <a:cs typeface="Segoe UI" pitchFamily="34" charset="0"/>
              </a:rPr>
              <a:t>. </a:t>
            </a:r>
          </a:p>
          <a:p>
            <a:pPr lvl="0" algn="ctr">
              <a:buClr>
                <a:schemeClr val="accent3"/>
              </a:buClr>
              <a:buSzPct val="95000"/>
            </a:pPr>
            <a:r>
              <a:rPr lang="ru-RU" sz="1200" i="1" dirty="0" smtClean="0">
                <a:solidFill>
                  <a:srgbClr val="C00000"/>
                </a:solidFill>
                <a:latin typeface="Segoe UI" pitchFamily="34" charset="0"/>
                <a:ea typeface="Segoe UI" pitchFamily="34" charset="0"/>
                <a:cs typeface="Segoe UI" pitchFamily="34" charset="0"/>
              </a:rPr>
              <a:t>У </a:t>
            </a:r>
            <a:r>
              <a:rPr lang="ru-RU" sz="1200" i="1" dirty="0" err="1" smtClean="0">
                <a:solidFill>
                  <a:srgbClr val="C00000"/>
                </a:solidFill>
                <a:latin typeface="Segoe UI" pitchFamily="34" charset="0"/>
                <a:ea typeface="Segoe UI" pitchFamily="34" charset="0"/>
                <a:cs typeface="Segoe UI" pitchFamily="34" charset="0"/>
              </a:rPr>
              <a:t>цій</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традиції</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їжа</a:t>
            </a:r>
            <a:r>
              <a:rPr lang="ru-RU" sz="1200" i="1" dirty="0" smtClean="0">
                <a:solidFill>
                  <a:srgbClr val="C00000"/>
                </a:solidFill>
                <a:latin typeface="Segoe UI" pitchFamily="34" charset="0"/>
                <a:ea typeface="Segoe UI" pitchFamily="34" charset="0"/>
                <a:cs typeface="Segoe UI" pitchFamily="34" charset="0"/>
              </a:rPr>
              <a:t>, яка </a:t>
            </a:r>
            <a:r>
              <a:rPr lang="ru-RU" sz="1200" i="1" dirty="0" err="1" smtClean="0">
                <a:solidFill>
                  <a:srgbClr val="C00000"/>
                </a:solidFill>
                <a:latin typeface="Segoe UI" pitchFamily="34" charset="0"/>
                <a:ea typeface="Segoe UI" pitchFamily="34" charset="0"/>
                <a:cs typeface="Segoe UI" pitchFamily="34" charset="0"/>
              </a:rPr>
              <a:t>була</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запропонована</a:t>
            </a:r>
            <a:r>
              <a:rPr lang="ru-RU" sz="1200" i="1" dirty="0" smtClean="0">
                <a:solidFill>
                  <a:srgbClr val="C00000"/>
                </a:solidFill>
                <a:latin typeface="Segoe UI" pitchFamily="34" charset="0"/>
                <a:ea typeface="Segoe UI" pitchFamily="34" charset="0"/>
                <a:cs typeface="Segoe UI" pitchFamily="34" charset="0"/>
              </a:rPr>
              <a:t> Богу, </a:t>
            </a:r>
            <a:r>
              <a:rPr lang="ru-RU" sz="1200" i="1" dirty="0" err="1" smtClean="0">
                <a:solidFill>
                  <a:srgbClr val="C00000"/>
                </a:solidFill>
                <a:latin typeface="Segoe UI" pitchFamily="34" charset="0"/>
                <a:ea typeface="Segoe UI" pitchFamily="34" charset="0"/>
                <a:cs typeface="Segoe UI" pitchFamily="34" charset="0"/>
              </a:rPr>
              <a:t>називається</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Прасадом</a:t>
            </a:r>
            <a:r>
              <a:rPr lang="ru-RU" sz="1200" i="1" dirty="0" smtClean="0">
                <a:solidFill>
                  <a:srgbClr val="C00000"/>
                </a:solidFill>
                <a:latin typeface="Segoe UI" pitchFamily="34" charset="0"/>
                <a:ea typeface="Segoe UI" pitchFamily="34" charset="0"/>
                <a:cs typeface="Segoe UI" pitchFamily="34" charset="0"/>
              </a:rPr>
              <a:t> («</a:t>
            </a:r>
            <a:r>
              <a:rPr lang="ru-RU" sz="1200" i="1" dirty="0" err="1" smtClean="0">
                <a:solidFill>
                  <a:srgbClr val="C00000"/>
                </a:solidFill>
                <a:latin typeface="Segoe UI" pitchFamily="34" charset="0"/>
                <a:ea typeface="Segoe UI" pitchFamily="34" charset="0"/>
                <a:cs typeface="Segoe UI" pitchFamily="34" charset="0"/>
              </a:rPr>
              <a:t>милістю</a:t>
            </a:r>
            <a:r>
              <a:rPr lang="ru-RU" sz="1200" i="1" dirty="0" smtClean="0">
                <a:solidFill>
                  <a:srgbClr val="C00000"/>
                </a:solidFill>
                <a:latin typeface="Segoe UI" pitchFamily="34" charset="0"/>
                <a:ea typeface="Segoe UI" pitchFamily="34" charset="0"/>
                <a:cs typeface="Segoe UI" pitchFamily="34" charset="0"/>
              </a:rPr>
              <a:t>»).</a:t>
            </a:r>
            <a:endParaRPr kumimoji="0" lang="uk-UA" sz="1200" i="1" u="none" strike="noStrike" kern="1200" cap="none" spc="0" normalizeH="0" baseline="0" noProof="0" dirty="0" smtClean="0">
              <a:ln>
                <a:noFill/>
              </a:ln>
              <a:solidFill>
                <a:srgbClr val="C00000"/>
              </a:solidFill>
              <a:effectLst/>
              <a:uLnTx/>
              <a:uFillTx/>
              <a:latin typeface="Segoe UI" pitchFamily="34" charset="0"/>
              <a:ea typeface="Segoe UI" pitchFamily="34" charset="0"/>
              <a:cs typeface="Segoe UI" pitchFamily="34" charset="0"/>
            </a:endParaRPr>
          </a:p>
        </p:txBody>
      </p:sp>
      <p:graphicFrame>
        <p:nvGraphicFramePr>
          <p:cNvPr id="9" name="Содержимое 3"/>
          <p:cNvGraphicFramePr>
            <a:graphicFrameLocks/>
          </p:cNvGraphicFramePr>
          <p:nvPr/>
        </p:nvGraphicFramePr>
        <p:xfrm>
          <a:off x="347957" y="1429966"/>
          <a:ext cx="5955740" cy="4093431"/>
        </p:xfrm>
        <a:graphic>
          <a:graphicData uri="http://schemas.openxmlformats.org/drawingml/2006/table">
            <a:tbl>
              <a:tblPr firstRow="1" bandRow="1">
                <a:tableStyleId>{5C22544A-7EE6-4342-B048-85BDC9FD1C3A}</a:tableStyleId>
              </a:tblPr>
              <a:tblGrid>
                <a:gridCol w="1488935"/>
                <a:gridCol w="1488935"/>
                <a:gridCol w="1488935"/>
                <a:gridCol w="1488935"/>
              </a:tblGrid>
              <a:tr h="565017">
                <a:tc>
                  <a:txBody>
                    <a:bodyPr/>
                    <a:lstStyle/>
                    <a:p>
                      <a:pPr algn="ctr">
                        <a:spcAft>
                          <a:spcPts val="0"/>
                        </a:spcAft>
                      </a:pPr>
                      <a:r>
                        <a:rPr lang="uk-UA" sz="1200" b="1" dirty="0">
                          <a:solidFill>
                            <a:schemeClr val="bg1"/>
                          </a:solidFill>
                          <a:latin typeface="Segoe UI" pitchFamily="34" charset="0"/>
                          <a:ea typeface="Segoe UI" pitchFamily="34" charset="0"/>
                          <a:cs typeface="Segoe UI" pitchFamily="34" charset="0"/>
                        </a:rPr>
                        <a:t>Ознака</a:t>
                      </a:r>
                      <a:endParaRPr lang="uk-UA" sz="1200" dirty="0">
                        <a:solidFill>
                          <a:schemeClr val="bg1"/>
                        </a:solidFill>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1200" b="1" dirty="0">
                          <a:solidFill>
                            <a:schemeClr val="bg1"/>
                          </a:solidFill>
                          <a:latin typeface="Segoe UI" pitchFamily="34" charset="0"/>
                          <a:ea typeface="Segoe UI" pitchFamily="34" charset="0"/>
                          <a:cs typeface="Segoe UI" pitchFamily="34" charset="0"/>
                        </a:rPr>
                        <a:t>Українські пісні страви (Полісся)</a:t>
                      </a:r>
                      <a:endParaRPr lang="uk-UA" sz="1200" dirty="0">
                        <a:solidFill>
                          <a:schemeClr val="bg1"/>
                        </a:solidFill>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1200" b="1" dirty="0" smtClean="0">
                          <a:solidFill>
                            <a:schemeClr val="bg1"/>
                          </a:solidFill>
                          <a:latin typeface="Segoe UI" pitchFamily="34" charset="0"/>
                          <a:ea typeface="Segoe UI" pitchFamily="34" charset="0"/>
                          <a:cs typeface="Segoe UI" pitchFamily="34" charset="0"/>
                        </a:rPr>
                        <a:t>Ведична</a:t>
                      </a:r>
                      <a:r>
                        <a:rPr lang="uk-UA" sz="1200" b="1" baseline="0" dirty="0" smtClean="0">
                          <a:solidFill>
                            <a:schemeClr val="bg1"/>
                          </a:solidFill>
                          <a:latin typeface="Segoe UI" pitchFamily="34" charset="0"/>
                          <a:ea typeface="Segoe UI" pitchFamily="34" charset="0"/>
                          <a:cs typeface="Segoe UI" pitchFamily="34" charset="0"/>
                        </a:rPr>
                        <a:t> культура</a:t>
                      </a:r>
                      <a:endParaRPr lang="uk-UA" sz="1200" dirty="0">
                        <a:solidFill>
                          <a:schemeClr val="bg1"/>
                        </a:solidFill>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1200" b="1" dirty="0" err="1">
                          <a:solidFill>
                            <a:schemeClr val="bg1"/>
                          </a:solidFill>
                          <a:latin typeface="Segoe UI" pitchFamily="34" charset="0"/>
                          <a:ea typeface="Segoe UI" pitchFamily="34" charset="0"/>
                          <a:cs typeface="Segoe UI" pitchFamily="34" charset="0"/>
                        </a:rPr>
                        <a:t>Екадаші</a:t>
                      </a:r>
                      <a:r>
                        <a:rPr lang="uk-UA" sz="1200" b="1" dirty="0">
                          <a:solidFill>
                            <a:schemeClr val="bg1"/>
                          </a:solidFill>
                          <a:latin typeface="Segoe UI" pitchFamily="34" charset="0"/>
                          <a:ea typeface="Segoe UI" pitchFamily="34" charset="0"/>
                          <a:cs typeface="Segoe UI" pitchFamily="34" charset="0"/>
                        </a:rPr>
                        <a:t> (Східна традиція посту)</a:t>
                      </a:r>
                      <a:endParaRPr lang="uk-UA" sz="1200" dirty="0">
                        <a:solidFill>
                          <a:schemeClr val="bg1"/>
                        </a:solidFill>
                        <a:latin typeface="Segoe UI" pitchFamily="34" charset="0"/>
                        <a:ea typeface="Segoe UI" pitchFamily="34" charset="0"/>
                        <a:cs typeface="Segoe UI" pitchFamily="34" charset="0"/>
                      </a:endParaRPr>
                    </a:p>
                  </a:txBody>
                  <a:tcPr marL="0" marR="0" marT="152400" marB="152400" anchor="ctr"/>
                </a:tc>
              </a:tr>
              <a:tr h="773312">
                <a:tc>
                  <a:txBody>
                    <a:bodyPr/>
                    <a:lstStyle/>
                    <a:p>
                      <a:pPr algn="ctr">
                        <a:spcAft>
                          <a:spcPts val="0"/>
                        </a:spcAft>
                      </a:pPr>
                      <a:r>
                        <a:rPr lang="uk-UA" sz="1200" b="1" dirty="0" smtClean="0">
                          <a:solidFill>
                            <a:srgbClr val="1F1F1F"/>
                          </a:solidFill>
                          <a:latin typeface="Segoe UI" pitchFamily="34" charset="0"/>
                          <a:ea typeface="Segoe UI" pitchFamily="34" charset="0"/>
                          <a:cs typeface="Segoe UI" pitchFamily="34" charset="0"/>
                        </a:rPr>
                        <a:t>Сенс їжі</a:t>
                      </a:r>
                      <a:endParaRPr lang="uk-UA" sz="12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Духовне очищення перед великими святами (Великдень, Різдво).</a:t>
                      </a:r>
                      <a:endParaRPr lang="uk-UA" sz="9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Принцип «</a:t>
                      </a:r>
                      <a:r>
                        <a:rPr lang="uk-UA" sz="900" dirty="0" err="1">
                          <a:solidFill>
                            <a:srgbClr val="1F1F1F"/>
                          </a:solidFill>
                          <a:latin typeface="Segoe UI" pitchFamily="34" charset="0"/>
                          <a:ea typeface="Segoe UI" pitchFamily="34" charset="0"/>
                          <a:cs typeface="Segoe UI" pitchFamily="34" charset="0"/>
                        </a:rPr>
                        <a:t>Ахімси</a:t>
                      </a:r>
                      <a:r>
                        <a:rPr lang="uk-UA" sz="900" dirty="0">
                          <a:solidFill>
                            <a:srgbClr val="1F1F1F"/>
                          </a:solidFill>
                          <a:latin typeface="Segoe UI" pitchFamily="34" charset="0"/>
                          <a:ea typeface="Segoe UI" pitchFamily="34" charset="0"/>
                          <a:cs typeface="Segoe UI" pitchFamily="34" charset="0"/>
                        </a:rPr>
                        <a:t>» </a:t>
                      </a:r>
                      <a:r>
                        <a:rPr lang="uk-UA" sz="900" dirty="0" smtClean="0">
                          <a:solidFill>
                            <a:srgbClr val="1F1F1F"/>
                          </a:solidFill>
                          <a:latin typeface="Segoe UI" pitchFamily="34" charset="0"/>
                          <a:ea typeface="Segoe UI" pitchFamily="34" charset="0"/>
                          <a:cs typeface="Segoe UI" pitchFamily="34" charset="0"/>
                        </a:rPr>
                        <a:t>- </a:t>
                      </a:r>
                      <a:r>
                        <a:rPr lang="uk-UA" sz="900" dirty="0" err="1">
                          <a:solidFill>
                            <a:srgbClr val="1F1F1F"/>
                          </a:solidFill>
                          <a:latin typeface="Segoe UI" pitchFamily="34" charset="0"/>
                          <a:ea typeface="Segoe UI" pitchFamily="34" charset="0"/>
                          <a:cs typeface="Segoe UI" pitchFamily="34" charset="0"/>
                        </a:rPr>
                        <a:t>ненанесення</a:t>
                      </a:r>
                      <a:r>
                        <a:rPr lang="uk-UA" sz="900" dirty="0">
                          <a:solidFill>
                            <a:srgbClr val="1F1F1F"/>
                          </a:solidFill>
                          <a:latin typeface="Segoe UI" pitchFamily="34" charset="0"/>
                          <a:ea typeface="Segoe UI" pitchFamily="34" charset="0"/>
                          <a:cs typeface="Segoe UI" pitchFamily="34" charset="0"/>
                        </a:rPr>
                        <a:t> шкоди будь-якій живій істоті.</a:t>
                      </a:r>
                      <a:endParaRPr lang="uk-UA" sz="9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Очищення організму та присвячення часу духовним практикам.</a:t>
                      </a:r>
                      <a:endParaRPr lang="uk-UA" sz="900" dirty="0">
                        <a:latin typeface="Segoe UI" pitchFamily="34" charset="0"/>
                        <a:ea typeface="Segoe UI" pitchFamily="34" charset="0"/>
                        <a:cs typeface="Segoe UI" pitchFamily="34" charset="0"/>
                      </a:endParaRPr>
                    </a:p>
                  </a:txBody>
                  <a:tcPr marL="0" marR="0" marT="152400" marB="152400" anchor="ctr"/>
                </a:tc>
              </a:tr>
              <a:tr h="902197">
                <a:tc>
                  <a:txBody>
                    <a:bodyPr/>
                    <a:lstStyle/>
                    <a:p>
                      <a:pPr algn="ctr">
                        <a:spcAft>
                          <a:spcPts val="0"/>
                        </a:spcAft>
                      </a:pPr>
                      <a:r>
                        <a:rPr lang="uk-UA" sz="1200" b="1" dirty="0">
                          <a:solidFill>
                            <a:srgbClr val="1F1F1F"/>
                          </a:solidFill>
                          <a:latin typeface="Segoe UI" pitchFamily="34" charset="0"/>
                          <a:ea typeface="Segoe UI" pitchFamily="34" charset="0"/>
                          <a:cs typeface="Segoe UI" pitchFamily="34" charset="0"/>
                        </a:rPr>
                        <a:t>Регулярність</a:t>
                      </a:r>
                      <a:endParaRPr lang="uk-UA" sz="1200" dirty="0">
                        <a:latin typeface="Segoe UI" pitchFamily="34" charset="0"/>
                        <a:ea typeface="Segoe UI" pitchFamily="34" charset="0"/>
                        <a:cs typeface="Segoe UI" pitchFamily="34" charset="0"/>
                      </a:endParaRPr>
                    </a:p>
                  </a:txBody>
                  <a:tcPr marL="0" marR="114300" marT="152400" marB="1524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smtClean="0">
                          <a:solidFill>
                            <a:schemeClr val="accent6">
                              <a:lumMod val="50000"/>
                            </a:schemeClr>
                          </a:solidFill>
                          <a:latin typeface="Segoe UI" pitchFamily="34" charset="0"/>
                          <a:ea typeface="Segoe UI" pitchFamily="34" charset="0"/>
                          <a:cs typeface="Segoe UI" pitchFamily="34" charset="0"/>
                        </a:rPr>
                        <a:t>Тимчасовий </a:t>
                      </a:r>
                      <a:r>
                        <a:rPr lang="ru-RU" sz="900" dirty="0" err="1" smtClean="0">
                          <a:solidFill>
                            <a:schemeClr val="accent6">
                              <a:lumMod val="50000"/>
                            </a:schemeClr>
                          </a:solidFill>
                          <a:latin typeface="Segoe UI" pitchFamily="34" charset="0"/>
                          <a:ea typeface="Segoe UI" pitchFamily="34" charset="0"/>
                          <a:cs typeface="Segoe UI" pitchFamily="34" charset="0"/>
                        </a:rPr>
                        <a:t>період</a:t>
                      </a:r>
                      <a:r>
                        <a:rPr lang="ru-RU" sz="900" dirty="0" smtClean="0">
                          <a:solidFill>
                            <a:schemeClr val="accent6">
                              <a:lumMod val="50000"/>
                            </a:schemeClr>
                          </a:solidFill>
                          <a:latin typeface="Segoe UI" pitchFamily="34" charset="0"/>
                          <a:ea typeface="Segoe UI" pitchFamily="34" charset="0"/>
                          <a:cs typeface="Segoe UI" pitchFamily="34" charset="0"/>
                        </a:rPr>
                        <a:t>  (</a:t>
                      </a:r>
                      <a:r>
                        <a:rPr lang="ru-RU" sz="900" dirty="0" err="1" smtClean="0">
                          <a:solidFill>
                            <a:schemeClr val="accent6">
                              <a:lumMod val="50000"/>
                            </a:schemeClr>
                          </a:solidFill>
                          <a:latin typeface="Segoe UI" pitchFamily="34" charset="0"/>
                          <a:ea typeface="Segoe UI" pitchFamily="34" charset="0"/>
                          <a:cs typeface="Segoe UI" pitchFamily="34" charset="0"/>
                        </a:rPr>
                        <a:t>піст</a:t>
                      </a:r>
                      <a:r>
                        <a:rPr lang="ru-RU" sz="900" dirty="0" smtClean="0">
                          <a:solidFill>
                            <a:schemeClr val="accent6">
                              <a:lumMod val="50000"/>
                            </a:schemeClr>
                          </a:solidFill>
                          <a:latin typeface="Segoe UI" pitchFamily="34" charset="0"/>
                          <a:ea typeface="Segoe UI" pitchFamily="34" charset="0"/>
                          <a:cs typeface="Segoe UI" pitchFamily="34" charset="0"/>
                        </a:rPr>
                        <a:t> </a:t>
                      </a:r>
                      <a:br>
                        <a:rPr lang="ru-RU" sz="900" dirty="0" smtClean="0">
                          <a:solidFill>
                            <a:schemeClr val="accent6">
                              <a:lumMod val="50000"/>
                            </a:schemeClr>
                          </a:solidFill>
                          <a:latin typeface="Segoe UI" pitchFamily="34" charset="0"/>
                          <a:ea typeface="Segoe UI" pitchFamily="34" charset="0"/>
                          <a:cs typeface="Segoe UI" pitchFamily="34" charset="0"/>
                        </a:rPr>
                      </a:br>
                      <a:r>
                        <a:rPr lang="ru-RU" sz="900" dirty="0" err="1" smtClean="0">
                          <a:solidFill>
                            <a:schemeClr val="accent6">
                              <a:lumMod val="50000"/>
                            </a:schemeClr>
                          </a:solidFill>
                          <a:latin typeface="Segoe UI" pitchFamily="34" charset="0"/>
                          <a:ea typeface="Segoe UI" pitchFamily="34" charset="0"/>
                          <a:cs typeface="Segoe UI" pitchFamily="34" charset="0"/>
                        </a:rPr>
                        <a:t>триває</a:t>
                      </a:r>
                      <a:r>
                        <a:rPr lang="ru-RU" sz="900" baseline="0" dirty="0" smtClean="0">
                          <a:solidFill>
                            <a:schemeClr val="accent6">
                              <a:lumMod val="50000"/>
                            </a:schemeClr>
                          </a:solidFill>
                          <a:latin typeface="Segoe UI" pitchFamily="34" charset="0"/>
                          <a:ea typeface="Segoe UI" pitchFamily="34" charset="0"/>
                          <a:cs typeface="Segoe UI" pitchFamily="34" charset="0"/>
                        </a:rPr>
                        <a:t> </a:t>
                      </a:r>
                      <a:r>
                        <a:rPr lang="ru-RU" sz="900" dirty="0" err="1" smtClean="0">
                          <a:solidFill>
                            <a:schemeClr val="accent6">
                              <a:lumMod val="50000"/>
                            </a:schemeClr>
                          </a:solidFill>
                          <a:latin typeface="Segoe UI" pitchFamily="34" charset="0"/>
                          <a:ea typeface="Segoe UI" pitchFamily="34" charset="0"/>
                          <a:cs typeface="Segoe UI" pitchFamily="34" charset="0"/>
                        </a:rPr>
                        <a:t>кілька</a:t>
                      </a:r>
                      <a:r>
                        <a:rPr lang="ru-RU" sz="900" dirty="0" smtClean="0">
                          <a:solidFill>
                            <a:schemeClr val="accent6">
                              <a:lumMod val="50000"/>
                            </a:schemeClr>
                          </a:solidFill>
                          <a:latin typeface="Segoe UI" pitchFamily="34" charset="0"/>
                          <a:ea typeface="Segoe UI" pitchFamily="34" charset="0"/>
                          <a:cs typeface="Segoe UI" pitchFamily="34" charset="0"/>
                        </a:rPr>
                        <a:t> </a:t>
                      </a:r>
                      <a:r>
                        <a:rPr lang="ru-RU" sz="900" dirty="0" err="1" smtClean="0">
                          <a:solidFill>
                            <a:schemeClr val="accent6">
                              <a:lumMod val="50000"/>
                            </a:schemeClr>
                          </a:solidFill>
                          <a:latin typeface="Segoe UI" pitchFamily="34" charset="0"/>
                          <a:ea typeface="Segoe UI" pitchFamily="34" charset="0"/>
                          <a:cs typeface="Segoe UI" pitchFamily="34" charset="0"/>
                        </a:rPr>
                        <a:t>місяців</a:t>
                      </a:r>
                      <a:r>
                        <a:rPr lang="ru-RU" sz="900" dirty="0" smtClean="0">
                          <a:solidFill>
                            <a:schemeClr val="accent6">
                              <a:lumMod val="50000"/>
                            </a:schemeClr>
                          </a:solidFill>
                          <a:latin typeface="Segoe UI" pitchFamily="34" charset="0"/>
                          <a:ea typeface="Segoe UI" pitchFamily="34" charset="0"/>
                          <a:cs typeface="Segoe UI" pitchFamily="34" charset="0"/>
                        </a:rPr>
                        <a:t> на </a:t>
                      </a:r>
                      <a:r>
                        <a:rPr lang="ru-RU" sz="900" dirty="0" err="1" smtClean="0">
                          <a:solidFill>
                            <a:schemeClr val="accent6">
                              <a:lumMod val="50000"/>
                            </a:schemeClr>
                          </a:solidFill>
                          <a:latin typeface="Segoe UI" pitchFamily="34" charset="0"/>
                          <a:ea typeface="Segoe UI" pitchFamily="34" charset="0"/>
                          <a:cs typeface="Segoe UI" pitchFamily="34" charset="0"/>
                        </a:rPr>
                        <a:t>рік</a:t>
                      </a:r>
                      <a:r>
                        <a:rPr lang="ru-RU" sz="900" dirty="0" smtClean="0">
                          <a:solidFill>
                            <a:schemeClr val="accent6">
                              <a:lumMod val="50000"/>
                            </a:schemeClr>
                          </a:solidFill>
                          <a:latin typeface="Segoe UI" pitchFamily="34" charset="0"/>
                          <a:ea typeface="Segoe UI" pitchFamily="34" charset="0"/>
                          <a:cs typeface="Segoe UI" pitchFamily="34" charset="0"/>
                        </a:rPr>
                        <a:t>)</a:t>
                      </a:r>
                      <a:r>
                        <a:rPr lang="ru-RU" sz="900" baseline="0" dirty="0" smtClean="0">
                          <a:solidFill>
                            <a:schemeClr val="accent6">
                              <a:lumMod val="50000"/>
                            </a:schemeClr>
                          </a:solidFill>
                          <a:latin typeface="Segoe UI" pitchFamily="34" charset="0"/>
                          <a:ea typeface="Segoe UI" pitchFamily="34" charset="0"/>
                          <a:cs typeface="Segoe UI" pitchFamily="34" charset="0"/>
                        </a:rPr>
                        <a:t> </a:t>
                      </a:r>
                      <a:r>
                        <a:rPr lang="uk-UA" sz="900" dirty="0" smtClean="0">
                          <a:solidFill>
                            <a:srgbClr val="1F1F1F"/>
                          </a:solidFill>
                          <a:latin typeface="Segoe UI" pitchFamily="34" charset="0"/>
                          <a:ea typeface="Segoe UI" pitchFamily="34" charset="0"/>
                          <a:cs typeface="Segoe UI" pitchFamily="34" charset="0"/>
                        </a:rPr>
                        <a:t>та </a:t>
                      </a:r>
                      <a:r>
                        <a:rPr lang="uk-UA" sz="900" dirty="0">
                          <a:solidFill>
                            <a:srgbClr val="1F1F1F"/>
                          </a:solidFill>
                          <a:latin typeface="Segoe UI" pitchFamily="34" charset="0"/>
                          <a:ea typeface="Segoe UI" pitchFamily="34" charset="0"/>
                          <a:cs typeface="Segoe UI" pitchFamily="34" charset="0"/>
                        </a:rPr>
                        <a:t>пісні дні (середа, п’ятниця</a:t>
                      </a:r>
                      <a:r>
                        <a:rPr lang="uk-UA" sz="900" dirty="0" smtClean="0">
                          <a:solidFill>
                            <a:srgbClr val="1F1F1F"/>
                          </a:solidFill>
                          <a:latin typeface="Segoe UI" pitchFamily="34" charset="0"/>
                          <a:ea typeface="Segoe UI" pitchFamily="34" charset="0"/>
                          <a:cs typeface="Segoe UI" pitchFamily="34" charset="0"/>
                        </a:rPr>
                        <a:t>)</a:t>
                      </a:r>
                      <a:endParaRPr lang="uk-UA" sz="9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Постійний спосіб життя.</a:t>
                      </a:r>
                      <a:endParaRPr lang="uk-UA" sz="9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11-й день після кожного повного та нового місяця (двічі на місяць</a:t>
                      </a:r>
                      <a:r>
                        <a:rPr lang="uk-UA" sz="900" dirty="0" smtClean="0">
                          <a:solidFill>
                            <a:srgbClr val="1F1F1F"/>
                          </a:solidFill>
                          <a:latin typeface="Segoe UI" pitchFamily="34" charset="0"/>
                          <a:ea typeface="Segoe UI" pitchFamily="34" charset="0"/>
                          <a:cs typeface="Segoe UI" pitchFamily="34" charset="0"/>
                        </a:rPr>
                        <a:t>)</a:t>
                      </a:r>
                      <a:endParaRPr lang="uk-UA" sz="900" dirty="0">
                        <a:latin typeface="Segoe UI" pitchFamily="34" charset="0"/>
                        <a:ea typeface="Segoe UI" pitchFamily="34" charset="0"/>
                        <a:cs typeface="Segoe UI" pitchFamily="34" charset="0"/>
                      </a:endParaRPr>
                    </a:p>
                  </a:txBody>
                  <a:tcPr marL="0" marR="0" marT="152400" marB="152400" anchor="ctr"/>
                </a:tc>
              </a:tr>
              <a:tr h="1031082">
                <a:tc>
                  <a:txBody>
                    <a:bodyPr/>
                    <a:lstStyle/>
                    <a:p>
                      <a:pPr algn="ctr">
                        <a:spcAft>
                          <a:spcPts val="0"/>
                        </a:spcAft>
                      </a:pPr>
                      <a:r>
                        <a:rPr lang="uk-UA" sz="1200" b="1" dirty="0">
                          <a:solidFill>
                            <a:srgbClr val="1F1F1F"/>
                          </a:solidFill>
                          <a:latin typeface="Segoe UI" pitchFamily="34" charset="0"/>
                          <a:ea typeface="Segoe UI" pitchFamily="34" charset="0"/>
                          <a:cs typeface="Segoe UI" pitchFamily="34" charset="0"/>
                        </a:rPr>
                        <a:t>Основні продукти</a:t>
                      </a:r>
                      <a:endParaRPr lang="uk-UA" sz="12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Гриби, квасоля, капуста, льон, конопляна олія, узвар.</a:t>
                      </a:r>
                      <a:endParaRPr lang="uk-UA" sz="9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Соя, нут, </a:t>
                      </a:r>
                      <a:r>
                        <a:rPr lang="uk-UA" sz="900" dirty="0" err="1">
                          <a:solidFill>
                            <a:srgbClr val="1F1F1F"/>
                          </a:solidFill>
                          <a:latin typeface="Segoe UI" pitchFamily="34" charset="0"/>
                          <a:ea typeface="Segoe UI" pitchFamily="34" charset="0"/>
                          <a:cs typeface="Segoe UI" pitchFamily="34" charset="0"/>
                        </a:rPr>
                        <a:t>тофу</a:t>
                      </a:r>
                      <a:r>
                        <a:rPr lang="uk-UA" sz="900" dirty="0">
                          <a:solidFill>
                            <a:srgbClr val="1F1F1F"/>
                          </a:solidFill>
                          <a:latin typeface="Segoe UI" pitchFamily="34" charset="0"/>
                          <a:ea typeface="Segoe UI" pitchFamily="34" charset="0"/>
                          <a:cs typeface="Segoe UI" pitchFamily="34" charset="0"/>
                        </a:rPr>
                        <a:t>, кокосове молоко, велика кількість спецій.</a:t>
                      </a:r>
                      <a:endParaRPr lang="uk-UA" sz="900" dirty="0">
                        <a:latin typeface="Segoe UI" pitchFamily="34" charset="0"/>
                        <a:ea typeface="Segoe UI" pitchFamily="34" charset="0"/>
                        <a:cs typeface="Segoe UI" pitchFamily="34" charset="0"/>
                      </a:endParaRPr>
                    </a:p>
                  </a:txBody>
                  <a:tcPr marL="0" marR="114300" marT="152400" marB="152400" anchor="ctr"/>
                </a:tc>
                <a:tc>
                  <a:txBody>
                    <a:bodyPr/>
                    <a:lstStyle/>
                    <a:p>
                      <a:pPr algn="ctr">
                        <a:spcAft>
                          <a:spcPts val="0"/>
                        </a:spcAft>
                      </a:pPr>
                      <a:r>
                        <a:rPr lang="uk-UA" sz="900" dirty="0">
                          <a:solidFill>
                            <a:srgbClr val="1F1F1F"/>
                          </a:solidFill>
                          <a:latin typeface="Segoe UI" pitchFamily="34" charset="0"/>
                          <a:ea typeface="Segoe UI" pitchFamily="34" charset="0"/>
                          <a:cs typeface="Segoe UI" pitchFamily="34" charset="0"/>
                        </a:rPr>
                        <a:t>Відмова від зернових та бобових. Вживаються фрукти, горіхи, молочні продукти (якщо не строге </a:t>
                      </a:r>
                      <a:r>
                        <a:rPr lang="uk-UA" sz="900" dirty="0" err="1">
                          <a:solidFill>
                            <a:srgbClr val="1F1F1F"/>
                          </a:solidFill>
                          <a:latin typeface="Segoe UI" pitchFamily="34" charset="0"/>
                          <a:ea typeface="Segoe UI" pitchFamily="34" charset="0"/>
                          <a:cs typeface="Segoe UI" pitchFamily="34" charset="0"/>
                        </a:rPr>
                        <a:t>веганство</a:t>
                      </a:r>
                      <a:r>
                        <a:rPr lang="uk-UA" sz="900" dirty="0">
                          <a:solidFill>
                            <a:srgbClr val="1F1F1F"/>
                          </a:solidFill>
                          <a:latin typeface="Segoe UI" pitchFamily="34" charset="0"/>
                          <a:ea typeface="Segoe UI" pitchFamily="34" charset="0"/>
                          <a:cs typeface="Segoe UI" pitchFamily="34" charset="0"/>
                        </a:rPr>
                        <a:t>) або вода.</a:t>
                      </a:r>
                      <a:endParaRPr lang="uk-UA" sz="900" dirty="0">
                        <a:latin typeface="Segoe UI" pitchFamily="34" charset="0"/>
                        <a:ea typeface="Segoe UI" pitchFamily="34" charset="0"/>
                        <a:cs typeface="Segoe UI" pitchFamily="34" charset="0"/>
                      </a:endParaRPr>
                    </a:p>
                  </a:txBody>
                  <a:tcPr marL="0" marR="0" marT="152400" marB="152400" anchor="ctr"/>
                </a:tc>
              </a:tr>
              <a:tr h="644426">
                <a:tc>
                  <a:txBody>
                    <a:bodyPr/>
                    <a:lstStyle/>
                    <a:p>
                      <a:pPr algn="ctr">
                        <a:spcAft>
                          <a:spcPts val="0"/>
                        </a:spcAft>
                      </a:pPr>
                      <a:r>
                        <a:rPr lang="uk-UA" sz="1200" b="1" dirty="0">
                          <a:solidFill>
                            <a:srgbClr val="1F1F1F"/>
                          </a:solidFill>
                          <a:latin typeface="Segoe UI" pitchFamily="34" charset="0"/>
                          <a:ea typeface="Segoe UI" pitchFamily="34" charset="0"/>
                          <a:cs typeface="Segoe UI" pitchFamily="34" charset="0"/>
                        </a:rPr>
                        <a:t>Спільне</a:t>
                      </a:r>
                      <a:endParaRPr lang="uk-UA" sz="1200" dirty="0">
                        <a:latin typeface="Segoe UI" pitchFamily="34" charset="0"/>
                        <a:ea typeface="Segoe UI" pitchFamily="34" charset="0"/>
                        <a:cs typeface="Segoe UI" pitchFamily="34" charset="0"/>
                      </a:endParaRPr>
                    </a:p>
                  </a:txBody>
                  <a:tcPr marL="0" marR="114300" marT="152400" marB="152400" anchor="ct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accent6">
                              <a:lumMod val="50000"/>
                            </a:schemeClr>
                          </a:solidFill>
                          <a:latin typeface="Segoe UI" pitchFamily="34" charset="0"/>
                          <a:ea typeface="Segoe UI" pitchFamily="34" charset="0"/>
                          <a:cs typeface="Segoe UI" pitchFamily="34" charset="0"/>
                        </a:rPr>
                        <a:t>Відмова </a:t>
                      </a:r>
                      <a:r>
                        <a:rPr lang="ru-RU" sz="900" b="1" dirty="0" err="1" smtClean="0">
                          <a:solidFill>
                            <a:schemeClr val="accent6">
                              <a:lumMod val="50000"/>
                            </a:schemeClr>
                          </a:solidFill>
                          <a:latin typeface="Segoe UI" pitchFamily="34" charset="0"/>
                          <a:ea typeface="Segoe UI" pitchFamily="34" charset="0"/>
                          <a:cs typeface="Segoe UI" pitchFamily="34" charset="0"/>
                        </a:rPr>
                        <a:t>від</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м’яса</a:t>
                      </a:r>
                      <a:r>
                        <a:rPr lang="ru-RU" sz="900" b="1" dirty="0" smtClean="0">
                          <a:solidFill>
                            <a:schemeClr val="accent6">
                              <a:lumMod val="50000"/>
                            </a:schemeClr>
                          </a:solidFill>
                          <a:latin typeface="Segoe UI" pitchFamily="34" charset="0"/>
                          <a:ea typeface="Segoe UI" pitchFamily="34" charset="0"/>
                          <a:cs typeface="Segoe UI" pitchFamily="34" charset="0"/>
                        </a:rPr>
                        <a:t> та </a:t>
                      </a:r>
                      <a:r>
                        <a:rPr lang="ru-RU" sz="900" b="1" dirty="0" err="1" smtClean="0">
                          <a:solidFill>
                            <a:schemeClr val="accent6">
                              <a:lumMod val="50000"/>
                            </a:schemeClr>
                          </a:solidFill>
                          <a:latin typeface="Segoe UI" pitchFamily="34" charset="0"/>
                          <a:ea typeface="Segoe UI" pitchFamily="34" charset="0"/>
                          <a:cs typeface="Segoe UI" pitchFamily="34" charset="0"/>
                        </a:rPr>
                        <a:t>молочних</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продуктів</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заради</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самодисципліни</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та</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здоров’я</a:t>
                      </a:r>
                      <a:r>
                        <a:rPr lang="ru-RU" sz="900" b="1" dirty="0" smtClean="0">
                          <a:solidFill>
                            <a:schemeClr val="accent6">
                              <a:lumMod val="50000"/>
                            </a:schemeClr>
                          </a:solidFill>
                          <a:latin typeface="Segoe UI" pitchFamily="34" charset="0"/>
                          <a:ea typeface="Segoe UI" pitchFamily="34" charset="0"/>
                          <a:cs typeface="Segoe UI" pitchFamily="34" charset="0"/>
                        </a:rPr>
                        <a:t> </a:t>
                      </a:r>
                      <a:r>
                        <a:rPr lang="ru-RU" sz="900" b="1" dirty="0" err="1" smtClean="0">
                          <a:solidFill>
                            <a:schemeClr val="accent6">
                              <a:lumMod val="50000"/>
                            </a:schemeClr>
                          </a:solidFill>
                          <a:latin typeface="Segoe UI" pitchFamily="34" charset="0"/>
                          <a:ea typeface="Segoe UI" pitchFamily="34" charset="0"/>
                          <a:cs typeface="Segoe UI" pitchFamily="34" charset="0"/>
                        </a:rPr>
                        <a:t>душі</a:t>
                      </a:r>
                      <a:r>
                        <a:rPr lang="ru-RU" sz="900" b="1" dirty="0" smtClean="0">
                          <a:solidFill>
                            <a:schemeClr val="accent6">
                              <a:lumMod val="50000"/>
                            </a:schemeClr>
                          </a:solidFill>
                          <a:latin typeface="Segoe UI" pitchFamily="34" charset="0"/>
                          <a:ea typeface="Segoe UI" pitchFamily="34" charset="0"/>
                          <a:cs typeface="Segoe UI" pitchFamily="34" charset="0"/>
                        </a:rPr>
                        <a:t>.</a:t>
                      </a:r>
                      <a:endParaRPr lang="ru-RU" sz="900" dirty="0" smtClean="0">
                        <a:solidFill>
                          <a:schemeClr val="accent6">
                            <a:lumMod val="50000"/>
                          </a:schemeClr>
                        </a:solidFill>
                        <a:latin typeface="Segoe UI" pitchFamily="34" charset="0"/>
                        <a:ea typeface="Segoe UI" pitchFamily="34" charset="0"/>
                        <a:cs typeface="Segoe UI" pitchFamily="34" charset="0"/>
                      </a:endParaRPr>
                    </a:p>
                    <a:p>
                      <a:pPr algn="l">
                        <a:spcAft>
                          <a:spcPts val="0"/>
                        </a:spcAft>
                      </a:pPr>
                      <a:endParaRPr lang="uk-UA" sz="900" dirty="0">
                        <a:latin typeface="Segoe UI" pitchFamily="34" charset="0"/>
                        <a:ea typeface="Segoe UI" pitchFamily="34" charset="0"/>
                        <a:cs typeface="Segoe UI" pitchFamily="34" charset="0"/>
                      </a:endParaRPr>
                    </a:p>
                  </a:txBody>
                  <a:tcPr marL="0" marR="114300" marT="152400" marB="152400" anchor="ctr"/>
                </a:tc>
                <a:tc hMerge="1">
                  <a:txBody>
                    <a:bodyPr/>
                    <a:lstStyle/>
                    <a:p>
                      <a:pPr algn="l">
                        <a:spcAft>
                          <a:spcPts val="0"/>
                        </a:spcAft>
                      </a:pPr>
                      <a:endParaRPr lang="uk-UA" sz="1100" dirty="0">
                        <a:latin typeface="Segoe UI" pitchFamily="34" charset="0"/>
                        <a:ea typeface="Segoe UI" pitchFamily="34" charset="0"/>
                        <a:cs typeface="Segoe UI" pitchFamily="34" charset="0"/>
                      </a:endParaRPr>
                    </a:p>
                  </a:txBody>
                  <a:tcPr marL="0" marR="114300" marT="152400" marB="152400" anchor="ctr"/>
                </a:tc>
                <a:tc hMerge="1">
                  <a:txBody>
                    <a:bodyPr/>
                    <a:lstStyle/>
                    <a:p>
                      <a:pPr algn="l">
                        <a:spcAft>
                          <a:spcPts val="0"/>
                        </a:spcAft>
                      </a:pPr>
                      <a:endParaRPr lang="uk-UA" sz="1100" dirty="0">
                        <a:latin typeface="Segoe UI" pitchFamily="34" charset="0"/>
                        <a:ea typeface="Segoe UI" pitchFamily="34" charset="0"/>
                        <a:cs typeface="Segoe UI" pitchFamily="34" charset="0"/>
                      </a:endParaRPr>
                    </a:p>
                  </a:txBody>
                  <a:tcPr marL="0" marR="0" marT="152400" marB="152400"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0948" y="890205"/>
            <a:ext cx="8229600" cy="776754"/>
          </a:xfrm>
        </p:spPr>
        <p:txBody>
          <a:bodyPr>
            <a:noAutofit/>
          </a:bodyPr>
          <a:lstStyle/>
          <a:p>
            <a:r>
              <a:rPr lang="uk-UA" sz="2800" b="1" dirty="0" smtClean="0">
                <a:solidFill>
                  <a:schemeClr val="tx1"/>
                </a:solidFill>
                <a:latin typeface="Segoe UI" pitchFamily="34" charset="0"/>
                <a:ea typeface="Segoe UI" pitchFamily="34" charset="0"/>
                <a:cs typeface="Segoe UI" pitchFamily="34" charset="0"/>
              </a:rPr>
              <a:t>Порівняльна </a:t>
            </a:r>
            <a:r>
              <a:rPr lang="uk-UA" sz="2800" b="1" dirty="0" smtClean="0">
                <a:solidFill>
                  <a:schemeClr val="tx1"/>
                </a:solidFill>
                <a:latin typeface="Segoe UI" pitchFamily="34" charset="0"/>
                <a:ea typeface="Segoe UI" pitchFamily="34" charset="0"/>
                <a:cs typeface="Segoe UI" pitchFamily="34" charset="0"/>
              </a:rPr>
              <a:t>характеристика сакральних символів українських традицій та </a:t>
            </a:r>
            <a:br>
              <a:rPr lang="uk-UA" sz="2800" b="1" dirty="0" smtClean="0">
                <a:solidFill>
                  <a:schemeClr val="tx1"/>
                </a:solidFill>
                <a:latin typeface="Segoe UI" pitchFamily="34" charset="0"/>
                <a:ea typeface="Segoe UI" pitchFamily="34" charset="0"/>
                <a:cs typeface="Segoe UI" pitchFamily="34" charset="0"/>
              </a:rPr>
            </a:br>
            <a:r>
              <a:rPr lang="uk-UA" sz="2800" b="1" dirty="0" smtClean="0">
                <a:solidFill>
                  <a:schemeClr val="tx1"/>
                </a:solidFill>
                <a:latin typeface="Segoe UI" pitchFamily="34" charset="0"/>
                <a:ea typeface="Segoe UI" pitchFamily="34" charset="0"/>
                <a:cs typeface="Segoe UI" pitchFamily="34" charset="0"/>
              </a:rPr>
              <a:t>ведичної культури</a:t>
            </a:r>
            <a:endParaRPr lang="uk-UA" sz="2800" b="1" dirty="0">
              <a:solidFill>
                <a:schemeClr val="tx1"/>
              </a:solidFill>
              <a:latin typeface="Segoe UI" pitchFamily="34" charset="0"/>
              <a:ea typeface="Segoe UI" pitchFamily="34" charset="0"/>
              <a:cs typeface="Segoe UI" pitchFamily="34" charset="0"/>
            </a:endParaRPr>
          </a:p>
        </p:txBody>
      </p:sp>
      <p:graphicFrame>
        <p:nvGraphicFramePr>
          <p:cNvPr id="6" name="Содержимое 5"/>
          <p:cNvGraphicFramePr>
            <a:graphicFrameLocks noGrp="1"/>
          </p:cNvGraphicFramePr>
          <p:nvPr>
            <p:ph idx="1"/>
          </p:nvPr>
        </p:nvGraphicFramePr>
        <p:xfrm>
          <a:off x="578578" y="1789507"/>
          <a:ext cx="8023254" cy="4526280"/>
        </p:xfrm>
        <a:graphic>
          <a:graphicData uri="http://schemas.openxmlformats.org/drawingml/2006/table">
            <a:tbl>
              <a:tblPr firstRow="1" bandRow="1">
                <a:tableStyleId>{5C22544A-7EE6-4342-B048-85BDC9FD1C3A}</a:tableStyleId>
              </a:tblPr>
              <a:tblGrid>
                <a:gridCol w="2674418"/>
                <a:gridCol w="2674418"/>
                <a:gridCol w="2674418"/>
              </a:tblGrid>
              <a:tr h="370840">
                <a:tc>
                  <a:txBody>
                    <a:bodyPr/>
                    <a:lstStyle/>
                    <a:p>
                      <a:pPr algn="ctr">
                        <a:spcAft>
                          <a:spcPts val="0"/>
                        </a:spcAft>
                      </a:pPr>
                      <a:r>
                        <a:rPr lang="uk-UA" sz="1200" b="1" dirty="0" smtClean="0">
                          <a:solidFill>
                            <a:srgbClr val="1F1F1F"/>
                          </a:solidFill>
                          <a:latin typeface="Times New Roman"/>
                          <a:ea typeface="Times New Roman"/>
                          <a:cs typeface="Times New Roman"/>
                        </a:rPr>
                        <a:t>Спільна духовна функція</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a:solidFill>
                            <a:srgbClr val="1F1F1F"/>
                          </a:solidFill>
                          <a:latin typeface="Times New Roman"/>
                          <a:ea typeface="Times New Roman"/>
                          <a:cs typeface="Times New Roman"/>
                        </a:rPr>
                        <a:t>Поліська </a:t>
                      </a:r>
                      <a:r>
                        <a:rPr lang="uk-UA" sz="1200" b="1" dirty="0" smtClean="0">
                          <a:solidFill>
                            <a:srgbClr val="1F1F1F"/>
                          </a:solidFill>
                          <a:latin typeface="Times New Roman"/>
                          <a:ea typeface="Times New Roman"/>
                          <a:cs typeface="Times New Roman"/>
                        </a:rPr>
                        <a:t>культура</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smtClean="0">
                          <a:solidFill>
                            <a:srgbClr val="1F1F1F"/>
                          </a:solidFill>
                          <a:latin typeface="Times New Roman"/>
                          <a:ea typeface="Times New Roman"/>
                          <a:cs typeface="Times New Roman"/>
                        </a:rPr>
                        <a:t>Ведична культура</a:t>
                      </a:r>
                      <a:endParaRPr lang="uk-UA" sz="1100" dirty="0">
                        <a:latin typeface="Calibri"/>
                        <a:ea typeface="Calibri"/>
                        <a:cs typeface="Times New Roman"/>
                      </a:endParaRPr>
                    </a:p>
                  </a:txBody>
                  <a:tcPr marL="0" marR="114300" marT="152400" marB="152400" anchor="ctr"/>
                </a:tc>
              </a:tr>
              <a:tr h="370840">
                <a:tc>
                  <a:txBody>
                    <a:bodyPr/>
                    <a:lstStyle/>
                    <a:p>
                      <a:pPr algn="ctr">
                        <a:spcAft>
                          <a:spcPts val="0"/>
                        </a:spcAft>
                      </a:pPr>
                      <a:r>
                        <a:rPr lang="uk-UA" sz="1200" b="1" dirty="0">
                          <a:solidFill>
                            <a:srgbClr val="1F1F1F"/>
                          </a:solidFill>
                          <a:latin typeface="Times New Roman"/>
                          <a:ea typeface="Times New Roman"/>
                          <a:cs typeface="Times New Roman"/>
                        </a:rPr>
                        <a:t>Священні образи</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a:solidFill>
                            <a:srgbClr val="1F1F1F"/>
                          </a:solidFill>
                          <a:latin typeface="Times New Roman"/>
                          <a:ea typeface="Times New Roman"/>
                          <a:cs typeface="Times New Roman"/>
                        </a:rPr>
                        <a:t>Ікона</a:t>
                      </a:r>
                      <a:r>
                        <a:rPr lang="uk-UA" sz="1200" dirty="0">
                          <a:solidFill>
                            <a:srgbClr val="1F1F1F"/>
                          </a:solidFill>
                          <a:latin typeface="Times New Roman"/>
                          <a:ea typeface="Times New Roman"/>
                          <a:cs typeface="Times New Roman"/>
                        </a:rPr>
                        <a:t>, прикрашена рушником-божником.</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a:solidFill>
                            <a:srgbClr val="1F1F1F"/>
                          </a:solidFill>
                          <a:latin typeface="Times New Roman"/>
                          <a:ea typeface="Times New Roman"/>
                          <a:cs typeface="Times New Roman"/>
                        </a:rPr>
                        <a:t>Мурті</a:t>
                      </a:r>
                      <a:r>
                        <a:rPr lang="uk-UA" sz="1200" dirty="0">
                          <a:solidFill>
                            <a:srgbClr val="1F1F1F"/>
                          </a:solidFill>
                          <a:latin typeface="Times New Roman"/>
                          <a:ea typeface="Times New Roman"/>
                          <a:cs typeface="Times New Roman"/>
                        </a:rPr>
                        <a:t> (священні статуї) на вівтарі.</a:t>
                      </a:r>
                      <a:endParaRPr lang="uk-UA" sz="1100" dirty="0">
                        <a:latin typeface="Calibri"/>
                        <a:ea typeface="Calibri"/>
                        <a:cs typeface="Times New Roman"/>
                      </a:endParaRPr>
                    </a:p>
                  </a:txBody>
                  <a:tcPr marL="0" marR="114300" marT="152400" marB="152400" anchor="ctr"/>
                </a:tc>
              </a:tr>
              <a:tr h="370840">
                <a:tc>
                  <a:txBody>
                    <a:bodyPr/>
                    <a:lstStyle/>
                    <a:p>
                      <a:pPr algn="ctr">
                        <a:spcAft>
                          <a:spcPts val="0"/>
                        </a:spcAft>
                      </a:pPr>
                      <a:r>
                        <a:rPr lang="ru-RU" sz="1200" b="1" dirty="0" err="1" smtClean="0"/>
                        <a:t>Відокремлення</a:t>
                      </a:r>
                      <a:r>
                        <a:rPr lang="ru-RU" sz="1200" b="1" dirty="0" smtClean="0"/>
                        <a:t> сакрального простору </a:t>
                      </a:r>
                      <a:r>
                        <a:rPr lang="ru-RU" sz="1200" b="1" dirty="0" err="1" smtClean="0"/>
                        <a:t>від</a:t>
                      </a:r>
                      <a:r>
                        <a:rPr lang="ru-RU" sz="1200" b="1" dirty="0" smtClean="0"/>
                        <a:t> </a:t>
                      </a:r>
                      <a:r>
                        <a:rPr lang="ru-RU" sz="1200" b="1" dirty="0" err="1" smtClean="0"/>
                        <a:t>буденного</a:t>
                      </a:r>
                      <a:r>
                        <a:rPr lang="ru-RU" sz="1200" b="1" dirty="0" smtClean="0"/>
                        <a:t>, </a:t>
                      </a:r>
                      <a:r>
                        <a:rPr lang="ru-RU" sz="1200" b="1" dirty="0" err="1" smtClean="0"/>
                        <a:t>прикрашання</a:t>
                      </a:r>
                      <a:r>
                        <a:rPr lang="ru-RU" sz="1200" b="1" dirty="0" smtClean="0"/>
                        <a:t> </a:t>
                      </a:r>
                      <a:r>
                        <a:rPr lang="ru-RU" sz="1200" b="1" dirty="0" err="1" smtClean="0"/>
                        <a:t>святині</a:t>
                      </a:r>
                      <a:endParaRPr lang="uk-UA" sz="1100" b="1" dirty="0">
                        <a:latin typeface="Calibri"/>
                        <a:ea typeface="Calibri"/>
                        <a:cs typeface="Times New Roman"/>
                      </a:endParaRPr>
                    </a:p>
                  </a:txBody>
                  <a:tcPr marL="0" marR="114300" marT="152400" marB="152400" anchor="ctr"/>
                </a:tc>
                <a:tc>
                  <a:txBody>
                    <a:bodyPr/>
                    <a:lstStyle/>
                    <a:p>
                      <a:pPr algn="ctr">
                        <a:spcAft>
                          <a:spcPts val="0"/>
                        </a:spcAft>
                      </a:pPr>
                      <a:r>
                        <a:rPr lang="uk-UA" sz="1200" b="1" dirty="0" smtClean="0">
                          <a:solidFill>
                            <a:srgbClr val="1F1F1F"/>
                          </a:solidFill>
                          <a:latin typeface="Times New Roman"/>
                          <a:ea typeface="Times New Roman"/>
                          <a:cs typeface="Times New Roman"/>
                        </a:rPr>
                        <a:t>Рушник-божник</a:t>
                      </a:r>
                      <a:r>
                        <a:rPr lang="uk-UA" sz="1200" dirty="0" smtClean="0">
                          <a:solidFill>
                            <a:srgbClr val="1F1F1F"/>
                          </a:solidFill>
                          <a:latin typeface="Times New Roman"/>
                          <a:ea typeface="Times New Roman"/>
                          <a:cs typeface="Times New Roman"/>
                        </a:rPr>
                        <a:t> </a:t>
                      </a:r>
                      <a:r>
                        <a:rPr lang="uk-UA" sz="1200" dirty="0" smtClean="0">
                          <a:solidFill>
                            <a:srgbClr val="1F1F1F"/>
                          </a:solidFill>
                          <a:latin typeface="Times New Roman"/>
                          <a:ea typeface="Times New Roman"/>
                          <a:cs typeface="Times New Roman"/>
                        </a:rPr>
                        <a:t>(оберіг</a:t>
                      </a:r>
                      <a:r>
                        <a:rPr lang="uk-UA" sz="1200" dirty="0">
                          <a:solidFill>
                            <a:srgbClr val="1F1F1F"/>
                          </a:solidFill>
                          <a:latin typeface="Times New Roman"/>
                          <a:ea typeface="Times New Roman"/>
                          <a:cs typeface="Times New Roman"/>
                        </a:rPr>
                        <a:t>).</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a:solidFill>
                            <a:srgbClr val="1F1F1F"/>
                          </a:solidFill>
                          <a:latin typeface="Times New Roman"/>
                          <a:ea typeface="Times New Roman"/>
                          <a:cs typeface="Times New Roman"/>
                        </a:rPr>
                        <a:t>Вівтарні тканини</a:t>
                      </a:r>
                      <a:r>
                        <a:rPr lang="uk-UA" sz="1200" dirty="0">
                          <a:solidFill>
                            <a:srgbClr val="1F1F1F"/>
                          </a:solidFill>
                          <a:latin typeface="Times New Roman"/>
                          <a:ea typeface="Times New Roman"/>
                          <a:cs typeface="Times New Roman"/>
                        </a:rPr>
                        <a:t> та вбрання </a:t>
                      </a:r>
                      <a:r>
                        <a:rPr lang="uk-UA" sz="1200" dirty="0" err="1">
                          <a:solidFill>
                            <a:srgbClr val="1F1F1F"/>
                          </a:solidFill>
                          <a:latin typeface="Times New Roman"/>
                          <a:ea typeface="Times New Roman"/>
                          <a:cs typeface="Times New Roman"/>
                        </a:rPr>
                        <a:t>мурті</a:t>
                      </a:r>
                      <a:r>
                        <a:rPr lang="uk-UA" sz="1200" dirty="0">
                          <a:solidFill>
                            <a:srgbClr val="1F1F1F"/>
                          </a:solidFill>
                          <a:latin typeface="Times New Roman"/>
                          <a:ea typeface="Times New Roman"/>
                          <a:cs typeface="Times New Roman"/>
                        </a:rPr>
                        <a:t>.</a:t>
                      </a:r>
                      <a:endParaRPr lang="uk-UA" sz="1100" dirty="0">
                        <a:latin typeface="Calibri"/>
                        <a:ea typeface="Calibri"/>
                        <a:cs typeface="Times New Roman"/>
                      </a:endParaRPr>
                    </a:p>
                  </a:txBody>
                  <a:tcPr marL="0" marR="114300" marT="152400" marB="152400"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1200" b="1" dirty="0">
                          <a:solidFill>
                            <a:srgbClr val="1F1F1F"/>
                          </a:solidFill>
                          <a:latin typeface="Times New Roman"/>
                          <a:ea typeface="Times New Roman"/>
                          <a:cs typeface="Times New Roman"/>
                        </a:rPr>
                        <a:t>Знакові </a:t>
                      </a:r>
                      <a:r>
                        <a:rPr lang="uk-UA" sz="1200" b="1" dirty="0" smtClean="0">
                          <a:solidFill>
                            <a:srgbClr val="1F1F1F"/>
                          </a:solidFill>
                          <a:latin typeface="Times New Roman"/>
                          <a:ea typeface="Times New Roman"/>
                          <a:cs typeface="Times New Roman"/>
                        </a:rPr>
                        <a:t>символи, </a:t>
                      </a:r>
                      <a:r>
                        <a:rPr lang="uk-UA" sz="1100" b="1" dirty="0" smtClean="0">
                          <a:solidFill>
                            <a:srgbClr val="1F1F1F"/>
                          </a:solidFill>
                          <a:latin typeface="Times New Roman"/>
                          <a:ea typeface="Times New Roman"/>
                          <a:cs typeface="Times New Roman"/>
                        </a:rPr>
                        <a:t>передача складних знань про світобудову через графічні символи.</a:t>
                      </a:r>
                      <a:endParaRPr lang="uk-UA" sz="1050" b="1" dirty="0" smtClean="0">
                        <a:latin typeface="Calibri"/>
                        <a:ea typeface="Calibri"/>
                        <a:cs typeface="Times New Roman"/>
                      </a:endParaRPr>
                    </a:p>
                    <a:p>
                      <a:pPr algn="ctr">
                        <a:spcAft>
                          <a:spcPts val="0"/>
                        </a:spcAft>
                      </a:pP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smtClean="0">
                          <a:solidFill>
                            <a:srgbClr val="1F1F1F"/>
                          </a:solidFill>
                          <a:latin typeface="Times New Roman"/>
                          <a:ea typeface="Times New Roman"/>
                          <a:cs typeface="Times New Roman"/>
                        </a:rPr>
                        <a:t>Орнаменти на писанці</a:t>
                      </a:r>
                      <a:r>
                        <a:rPr lang="uk-UA" sz="1200" b="1" baseline="0" dirty="0" smtClean="0">
                          <a:solidFill>
                            <a:srgbClr val="1F1F1F"/>
                          </a:solidFill>
                          <a:latin typeface="Times New Roman"/>
                          <a:ea typeface="Times New Roman"/>
                          <a:cs typeface="Times New Roman"/>
                        </a:rPr>
                        <a:t> та орнаменти на рушниках </a:t>
                      </a:r>
                      <a:r>
                        <a:rPr lang="uk-UA" sz="1200" dirty="0" smtClean="0">
                          <a:solidFill>
                            <a:srgbClr val="1F1F1F"/>
                          </a:solidFill>
                          <a:latin typeface="Times New Roman"/>
                          <a:ea typeface="Times New Roman"/>
                          <a:cs typeface="Times New Roman"/>
                        </a:rPr>
                        <a:t>(</a:t>
                      </a:r>
                      <a:r>
                        <a:rPr lang="uk-UA" sz="1200" b="0" dirty="0" smtClean="0">
                          <a:solidFill>
                            <a:srgbClr val="1F1F1F"/>
                          </a:solidFill>
                          <a:latin typeface="Times New Roman"/>
                          <a:ea typeface="Times New Roman"/>
                          <a:cs typeface="Times New Roman"/>
                        </a:rPr>
                        <a:t>п</a:t>
                      </a:r>
                      <a:r>
                        <a:rPr lang="uk-UA" sz="1200" b="0" dirty="0" smtClean="0">
                          <a:solidFill>
                            <a:srgbClr val="1F1F1F"/>
                          </a:solidFill>
                          <a:latin typeface="Times New Roman"/>
                          <a:ea typeface="Times New Roman"/>
                          <a:cs typeface="Times New Roman"/>
                        </a:rPr>
                        <a:t>исанка -</a:t>
                      </a:r>
                      <a:r>
                        <a:rPr lang="uk-UA" sz="1200" dirty="0" smtClean="0">
                          <a:solidFill>
                            <a:srgbClr val="1F1F1F"/>
                          </a:solidFill>
                          <a:latin typeface="Times New Roman"/>
                          <a:ea typeface="Times New Roman"/>
                          <a:cs typeface="Times New Roman"/>
                        </a:rPr>
                        <a:t> с</a:t>
                      </a:r>
                      <a:r>
                        <a:rPr lang="uk-UA" sz="1200" dirty="0" smtClean="0">
                          <a:solidFill>
                            <a:srgbClr val="1F1F1F"/>
                          </a:solidFill>
                          <a:latin typeface="Times New Roman"/>
                          <a:ea typeface="Times New Roman"/>
                          <a:cs typeface="Times New Roman"/>
                        </a:rPr>
                        <a:t>имвол </a:t>
                      </a:r>
                      <a:r>
                        <a:rPr lang="uk-UA" sz="1200" dirty="0">
                          <a:solidFill>
                            <a:srgbClr val="1F1F1F"/>
                          </a:solidFill>
                          <a:latin typeface="Times New Roman"/>
                          <a:ea typeface="Times New Roman"/>
                          <a:cs typeface="Times New Roman"/>
                        </a:rPr>
                        <a:t>відродження).</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a:solidFill>
                            <a:srgbClr val="1F1F1F"/>
                          </a:solidFill>
                          <a:latin typeface="Times New Roman"/>
                          <a:ea typeface="Times New Roman"/>
                          <a:cs typeface="Times New Roman"/>
                        </a:rPr>
                        <a:t>Янтра</a:t>
                      </a:r>
                      <a:r>
                        <a:rPr lang="uk-UA" sz="1200" dirty="0">
                          <a:solidFill>
                            <a:srgbClr val="1F1F1F"/>
                          </a:solidFill>
                          <a:latin typeface="Times New Roman"/>
                          <a:ea typeface="Times New Roman"/>
                          <a:cs typeface="Times New Roman"/>
                        </a:rPr>
                        <a:t> (геометричний </a:t>
                      </a:r>
                      <a:r>
                        <a:rPr lang="uk-UA" sz="1200" dirty="0" smtClean="0">
                          <a:solidFill>
                            <a:srgbClr val="1F1F1F"/>
                          </a:solidFill>
                          <a:latin typeface="Times New Roman"/>
                          <a:ea typeface="Times New Roman"/>
                          <a:cs typeface="Times New Roman"/>
                        </a:rPr>
                        <a:t>орнамент всесвіту </a:t>
                      </a:r>
                      <a:r>
                        <a:rPr lang="uk-UA" sz="1200" dirty="0">
                          <a:solidFill>
                            <a:srgbClr val="1F1F1F"/>
                          </a:solidFill>
                          <a:latin typeface="Times New Roman"/>
                          <a:ea typeface="Times New Roman"/>
                          <a:cs typeface="Times New Roman"/>
                        </a:rPr>
                        <a:t>або </a:t>
                      </a:r>
                      <a:r>
                        <a:rPr lang="uk-UA" sz="1200" dirty="0" err="1" smtClean="0">
                          <a:solidFill>
                            <a:srgbClr val="1F1F1F"/>
                          </a:solidFill>
                          <a:latin typeface="Times New Roman"/>
                          <a:ea typeface="Times New Roman"/>
                          <a:cs typeface="Times New Roman"/>
                        </a:rPr>
                        <a:t>мандала</a:t>
                      </a:r>
                      <a:r>
                        <a:rPr lang="uk-UA" sz="1200" dirty="0" smtClean="0">
                          <a:solidFill>
                            <a:srgbClr val="1F1F1F"/>
                          </a:solidFill>
                          <a:latin typeface="Times New Roman"/>
                          <a:ea typeface="Times New Roman"/>
                          <a:cs typeface="Times New Roman"/>
                        </a:rPr>
                        <a:t>)</a:t>
                      </a:r>
                      <a:r>
                        <a:rPr lang="uk-UA" sz="1200" dirty="0" smtClean="0">
                          <a:solidFill>
                            <a:srgbClr val="1F1F1F"/>
                          </a:solidFill>
                          <a:latin typeface="Times New Roman"/>
                          <a:ea typeface="Times New Roman"/>
                          <a:cs typeface="Times New Roman"/>
                        </a:rPr>
                        <a:t>.</a:t>
                      </a:r>
                      <a:endParaRPr lang="uk-UA" sz="1100" dirty="0">
                        <a:latin typeface="Calibri"/>
                        <a:ea typeface="Calibri"/>
                        <a:cs typeface="Times New Roman"/>
                      </a:endParaRPr>
                    </a:p>
                  </a:txBody>
                  <a:tcPr marL="0" marR="114300" marT="152400" marB="152400" anchor="ctr"/>
                </a:tc>
              </a:tr>
              <a:tr h="370840">
                <a:tc>
                  <a:txBody>
                    <a:bodyPr/>
                    <a:lstStyle/>
                    <a:p>
                      <a:pPr algn="ctr">
                        <a:spcAft>
                          <a:spcPts val="0"/>
                        </a:spcAft>
                      </a:pPr>
                      <a:r>
                        <a:rPr lang="uk-UA" sz="1200" b="1" dirty="0" smtClean="0">
                          <a:solidFill>
                            <a:srgbClr val="1F1F1F"/>
                          </a:solidFill>
                          <a:latin typeface="Times New Roman"/>
                          <a:ea typeface="Times New Roman"/>
                          <a:cs typeface="Times New Roman"/>
                        </a:rPr>
                        <a:t>Очищення простору, зміна емоційного стану та налаштування на молитву.</a:t>
                      </a:r>
                      <a:endParaRPr lang="uk-UA" sz="1100" b="1" dirty="0">
                        <a:latin typeface="Calibri"/>
                        <a:ea typeface="Calibri"/>
                        <a:cs typeface="Times New Roman"/>
                      </a:endParaRPr>
                    </a:p>
                  </a:txBody>
                  <a:tcPr marL="0" marR="114300" marT="152400" marB="152400" anchor="ctr"/>
                </a:tc>
                <a:tc>
                  <a:txBody>
                    <a:bodyPr/>
                    <a:lstStyle/>
                    <a:p>
                      <a:pPr algn="ctr">
                        <a:spcAft>
                          <a:spcPts val="0"/>
                        </a:spcAft>
                      </a:pPr>
                      <a:r>
                        <a:rPr lang="uk-UA" sz="1200" dirty="0">
                          <a:solidFill>
                            <a:srgbClr val="1F1F1F"/>
                          </a:solidFill>
                          <a:latin typeface="Times New Roman"/>
                          <a:ea typeface="Times New Roman"/>
                          <a:cs typeface="Times New Roman"/>
                        </a:rPr>
                        <a:t>Запах </a:t>
                      </a:r>
                      <a:r>
                        <a:rPr lang="uk-UA" sz="1200" b="1" dirty="0" smtClean="0">
                          <a:solidFill>
                            <a:srgbClr val="1F1F1F"/>
                          </a:solidFill>
                          <a:latin typeface="Times New Roman"/>
                          <a:ea typeface="Times New Roman"/>
                          <a:cs typeface="Times New Roman"/>
                        </a:rPr>
                        <a:t>ладану</a:t>
                      </a:r>
                      <a:r>
                        <a:rPr lang="uk-UA" sz="1200" b="1" baseline="0" dirty="0" smtClean="0">
                          <a:solidFill>
                            <a:srgbClr val="1F1F1F"/>
                          </a:solidFill>
                          <a:latin typeface="Times New Roman"/>
                          <a:ea typeface="Times New Roman"/>
                          <a:cs typeface="Times New Roman"/>
                        </a:rPr>
                        <a:t> </a:t>
                      </a:r>
                      <a:r>
                        <a:rPr lang="uk-UA" sz="1200" dirty="0" smtClean="0">
                          <a:solidFill>
                            <a:srgbClr val="1F1F1F"/>
                          </a:solidFill>
                          <a:latin typeface="Times New Roman"/>
                          <a:ea typeface="Times New Roman"/>
                          <a:cs typeface="Times New Roman"/>
                        </a:rPr>
                        <a:t>у церкві, запах </a:t>
                      </a:r>
                      <a:r>
                        <a:rPr lang="uk-UA" sz="1200" b="1" dirty="0" smtClean="0">
                          <a:solidFill>
                            <a:srgbClr val="1F1F1F"/>
                          </a:solidFill>
                          <a:latin typeface="Times New Roman"/>
                          <a:ea typeface="Times New Roman"/>
                          <a:cs typeface="Times New Roman"/>
                        </a:rPr>
                        <a:t>сушених </a:t>
                      </a:r>
                      <a:r>
                        <a:rPr lang="uk-UA" sz="1200" b="1" dirty="0">
                          <a:solidFill>
                            <a:srgbClr val="1F1F1F"/>
                          </a:solidFill>
                          <a:latin typeface="Times New Roman"/>
                          <a:ea typeface="Times New Roman"/>
                          <a:cs typeface="Times New Roman"/>
                        </a:rPr>
                        <a:t>трав</a:t>
                      </a:r>
                      <a:r>
                        <a:rPr lang="uk-UA" sz="1200" dirty="0">
                          <a:solidFill>
                            <a:srgbClr val="1F1F1F"/>
                          </a:solidFill>
                          <a:latin typeface="Times New Roman"/>
                          <a:ea typeface="Times New Roman"/>
                          <a:cs typeface="Times New Roman"/>
                        </a:rPr>
                        <a:t> (чебрець, м'ята</a:t>
                      </a:r>
                      <a:r>
                        <a:rPr lang="uk-UA" sz="1200" dirty="0" smtClean="0">
                          <a:solidFill>
                            <a:srgbClr val="1F1F1F"/>
                          </a:solidFill>
                          <a:latin typeface="Times New Roman"/>
                          <a:ea typeface="Times New Roman"/>
                          <a:cs typeface="Times New Roman"/>
                        </a:rPr>
                        <a:t>)</a:t>
                      </a:r>
                      <a:endParaRPr lang="uk-UA" sz="1100" dirty="0">
                        <a:latin typeface="Calibri"/>
                        <a:ea typeface="Calibri"/>
                        <a:cs typeface="Times New Roman"/>
                      </a:endParaRPr>
                    </a:p>
                  </a:txBody>
                  <a:tcPr marL="0" marR="114300" marT="152400" marB="152400" anchor="ctr"/>
                </a:tc>
                <a:tc>
                  <a:txBody>
                    <a:bodyPr/>
                    <a:lstStyle/>
                    <a:p>
                      <a:pPr algn="ctr">
                        <a:spcAft>
                          <a:spcPts val="0"/>
                        </a:spcAft>
                      </a:pPr>
                      <a:r>
                        <a:rPr lang="uk-UA" sz="1200" b="1" dirty="0">
                          <a:solidFill>
                            <a:srgbClr val="1F1F1F"/>
                          </a:solidFill>
                          <a:latin typeface="Times New Roman"/>
                          <a:ea typeface="Times New Roman"/>
                          <a:cs typeface="Times New Roman"/>
                        </a:rPr>
                        <a:t>Агарбатті</a:t>
                      </a:r>
                      <a:r>
                        <a:rPr lang="uk-UA" sz="1200" dirty="0">
                          <a:solidFill>
                            <a:srgbClr val="1F1F1F"/>
                          </a:solidFill>
                          <a:latin typeface="Times New Roman"/>
                          <a:ea typeface="Times New Roman"/>
                          <a:cs typeface="Times New Roman"/>
                        </a:rPr>
                        <a:t> (ароматичні палички) та пахощі для медитації.</a:t>
                      </a:r>
                      <a:endParaRPr lang="uk-UA" sz="1100" dirty="0">
                        <a:latin typeface="Calibri"/>
                        <a:ea typeface="Calibri"/>
                        <a:cs typeface="Times New Roman"/>
                      </a:endParaRPr>
                    </a:p>
                  </a:txBody>
                  <a:tcPr marL="0" marR="114300" marT="152400" marB="152400" anchor="ctr"/>
                </a:tc>
              </a:tr>
              <a:tr h="370840">
                <a:tc>
                  <a:txBody>
                    <a:bodyPr/>
                    <a:lstStyle/>
                    <a:p>
                      <a:pPr algn="ctr">
                        <a:spcAft>
                          <a:spcPts val="0"/>
                        </a:spcAft>
                      </a:pPr>
                      <a:r>
                        <a:rPr lang="uk-UA" sz="1200" b="1" dirty="0" smtClean="0">
                          <a:solidFill>
                            <a:srgbClr val="1F1F1F"/>
                          </a:solidFill>
                          <a:latin typeface="Times New Roman"/>
                          <a:ea typeface="Times New Roman"/>
                          <a:cs typeface="Times New Roman"/>
                        </a:rPr>
                        <a:t>Звукове очищення простору та відлякування негативної енергії</a:t>
                      </a:r>
                      <a:endParaRPr lang="uk-UA" sz="1100" b="1" dirty="0">
                        <a:latin typeface="Calibri"/>
                        <a:ea typeface="Calibri"/>
                        <a:cs typeface="Times New Roman"/>
                      </a:endParaRPr>
                    </a:p>
                  </a:txBody>
                  <a:tcPr marL="0" marR="114300" marT="152400" marB="152400" anchor="ctr"/>
                </a:tc>
                <a:tc>
                  <a:txBody>
                    <a:bodyPr/>
                    <a:lstStyle/>
                    <a:p>
                      <a:pPr algn="ctr">
                        <a:spcAft>
                          <a:spcPts val="0"/>
                        </a:spcAft>
                      </a:pPr>
                      <a:r>
                        <a:rPr lang="uk-UA" sz="1200" b="1" dirty="0" smtClean="0">
                          <a:solidFill>
                            <a:srgbClr val="1F1F1F"/>
                          </a:solidFill>
                          <a:latin typeface="Times New Roman"/>
                          <a:ea typeface="Calibri"/>
                          <a:cs typeface="Times New Roman"/>
                        </a:rPr>
                        <a:t>Дзвони </a:t>
                      </a:r>
                      <a:r>
                        <a:rPr lang="uk-UA" sz="1200" b="0" dirty="0" smtClean="0">
                          <a:solidFill>
                            <a:srgbClr val="1F1F1F"/>
                          </a:solidFill>
                          <a:latin typeface="Times New Roman"/>
                          <a:ea typeface="Calibri"/>
                          <a:cs typeface="Times New Roman"/>
                        </a:rPr>
                        <a:t>християнських храмів</a:t>
                      </a:r>
                      <a:endParaRPr lang="uk-UA" sz="1100" b="0" dirty="0">
                        <a:latin typeface="Calibri"/>
                        <a:ea typeface="Calibri"/>
                        <a:cs typeface="Times New Roman"/>
                      </a:endParaRPr>
                    </a:p>
                  </a:txBody>
                  <a:tcPr marL="0" marR="114300" marT="152400" marB="152400" anchor="ctr"/>
                </a:tc>
                <a:tc>
                  <a:txBody>
                    <a:bodyPr/>
                    <a:lstStyle/>
                    <a:p>
                      <a:pPr algn="ctr">
                        <a:spcAft>
                          <a:spcPts val="0"/>
                        </a:spcAft>
                      </a:pPr>
                      <a:r>
                        <a:rPr lang="uk-UA" sz="1200" b="1" dirty="0" err="1" smtClean="0">
                          <a:solidFill>
                            <a:srgbClr val="1F1F1F"/>
                          </a:solidFill>
                          <a:latin typeface="Times New Roman"/>
                          <a:ea typeface="Times New Roman"/>
                          <a:cs typeface="Times New Roman"/>
                        </a:rPr>
                        <a:t>Гханта</a:t>
                      </a:r>
                      <a:r>
                        <a:rPr lang="uk-UA" sz="1200" dirty="0" smtClean="0">
                          <a:solidFill>
                            <a:srgbClr val="1F1F1F"/>
                          </a:solidFill>
                          <a:latin typeface="Times New Roman"/>
                          <a:ea typeface="Times New Roman"/>
                          <a:cs typeface="Times New Roman"/>
                        </a:rPr>
                        <a:t> (</a:t>
                      </a:r>
                      <a:r>
                        <a:rPr lang="uk-UA" sz="1200" baseline="0" dirty="0" smtClean="0">
                          <a:solidFill>
                            <a:srgbClr val="1F1F1F"/>
                          </a:solidFill>
                          <a:latin typeface="Times New Roman"/>
                          <a:ea typeface="Times New Roman"/>
                          <a:cs typeface="Times New Roman"/>
                        </a:rPr>
                        <a:t>дзвін перед входом у храм</a:t>
                      </a:r>
                      <a:r>
                        <a:rPr lang="uk-UA" sz="1200" dirty="0" smtClean="0">
                          <a:solidFill>
                            <a:srgbClr val="1F1F1F"/>
                          </a:solidFill>
                          <a:latin typeface="Times New Roman"/>
                          <a:ea typeface="Times New Roman"/>
                          <a:cs typeface="Times New Roman"/>
                        </a:rPr>
                        <a:t>)</a:t>
                      </a:r>
                      <a:endParaRPr lang="uk-UA" sz="1100" dirty="0">
                        <a:latin typeface="Calibri"/>
                        <a:ea typeface="Calibri"/>
                        <a:cs typeface="Times New Roman"/>
                      </a:endParaRPr>
                    </a:p>
                  </a:txBody>
                  <a:tcPr marL="0" marR="114300" marT="152400" marB="152400"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4196" y="379892"/>
            <a:ext cx="8229600" cy="648619"/>
          </a:xfrm>
        </p:spPr>
        <p:txBody>
          <a:bodyPr>
            <a:normAutofit/>
          </a:bodyPr>
          <a:lstStyle/>
          <a:p>
            <a:r>
              <a:rPr lang="uk-UA" sz="2800" b="1" dirty="0" err="1" smtClean="0">
                <a:solidFill>
                  <a:schemeClr val="tx1"/>
                </a:solidFill>
                <a:latin typeface="Segoe UI" pitchFamily="34" charset="0"/>
                <a:ea typeface="Segoe UI" pitchFamily="34" charset="0"/>
                <a:cs typeface="Segoe UI" pitchFamily="34" charset="0"/>
              </a:rPr>
              <a:t>“</a:t>
            </a:r>
            <a:r>
              <a:rPr lang="uk-UA" sz="2800" b="1" dirty="0" err="1" smtClean="0">
                <a:solidFill>
                  <a:schemeClr val="tx1"/>
                </a:solidFill>
                <a:latin typeface="Segoe UI" pitchFamily="34" charset="0"/>
                <a:ea typeface="Segoe UI" pitchFamily="34" charset="0"/>
                <a:cs typeface="Segoe UI" pitchFamily="34" charset="0"/>
              </a:rPr>
              <a:t>Рушник-Божник</a:t>
            </a:r>
            <a:r>
              <a:rPr lang="uk-UA" sz="2800" b="1" dirty="0" err="1" smtClean="0">
                <a:solidFill>
                  <a:schemeClr val="tx1"/>
                </a:solidFill>
                <a:latin typeface="Segoe UI" pitchFamily="34" charset="0"/>
                <a:ea typeface="Segoe UI" pitchFamily="34" charset="0"/>
                <a:cs typeface="Segoe UI" pitchFamily="34" charset="0"/>
              </a:rPr>
              <a:t>“</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2493818" y="1003573"/>
            <a:ext cx="6201295" cy="3343983"/>
          </a:xfrm>
        </p:spPr>
        <p:txBody>
          <a:bodyPr>
            <a:noAutofit/>
          </a:bodyPr>
          <a:lstStyle/>
          <a:p>
            <a:r>
              <a:rPr lang="uk-UA" sz="1400" dirty="0" smtClean="0">
                <a:latin typeface="Segoe UI" pitchFamily="34" charset="0"/>
                <a:ea typeface="Segoe UI" pitchFamily="34" charset="0"/>
                <a:cs typeface="Segoe UI" pitchFamily="34" charset="0"/>
              </a:rPr>
              <a:t>Божник (також відомий як </a:t>
            </a:r>
            <a:r>
              <a:rPr lang="uk-UA" sz="1400" dirty="0" err="1" smtClean="0">
                <a:latin typeface="Segoe UI" pitchFamily="34" charset="0"/>
                <a:ea typeface="Segoe UI" pitchFamily="34" charset="0"/>
                <a:cs typeface="Segoe UI" pitchFamily="34" charset="0"/>
              </a:rPr>
              <a:t>іконник</a:t>
            </a:r>
            <a:r>
              <a:rPr lang="uk-UA" sz="1400" dirty="0" smtClean="0">
                <a:latin typeface="Segoe UI" pitchFamily="34" charset="0"/>
                <a:ea typeface="Segoe UI" pitchFamily="34" charset="0"/>
                <a:cs typeface="Segoe UI" pitchFamily="34" charset="0"/>
              </a:rPr>
              <a:t> або покутник) - це особливий підвид українського рушника, який посідав найпочесніше місце в традиційній оселі, прикрашаючи «святий кут» (покуть). На відміну від побутових рушників, божник ніколи не використовувався в господарстві. Його єдина роль - обрамляти ікони, створюючи навколо них ореол пошани та відокремлюючи святиню від буденного простору. Божники зазвичай були довшими за звичайні рушники (іноді до 3–5 метрів), щоб ними можна було охопити всі ікони на покуті одночасно. </a:t>
            </a:r>
            <a:r>
              <a:rPr lang="uk-UA" sz="1400" dirty="0" smtClean="0">
                <a:latin typeface="Segoe UI" pitchFamily="34" charset="0"/>
                <a:ea typeface="Segoe UI" pitchFamily="34" charset="0"/>
                <a:cs typeface="Segoe UI" pitchFamily="34" charset="0"/>
              </a:rPr>
              <a:t>Для </a:t>
            </a:r>
            <a:r>
              <a:rPr lang="uk-UA" sz="1400" dirty="0" smtClean="0">
                <a:latin typeface="Segoe UI" pitchFamily="34" charset="0"/>
                <a:ea typeface="Segoe UI" pitchFamily="34" charset="0"/>
                <a:cs typeface="Segoe UI" pitchFamily="34" charset="0"/>
              </a:rPr>
              <a:t>божника обирали найбільш складні та багаті орнаменти. Найчастіше це були рослинні мотиви: «дерево життя», виноград (символ Христа), квіти та листя. Червоний колір домінував як символ життя, радості та любові. Вважалося, що вишивка на божнику слугує оберегом для всієї родини. Кожен стібок на такому рушнику був свого роду візуальною молитвою майстрині за добробут дому. </a:t>
            </a:r>
          </a:p>
          <a:p>
            <a:pPr lvl="0"/>
            <a:endParaRPr lang="uk-UA" sz="1400" dirty="0">
              <a:latin typeface="Segoe UI" pitchFamily="34" charset="0"/>
              <a:ea typeface="Segoe UI" pitchFamily="34" charset="0"/>
              <a:cs typeface="Segoe UI" pitchFamily="34" charset="0"/>
            </a:endParaRPr>
          </a:p>
        </p:txBody>
      </p:sp>
      <p:sp>
        <p:nvSpPr>
          <p:cNvPr id="9218" name="AutoShape 2" descr="blob:https://xn--80affa3aj0al.xn--80asehdb/74d74ed9-1f89-4c40-88bd-ef28e3e27bf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9220" name="AutoShape 4" descr="blob:https://xn--80affa3aj0al.xn--80asehdb/74d74ed9-1f89-4c40-88bd-ef28e3e27bf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11265" name="Picture 1"/>
          <p:cNvPicPr>
            <a:picLocks noChangeAspect="1" noChangeArrowheads="1"/>
          </p:cNvPicPr>
          <p:nvPr/>
        </p:nvPicPr>
        <p:blipFill>
          <a:blip r:embed="rId2"/>
          <a:srcRect/>
          <a:stretch>
            <a:fillRect/>
          </a:stretch>
        </p:blipFill>
        <p:spPr bwMode="auto">
          <a:xfrm>
            <a:off x="405246" y="1080102"/>
            <a:ext cx="2255108" cy="3076262"/>
          </a:xfrm>
          <a:prstGeom prst="rect">
            <a:avLst/>
          </a:prstGeom>
          <a:noFill/>
          <a:ln w="9525">
            <a:noFill/>
            <a:miter lim="800000"/>
            <a:headEnd/>
            <a:tailEnd/>
          </a:ln>
          <a:effectLst/>
        </p:spPr>
      </p:pic>
      <p:pic>
        <p:nvPicPr>
          <p:cNvPr id="11266" name="Picture 2"/>
          <p:cNvPicPr>
            <a:picLocks noChangeAspect="1" noChangeArrowheads="1"/>
          </p:cNvPicPr>
          <p:nvPr/>
        </p:nvPicPr>
        <p:blipFill>
          <a:blip r:embed="rId3" cstate="print"/>
          <a:srcRect/>
          <a:stretch>
            <a:fillRect/>
          </a:stretch>
        </p:blipFill>
        <p:spPr bwMode="auto">
          <a:xfrm>
            <a:off x="7067048" y="4148052"/>
            <a:ext cx="1789210" cy="2410691"/>
          </a:xfrm>
          <a:prstGeom prst="rect">
            <a:avLst/>
          </a:prstGeom>
          <a:noFill/>
          <a:ln w="9525">
            <a:noFill/>
            <a:miter lim="800000"/>
            <a:headEnd/>
            <a:tailEnd/>
          </a:ln>
          <a:effectLst/>
        </p:spPr>
      </p:pic>
      <p:sp>
        <p:nvSpPr>
          <p:cNvPr id="12" name="Прямоугольник 11"/>
          <p:cNvSpPr/>
          <p:nvPr/>
        </p:nvSpPr>
        <p:spPr>
          <a:xfrm>
            <a:off x="540326" y="4231177"/>
            <a:ext cx="6508865" cy="2246769"/>
          </a:xfrm>
          <a:prstGeom prst="rect">
            <a:avLst/>
          </a:prstGeom>
        </p:spPr>
        <p:txBody>
          <a:bodyPr wrap="square">
            <a:spAutoFit/>
          </a:bodyPr>
          <a:lstStyle/>
          <a:p>
            <a:r>
              <a:rPr lang="uk-UA" sz="1400" dirty="0" smtClean="0">
                <a:latin typeface="Segoe UI" pitchFamily="34" charset="0"/>
                <a:ea typeface="Segoe UI" pitchFamily="34" charset="0"/>
                <a:cs typeface="Segoe UI" pitchFamily="34" charset="0"/>
              </a:rPr>
              <a:t>Текст для Мрійника:  </a:t>
            </a:r>
            <a:r>
              <a:rPr lang="uk-UA" sz="1400" dirty="0" err="1" smtClean="0">
                <a:latin typeface="Segoe UI" pitchFamily="34" charset="0"/>
                <a:ea typeface="Segoe UI" pitchFamily="34" charset="0"/>
                <a:cs typeface="Segoe UI" pitchFamily="34" charset="0"/>
              </a:rPr>
              <a:t>“Божник</a:t>
            </a:r>
            <a:r>
              <a:rPr lang="uk-UA" sz="1400" dirty="0" smtClean="0">
                <a:latin typeface="Segoe UI" pitchFamily="34" charset="0"/>
                <a:ea typeface="Segoe UI" pitchFamily="34" charset="0"/>
                <a:cs typeface="Segoe UI" pitchFamily="34" charset="0"/>
              </a:rPr>
              <a:t> </a:t>
            </a:r>
            <a:r>
              <a:rPr lang="uk-UA" sz="1400" dirty="0" smtClean="0">
                <a:latin typeface="Segoe UI" pitchFamily="34" charset="0"/>
                <a:ea typeface="Segoe UI" pitchFamily="34" charset="0"/>
                <a:cs typeface="Segoe UI" pitchFamily="34" charset="0"/>
              </a:rPr>
              <a:t>називають «візуальною молитвою». Якщо кожен </a:t>
            </a:r>
            <a:r>
              <a:rPr lang="uk-UA" sz="1400" dirty="0" smtClean="0">
                <a:latin typeface="Segoe UI" pitchFamily="34" charset="0"/>
                <a:ea typeface="Segoe UI" pitchFamily="34" charset="0"/>
                <a:cs typeface="Segoe UI" pitchFamily="34" charset="0"/>
              </a:rPr>
              <a:t>стібок -  </a:t>
            </a:r>
            <a:r>
              <a:rPr lang="uk-UA" sz="1400" dirty="0" smtClean="0">
                <a:latin typeface="Segoe UI" pitchFamily="34" charset="0"/>
                <a:ea typeface="Segoe UI" pitchFamily="34" charset="0"/>
                <a:cs typeface="Segoe UI" pitchFamily="34" charset="0"/>
              </a:rPr>
              <a:t>це побажання, то що саме «</a:t>
            </a:r>
            <a:r>
              <a:rPr lang="uk-UA" sz="1400" dirty="0" err="1" smtClean="0">
                <a:latin typeface="Segoe UI" pitchFamily="34" charset="0"/>
                <a:ea typeface="Segoe UI" pitchFamily="34" charset="0"/>
                <a:cs typeface="Segoe UI" pitchFamily="34" charset="0"/>
              </a:rPr>
              <a:t>набажала</a:t>
            </a:r>
            <a:r>
              <a:rPr lang="uk-UA" sz="1400" dirty="0" smtClean="0">
                <a:latin typeface="Segoe UI" pitchFamily="34" charset="0"/>
                <a:ea typeface="Segoe UI" pitchFamily="34" charset="0"/>
                <a:cs typeface="Segoe UI" pitchFamily="34" charset="0"/>
              </a:rPr>
              <a:t>» майстриня цій родині через ці квіти та Дерево Життя</a:t>
            </a:r>
            <a:r>
              <a:rPr lang="uk-UA" sz="1400" dirty="0" smtClean="0">
                <a:latin typeface="Segoe UI" pitchFamily="34" charset="0"/>
                <a:ea typeface="Segoe UI" pitchFamily="34" charset="0"/>
                <a:cs typeface="Segoe UI" pitchFamily="34" charset="0"/>
              </a:rPr>
              <a:t>?”. </a:t>
            </a:r>
            <a:endParaRPr lang="uk-UA" sz="1400" dirty="0" smtClean="0">
              <a:latin typeface="Segoe UI" pitchFamily="34" charset="0"/>
              <a:ea typeface="Segoe UI" pitchFamily="34" charset="0"/>
              <a:cs typeface="Segoe UI" pitchFamily="34" charset="0"/>
            </a:endParaRPr>
          </a:p>
          <a:p>
            <a:r>
              <a:rPr lang="uk-UA" sz="1400" dirty="0" smtClean="0">
                <a:latin typeface="Segoe UI" pitchFamily="34" charset="0"/>
                <a:ea typeface="Segoe UI" pitchFamily="34" charset="0"/>
                <a:cs typeface="Segoe UI" pitchFamily="34" charset="0"/>
              </a:rPr>
              <a:t>Мислителя зацікавить чому </a:t>
            </a:r>
            <a:r>
              <a:rPr lang="uk-UA" sz="1400" dirty="0" smtClean="0">
                <a:latin typeface="Segoe UI" pitchFamily="34" charset="0"/>
                <a:ea typeface="Segoe UI" pitchFamily="34" charset="0"/>
                <a:cs typeface="Segoe UI" pitchFamily="34" charset="0"/>
              </a:rPr>
              <a:t>в традиційній культурі було важливо відокремити «священний простір» від «буденного» саме тканиною? </a:t>
            </a:r>
            <a:r>
              <a:rPr lang="uk-UA" sz="1400" dirty="0" smtClean="0">
                <a:latin typeface="Segoe UI" pitchFamily="34" charset="0"/>
                <a:ea typeface="Segoe UI" pitchFamily="34" charset="0"/>
                <a:cs typeface="Segoe UI" pitchFamily="34" charset="0"/>
              </a:rPr>
              <a:t>Як </a:t>
            </a:r>
            <a:r>
              <a:rPr lang="uk-UA" sz="1400" dirty="0" smtClean="0">
                <a:latin typeface="Segoe UI" pitchFamily="34" charset="0"/>
                <a:ea typeface="Segoe UI" pitchFamily="34" charset="0"/>
                <a:cs typeface="Segoe UI" pitchFamily="34" charset="0"/>
              </a:rPr>
              <a:t>довжина рушника </a:t>
            </a:r>
            <a:r>
              <a:rPr lang="uk-UA" sz="1400" dirty="0" smtClean="0">
                <a:latin typeface="Segoe UI" pitchFamily="34" charset="0"/>
                <a:ea typeface="Segoe UI" pitchFamily="34" charset="0"/>
                <a:cs typeface="Segoe UI" pitchFamily="34" charset="0"/>
              </a:rPr>
              <a:t>символізує </a:t>
            </a:r>
            <a:r>
              <a:rPr lang="uk-UA" sz="1400" dirty="0" smtClean="0">
                <a:latin typeface="Segoe UI" pitchFamily="34" charset="0"/>
                <a:ea typeface="Segoe UI" pitchFamily="34" charset="0"/>
                <a:cs typeface="Segoe UI" pitchFamily="34" charset="0"/>
              </a:rPr>
              <a:t>нескінченність роду.</a:t>
            </a:r>
          </a:p>
          <a:p>
            <a:r>
              <a:rPr lang="uk-UA" sz="1400" dirty="0" smtClean="0">
                <a:latin typeface="Segoe UI" pitchFamily="34" charset="0"/>
                <a:ea typeface="Segoe UI" pitchFamily="34" charset="0"/>
                <a:cs typeface="Segoe UI" pitchFamily="34" charset="0"/>
              </a:rPr>
              <a:t>Прагматик</a:t>
            </a:r>
            <a:r>
              <a:rPr lang="uk-UA" sz="1400" dirty="0" smtClean="0">
                <a:latin typeface="Segoe UI" pitchFamily="34" charset="0"/>
                <a:ea typeface="Segoe UI" pitchFamily="34" charset="0"/>
                <a:cs typeface="Segoe UI" pitchFamily="34" charset="0"/>
              </a:rPr>
              <a:t>: </a:t>
            </a:r>
            <a:r>
              <a:rPr lang="uk-UA" sz="1400" dirty="0" smtClean="0">
                <a:latin typeface="Segoe UI" pitchFamily="34" charset="0"/>
                <a:ea typeface="Segoe UI" pitchFamily="34" charset="0"/>
                <a:cs typeface="Segoe UI" pitchFamily="34" charset="0"/>
              </a:rPr>
              <a:t>Які </a:t>
            </a:r>
            <a:r>
              <a:rPr lang="uk-UA" sz="1400" dirty="0" smtClean="0">
                <a:latin typeface="Segoe UI" pitchFamily="34" charset="0"/>
                <a:ea typeface="Segoe UI" pitchFamily="34" charset="0"/>
                <a:cs typeface="Segoe UI" pitchFamily="34" charset="0"/>
              </a:rPr>
              <a:t>природні барвники використовували для отримання такого насиченого червоного кольору</a:t>
            </a:r>
            <a:r>
              <a:rPr lang="uk-UA" sz="1400" dirty="0" smtClean="0">
                <a:latin typeface="Segoe UI" pitchFamily="34" charset="0"/>
                <a:ea typeface="Segoe UI" pitchFamily="34" charset="0"/>
                <a:cs typeface="Segoe UI" pitchFamily="34" charset="0"/>
              </a:rPr>
              <a:t>? </a:t>
            </a:r>
            <a:endParaRPr lang="uk-UA" sz="1400" dirty="0" smtClean="0">
              <a:latin typeface="Segoe UI" pitchFamily="34" charset="0"/>
              <a:ea typeface="Segoe UI" pitchFamily="34" charset="0"/>
              <a:cs typeface="Segoe UI" pitchFamily="34" charset="0"/>
            </a:endParaRPr>
          </a:p>
          <a:p>
            <a:r>
              <a:rPr lang="uk-UA" sz="1400" dirty="0" smtClean="0">
                <a:latin typeface="Segoe UI" pitchFamily="34" charset="0"/>
                <a:ea typeface="Segoe UI" pitchFamily="34" charset="0"/>
                <a:cs typeface="Segoe UI" pitchFamily="34" charset="0"/>
              </a:rPr>
              <a:t>Діяч: </a:t>
            </a:r>
            <a:r>
              <a:rPr lang="uk-UA" sz="1400" dirty="0" smtClean="0">
                <a:latin typeface="Segoe UI" pitchFamily="34" charset="0"/>
                <a:ea typeface="Segoe UI" pitchFamily="34" charset="0"/>
                <a:cs typeface="Segoe UI" pitchFamily="34" charset="0"/>
              </a:rPr>
              <a:t> Спробуйте </a:t>
            </a:r>
            <a:r>
              <a:rPr lang="uk-UA" sz="1400" dirty="0" smtClean="0">
                <a:latin typeface="Segoe UI" pitchFamily="34" charset="0"/>
                <a:ea typeface="Segoe UI" pitchFamily="34" charset="0"/>
                <a:cs typeface="Segoe UI" pitchFamily="34" charset="0"/>
              </a:rPr>
              <a:t>правильно розгорнути божник. </a:t>
            </a:r>
            <a:r>
              <a:rPr lang="uk-UA" sz="1400" dirty="0" smtClean="0">
                <a:latin typeface="Segoe UI" pitchFamily="34" charset="0"/>
                <a:ea typeface="Segoe UI" pitchFamily="34" charset="0"/>
                <a:cs typeface="Segoe UI" pitchFamily="34" charset="0"/>
              </a:rPr>
              <a:t>Щоб божник правильно прикривав кілька ікон і </a:t>
            </a:r>
            <a:r>
              <a:rPr lang="uk-UA" sz="1400" dirty="0" smtClean="0">
                <a:latin typeface="Segoe UI" pitchFamily="34" charset="0"/>
                <a:ea typeface="Segoe UI" pitchFamily="34" charset="0"/>
                <a:cs typeface="Segoe UI" pitchFamily="34" charset="0"/>
              </a:rPr>
              <a:t>красиво звисав по боках?</a:t>
            </a:r>
            <a:endParaRPr lang="uk-UA" sz="1400" dirty="0">
              <a:latin typeface="Segoe UI" pitchFamily="34" charset="0"/>
              <a:ea typeface="Segoe UI" pitchFamily="34" charset="0"/>
              <a:cs typeface="Segoe U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0822" y="230262"/>
            <a:ext cx="8229600" cy="1143000"/>
          </a:xfrm>
        </p:spPr>
        <p:txBody>
          <a:bodyPr>
            <a:normAutofit/>
          </a:bodyPr>
          <a:lstStyle/>
          <a:p>
            <a:r>
              <a:rPr lang="uk-UA" sz="2800" b="1" dirty="0" smtClean="0">
                <a:solidFill>
                  <a:schemeClr val="tx1"/>
                </a:solidFill>
                <a:latin typeface="Segoe UI" pitchFamily="34" charset="0"/>
                <a:ea typeface="Segoe UI" pitchFamily="34" charset="0"/>
                <a:cs typeface="Segoe UI" pitchFamily="34" charset="0"/>
              </a:rPr>
              <a:t>"</a:t>
            </a:r>
            <a:r>
              <a:rPr lang="uk-UA" sz="2800" b="1" dirty="0" smtClean="0">
                <a:solidFill>
                  <a:schemeClr val="tx1"/>
                </a:solidFill>
                <a:latin typeface="Segoe UI" pitchFamily="34" charset="0"/>
                <a:ea typeface="Segoe UI" pitchFamily="34" charset="0"/>
                <a:cs typeface="Segoe UI" pitchFamily="34" charset="0"/>
              </a:rPr>
              <a:t>Дерев’яна ступа</a:t>
            </a:r>
            <a:r>
              <a:rPr lang="uk-UA" sz="2800" b="1" dirty="0" smtClean="0">
                <a:solidFill>
                  <a:schemeClr val="tx1"/>
                </a:solidFill>
                <a:latin typeface="Segoe UI" pitchFamily="34" charset="0"/>
                <a:ea typeface="Segoe UI" pitchFamily="34" charset="0"/>
                <a:cs typeface="Segoe UI" pitchFamily="34" charset="0"/>
              </a:rPr>
              <a:t>", </a:t>
            </a:r>
            <a:r>
              <a:rPr lang="uk-UA" sz="2800" b="1" dirty="0" smtClean="0">
                <a:solidFill>
                  <a:schemeClr val="tx1"/>
                </a:solidFill>
                <a:latin typeface="Segoe UI" pitchFamily="34" charset="0"/>
                <a:ea typeface="Segoe UI" pitchFamily="34" charset="0"/>
                <a:cs typeface="Segoe UI" pitchFamily="34" charset="0"/>
              </a:rPr>
              <a:t>виготовлений з дерева на початку 20 століття.</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3167149" y="1404851"/>
            <a:ext cx="5461462" cy="2103120"/>
          </a:xfrm>
        </p:spPr>
        <p:txBody>
          <a:bodyPr>
            <a:normAutofit fontScale="62500" lnSpcReduction="20000"/>
          </a:bodyPr>
          <a:lstStyle/>
          <a:p>
            <a:endParaRPr lang="ru-RU" dirty="0" smtClean="0"/>
          </a:p>
          <a:p>
            <a:pPr marL="0" lvl="0" indent="0">
              <a:lnSpc>
                <a:spcPct val="120000"/>
              </a:lnSpc>
              <a:spcBef>
                <a:spcPts val="0"/>
              </a:spcBef>
              <a:buNone/>
            </a:pPr>
            <a:r>
              <a:rPr lang="uk-UA" dirty="0" smtClean="0">
                <a:latin typeface="Segoe UI" pitchFamily="34" charset="0"/>
                <a:ea typeface="Segoe UI" pitchFamily="34" charset="0"/>
                <a:cs typeface="Segoe UI" pitchFamily="34" charset="0"/>
              </a:rPr>
              <a:t>Дерев’яна ступа - один із давніх побутових предметів української традиційної культури, що використовувався для подрібнення зерна, маку, солі чи трав. Виготовлена з цільного шматка дерева. </a:t>
            </a:r>
            <a:r>
              <a:rPr lang="uk-UA" dirty="0" smtClean="0">
                <a:latin typeface="Segoe UI" pitchFamily="34" charset="0"/>
                <a:ea typeface="Segoe UI" pitchFamily="34" charset="0"/>
                <a:cs typeface="Segoe UI" pitchFamily="34" charset="0"/>
              </a:rPr>
              <a:t>Є культурним </a:t>
            </a:r>
            <a:r>
              <a:rPr lang="uk-UA" dirty="0" smtClean="0">
                <a:latin typeface="Segoe UI" pitchFamily="34" charset="0"/>
                <a:ea typeface="Segoe UI" pitchFamily="34" charset="0"/>
                <a:cs typeface="Segoe UI" pitchFamily="34" charset="0"/>
              </a:rPr>
              <a:t>артефактом, що зберігає пам’ять про традиційний спосіб життя наших предків. </a:t>
            </a:r>
          </a:p>
        </p:txBody>
      </p:sp>
      <p:pic>
        <p:nvPicPr>
          <p:cNvPr id="12289" name="Picture 1"/>
          <p:cNvPicPr>
            <a:picLocks noChangeAspect="1" noChangeArrowheads="1"/>
          </p:cNvPicPr>
          <p:nvPr/>
        </p:nvPicPr>
        <p:blipFill>
          <a:blip r:embed="rId2"/>
          <a:srcRect/>
          <a:stretch>
            <a:fillRect/>
          </a:stretch>
        </p:blipFill>
        <p:spPr bwMode="auto">
          <a:xfrm>
            <a:off x="564313" y="1471352"/>
            <a:ext cx="2552959" cy="2649211"/>
          </a:xfrm>
          <a:prstGeom prst="rect">
            <a:avLst/>
          </a:prstGeom>
          <a:noFill/>
          <a:ln w="9525">
            <a:noFill/>
            <a:miter lim="800000"/>
            <a:headEnd/>
            <a:tailEnd/>
          </a:ln>
          <a:effectLst/>
        </p:spPr>
      </p:pic>
      <p:pic>
        <p:nvPicPr>
          <p:cNvPr id="12290" name="Picture 2"/>
          <p:cNvPicPr>
            <a:picLocks noChangeAspect="1" noChangeArrowheads="1"/>
          </p:cNvPicPr>
          <p:nvPr/>
        </p:nvPicPr>
        <p:blipFill>
          <a:blip r:embed="rId3"/>
          <a:srcRect/>
          <a:stretch>
            <a:fillRect/>
          </a:stretch>
        </p:blipFill>
        <p:spPr bwMode="auto">
          <a:xfrm>
            <a:off x="5800095" y="2963401"/>
            <a:ext cx="2828514" cy="3545464"/>
          </a:xfrm>
          <a:prstGeom prst="rect">
            <a:avLst/>
          </a:prstGeom>
          <a:noFill/>
          <a:ln w="9525">
            <a:noFill/>
            <a:miter lim="800000"/>
            <a:headEnd/>
            <a:tailEnd/>
          </a:ln>
          <a:effectLst/>
        </p:spPr>
      </p:pic>
      <p:sp>
        <p:nvSpPr>
          <p:cNvPr id="8" name="Прямоугольник 7"/>
          <p:cNvSpPr/>
          <p:nvPr/>
        </p:nvSpPr>
        <p:spPr>
          <a:xfrm>
            <a:off x="432262" y="4148051"/>
            <a:ext cx="5503025" cy="2462213"/>
          </a:xfrm>
          <a:prstGeom prst="rect">
            <a:avLst/>
          </a:prstGeom>
        </p:spPr>
        <p:txBody>
          <a:bodyPr wrap="square">
            <a:spAutoFit/>
          </a:bodyPr>
          <a:lstStyle/>
          <a:p>
            <a:r>
              <a:rPr lang="ru-RU" sz="1400" dirty="0" smtClean="0">
                <a:latin typeface="Segoe UI" pitchFamily="34" charset="0"/>
                <a:ea typeface="Segoe UI" pitchFamily="34" charset="0"/>
                <a:cs typeface="Segoe UI" pitchFamily="34" charset="0"/>
              </a:rPr>
              <a:t>Текст для Мрійника: </a:t>
            </a:r>
            <a:r>
              <a:rPr lang="ru-RU" sz="1400" dirty="0" err="1" smtClean="0">
                <a:latin typeface="Segoe UI" pitchFamily="34" charset="0"/>
                <a:ea typeface="Segoe UI" pitchFamily="34" charset="0"/>
                <a:cs typeface="Segoe UI" pitchFamily="34" charset="0"/>
              </a:rPr>
              <a:t>Уявіть</a:t>
            </a:r>
            <a:r>
              <a:rPr lang="ru-RU" sz="1400" dirty="0" smtClean="0">
                <a:latin typeface="Segoe UI" pitchFamily="34" charset="0"/>
                <a:ea typeface="Segoe UI" pitchFamily="34" charset="0"/>
                <a:cs typeface="Segoe UI" pitchFamily="34" charset="0"/>
              </a:rPr>
              <a:t> ранок у </a:t>
            </a:r>
            <a:r>
              <a:rPr lang="ru-RU" sz="1400" dirty="0" err="1" smtClean="0">
                <a:latin typeface="Segoe UI" pitchFamily="34" charset="0"/>
                <a:ea typeface="Segoe UI" pitchFamily="34" charset="0"/>
                <a:cs typeface="Segoe UI" pitchFamily="34" charset="0"/>
              </a:rPr>
              <a:t>поліській</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хаті</a:t>
            </a:r>
            <a:r>
              <a:rPr lang="ru-RU" sz="1400" dirty="0" smtClean="0">
                <a:latin typeface="Segoe UI" pitchFamily="34" charset="0"/>
                <a:ea typeface="Segoe UI" pitchFamily="34" charset="0"/>
                <a:cs typeface="Segoe UI" pitchFamily="34" charset="0"/>
              </a:rPr>
              <a:t> 100 </a:t>
            </a:r>
            <a:r>
              <a:rPr lang="ru-RU" sz="1400" dirty="0" err="1" smtClean="0">
                <a:latin typeface="Segoe UI" pitchFamily="34" charset="0"/>
                <a:ea typeface="Segoe UI" pitchFamily="34" charset="0"/>
                <a:cs typeface="Segoe UI" pitchFamily="34" charset="0"/>
              </a:rPr>
              <a:t>років</a:t>
            </a:r>
            <a:r>
              <a:rPr lang="ru-RU" sz="1400" dirty="0" smtClean="0">
                <a:latin typeface="Segoe UI" pitchFamily="34" charset="0"/>
                <a:ea typeface="Segoe UI" pitchFamily="34" charset="0"/>
                <a:cs typeface="Segoe UI" pitchFamily="34" charset="0"/>
              </a:rPr>
              <a:t> тому. </a:t>
            </a:r>
            <a:r>
              <a:rPr lang="ru-RU" sz="1400" dirty="0" smtClean="0">
                <a:latin typeface="Segoe UI" pitchFamily="34" charset="0"/>
                <a:ea typeface="Segoe UI" pitchFamily="34" charset="0"/>
                <a:cs typeface="Segoe UI" pitchFamily="34" charset="0"/>
              </a:rPr>
              <a:t>Про </a:t>
            </a:r>
            <a:r>
              <a:rPr lang="ru-RU" sz="1400" dirty="0" err="1" smtClean="0">
                <a:latin typeface="Segoe UI" pitchFamily="34" charset="0"/>
                <a:ea typeface="Segoe UI" pitchFamily="34" charset="0"/>
                <a:cs typeface="Segoe UI" pitchFamily="34" charset="0"/>
              </a:rPr>
              <a:t>що</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господиня</a:t>
            </a:r>
            <a:r>
              <a:rPr lang="ru-RU" sz="1400" dirty="0" smtClean="0">
                <a:latin typeface="Segoe UI" pitchFamily="34" charset="0"/>
                <a:ea typeface="Segoe UI" pitchFamily="34" charset="0"/>
                <a:cs typeface="Segoe UI" pitchFamily="34" charset="0"/>
              </a:rPr>
              <a:t> </a:t>
            </a:r>
            <a:r>
              <a:rPr lang="ru-RU" sz="1400" dirty="0" smtClean="0">
                <a:latin typeface="Segoe UI" pitchFamily="34" charset="0"/>
                <a:ea typeface="Segoe UI" pitchFamily="34" charset="0"/>
                <a:cs typeface="Segoe UI" pitchFamily="34" charset="0"/>
              </a:rPr>
              <a:t>могла </a:t>
            </a:r>
            <a:r>
              <a:rPr lang="ru-RU" sz="1400" dirty="0" err="1" smtClean="0">
                <a:latin typeface="Segoe UI" pitchFamily="34" charset="0"/>
                <a:ea typeface="Segoe UI" pitchFamily="34" charset="0"/>
                <a:cs typeface="Segoe UI" pitchFamily="34" charset="0"/>
              </a:rPr>
              <a:t>думати</a:t>
            </a:r>
            <a:r>
              <a:rPr lang="ru-RU" sz="1400" dirty="0" smtClean="0">
                <a:latin typeface="Segoe UI" pitchFamily="34" charset="0"/>
                <a:ea typeface="Segoe UI" pitchFamily="34" charset="0"/>
                <a:cs typeface="Segoe UI" pitchFamily="34" charset="0"/>
              </a:rPr>
              <a:t>, </a:t>
            </a:r>
            <a:r>
              <a:rPr lang="ru-RU" sz="1400" dirty="0" smtClean="0">
                <a:latin typeface="Segoe UI" pitchFamily="34" charset="0"/>
                <a:ea typeface="Segoe UI" pitchFamily="34" charset="0"/>
                <a:cs typeface="Segoe UI" pitchFamily="34" charset="0"/>
              </a:rPr>
              <a:t>коли </a:t>
            </a:r>
            <a:r>
              <a:rPr lang="ru-RU" sz="1400" dirty="0" err="1" smtClean="0">
                <a:latin typeface="Segoe UI" pitchFamily="34" charset="0"/>
                <a:ea typeface="Segoe UI" pitchFamily="34" charset="0"/>
                <a:cs typeface="Segoe UI" pitchFamily="34" charset="0"/>
              </a:rPr>
              <a:t>товкла</a:t>
            </a:r>
            <a:r>
              <a:rPr lang="ru-RU" sz="1400" dirty="0" smtClean="0">
                <a:latin typeface="Segoe UI" pitchFamily="34" charset="0"/>
                <a:ea typeface="Segoe UI" pitchFamily="34" charset="0"/>
                <a:cs typeface="Segoe UI" pitchFamily="34" charset="0"/>
              </a:rPr>
              <a:t> </a:t>
            </a:r>
            <a:r>
              <a:rPr lang="ru-RU" sz="1400" dirty="0" smtClean="0">
                <a:latin typeface="Segoe UI" pitchFamily="34" charset="0"/>
                <a:ea typeface="Segoe UI" pitchFamily="34" charset="0"/>
                <a:cs typeface="Segoe UI" pitchFamily="34" charset="0"/>
              </a:rPr>
              <a:t>в </a:t>
            </a:r>
            <a:r>
              <a:rPr lang="ru-RU" sz="1400" dirty="0" err="1" smtClean="0">
                <a:latin typeface="Segoe UI" pitchFamily="34" charset="0"/>
                <a:ea typeface="Segoe UI" pitchFamily="34" charset="0"/>
                <a:cs typeface="Segoe UI" pitchFamily="34" charset="0"/>
              </a:rPr>
              <a:t>ній</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щось</a:t>
            </a:r>
            <a:r>
              <a:rPr lang="ru-RU" sz="1400" dirty="0" smtClean="0">
                <a:latin typeface="Segoe UI" pitchFamily="34" charset="0"/>
                <a:ea typeface="Segoe UI" pitchFamily="34" charset="0"/>
                <a:cs typeface="Segoe UI" pitchFamily="34" charset="0"/>
              </a:rPr>
              <a:t>? </a:t>
            </a:r>
            <a:endParaRPr lang="ru-RU" sz="1400" dirty="0" smtClean="0">
              <a:latin typeface="Segoe UI" pitchFamily="34" charset="0"/>
              <a:ea typeface="Segoe UI" pitchFamily="34" charset="0"/>
              <a:cs typeface="Segoe UI" pitchFamily="34" charset="0"/>
            </a:endParaRPr>
          </a:p>
          <a:p>
            <a:r>
              <a:rPr lang="ru-RU" sz="1400" dirty="0" err="1" smtClean="0">
                <a:latin typeface="Segoe UI" pitchFamily="34" charset="0"/>
                <a:ea typeface="Segoe UI" pitchFamily="34" charset="0"/>
                <a:cs typeface="Segoe UI" pitchFamily="34" charset="0"/>
              </a:rPr>
              <a:t>Мислителя</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зацікавить</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чи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була</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така</a:t>
            </a:r>
            <a:r>
              <a:rPr lang="ru-RU" sz="1400" dirty="0" smtClean="0">
                <a:latin typeface="Segoe UI" pitchFamily="34" charset="0"/>
                <a:ea typeface="Segoe UI" pitchFamily="34" charset="0"/>
                <a:cs typeface="Segoe UI" pitchFamily="34" charset="0"/>
              </a:rPr>
              <a:t> ступа одна для </a:t>
            </a:r>
            <a:r>
              <a:rPr lang="ru-RU" sz="1400" dirty="0" err="1" smtClean="0">
                <a:latin typeface="Segoe UI" pitchFamily="34" charset="0"/>
                <a:ea typeface="Segoe UI" pitchFamily="34" charset="0"/>
                <a:cs typeface="Segoe UI" pitchFamily="34" charset="0"/>
              </a:rPr>
              <a:t>різних</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продуктів</a:t>
            </a:r>
            <a:r>
              <a:rPr lang="ru-RU" sz="1400" dirty="0" smtClean="0">
                <a:latin typeface="Segoe UI" pitchFamily="34" charset="0"/>
                <a:ea typeface="Segoe UI" pitchFamily="34" charset="0"/>
                <a:cs typeface="Segoe UI" pitchFamily="34" charset="0"/>
              </a:rPr>
              <a:t>? Як </a:t>
            </a:r>
            <a:r>
              <a:rPr lang="ru-RU" sz="1400" dirty="0" err="1" smtClean="0">
                <a:latin typeface="Segoe UI" pitchFamily="34" charset="0"/>
                <a:ea typeface="Segoe UI" pitchFamily="34" charset="0"/>
                <a:cs typeface="Segoe UI" pitchFamily="34" charset="0"/>
              </a:rPr>
              <a:t>її</a:t>
            </a:r>
            <a:r>
              <a:rPr lang="ru-RU" sz="1400" dirty="0" smtClean="0">
                <a:latin typeface="Segoe UI" pitchFamily="34" charset="0"/>
                <a:ea typeface="Segoe UI" pitchFamily="34" charset="0"/>
                <a:cs typeface="Segoe UI" pitchFamily="34" charset="0"/>
              </a:rPr>
              <a:t> мили? </a:t>
            </a:r>
            <a:r>
              <a:rPr lang="ru-RU" sz="1400" dirty="0" err="1" smtClean="0">
                <a:latin typeface="Segoe UI" pitchFamily="34" charset="0"/>
                <a:ea typeface="Segoe UI" pitchFamily="34" charset="0"/>
                <a:cs typeface="Segoe UI" pitchFamily="34" charset="0"/>
              </a:rPr>
              <a:t>Чи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змішувались</a:t>
            </a:r>
            <a:r>
              <a:rPr lang="ru-RU" sz="1400" dirty="0" smtClean="0">
                <a:latin typeface="Segoe UI" pitchFamily="34" charset="0"/>
                <a:ea typeface="Segoe UI" pitchFamily="34" charset="0"/>
                <a:cs typeface="Segoe UI" pitchFamily="34" charset="0"/>
              </a:rPr>
              <a:t> запахи? </a:t>
            </a:r>
            <a:endParaRPr lang="ru-RU" sz="1400" dirty="0" smtClean="0">
              <a:latin typeface="Segoe UI" pitchFamily="34" charset="0"/>
              <a:ea typeface="Segoe UI" pitchFamily="34" charset="0"/>
              <a:cs typeface="Segoe UI" pitchFamily="34" charset="0"/>
            </a:endParaRPr>
          </a:p>
          <a:p>
            <a:r>
              <a:rPr lang="ru-RU" sz="1400" dirty="0" smtClean="0">
                <a:latin typeface="Segoe UI" pitchFamily="34" charset="0"/>
                <a:ea typeface="Segoe UI" pitchFamily="34" charset="0"/>
                <a:cs typeface="Segoe UI" pitchFamily="34" charset="0"/>
              </a:rPr>
              <a:t>Прагматик</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Які</a:t>
            </a:r>
            <a:r>
              <a:rPr lang="ru-RU" sz="1400" dirty="0" smtClean="0">
                <a:latin typeface="Segoe UI" pitchFamily="34" charset="0"/>
                <a:ea typeface="Segoe UI" pitchFamily="34" charset="0"/>
                <a:cs typeface="Segoe UI" pitchFamily="34" charset="0"/>
              </a:rPr>
              <a:t> породи дерев (дуб, липа, береза) </a:t>
            </a:r>
            <a:r>
              <a:rPr lang="ru-RU" sz="1400" dirty="0" err="1" smtClean="0">
                <a:latin typeface="Segoe UI" pitchFamily="34" charset="0"/>
                <a:ea typeface="Segoe UI" pitchFamily="34" charset="0"/>
                <a:cs typeface="Segoe UI" pitchFamily="34" charset="0"/>
              </a:rPr>
              <a:t>найкраще</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підходять</a:t>
            </a:r>
            <a:r>
              <a:rPr lang="ru-RU" sz="1400" dirty="0" smtClean="0">
                <a:latin typeface="Segoe UI" pitchFamily="34" charset="0"/>
                <a:ea typeface="Segoe UI" pitchFamily="34" charset="0"/>
                <a:cs typeface="Segoe UI" pitchFamily="34" charset="0"/>
              </a:rPr>
              <a:t> для </a:t>
            </a:r>
            <a:r>
              <a:rPr lang="ru-RU" sz="1400" dirty="0" err="1" smtClean="0">
                <a:latin typeface="Segoe UI" pitchFamily="34" charset="0"/>
                <a:ea typeface="Segoe UI" pitchFamily="34" charset="0"/>
                <a:cs typeface="Segoe UI" pitchFamily="34" charset="0"/>
              </a:rPr>
              <a:t>такої</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роботи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щоб</a:t>
            </a:r>
            <a:r>
              <a:rPr lang="ru-RU" sz="1400" dirty="0" smtClean="0">
                <a:latin typeface="Segoe UI" pitchFamily="34" charset="0"/>
                <a:ea typeface="Segoe UI" pitchFamily="34" charset="0"/>
                <a:cs typeface="Segoe UI" pitchFamily="34" charset="0"/>
              </a:rPr>
              <a:t> дерево не </a:t>
            </a:r>
            <a:r>
              <a:rPr lang="ru-RU" sz="1400" dirty="0" err="1" smtClean="0">
                <a:latin typeface="Segoe UI" pitchFamily="34" charset="0"/>
                <a:ea typeface="Segoe UI" pitchFamily="34" charset="0"/>
                <a:cs typeface="Segoe UI" pitchFamily="34" charset="0"/>
              </a:rPr>
              <a:t>тріснуло</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від</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вологи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чи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ударів</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Наскільки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важким</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мав</a:t>
            </a:r>
            <a:r>
              <a:rPr lang="ru-RU" sz="1400" dirty="0" smtClean="0">
                <a:latin typeface="Segoe UI" pitchFamily="34" charset="0"/>
                <a:ea typeface="Segoe UI" pitchFamily="34" charset="0"/>
                <a:cs typeface="Segoe UI" pitchFamily="34" charset="0"/>
              </a:rPr>
              <a:t> бути </a:t>
            </a:r>
            <a:r>
              <a:rPr lang="ru-RU" sz="1400" dirty="0" err="1" smtClean="0">
                <a:latin typeface="Segoe UI" pitchFamily="34" charset="0"/>
                <a:ea typeface="Segoe UI" pitchFamily="34" charset="0"/>
                <a:cs typeface="Segoe UI" pitchFamily="34" charset="0"/>
              </a:rPr>
              <a:t>товкач</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Товкли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настоячи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чи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сидячи</a:t>
            </a:r>
            <a:r>
              <a:rPr lang="ru-RU" sz="1400" dirty="0" smtClean="0">
                <a:latin typeface="Segoe UI" pitchFamily="34" charset="0"/>
                <a:ea typeface="Segoe UI" pitchFamily="34" charset="0"/>
                <a:cs typeface="Segoe UI" pitchFamily="34" charset="0"/>
              </a:rPr>
              <a:t>? </a:t>
            </a:r>
          </a:p>
          <a:p>
            <a:r>
              <a:rPr lang="ru-RU" sz="1400" dirty="0" err="1" smtClean="0">
                <a:latin typeface="Segoe UI" pitchFamily="34" charset="0"/>
                <a:ea typeface="Segoe UI" pitchFamily="34" charset="0"/>
                <a:cs typeface="Segoe UI" pitchFamily="34" charset="0"/>
              </a:rPr>
              <a:t>Діяч</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Спробуйте</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попрацювати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товкачем</a:t>
            </a:r>
            <a:r>
              <a:rPr lang="ru-RU" sz="1400" dirty="0" smtClean="0">
                <a:latin typeface="Segoe UI" pitchFamily="34" charset="0"/>
                <a:ea typeface="Segoe UI" pitchFamily="34" charset="0"/>
                <a:cs typeface="Segoe UI" pitchFamily="34" charset="0"/>
              </a:rPr>
              <a:t> </a:t>
            </a:r>
            <a:r>
              <a:rPr lang="ru-RU" sz="1400" dirty="0" smtClean="0">
                <a:latin typeface="Segoe UI" pitchFamily="34" charset="0"/>
                <a:ea typeface="Segoe UI" pitchFamily="34" charset="0"/>
                <a:cs typeface="Segoe UI" pitchFamily="34" charset="0"/>
              </a:rPr>
              <a:t>в </a:t>
            </a:r>
            <a:r>
              <a:rPr lang="ru-RU" sz="1400" dirty="0" err="1" smtClean="0">
                <a:latin typeface="Segoe UI" pitchFamily="34" charset="0"/>
                <a:ea typeface="Segoe UI" pitchFamily="34" charset="0"/>
                <a:cs typeface="Segoe UI" pitchFamily="34" charset="0"/>
              </a:rPr>
              <a:t>ступі</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Відчуйте</a:t>
            </a:r>
            <a:r>
              <a:rPr lang="ru-RU" sz="1400" dirty="0" smtClean="0">
                <a:latin typeface="Segoe UI" pitchFamily="34" charset="0"/>
                <a:ea typeface="Segoe UI" pitchFamily="34" charset="0"/>
                <a:cs typeface="Segoe UI" pitchFamily="34" charset="0"/>
              </a:rPr>
              <a:t> вагу дерева. </a:t>
            </a:r>
            <a:r>
              <a:rPr lang="ru-RU" sz="1400" dirty="0" err="1" smtClean="0">
                <a:latin typeface="Segoe UI" pitchFamily="34" charset="0"/>
                <a:ea typeface="Segoe UI" pitchFamily="34" charset="0"/>
                <a:cs typeface="Segoe UI" pitchFamily="34" charset="0"/>
              </a:rPr>
              <a:t>Скільки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зусиль</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потрібно</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докласти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щоб</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розтовкти</a:t>
            </a:r>
            <a:r>
              <a:rPr lang="ru-RU" sz="1400" dirty="0" smtClean="0">
                <a:latin typeface="Segoe UI" pitchFamily="34" charset="0"/>
                <a:ea typeface="Segoe UI" pitchFamily="34" charset="0"/>
                <a:cs typeface="Segoe UI" pitchFamily="34" charset="0"/>
              </a:rPr>
              <a:t> жменю сухого зерна?</a:t>
            </a:r>
            <a:endParaRPr lang="uk-UA" sz="1400" dirty="0">
              <a:latin typeface="Segoe UI" pitchFamily="34" charset="0"/>
              <a:ea typeface="Segoe UI" pitchFamily="34" charset="0"/>
              <a:cs typeface="Segoe U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1143000"/>
          </a:xfrm>
        </p:spPr>
        <p:txBody>
          <a:bodyPr>
            <a:normAutofit/>
          </a:bodyPr>
          <a:lstStyle/>
          <a:p>
            <a:r>
              <a:rPr lang="uk-UA" sz="2800" b="1" dirty="0" smtClean="0">
                <a:solidFill>
                  <a:schemeClr val="tx1"/>
                </a:solidFill>
                <a:latin typeface="Segoe UI" pitchFamily="34" charset="0"/>
                <a:ea typeface="Segoe UI" pitchFamily="34" charset="0"/>
                <a:cs typeface="Segoe UI" pitchFamily="34" charset="0"/>
              </a:rPr>
              <a:t>Глиняна </a:t>
            </a:r>
            <a:r>
              <a:rPr lang="uk-UA" sz="2800" b="1" dirty="0" smtClean="0">
                <a:solidFill>
                  <a:schemeClr val="tx1"/>
                </a:solidFill>
                <a:latin typeface="Segoe UI" pitchFamily="34" charset="0"/>
                <a:ea typeface="Segoe UI" pitchFamily="34" charset="0"/>
                <a:cs typeface="Segoe UI" pitchFamily="34" charset="0"/>
              </a:rPr>
              <a:t>писанка і писанка </a:t>
            </a:r>
            <a:r>
              <a:rPr lang="uk-UA" sz="2800" b="1" dirty="0" smtClean="0">
                <a:solidFill>
                  <a:schemeClr val="tx1"/>
                </a:solidFill>
                <a:latin typeface="Segoe UI" pitchFamily="34" charset="0"/>
                <a:ea typeface="Segoe UI" pitchFamily="34" charset="0"/>
                <a:cs typeface="Segoe UI" pitchFamily="34" charset="0"/>
              </a:rPr>
              <a:t>на </a:t>
            </a:r>
            <a:r>
              <a:rPr lang="uk-UA" sz="2800" b="1" dirty="0" err="1" smtClean="0">
                <a:solidFill>
                  <a:schemeClr val="tx1"/>
                </a:solidFill>
                <a:latin typeface="Segoe UI" pitchFamily="34" charset="0"/>
                <a:ea typeface="Segoe UI" pitchFamily="34" charset="0"/>
                <a:cs typeface="Segoe UI" pitchFamily="34" charset="0"/>
              </a:rPr>
              <a:t>страусиному</a:t>
            </a:r>
            <a:r>
              <a:rPr lang="uk-UA" sz="2800" b="1" dirty="0" smtClean="0">
                <a:solidFill>
                  <a:schemeClr val="tx1"/>
                </a:solidFill>
                <a:latin typeface="Segoe UI" pitchFamily="34" charset="0"/>
                <a:ea typeface="Segoe UI" pitchFamily="34" charset="0"/>
                <a:cs typeface="Segoe UI" pitchFamily="34" charset="0"/>
              </a:rPr>
              <a:t> яйці</a:t>
            </a:r>
            <a:r>
              <a:rPr lang="uk-UA" sz="2800" b="1" dirty="0" smtClean="0">
                <a:solidFill>
                  <a:schemeClr val="tx1"/>
                </a:solidFill>
                <a:latin typeface="Segoe UI" pitchFamily="34" charset="0"/>
                <a:ea typeface="Segoe UI" pitchFamily="34" charset="0"/>
                <a:cs typeface="Segoe UI" pitchFamily="34" charset="0"/>
              </a:rPr>
              <a:t> </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2709950" y="3266902"/>
            <a:ext cx="6051666" cy="1654233"/>
          </a:xfrm>
        </p:spPr>
        <p:txBody>
          <a:bodyPr>
            <a:normAutofit/>
          </a:bodyPr>
          <a:lstStyle/>
          <a:p>
            <a:r>
              <a:rPr lang="uk-UA" sz="1400" dirty="0" smtClean="0">
                <a:latin typeface="Segoe UI" pitchFamily="34" charset="0"/>
                <a:ea typeface="Segoe UI" pitchFamily="34" charset="0"/>
                <a:cs typeface="Segoe UI" pitchFamily="34" charset="0"/>
              </a:rPr>
              <a:t>Писанка на </a:t>
            </a:r>
            <a:r>
              <a:rPr lang="uk-UA" sz="1400" dirty="0" err="1" smtClean="0">
                <a:latin typeface="Segoe UI" pitchFamily="34" charset="0"/>
                <a:ea typeface="Segoe UI" pitchFamily="34" charset="0"/>
                <a:cs typeface="Segoe UI" pitchFamily="34" charset="0"/>
              </a:rPr>
              <a:t>страусиному</a:t>
            </a:r>
            <a:r>
              <a:rPr lang="uk-UA" sz="1400" dirty="0" smtClean="0">
                <a:latin typeface="Segoe UI" pitchFamily="34" charset="0"/>
                <a:ea typeface="Segoe UI" pitchFamily="34" charset="0"/>
                <a:cs typeface="Segoe UI" pitchFamily="34" charset="0"/>
              </a:rPr>
              <a:t> яйці - це сучасне втілення давньої </a:t>
            </a:r>
            <a:r>
              <a:rPr lang="uk-UA" sz="1400" dirty="0" smtClean="0">
                <a:latin typeface="Segoe UI" pitchFamily="34" charset="0"/>
                <a:ea typeface="Segoe UI" pitchFamily="34" charset="0"/>
                <a:cs typeface="Segoe UI" pitchFamily="34" charset="0"/>
              </a:rPr>
              <a:t>традиції. На </a:t>
            </a:r>
            <a:r>
              <a:rPr lang="uk-UA" sz="1400" dirty="0" smtClean="0">
                <a:latin typeface="Segoe UI" pitchFamily="34" charset="0"/>
                <a:ea typeface="Segoe UI" pitchFamily="34" charset="0"/>
                <a:cs typeface="Segoe UI" pitchFamily="34" charset="0"/>
              </a:rPr>
              <a:t>писанці зображена дівчина зі щитами, яка захищатиме близьких та рідних, в сучасному акценті країну від нечисті та нападів. З іншого протилежного боку зображена багатокутна зірка, як символ сонця, життя, і пошуків себе. По бокам намальована українська </a:t>
            </a:r>
            <a:r>
              <a:rPr lang="uk-UA" sz="1400" dirty="0" smtClean="0">
                <a:latin typeface="Segoe UI" pitchFamily="34" charset="0"/>
                <a:ea typeface="Segoe UI" pitchFamily="34" charset="0"/>
                <a:cs typeface="Segoe UI" pitchFamily="34" charset="0"/>
              </a:rPr>
              <a:t>хата - </a:t>
            </a:r>
            <a:r>
              <a:rPr lang="uk-UA" sz="1400" dirty="0" smtClean="0">
                <a:latin typeface="Segoe UI" pitchFamily="34" charset="0"/>
                <a:ea typeface="Segoe UI" pitchFamily="34" charset="0"/>
                <a:cs typeface="Segoe UI" pitchFamily="34" charset="0"/>
              </a:rPr>
              <a:t>дім, оберіг, бо ти завжди знайдеш дорогу додому, і український сад, де цвітуть </a:t>
            </a:r>
            <a:r>
              <a:rPr lang="uk-UA" sz="1400" dirty="0" smtClean="0">
                <a:latin typeface="Segoe UI" pitchFamily="34" charset="0"/>
                <a:ea typeface="Segoe UI" pitchFamily="34" charset="0"/>
                <a:cs typeface="Segoe UI" pitchFamily="34" charset="0"/>
              </a:rPr>
              <a:t>дерева </a:t>
            </a:r>
            <a:r>
              <a:rPr lang="uk-UA" sz="1400" dirty="0" smtClean="0">
                <a:latin typeface="Segoe UI" pitchFamily="34" charset="0"/>
                <a:ea typeface="Segoe UI" pitchFamily="34" charset="0"/>
                <a:cs typeface="Segoe UI" pitchFamily="34" charset="0"/>
              </a:rPr>
              <a:t>і буде врожай.</a:t>
            </a:r>
            <a:endParaRPr lang="uk-UA" sz="1400" dirty="0" smtClean="0">
              <a:latin typeface="Segoe UI" pitchFamily="34" charset="0"/>
              <a:ea typeface="Segoe UI" pitchFamily="34" charset="0"/>
              <a:cs typeface="Segoe UI" pitchFamily="34" charset="0"/>
            </a:endParaRPr>
          </a:p>
        </p:txBody>
      </p:sp>
      <p:pic>
        <p:nvPicPr>
          <p:cNvPr id="10241" name="Picture 1"/>
          <p:cNvPicPr>
            <a:picLocks noChangeAspect="1" noChangeArrowheads="1"/>
          </p:cNvPicPr>
          <p:nvPr/>
        </p:nvPicPr>
        <p:blipFill>
          <a:blip r:embed="rId2"/>
          <a:srcRect/>
          <a:stretch>
            <a:fillRect/>
          </a:stretch>
        </p:blipFill>
        <p:spPr bwMode="auto">
          <a:xfrm>
            <a:off x="6277580" y="1354974"/>
            <a:ext cx="2190883" cy="1862052"/>
          </a:xfrm>
          <a:prstGeom prst="rect">
            <a:avLst/>
          </a:prstGeom>
          <a:noFill/>
          <a:ln w="9525">
            <a:noFill/>
            <a:miter lim="800000"/>
            <a:headEnd/>
            <a:tailEnd/>
          </a:ln>
          <a:effectLst/>
        </p:spPr>
      </p:pic>
      <p:pic>
        <p:nvPicPr>
          <p:cNvPr id="9" name="Picture 2"/>
          <p:cNvPicPr>
            <a:picLocks noChangeAspect="1" noChangeArrowheads="1"/>
          </p:cNvPicPr>
          <p:nvPr/>
        </p:nvPicPr>
        <p:blipFill>
          <a:blip r:embed="rId3"/>
          <a:srcRect/>
          <a:stretch>
            <a:fillRect/>
          </a:stretch>
        </p:blipFill>
        <p:spPr bwMode="auto">
          <a:xfrm>
            <a:off x="704153" y="3233653"/>
            <a:ext cx="2147111" cy="1690185"/>
          </a:xfrm>
          <a:prstGeom prst="rect">
            <a:avLst/>
          </a:prstGeom>
          <a:noFill/>
          <a:ln w="9525">
            <a:noFill/>
            <a:miter lim="800000"/>
            <a:headEnd/>
            <a:tailEnd/>
          </a:ln>
          <a:effectLst/>
        </p:spPr>
      </p:pic>
      <p:sp>
        <p:nvSpPr>
          <p:cNvPr id="10243" name="Rectangle 3"/>
          <p:cNvSpPr>
            <a:spLocks noChangeArrowheads="1"/>
          </p:cNvSpPr>
          <p:nvPr/>
        </p:nvSpPr>
        <p:spPr bwMode="auto">
          <a:xfrm>
            <a:off x="507075" y="1479665"/>
            <a:ext cx="5735783"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sz="1400" b="0" i="0" u="none" strike="noStrike" cap="none" normalizeH="0" baseline="0" dirty="0" smtClean="0">
                <a:ln>
                  <a:noFill/>
                </a:ln>
                <a:solidFill>
                  <a:schemeClr val="tx1"/>
                </a:solidFill>
                <a:effectLst/>
                <a:latin typeface="Segoe UI" pitchFamily="34" charset="0"/>
                <a:ea typeface="Segoe UI" pitchFamily="34" charset="0"/>
                <a:cs typeface="Segoe UI" pitchFamily="34" charset="0"/>
              </a:rPr>
              <a:t>Глиняна писанка - це особливий артефакт, який поєднує в собі традиції гончарства та давню символіку відродження життя. На відміну від звичайної яєчної шкарлупи, глина робила цей символ вічним, перетворюючи його на справжній оберіг, що передавався крізь століття. Найбільшого розквіту виготовлення керамічних писанок набуло в часи Київської Русі (XI–XII ст.). Археологи знаходять їх по всій території сучасної України, що свідчить про їхню надзвичайну популярність серед наших предків. </a:t>
            </a:r>
            <a:endParaRPr kumimoji="0" lang="uk-UA" sz="1800" b="0" i="0" u="none" strike="noStrike" cap="none" normalizeH="0" baseline="0" dirty="0" smtClean="0">
              <a:ln>
                <a:noFill/>
              </a:ln>
              <a:solidFill>
                <a:schemeClr val="tx1"/>
              </a:solidFill>
              <a:effectLst/>
              <a:latin typeface="Segoe UI" pitchFamily="34" charset="0"/>
              <a:ea typeface="Segoe UI" pitchFamily="34" charset="0"/>
              <a:cs typeface="Segoe UI" pitchFamily="34" charset="0"/>
            </a:endParaRPr>
          </a:p>
        </p:txBody>
      </p:sp>
      <p:sp>
        <p:nvSpPr>
          <p:cNvPr id="11" name="Прямоугольник 10"/>
          <p:cNvSpPr/>
          <p:nvPr/>
        </p:nvSpPr>
        <p:spPr>
          <a:xfrm>
            <a:off x="581891" y="4894037"/>
            <a:ext cx="7872153" cy="1815882"/>
          </a:xfrm>
          <a:prstGeom prst="rect">
            <a:avLst/>
          </a:prstGeom>
        </p:spPr>
        <p:txBody>
          <a:bodyPr wrap="square">
            <a:spAutoFit/>
          </a:bodyPr>
          <a:lstStyle/>
          <a:p>
            <a:r>
              <a:rPr lang="uk-UA" sz="1400" dirty="0" smtClean="0">
                <a:latin typeface="Segoe UI" pitchFamily="34" charset="0"/>
                <a:ea typeface="Segoe UI" pitchFamily="34" charset="0"/>
                <a:cs typeface="Segoe UI" pitchFamily="34" charset="0"/>
              </a:rPr>
              <a:t>Текст для мрійника: </a:t>
            </a:r>
            <a:r>
              <a:rPr lang="uk-UA" sz="1400" dirty="0" smtClean="0">
                <a:latin typeface="Segoe UI" pitchFamily="34" charset="0"/>
                <a:ea typeface="Segoe UI" pitchFamily="34" charset="0"/>
                <a:cs typeface="Segoe UI" pitchFamily="34" charset="0"/>
              </a:rPr>
              <a:t>Подивіться на </a:t>
            </a:r>
            <a:r>
              <a:rPr lang="uk-UA" sz="1400" dirty="0" smtClean="0">
                <a:latin typeface="Segoe UI" pitchFamily="34" charset="0"/>
                <a:ea typeface="Segoe UI" pitchFamily="34" charset="0"/>
                <a:cs typeface="Segoe UI" pitchFamily="34" charset="0"/>
              </a:rPr>
              <a:t>величину писанки</a:t>
            </a:r>
            <a:r>
              <a:rPr lang="uk-UA" sz="1400" dirty="0" smtClean="0">
                <a:latin typeface="Segoe UI" pitchFamily="34" charset="0"/>
                <a:ea typeface="Segoe UI" pitchFamily="34" charset="0"/>
                <a:cs typeface="Segoe UI" pitchFamily="34" charset="0"/>
              </a:rPr>
              <a:t>. Якби це яйце було «космічним», який новий світ міг би з нього народитися? Чим сучасна писанка відрізняється від </a:t>
            </a:r>
            <a:r>
              <a:rPr lang="uk-UA" sz="1400" dirty="0" smtClean="0">
                <a:latin typeface="Segoe UI" pitchFamily="34" charset="0"/>
                <a:ea typeface="Segoe UI" pitchFamily="34" charset="0"/>
                <a:cs typeface="Segoe UI" pitchFamily="34" charset="0"/>
              </a:rPr>
              <a:t>стародавньої? Мислителя зацікавить: </a:t>
            </a:r>
            <a:r>
              <a:rPr lang="ru-RU" sz="1400" dirty="0" err="1" smtClean="0">
                <a:latin typeface="Segoe UI" pitchFamily="34" charset="0"/>
                <a:ea typeface="Segoe UI" pitchFamily="34" charset="0"/>
                <a:cs typeface="Segoe UI" pitchFamily="34" charset="0"/>
              </a:rPr>
              <a:t>Чому</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саме</a:t>
            </a:r>
            <a:r>
              <a:rPr lang="ru-RU" sz="1400" dirty="0" smtClean="0">
                <a:latin typeface="Segoe UI" pitchFamily="34" charset="0"/>
                <a:ea typeface="Segoe UI" pitchFamily="34" charset="0"/>
                <a:cs typeface="Segoe UI" pitchFamily="34" charset="0"/>
              </a:rPr>
              <a:t> в </a:t>
            </a:r>
            <a:r>
              <a:rPr lang="ru-RU" sz="1400" dirty="0" err="1" smtClean="0">
                <a:latin typeface="Segoe UI" pitchFamily="34" charset="0"/>
                <a:ea typeface="Segoe UI" pitchFamily="34" charset="0"/>
                <a:cs typeface="Segoe UI" pitchFamily="34" charset="0"/>
              </a:rPr>
              <a:t>часи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Київської</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Русі</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з’явилася</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писанка</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з</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глини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Який</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зв’язок</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між</a:t>
            </a:r>
            <a:r>
              <a:rPr lang="ru-RU" sz="1400" dirty="0" smtClean="0">
                <a:latin typeface="Segoe UI" pitchFamily="34" charset="0"/>
                <a:ea typeface="Segoe UI" pitchFamily="34" charset="0"/>
                <a:cs typeface="Segoe UI" pitchFamily="34" charset="0"/>
              </a:rPr>
              <a:t> формою </a:t>
            </a:r>
            <a:r>
              <a:rPr lang="ru-RU" sz="1400" dirty="0" err="1" smtClean="0">
                <a:latin typeface="Segoe UI" pitchFamily="34" charset="0"/>
                <a:ea typeface="Segoe UI" pitchFamily="34" charset="0"/>
                <a:cs typeface="Segoe UI" pitchFamily="34" charset="0"/>
              </a:rPr>
              <a:t>яйця</a:t>
            </a:r>
            <a:r>
              <a:rPr lang="ru-RU" sz="1400" dirty="0" smtClean="0">
                <a:latin typeface="Segoe UI" pitchFamily="34" charset="0"/>
                <a:ea typeface="Segoe UI" pitchFamily="34" charset="0"/>
                <a:cs typeface="Segoe UI" pitchFamily="34" charset="0"/>
              </a:rPr>
              <a:t> та </a:t>
            </a:r>
            <a:r>
              <a:rPr lang="ru-RU" sz="1400" dirty="0" err="1" smtClean="0">
                <a:latin typeface="Segoe UI" pitchFamily="34" charset="0"/>
                <a:ea typeface="Segoe UI" pitchFamily="34" charset="0"/>
                <a:cs typeface="Segoe UI" pitchFamily="34" charset="0"/>
              </a:rPr>
              <a:t>уявленням</a:t>
            </a:r>
            <a:r>
              <a:rPr lang="ru-RU" sz="1400" dirty="0" smtClean="0">
                <a:latin typeface="Segoe UI" pitchFamily="34" charset="0"/>
                <a:ea typeface="Segoe UI" pitchFamily="34" charset="0"/>
                <a:cs typeface="Segoe UI" pitchFamily="34" charset="0"/>
              </a:rPr>
              <a:t> наших </a:t>
            </a:r>
            <a:r>
              <a:rPr lang="ru-RU" sz="1400" dirty="0" err="1" smtClean="0">
                <a:latin typeface="Segoe UI" pitchFamily="34" charset="0"/>
                <a:ea typeface="Segoe UI" pitchFamily="34" charset="0"/>
                <a:cs typeface="Segoe UI" pitchFamily="34" charset="0"/>
              </a:rPr>
              <a:t>предків</a:t>
            </a:r>
            <a:r>
              <a:rPr lang="ru-RU" sz="1400" dirty="0" smtClean="0">
                <a:latin typeface="Segoe UI" pitchFamily="34" charset="0"/>
                <a:ea typeface="Segoe UI" pitchFamily="34" charset="0"/>
                <a:cs typeface="Segoe UI" pitchFamily="34" charset="0"/>
              </a:rPr>
              <a:t> про </a:t>
            </a:r>
            <a:r>
              <a:rPr lang="ru-RU" sz="1400" dirty="0" err="1" smtClean="0">
                <a:latin typeface="Segoe UI" pitchFamily="34" charset="0"/>
                <a:ea typeface="Segoe UI" pitchFamily="34" charset="0"/>
                <a:cs typeface="Segoe UI" pitchFamily="34" charset="0"/>
              </a:rPr>
              <a:t>будову</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Всесвіту</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Чи</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писанка</a:t>
            </a:r>
            <a:r>
              <a:rPr lang="ru-RU" sz="1400" dirty="0" smtClean="0">
                <a:latin typeface="Segoe UI" pitchFamily="34" charset="0"/>
                <a:ea typeface="Segoe UI" pitchFamily="34" charset="0"/>
                <a:cs typeface="Segoe UI" pitchFamily="34" charset="0"/>
              </a:rPr>
              <a:t> на </a:t>
            </a:r>
            <a:r>
              <a:rPr lang="ru-RU" sz="1400" dirty="0" err="1" smtClean="0">
                <a:latin typeface="Segoe UI" pitchFamily="34" charset="0"/>
                <a:ea typeface="Segoe UI" pitchFamily="34" charset="0"/>
                <a:cs typeface="Segoe UI" pitchFamily="34" charset="0"/>
              </a:rPr>
              <a:t>страусиному</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яйці</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є</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більше</a:t>
            </a:r>
            <a:r>
              <a:rPr lang="ru-RU" sz="1400" dirty="0" smtClean="0">
                <a:latin typeface="Segoe UI" pitchFamily="34" charset="0"/>
                <a:ea typeface="Segoe UI" pitchFamily="34" charset="0"/>
                <a:cs typeface="Segoe UI" pitchFamily="34" charset="0"/>
              </a:rPr>
              <a:t> </a:t>
            </a:r>
            <a:r>
              <a:rPr lang="ru-RU" sz="1400" dirty="0" smtClean="0">
                <a:latin typeface="Segoe UI" pitchFamily="34" charset="0"/>
                <a:ea typeface="Segoe UI" pitchFamily="34" charset="0"/>
                <a:cs typeface="Segoe UI" pitchFamily="34" charset="0"/>
              </a:rPr>
              <a:t>«</a:t>
            </a:r>
            <a:r>
              <a:rPr lang="ru-RU" sz="1400" dirty="0" err="1" smtClean="0">
                <a:latin typeface="Segoe UI" pitchFamily="34" charset="0"/>
                <a:ea typeface="Segoe UI" pitchFamily="34" charset="0"/>
                <a:cs typeface="Segoe UI" pitchFamily="34" charset="0"/>
              </a:rPr>
              <a:t>мистецьким</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об’єктом</a:t>
            </a:r>
            <a:r>
              <a:rPr lang="ru-RU" sz="1400" dirty="0" smtClean="0">
                <a:latin typeface="Segoe UI" pitchFamily="34" charset="0"/>
                <a:ea typeface="Segoe UI" pitchFamily="34" charset="0"/>
                <a:cs typeface="Segoe UI" pitchFamily="34" charset="0"/>
              </a:rPr>
              <a:t>», </a:t>
            </a:r>
            <a:r>
              <a:rPr lang="ru-RU" sz="1400" dirty="0" err="1" smtClean="0">
                <a:latin typeface="Segoe UI" pitchFamily="34" charset="0"/>
                <a:ea typeface="Segoe UI" pitchFamily="34" charset="0"/>
                <a:cs typeface="Segoe UI" pitchFamily="34" charset="0"/>
              </a:rPr>
              <a:t>ніж</a:t>
            </a:r>
            <a:r>
              <a:rPr lang="ru-RU" sz="1400" dirty="0" smtClean="0">
                <a:latin typeface="Segoe UI" pitchFamily="34" charset="0"/>
                <a:ea typeface="Segoe UI" pitchFamily="34" charset="0"/>
                <a:cs typeface="Segoe UI" pitchFamily="34" charset="0"/>
              </a:rPr>
              <a:t> «оберегом»?</a:t>
            </a:r>
          </a:p>
          <a:p>
            <a:r>
              <a:rPr lang="uk-UA" sz="1400" dirty="0" smtClean="0">
                <a:latin typeface="Segoe UI" pitchFamily="34" charset="0"/>
                <a:ea typeface="Segoe UI" pitchFamily="34" charset="0"/>
                <a:cs typeface="Segoe UI" pitchFamily="34" charset="0"/>
              </a:rPr>
              <a:t>Прагматика зацікавить: </a:t>
            </a:r>
            <a:r>
              <a:rPr lang="uk-UA" sz="1400" dirty="0" smtClean="0">
                <a:latin typeface="Segoe UI" pitchFamily="34" charset="0"/>
                <a:ea typeface="Segoe UI" pitchFamily="34" charset="0"/>
                <a:cs typeface="Segoe UI" pitchFamily="34" charset="0"/>
              </a:rPr>
              <a:t>Скільки часу потрібно майстру, щоб розписати таку велику площу? </a:t>
            </a:r>
          </a:p>
          <a:p>
            <a:r>
              <a:rPr lang="uk-UA" sz="1400" dirty="0" smtClean="0">
                <a:latin typeface="Segoe UI" pitchFamily="34" charset="0"/>
                <a:ea typeface="Segoe UI" pitchFamily="34" charset="0"/>
                <a:cs typeface="Segoe UI" pitchFamily="34" charset="0"/>
              </a:rPr>
              <a:t>Діяч: Порівняйте вагу та розмір курячого яйця і </a:t>
            </a:r>
            <a:r>
              <a:rPr lang="uk-UA" sz="1400" dirty="0" err="1" smtClean="0">
                <a:latin typeface="Segoe UI" pitchFamily="34" charset="0"/>
                <a:ea typeface="Segoe UI" pitchFamily="34" charset="0"/>
                <a:cs typeface="Segoe UI" pitchFamily="34" charset="0"/>
              </a:rPr>
              <a:t>страусиного</a:t>
            </a:r>
            <a:r>
              <a:rPr lang="uk-UA" sz="1400" dirty="0" smtClean="0">
                <a:latin typeface="Segoe UI" pitchFamily="34" charset="0"/>
                <a:ea typeface="Segoe UI" pitchFamily="34" charset="0"/>
                <a:cs typeface="Segoe UI" pitchFamily="34" charset="0"/>
              </a:rPr>
              <a:t>. Спробуйте уявити, як би ви тримали таке яйце під час розпису, щоб не пошкодити малюнок.</a:t>
            </a:r>
            <a:endParaRPr lang="uk-UA" sz="1400" dirty="0">
              <a:latin typeface="Segoe UI" pitchFamily="34" charset="0"/>
              <a:ea typeface="Segoe UI" pitchFamily="34" charset="0"/>
              <a:cs typeface="Segoe UI"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5637" y="330016"/>
            <a:ext cx="8229600" cy="916893"/>
          </a:xfrm>
        </p:spPr>
        <p:txBody>
          <a:bodyPr>
            <a:normAutofit/>
          </a:bodyPr>
          <a:lstStyle/>
          <a:p>
            <a:r>
              <a:rPr lang="uk-UA" sz="2800" b="1" dirty="0" smtClean="0">
                <a:solidFill>
                  <a:schemeClr val="tx1"/>
                </a:solidFill>
                <a:latin typeface="Segoe UI" pitchFamily="34" charset="0"/>
                <a:ea typeface="Segoe UI" pitchFamily="34" charset="0"/>
                <a:cs typeface="Segoe UI" pitchFamily="34" charset="0"/>
              </a:rPr>
              <a:t>Лялька з кукурудзяного листя (</a:t>
            </a:r>
            <a:r>
              <a:rPr lang="uk-UA" sz="2800" b="1" dirty="0" err="1" smtClean="0">
                <a:solidFill>
                  <a:schemeClr val="tx1"/>
                </a:solidFill>
                <a:latin typeface="Segoe UI" pitchFamily="34" charset="0"/>
                <a:ea typeface="Segoe UI" pitchFamily="34" charset="0"/>
                <a:cs typeface="Segoe UI" pitchFamily="34" charset="0"/>
              </a:rPr>
              <a:t>талашу</a:t>
            </a:r>
            <a:r>
              <a:rPr lang="uk-UA" sz="2800" b="1" dirty="0" smtClean="0">
                <a:solidFill>
                  <a:schemeClr val="tx1"/>
                </a:solidFill>
                <a:latin typeface="Segoe UI" pitchFamily="34" charset="0"/>
                <a:ea typeface="Segoe UI" pitchFamily="34" charset="0"/>
                <a:cs typeface="Segoe UI" pitchFamily="34" charset="0"/>
              </a:rPr>
              <a:t>) та </a:t>
            </a:r>
            <a:r>
              <a:rPr lang="uk-UA" sz="2800" b="1" dirty="0" err="1" smtClean="0">
                <a:solidFill>
                  <a:schemeClr val="tx1"/>
                </a:solidFill>
                <a:latin typeface="Segoe UI" pitchFamily="34" charset="0"/>
                <a:ea typeface="Segoe UI" pitchFamily="34" charset="0"/>
                <a:cs typeface="Segoe UI" pitchFamily="34" charset="0"/>
              </a:rPr>
              <a:t>сухоцвітів</a:t>
            </a:r>
            <a:r>
              <a:rPr lang="uk-UA" sz="2800" b="1" dirty="0" smtClean="0">
                <a:solidFill>
                  <a:schemeClr val="tx1"/>
                </a:solidFill>
                <a:latin typeface="Segoe UI" pitchFamily="34" charset="0"/>
                <a:ea typeface="Segoe UI" pitchFamily="34" charset="0"/>
                <a:cs typeface="Segoe UI" pitchFamily="34" charset="0"/>
              </a:rPr>
              <a:t> і </a:t>
            </a:r>
            <a:r>
              <a:rPr lang="uk-UA" sz="2800" b="1" dirty="0" smtClean="0">
                <a:solidFill>
                  <a:schemeClr val="tx1"/>
                </a:solidFill>
                <a:latin typeface="Segoe UI" pitchFamily="34" charset="0"/>
                <a:ea typeface="Segoe UI" pitchFamily="34" charset="0"/>
                <a:cs typeface="Segoe UI" pitchFamily="34" charset="0"/>
              </a:rPr>
              <a:t>Лялька-коник із ниток</a:t>
            </a:r>
            <a:endParaRPr lang="uk-UA" sz="2800" b="1" dirty="0">
              <a:solidFill>
                <a:schemeClr val="tx1"/>
              </a:solidFill>
              <a:latin typeface="Segoe UI" pitchFamily="34" charset="0"/>
              <a:ea typeface="Segoe UI" pitchFamily="34" charset="0"/>
              <a:cs typeface="Segoe UI" pitchFamily="34" charset="0"/>
            </a:endParaRPr>
          </a:p>
        </p:txBody>
      </p:sp>
      <p:sp>
        <p:nvSpPr>
          <p:cNvPr id="3" name="Содержимое 2"/>
          <p:cNvSpPr>
            <a:spLocks noGrp="1"/>
          </p:cNvSpPr>
          <p:nvPr>
            <p:ph idx="1"/>
          </p:nvPr>
        </p:nvSpPr>
        <p:spPr>
          <a:xfrm>
            <a:off x="465512" y="1278775"/>
            <a:ext cx="5951913" cy="2611581"/>
          </a:xfrm>
        </p:spPr>
        <p:txBody>
          <a:bodyPr>
            <a:normAutofit/>
          </a:bodyPr>
          <a:lstStyle/>
          <a:p>
            <a:pPr marL="0" lvl="0" indent="0">
              <a:spcBef>
                <a:spcPts val="0"/>
              </a:spcBef>
              <a:buNone/>
            </a:pPr>
            <a:r>
              <a:rPr lang="uk-UA" sz="1200" dirty="0" smtClean="0">
                <a:latin typeface="Segoe UI" pitchFamily="34" charset="0"/>
                <a:ea typeface="Segoe UI" pitchFamily="34" charset="0"/>
                <a:cs typeface="Segoe UI" pitchFamily="34" charset="0"/>
              </a:rPr>
              <a:t>Лялька з кукурудзяного листя (</a:t>
            </a:r>
            <a:r>
              <a:rPr lang="uk-UA" sz="1200" dirty="0" err="1" smtClean="0">
                <a:latin typeface="Segoe UI" pitchFamily="34" charset="0"/>
                <a:ea typeface="Segoe UI" pitchFamily="34" charset="0"/>
                <a:cs typeface="Segoe UI" pitchFamily="34" charset="0"/>
              </a:rPr>
              <a:t>талашу</a:t>
            </a:r>
            <a:r>
              <a:rPr lang="uk-UA" sz="1200" dirty="0" smtClean="0">
                <a:latin typeface="Segoe UI" pitchFamily="34" charset="0"/>
                <a:ea typeface="Segoe UI" pitchFamily="34" charset="0"/>
                <a:cs typeface="Segoe UI" pitchFamily="34" charset="0"/>
              </a:rPr>
              <a:t>) та </a:t>
            </a:r>
            <a:r>
              <a:rPr lang="uk-UA" sz="1200" dirty="0" err="1" smtClean="0">
                <a:latin typeface="Segoe UI" pitchFamily="34" charset="0"/>
                <a:ea typeface="Segoe UI" pitchFamily="34" charset="0"/>
                <a:cs typeface="Segoe UI" pitchFamily="34" charset="0"/>
              </a:rPr>
              <a:t>сухоцвітів</a:t>
            </a:r>
            <a:r>
              <a:rPr lang="uk-UA" sz="1200" dirty="0" smtClean="0">
                <a:latin typeface="Segoe UI" pitchFamily="34" charset="0"/>
                <a:ea typeface="Segoe UI" pitchFamily="34" charset="0"/>
                <a:cs typeface="Segoe UI" pitchFamily="34" charset="0"/>
              </a:rPr>
              <a:t> -  це автентична та екологічна </a:t>
            </a:r>
            <a:r>
              <a:rPr lang="uk-UA" sz="1200" dirty="0" smtClean="0">
                <a:latin typeface="Segoe UI" pitchFamily="34" charset="0"/>
                <a:ea typeface="Segoe UI" pitchFamily="34" charset="0"/>
                <a:cs typeface="Segoe UI" pitchFamily="34" charset="0"/>
              </a:rPr>
              <a:t>іграшка. Додавання </a:t>
            </a:r>
            <a:r>
              <a:rPr lang="uk-UA" sz="1200" dirty="0" err="1" smtClean="0">
                <a:latin typeface="Segoe UI" pitchFamily="34" charset="0"/>
                <a:ea typeface="Segoe UI" pitchFamily="34" charset="0"/>
                <a:cs typeface="Segoe UI" pitchFamily="34" charset="0"/>
              </a:rPr>
              <a:t>сухоцвітів</a:t>
            </a:r>
            <a:r>
              <a:rPr lang="uk-UA" sz="1200" dirty="0" smtClean="0">
                <a:latin typeface="Segoe UI" pitchFamily="34" charset="0"/>
                <a:ea typeface="Segoe UI" pitchFamily="34" charset="0"/>
                <a:cs typeface="Segoe UI" pitchFamily="34" charset="0"/>
              </a:rPr>
              <a:t> (безсмертника, лаванди, деревію, злаків) перетворює ляльку на символ врожаю та достатку. Кожна квітка має своє значення: наприклад, колоски пшениці символізують добробут, а макові голівки - захист від всього лихого. Лялька створюється шляхом накручування та зв'язування листків. Кукурудзяне волокно дозволяє моделювати пишні спідниці, крила (якщо це ангел) або кошики, які лялька ніби тримає в руках</a:t>
            </a:r>
          </a:p>
          <a:p>
            <a:endParaRPr lang="uk-UA" sz="1200" dirty="0"/>
          </a:p>
        </p:txBody>
      </p:sp>
      <p:pic>
        <p:nvPicPr>
          <p:cNvPr id="27650" name="Picture 2"/>
          <p:cNvPicPr>
            <a:picLocks noChangeAspect="1" noChangeArrowheads="1"/>
          </p:cNvPicPr>
          <p:nvPr/>
        </p:nvPicPr>
        <p:blipFill>
          <a:blip r:embed="rId2" cstate="print"/>
          <a:srcRect/>
          <a:stretch>
            <a:fillRect/>
          </a:stretch>
        </p:blipFill>
        <p:spPr bwMode="auto">
          <a:xfrm>
            <a:off x="584145" y="2673639"/>
            <a:ext cx="1482658" cy="2305684"/>
          </a:xfrm>
          <a:prstGeom prst="rect">
            <a:avLst/>
          </a:prstGeom>
          <a:noFill/>
          <a:ln w="9525">
            <a:noFill/>
            <a:miter lim="800000"/>
            <a:headEnd/>
            <a:tailEnd/>
          </a:ln>
          <a:effectLst/>
        </p:spPr>
      </p:pic>
      <p:pic>
        <p:nvPicPr>
          <p:cNvPr id="27651" name="Picture 3"/>
          <p:cNvPicPr>
            <a:picLocks noChangeAspect="1" noChangeArrowheads="1"/>
          </p:cNvPicPr>
          <p:nvPr/>
        </p:nvPicPr>
        <p:blipFill>
          <a:blip r:embed="rId3"/>
          <a:srcRect/>
          <a:stretch>
            <a:fillRect/>
          </a:stretch>
        </p:blipFill>
        <p:spPr bwMode="auto">
          <a:xfrm>
            <a:off x="6493970" y="1105593"/>
            <a:ext cx="2003583" cy="2628554"/>
          </a:xfrm>
          <a:prstGeom prst="rect">
            <a:avLst/>
          </a:prstGeom>
          <a:noFill/>
          <a:ln w="9525">
            <a:noFill/>
            <a:miter lim="800000"/>
            <a:headEnd/>
            <a:tailEnd/>
          </a:ln>
          <a:effectLst/>
        </p:spPr>
      </p:pic>
      <p:sp>
        <p:nvSpPr>
          <p:cNvPr id="6" name="Прямоугольник 5"/>
          <p:cNvSpPr/>
          <p:nvPr/>
        </p:nvSpPr>
        <p:spPr>
          <a:xfrm>
            <a:off x="2144684" y="2660730"/>
            <a:ext cx="4422371" cy="1200329"/>
          </a:xfrm>
          <a:prstGeom prst="rect">
            <a:avLst/>
          </a:prstGeom>
        </p:spPr>
        <p:txBody>
          <a:bodyPr wrap="square">
            <a:spAutoFit/>
          </a:bodyPr>
          <a:lstStyle/>
          <a:p>
            <a:pPr lvl="0"/>
            <a:r>
              <a:rPr lang="uk-UA" sz="1200" dirty="0" smtClean="0">
                <a:latin typeface="Segoe UI" pitchFamily="34" charset="0"/>
                <a:ea typeface="Segoe UI" pitchFamily="34" charset="0"/>
                <a:cs typeface="Segoe UI" pitchFamily="34" charset="0"/>
              </a:rPr>
              <a:t>Лялька-коник із ниток - це одна з найдревніших і найулюбленіших народних іграшок. В українській традиції кінь завжди вважався символом сили, швидкості, витривалості та вірного соратника людини. Також кінь символізував сонце, що несеться по небу, приносячи тепло та світло. </a:t>
            </a:r>
            <a:endParaRPr lang="uk-UA" sz="1200" dirty="0" smtClean="0">
              <a:latin typeface="Segoe UI" pitchFamily="34" charset="0"/>
              <a:ea typeface="Segoe UI" pitchFamily="34" charset="0"/>
              <a:cs typeface="Segoe UI" pitchFamily="34" charset="0"/>
            </a:endParaRPr>
          </a:p>
        </p:txBody>
      </p:sp>
      <p:sp>
        <p:nvSpPr>
          <p:cNvPr id="7" name="Прямоугольник 6"/>
          <p:cNvSpPr/>
          <p:nvPr/>
        </p:nvSpPr>
        <p:spPr>
          <a:xfrm>
            <a:off x="2119745" y="3782396"/>
            <a:ext cx="6375863" cy="1200329"/>
          </a:xfrm>
          <a:prstGeom prst="rect">
            <a:avLst/>
          </a:prstGeom>
        </p:spPr>
        <p:txBody>
          <a:bodyPr wrap="square">
            <a:spAutoFit/>
          </a:bodyPr>
          <a:lstStyle/>
          <a:p>
            <a:r>
              <a:rPr lang="uk-UA" sz="1200" dirty="0" smtClean="0">
                <a:latin typeface="Segoe UI" pitchFamily="34" charset="0"/>
                <a:ea typeface="Segoe UI" pitchFamily="34" charset="0"/>
                <a:cs typeface="Segoe UI" pitchFamily="34" charset="0"/>
              </a:rPr>
              <a:t>Для </a:t>
            </a:r>
            <a:r>
              <a:rPr lang="uk-UA" sz="1200" dirty="0" smtClean="0">
                <a:latin typeface="Segoe UI" pitchFamily="34" charset="0"/>
                <a:ea typeface="Segoe UI" pitchFamily="34" charset="0"/>
                <a:cs typeface="Segoe UI" pitchFamily="34" charset="0"/>
              </a:rPr>
              <a:t>створення такої іграшки використовували те, що було під рукою: залишки вовняних ниток, льон, конопляний шпагат або солому. Як і </a:t>
            </a:r>
            <a:r>
              <a:rPr lang="uk-UA" sz="1200" dirty="0" err="1" smtClean="0">
                <a:latin typeface="Segoe UI" pitchFamily="34" charset="0"/>
                <a:ea typeface="Segoe UI" pitchFamily="34" charset="0"/>
                <a:cs typeface="Segoe UI" pitchFamily="34" charset="0"/>
              </a:rPr>
              <a:t>лялька-мотанка</a:t>
            </a:r>
            <a:r>
              <a:rPr lang="uk-UA" sz="1200" dirty="0" smtClean="0">
                <a:latin typeface="Segoe UI" pitchFamily="34" charset="0"/>
                <a:ea typeface="Segoe UI" pitchFamily="34" charset="0"/>
                <a:cs typeface="Segoe UI" pitchFamily="34" charset="0"/>
              </a:rPr>
              <a:t>, традиційний коник виготовляється без використання голки. Всі деталі з’єднуються шляхом обмотування та зв’язування ниток вузликами. Найчастіше використовували натуральні кольори (сірий, бежевий, білий) або обрядовий червоний, який вважався захисним.</a:t>
            </a:r>
            <a:endParaRPr lang="uk-UA" sz="1200" dirty="0"/>
          </a:p>
        </p:txBody>
      </p:sp>
      <p:sp>
        <p:nvSpPr>
          <p:cNvPr id="8" name="Прямоугольник 7"/>
          <p:cNvSpPr/>
          <p:nvPr/>
        </p:nvSpPr>
        <p:spPr>
          <a:xfrm>
            <a:off x="573579" y="4962698"/>
            <a:ext cx="8063345" cy="1569660"/>
          </a:xfrm>
          <a:prstGeom prst="rect">
            <a:avLst/>
          </a:prstGeom>
        </p:spPr>
        <p:txBody>
          <a:bodyPr wrap="square">
            <a:spAutoFit/>
          </a:bodyPr>
          <a:lstStyle/>
          <a:p>
            <a:r>
              <a:rPr lang="uk-UA" sz="1200" dirty="0" smtClean="0">
                <a:latin typeface="Segoe UI" pitchFamily="34" charset="0"/>
                <a:ea typeface="Segoe UI" pitchFamily="34" charset="0"/>
                <a:cs typeface="Segoe UI" pitchFamily="34" charset="0"/>
              </a:rPr>
              <a:t>Текст для мрійника: Уявіть</a:t>
            </a:r>
            <a:r>
              <a:rPr lang="uk-UA" sz="1200" dirty="0" smtClean="0">
                <a:latin typeface="Segoe UI" pitchFamily="34" charset="0"/>
                <a:ea typeface="Segoe UI" pitchFamily="34" charset="0"/>
                <a:cs typeface="Segoe UI" pitchFamily="34" charset="0"/>
              </a:rPr>
              <a:t>, що цей коник </a:t>
            </a:r>
            <a:r>
              <a:rPr lang="uk-UA" sz="1200" dirty="0" smtClean="0">
                <a:latin typeface="Segoe UI" pitchFamily="34" charset="0"/>
                <a:ea typeface="Segoe UI" pitchFamily="34" charset="0"/>
                <a:cs typeface="Segoe UI" pitchFamily="34" charset="0"/>
              </a:rPr>
              <a:t>- </a:t>
            </a:r>
            <a:r>
              <a:rPr lang="uk-UA" sz="1200" dirty="0" smtClean="0">
                <a:latin typeface="Segoe UI" pitchFamily="34" charset="0"/>
                <a:ea typeface="Segoe UI" pitchFamily="34" charset="0"/>
                <a:cs typeface="Segoe UI" pitchFamily="34" charset="0"/>
              </a:rPr>
              <a:t>сонячний вершник. Куди він несе тепло та світло у вашому житті? Яку «дорогу» або «справу» він мав би охороняти сьогодні? Яку історію розповідають </a:t>
            </a:r>
            <a:r>
              <a:rPr lang="uk-UA" sz="1200" dirty="0" err="1" smtClean="0">
                <a:latin typeface="Segoe UI" pitchFamily="34" charset="0"/>
                <a:ea typeface="Segoe UI" pitchFamily="34" charset="0"/>
                <a:cs typeface="Segoe UI" pitchFamily="34" charset="0"/>
              </a:rPr>
              <a:t>сухоцвіти</a:t>
            </a:r>
            <a:r>
              <a:rPr lang="uk-UA" sz="1200" dirty="0" smtClean="0">
                <a:latin typeface="Segoe UI" pitchFamily="34" charset="0"/>
                <a:ea typeface="Segoe UI" pitchFamily="34" charset="0"/>
                <a:cs typeface="Segoe UI" pitchFamily="34" charset="0"/>
              </a:rPr>
              <a:t> в руках ляльки? Можливо, це дівчина, що збирає врожай, чи лісова </a:t>
            </a:r>
            <a:r>
              <a:rPr lang="uk-UA" sz="1200" dirty="0" smtClean="0">
                <a:latin typeface="Segoe UI" pitchFamily="34" charset="0"/>
                <a:ea typeface="Segoe UI" pitchFamily="34" charset="0"/>
                <a:cs typeface="Segoe UI" pitchFamily="34" charset="0"/>
              </a:rPr>
              <a:t>мавка? Мислителя зацікавить які ще природні матеріали могли використати для ляльок </a:t>
            </a:r>
            <a:r>
              <a:rPr lang="uk-UA" sz="1200" dirty="0" smtClean="0">
                <a:latin typeface="Segoe UI" pitchFamily="34" charset="0"/>
                <a:ea typeface="Segoe UI" pitchFamily="34" charset="0"/>
                <a:cs typeface="Segoe UI" pitchFamily="34" charset="0"/>
              </a:rPr>
              <a:t>в різних регіонах </a:t>
            </a:r>
            <a:r>
              <a:rPr lang="uk-UA" sz="1200" dirty="0" smtClean="0">
                <a:latin typeface="Segoe UI" pitchFamily="34" charset="0"/>
                <a:ea typeface="Segoe UI" pitchFamily="34" charset="0"/>
                <a:cs typeface="Segoe UI" pitchFamily="34" charset="0"/>
              </a:rPr>
              <a:t>України? </a:t>
            </a:r>
            <a:endParaRPr lang="uk-UA" sz="1200" dirty="0" smtClean="0">
              <a:latin typeface="Segoe UI" pitchFamily="34" charset="0"/>
              <a:ea typeface="Segoe UI" pitchFamily="34" charset="0"/>
              <a:cs typeface="Segoe UI" pitchFamily="34" charset="0"/>
            </a:endParaRPr>
          </a:p>
          <a:p>
            <a:r>
              <a:rPr lang="uk-UA" sz="1200" dirty="0" smtClean="0">
                <a:latin typeface="Segoe UI" pitchFamily="34" charset="0"/>
                <a:ea typeface="Segoe UI" pitchFamily="34" charset="0"/>
                <a:cs typeface="Segoe UI" pitchFamily="34" charset="0"/>
              </a:rPr>
              <a:t>Прагматика зацікавить наскільки </a:t>
            </a:r>
            <a:r>
              <a:rPr lang="uk-UA" sz="1200" dirty="0" smtClean="0">
                <a:latin typeface="Segoe UI" pitchFamily="34" charset="0"/>
                <a:ea typeface="Segoe UI" pitchFamily="34" charset="0"/>
                <a:cs typeface="Segoe UI" pitchFamily="34" charset="0"/>
              </a:rPr>
              <a:t>міцним є з’єднання деталей за допомогою обмотування нитками? Як листя кукурудзи стає таким пластичним, щоб з нього можна було виплести пишну спідницю чи крила ангела? Скільки часу може зберігатися така лялька, не втрачаючи своєї краси</a:t>
            </a:r>
            <a:r>
              <a:rPr lang="uk-UA" sz="1200" dirty="0" smtClean="0">
                <a:latin typeface="Segoe UI" pitchFamily="34" charset="0"/>
                <a:ea typeface="Segoe UI" pitchFamily="34" charset="0"/>
                <a:cs typeface="Segoe UI" pitchFamily="34" charset="0"/>
              </a:rPr>
              <a:t>? Діячу можна запропонувати спробувати </a:t>
            </a:r>
            <a:r>
              <a:rPr lang="uk-UA" sz="1200" dirty="0" smtClean="0">
                <a:latin typeface="Segoe UI" pitchFamily="34" charset="0"/>
                <a:ea typeface="Segoe UI" pitchFamily="34" charset="0"/>
                <a:cs typeface="Segoe UI" pitchFamily="34" charset="0"/>
              </a:rPr>
              <a:t>зав’язати «вузол сили» на нитці. </a:t>
            </a:r>
            <a:endParaRPr lang="uk-UA" sz="1200" dirty="0">
              <a:latin typeface="Segoe UI" pitchFamily="34" charset="0"/>
              <a:ea typeface="Segoe UI" pitchFamily="34" charset="0"/>
              <a:cs typeface="Segoe U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5512" y="704088"/>
            <a:ext cx="8221287" cy="867773"/>
          </a:xfrm>
        </p:spPr>
        <p:txBody>
          <a:bodyPr/>
          <a:lstStyle/>
          <a:p>
            <a:r>
              <a:rPr lang="uk-UA" dirty="0" smtClean="0"/>
              <a:t>Висновки</a:t>
            </a:r>
            <a:endParaRPr lang="uk-UA" dirty="0"/>
          </a:p>
        </p:txBody>
      </p:sp>
      <p:sp>
        <p:nvSpPr>
          <p:cNvPr id="3" name="Содержимое 2"/>
          <p:cNvSpPr>
            <a:spLocks noGrp="1"/>
          </p:cNvSpPr>
          <p:nvPr>
            <p:ph idx="1"/>
          </p:nvPr>
        </p:nvSpPr>
        <p:spPr>
          <a:xfrm>
            <a:off x="457200" y="1564304"/>
            <a:ext cx="8229600" cy="4760296"/>
          </a:xfrm>
        </p:spPr>
        <p:txBody>
          <a:bodyPr>
            <a:normAutofit fontScale="62500" lnSpcReduction="20000"/>
          </a:bodyPr>
          <a:lstStyle/>
          <a:p>
            <a:pPr marL="514350" indent="0">
              <a:lnSpc>
                <a:spcPct val="120000"/>
              </a:lnSpc>
              <a:spcBef>
                <a:spcPts val="0"/>
              </a:spcBef>
              <a:buNone/>
            </a:pPr>
            <a:r>
              <a:rPr lang="ru-RU" sz="2900" dirty="0" smtClean="0">
                <a:latin typeface="Segoe UI" pitchFamily="34" charset="0"/>
                <a:ea typeface="Segoe UI" pitchFamily="34" charset="0"/>
                <a:cs typeface="Segoe UI" pitchFamily="34" charset="0"/>
              </a:rPr>
              <a:t>1. </a:t>
            </a:r>
            <a:r>
              <a:rPr lang="ru-RU" sz="2900" dirty="0" err="1" smtClean="0">
                <a:latin typeface="Segoe UI" pitchFamily="34" charset="0"/>
                <a:ea typeface="Segoe UI" pitchFamily="34" charset="0"/>
                <a:cs typeface="Segoe UI" pitchFamily="34" charset="0"/>
              </a:rPr>
              <a:t>Зроблений</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огляд</a:t>
            </a:r>
            <a:r>
              <a:rPr lang="ru-RU" sz="2900" dirty="0" smtClean="0">
                <a:latin typeface="Segoe UI" pitchFamily="34" charset="0"/>
                <a:ea typeface="Segoe UI" pitchFamily="34" charset="0"/>
                <a:cs typeface="Segoe UI" pitchFamily="34" charset="0"/>
              </a:rPr>
              <a:t> </a:t>
            </a:r>
            <a:r>
              <a:rPr lang="uk-UA" sz="2900" dirty="0" smtClean="0">
                <a:latin typeface="Segoe UI" pitchFamily="34" charset="0"/>
                <a:ea typeface="Segoe UI" pitchFamily="34" charset="0"/>
                <a:cs typeface="Segoe UI" pitchFamily="34" charset="0"/>
              </a:rPr>
              <a:t>інформаційних </a:t>
            </a:r>
            <a:r>
              <a:rPr lang="uk-UA" sz="2900" dirty="0" smtClean="0">
                <a:latin typeface="Segoe UI" pitchFamily="34" charset="0"/>
                <a:ea typeface="Segoe UI" pitchFamily="34" charset="0"/>
                <a:cs typeface="Segoe UI" pitchFamily="34" charset="0"/>
              </a:rPr>
              <a:t>та літературних джерел про культурні традиції різних національностей, що проживають на території міста Рівне</a:t>
            </a:r>
            <a:r>
              <a:rPr lang="uk-UA" sz="2900" dirty="0" smtClean="0">
                <a:latin typeface="Segoe UI" pitchFamily="34" charset="0"/>
                <a:ea typeface="Segoe UI" pitchFamily="34" charset="0"/>
                <a:cs typeface="Segoe UI" pitchFamily="34" charset="0"/>
              </a:rPr>
              <a:t>.</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Рівненська</a:t>
            </a:r>
            <a:r>
              <a:rPr lang="ru-RU" sz="2900" dirty="0" smtClean="0">
                <a:latin typeface="Segoe UI" pitchFamily="34" charset="0"/>
                <a:ea typeface="Segoe UI" pitchFamily="34" charset="0"/>
                <a:cs typeface="Segoe UI" pitchFamily="34" charset="0"/>
              </a:rPr>
              <a:t> область </a:t>
            </a:r>
            <a:r>
              <a:rPr lang="ru-RU" sz="2900" dirty="0" err="1" smtClean="0">
                <a:latin typeface="Segoe UI" pitchFamily="34" charset="0"/>
                <a:ea typeface="Segoe UI" pitchFamily="34" charset="0"/>
                <a:cs typeface="Segoe UI" pitchFamily="34" charset="0"/>
              </a:rPr>
              <a:t>є</a:t>
            </a:r>
            <a:r>
              <a:rPr lang="ru-RU" sz="2900" dirty="0" smtClean="0">
                <a:latin typeface="Segoe UI" pitchFamily="34" charset="0"/>
                <a:ea typeface="Segoe UI" pitchFamily="34" charset="0"/>
                <a:cs typeface="Segoe UI" pitchFamily="34" charset="0"/>
              </a:rPr>
              <a:t> одним </a:t>
            </a:r>
            <a:r>
              <a:rPr lang="ru-RU" sz="2900" dirty="0" err="1" smtClean="0">
                <a:latin typeface="Segoe UI" pitchFamily="34" charset="0"/>
                <a:ea typeface="Segoe UI" pitchFamily="34" charset="0"/>
                <a:cs typeface="Segoe UI" pitchFamily="34" charset="0"/>
              </a:rPr>
              <a:t>із</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поліетнічних</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регіонів</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України</a:t>
            </a:r>
            <a:r>
              <a:rPr lang="ru-RU" sz="2900" dirty="0" smtClean="0">
                <a:latin typeface="Segoe UI" pitchFamily="34" charset="0"/>
                <a:ea typeface="Segoe UI" pitchFamily="34" charset="0"/>
                <a:cs typeface="Segoe UI" pitchFamily="34" charset="0"/>
              </a:rPr>
              <a:t>, де </a:t>
            </a:r>
            <a:r>
              <a:rPr lang="ru-RU" sz="2900" dirty="0" err="1" smtClean="0">
                <a:latin typeface="Segoe UI" pitchFamily="34" charset="0"/>
                <a:ea typeface="Segoe UI" pitchFamily="34" charset="0"/>
                <a:cs typeface="Segoe UI" pitchFamily="34" charset="0"/>
              </a:rPr>
              <a:t>проживає</a:t>
            </a:r>
            <a:r>
              <a:rPr lang="ru-RU" sz="2900" dirty="0" smtClean="0">
                <a:latin typeface="Segoe UI" pitchFamily="34" charset="0"/>
                <a:ea typeface="Segoe UI" pitchFamily="34" charset="0"/>
                <a:cs typeface="Segoe UI" pitchFamily="34" charset="0"/>
              </a:rPr>
              <a:t> велика </a:t>
            </a:r>
            <a:r>
              <a:rPr lang="ru-RU" sz="2900" dirty="0" err="1" smtClean="0">
                <a:latin typeface="Segoe UI" pitchFamily="34" charset="0"/>
                <a:ea typeface="Segoe UI" pitchFamily="34" charset="0"/>
                <a:cs typeface="Segoe UI" pitchFamily="34" charset="0"/>
              </a:rPr>
              <a:t>кількість</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різних</a:t>
            </a:r>
            <a:r>
              <a:rPr lang="ru-RU" sz="2900" dirty="0" smtClean="0">
                <a:latin typeface="Segoe UI" pitchFamily="34" charset="0"/>
                <a:ea typeface="Segoe UI" pitchFamily="34" charset="0"/>
                <a:cs typeface="Segoe UI" pitchFamily="34" charset="0"/>
              </a:rPr>
              <a:t> </a:t>
            </a:r>
            <a:r>
              <a:rPr lang="ru-RU" sz="2900" dirty="0" err="1" smtClean="0">
                <a:latin typeface="Segoe UI" pitchFamily="34" charset="0"/>
                <a:ea typeface="Segoe UI" pitchFamily="34" charset="0"/>
                <a:cs typeface="Segoe UI" pitchFamily="34" charset="0"/>
              </a:rPr>
              <a:t>національностей</a:t>
            </a:r>
            <a:r>
              <a:rPr lang="ru-RU" sz="2900" dirty="0" smtClean="0">
                <a:latin typeface="Segoe UI" pitchFamily="34" charset="0"/>
                <a:ea typeface="Segoe UI" pitchFamily="34" charset="0"/>
                <a:cs typeface="Segoe UI" pitchFamily="34" charset="0"/>
              </a:rPr>
              <a:t>.</a:t>
            </a:r>
            <a:endParaRPr lang="ru-RU" sz="2900" dirty="0" smtClean="0">
              <a:latin typeface="Segoe UI" pitchFamily="34" charset="0"/>
              <a:ea typeface="Segoe UI" pitchFamily="34" charset="0"/>
              <a:cs typeface="Segoe UI" pitchFamily="34" charset="0"/>
            </a:endParaRPr>
          </a:p>
          <a:p>
            <a:pPr marL="514350" indent="0">
              <a:lnSpc>
                <a:spcPct val="120000"/>
              </a:lnSpc>
              <a:spcBef>
                <a:spcPts val="0"/>
              </a:spcBef>
              <a:buNone/>
            </a:pPr>
            <a:r>
              <a:rPr lang="uk-UA" sz="2900" dirty="0" smtClean="0">
                <a:latin typeface="Segoe UI" pitchFamily="34" charset="0"/>
                <a:ea typeface="Segoe UI" pitchFamily="34" charset="0"/>
                <a:cs typeface="Segoe UI" pitchFamily="34" charset="0"/>
              </a:rPr>
              <a:t>2</a:t>
            </a:r>
            <a:r>
              <a:rPr lang="uk-UA" sz="2900" dirty="0" smtClean="0">
                <a:latin typeface="Segoe UI" pitchFamily="34" charset="0"/>
                <a:ea typeface="Segoe UI" pitchFamily="34" charset="0"/>
                <a:cs typeface="Segoe UI" pitchFamily="34" charset="0"/>
              </a:rPr>
              <a:t>. </a:t>
            </a:r>
            <a:r>
              <a:rPr lang="uk-UA" sz="2900" dirty="0" smtClean="0">
                <a:latin typeface="Segoe UI" pitchFamily="34" charset="0"/>
                <a:ea typeface="Segoe UI" pitchFamily="34" charset="0"/>
                <a:cs typeface="Segoe UI" pitchFamily="34" charset="0"/>
              </a:rPr>
              <a:t>Для порівняння та характеристики було обрано </a:t>
            </a:r>
            <a:r>
              <a:rPr lang="uk-UA" sz="2900" dirty="0" smtClean="0">
                <a:latin typeface="Segoe UI" pitchFamily="34" charset="0"/>
                <a:ea typeface="Segoe UI" pitchFamily="34" charset="0"/>
                <a:cs typeface="Segoe UI" pitchFamily="34" charset="0"/>
              </a:rPr>
              <a:t>сакральні символи </a:t>
            </a:r>
            <a:r>
              <a:rPr lang="uk-UA" sz="2900" dirty="0" smtClean="0">
                <a:latin typeface="Segoe UI" pitchFamily="34" charset="0"/>
                <a:ea typeface="Segoe UI" pitchFamily="34" charset="0"/>
                <a:cs typeface="Segoe UI" pitchFamily="34" charset="0"/>
              </a:rPr>
              <a:t>духовних традицій Полісся та ведичної культури та зроблено </a:t>
            </a:r>
            <a:r>
              <a:rPr lang="uk-UA" sz="2900" dirty="0" smtClean="0">
                <a:latin typeface="Segoe UI" pitchFamily="34" charset="0"/>
                <a:ea typeface="Segoe UI" pitchFamily="34" charset="0"/>
                <a:cs typeface="Segoe UI" pitchFamily="34" charset="0"/>
              </a:rPr>
              <a:t>їх порівняльну </a:t>
            </a:r>
            <a:r>
              <a:rPr lang="uk-UA" sz="2900" dirty="0" smtClean="0">
                <a:latin typeface="Segoe UI" pitchFamily="34" charset="0"/>
                <a:ea typeface="Segoe UI" pitchFamily="34" charset="0"/>
                <a:cs typeface="Segoe UI" pitchFamily="34" charset="0"/>
              </a:rPr>
              <a:t>характеристику.</a:t>
            </a:r>
          </a:p>
          <a:p>
            <a:pPr marL="514350" indent="0">
              <a:lnSpc>
                <a:spcPct val="120000"/>
              </a:lnSpc>
              <a:spcBef>
                <a:spcPts val="0"/>
              </a:spcBef>
              <a:buNone/>
            </a:pPr>
            <a:r>
              <a:rPr lang="uk-UA" sz="2900" dirty="0" smtClean="0">
                <a:latin typeface="Segoe UI" pitchFamily="34" charset="0"/>
                <a:ea typeface="Segoe UI" pitchFamily="34" charset="0"/>
                <a:cs typeface="Segoe UI" pitchFamily="34" charset="0"/>
              </a:rPr>
              <a:t>3</a:t>
            </a:r>
            <a:r>
              <a:rPr lang="uk-UA" sz="2900" dirty="0" smtClean="0">
                <a:latin typeface="Segoe UI" pitchFamily="34" charset="0"/>
                <a:ea typeface="Segoe UI" pitchFamily="34" charset="0"/>
                <a:cs typeface="Segoe UI" pitchFamily="34" charset="0"/>
              </a:rPr>
              <a:t>. </a:t>
            </a:r>
            <a:r>
              <a:rPr lang="uk-UA" sz="2900" dirty="0" smtClean="0">
                <a:latin typeface="Segoe UI" pitchFamily="34" charset="0"/>
                <a:ea typeface="Segoe UI" pitchFamily="34" charset="0"/>
                <a:cs typeface="Segoe UI" pitchFamily="34" charset="0"/>
              </a:rPr>
              <a:t>Розроблені </a:t>
            </a:r>
            <a:r>
              <a:rPr lang="uk-UA" sz="2900" dirty="0" smtClean="0">
                <a:latin typeface="Segoe UI" pitchFamily="34" charset="0"/>
                <a:ea typeface="Segoe UI" pitchFamily="34" charset="0"/>
                <a:cs typeface="Segoe UI" pitchFamily="34" charset="0"/>
              </a:rPr>
              <a:t>приклади творчих завдань-запитань для розповіді про експонати </a:t>
            </a:r>
            <a:r>
              <a:rPr lang="uk-UA" sz="2900" dirty="0" err="1" smtClean="0">
                <a:latin typeface="Segoe UI" pitchFamily="34" charset="0"/>
                <a:ea typeface="Segoe UI" pitchFamily="34" charset="0"/>
                <a:cs typeface="Segoe UI" pitchFamily="34" charset="0"/>
              </a:rPr>
              <a:t>етно-центру</a:t>
            </a:r>
            <a:r>
              <a:rPr lang="uk-UA" sz="2900" dirty="0" smtClean="0">
                <a:latin typeface="Segoe UI" pitchFamily="34" charset="0"/>
                <a:ea typeface="Segoe UI" pitchFamily="34" charset="0"/>
                <a:cs typeface="Segoe UI" pitchFamily="34" charset="0"/>
              </a:rPr>
              <a:t> </a:t>
            </a:r>
            <a:r>
              <a:rPr lang="uk-UA" sz="2900" dirty="0" err="1" smtClean="0">
                <a:latin typeface="Segoe UI" pitchFamily="34" charset="0"/>
                <a:ea typeface="Segoe UI" pitchFamily="34" charset="0"/>
                <a:cs typeface="Segoe UI" pitchFamily="34" charset="0"/>
              </a:rPr>
              <a:t>“Полісся”</a:t>
            </a:r>
            <a:r>
              <a:rPr lang="uk-UA" sz="2900" dirty="0" smtClean="0">
                <a:latin typeface="Segoe UI" pitchFamily="34" charset="0"/>
                <a:ea typeface="Segoe UI" pitchFamily="34" charset="0"/>
                <a:cs typeface="Segoe UI" pitchFamily="34" charset="0"/>
              </a:rPr>
              <a:t> для різних типів відвідувачів. </a:t>
            </a:r>
            <a:endParaRPr lang="uk-UA" sz="2900" dirty="0" smtClean="0">
              <a:latin typeface="Segoe UI" pitchFamily="34" charset="0"/>
              <a:ea typeface="Segoe UI" pitchFamily="34" charset="0"/>
              <a:cs typeface="Segoe UI" pitchFamily="34" charset="0"/>
            </a:endParaRPr>
          </a:p>
          <a:p>
            <a:pPr marL="514350" indent="0">
              <a:lnSpc>
                <a:spcPct val="120000"/>
              </a:lnSpc>
              <a:spcBef>
                <a:spcPts val="0"/>
              </a:spcBef>
              <a:buNone/>
            </a:pPr>
            <a:r>
              <a:rPr lang="ru-RU" sz="2900" dirty="0" smtClean="0">
                <a:latin typeface="Segoe UI" pitchFamily="34" charset="0"/>
                <a:ea typeface="Segoe UI" pitchFamily="34" charset="0"/>
                <a:cs typeface="Segoe UI" pitchFamily="34" charset="0"/>
              </a:rPr>
              <a:t>4</a:t>
            </a:r>
            <a:r>
              <a:rPr lang="ru-RU" sz="2900" dirty="0" smtClean="0">
                <a:latin typeface="Segoe UI" pitchFamily="34" charset="0"/>
                <a:ea typeface="Segoe UI" pitchFamily="34" charset="0"/>
                <a:cs typeface="Segoe UI" pitchFamily="34" charset="0"/>
              </a:rPr>
              <a:t>. </a:t>
            </a:r>
            <a:r>
              <a:rPr lang="uk-UA" sz="2900" dirty="0" smtClean="0">
                <a:latin typeface="Segoe UI" pitchFamily="34" charset="0"/>
                <a:ea typeface="Segoe UI" pitchFamily="34" charset="0"/>
                <a:cs typeface="Segoe UI" pitchFamily="34" charset="0"/>
              </a:rPr>
              <a:t>Поруч із глибоким корінням українських традицій існують інші світоглядні осередки, що збагачують культурний ландшафт міста Рівне</a:t>
            </a:r>
            <a:r>
              <a:rPr lang="uk-UA" sz="2900" dirty="0" smtClean="0">
                <a:latin typeface="Segoe UI" pitchFamily="34" charset="0"/>
                <a:ea typeface="Segoe UI" pitchFamily="34" charset="0"/>
                <a:cs typeface="Segoe UI" pitchFamily="34" charset="0"/>
              </a:rPr>
              <a:t>. </a:t>
            </a:r>
            <a:r>
              <a:rPr lang="uk-UA" sz="2900" dirty="0" err="1" smtClean="0">
                <a:latin typeface="Segoe UI" pitchFamily="34" charset="0"/>
                <a:ea typeface="Segoe UI" pitchFamily="34" charset="0"/>
                <a:cs typeface="Segoe UI" pitchFamily="34" charset="0"/>
              </a:rPr>
              <a:t>Веганство</a:t>
            </a:r>
            <a:r>
              <a:rPr lang="uk-UA" sz="2900" dirty="0" smtClean="0">
                <a:latin typeface="Segoe UI" pitchFamily="34" charset="0"/>
                <a:ea typeface="Segoe UI" pitchFamily="34" charset="0"/>
                <a:cs typeface="Segoe UI" pitchFamily="34" charset="0"/>
              </a:rPr>
              <a:t> в Україні сьогодні ‒ це не просто стиль здорового харчування, а результат перетину стародавніх християнських традицій та впливу східної культури. </a:t>
            </a:r>
            <a:r>
              <a:rPr lang="uk-UA" sz="2900" dirty="0" smtClean="0">
                <a:latin typeface="Segoe UI" pitchFamily="34" charset="0"/>
                <a:ea typeface="Segoe UI" pitchFamily="34" charset="0"/>
                <a:cs typeface="Segoe UI" pitchFamily="34" charset="0"/>
              </a:rPr>
              <a:t>Спільним </a:t>
            </a:r>
            <a:r>
              <a:rPr lang="uk-UA" sz="2900" dirty="0" smtClean="0">
                <a:latin typeface="Segoe UI" pitchFamily="34" charset="0"/>
                <a:ea typeface="Segoe UI" pitchFamily="34" charset="0"/>
                <a:cs typeface="Segoe UI" pitchFamily="34" charset="0"/>
              </a:rPr>
              <a:t>для </a:t>
            </a:r>
            <a:r>
              <a:rPr lang="uk-UA" sz="2900" dirty="0" smtClean="0">
                <a:latin typeface="Segoe UI" pitchFamily="34" charset="0"/>
                <a:ea typeface="Segoe UI" pitchFamily="34" charset="0"/>
                <a:cs typeface="Segoe UI" pitchFamily="34" charset="0"/>
              </a:rPr>
              <a:t>різних  </a:t>
            </a:r>
            <a:r>
              <a:rPr lang="uk-UA" sz="2900" dirty="0" smtClean="0">
                <a:latin typeface="Segoe UI" pitchFamily="34" charset="0"/>
                <a:ea typeface="Segoe UI" pitchFamily="34" charset="0"/>
                <a:cs typeface="Segoe UI" pitchFamily="34" charset="0"/>
              </a:rPr>
              <a:t>культур </a:t>
            </a:r>
            <a:r>
              <a:rPr lang="uk-UA" sz="2900" dirty="0" smtClean="0">
                <a:latin typeface="Segoe UI" pitchFamily="34" charset="0"/>
                <a:ea typeface="Segoe UI" pitchFamily="34" charset="0"/>
                <a:cs typeface="Segoe UI" pitchFamily="34" charset="0"/>
              </a:rPr>
              <a:t>нашої </a:t>
            </a:r>
            <a:r>
              <a:rPr lang="uk-UA" sz="2900" dirty="0" smtClean="0">
                <a:latin typeface="Segoe UI" pitchFamily="34" charset="0"/>
                <a:ea typeface="Segoe UI" pitchFamily="34" charset="0"/>
                <a:cs typeface="Segoe UI" pitchFamily="34" charset="0"/>
              </a:rPr>
              <a:t>громади міста є прагнення до гармонії, збереження традицій та духовне збагачення через мистецтво, кулінарію та побутові обряди. </a:t>
            </a:r>
          </a:p>
          <a:p>
            <a:pPr marL="0" indent="0">
              <a:buNone/>
            </a:pPr>
            <a:endParaRPr lang="ru-RU" dirty="0" smtClean="0">
              <a:latin typeface="Times New Roman" pitchFamily="18" charset="0"/>
              <a:cs typeface="Times New Roman" pitchFamily="18" charset="0"/>
            </a:endParaRPr>
          </a:p>
          <a:p>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93962"/>
          </a:xfrm>
        </p:spPr>
        <p:txBody>
          <a:bodyPr>
            <a:normAutofit fontScale="90000"/>
          </a:bodyPr>
          <a:lstStyle/>
          <a:p>
            <a:pPr algn="ctr"/>
            <a:r>
              <a:rPr lang="uk-UA" dirty="0" smtClean="0"/>
              <a:t>Джерела</a:t>
            </a:r>
            <a:endParaRPr lang="uk-UA" dirty="0"/>
          </a:p>
        </p:txBody>
      </p:sp>
      <p:sp>
        <p:nvSpPr>
          <p:cNvPr id="3" name="Содержимое 2"/>
          <p:cNvSpPr>
            <a:spLocks noGrp="1"/>
          </p:cNvSpPr>
          <p:nvPr>
            <p:ph idx="1"/>
          </p:nvPr>
        </p:nvSpPr>
        <p:spPr>
          <a:xfrm>
            <a:off x="457200" y="1557629"/>
            <a:ext cx="8229600" cy="4389120"/>
          </a:xfrm>
        </p:spPr>
        <p:txBody>
          <a:bodyPr>
            <a:normAutofit fontScale="70000" lnSpcReduction="20000"/>
          </a:bodyPr>
          <a:lstStyle/>
          <a:p>
            <a:r>
              <a:rPr lang="uk-UA" dirty="0" smtClean="0">
                <a:latin typeface="Segoe UI" pitchFamily="34" charset="0"/>
                <a:ea typeface="Segoe UI" pitchFamily="34" charset="0"/>
                <a:cs typeface="Segoe UI" pitchFamily="34" charset="0"/>
              </a:rPr>
              <a:t>Давидюк В., </a:t>
            </a:r>
            <a:r>
              <a:rPr lang="uk-UA" dirty="0" err="1" smtClean="0">
                <a:latin typeface="Segoe UI" pitchFamily="34" charset="0"/>
                <a:ea typeface="Segoe UI" pitchFamily="34" charset="0"/>
                <a:cs typeface="Segoe UI" pitchFamily="34" charset="0"/>
              </a:rPr>
              <a:t>Аркушин</a:t>
            </a:r>
            <a:r>
              <a:rPr lang="uk-UA" dirty="0" smtClean="0">
                <a:latin typeface="Segoe UI" pitchFamily="34" charset="0"/>
                <a:ea typeface="Segoe UI" pitchFamily="34" charset="0"/>
                <a:cs typeface="Segoe UI" pitchFamily="34" charset="0"/>
              </a:rPr>
              <a:t> Г. </a:t>
            </a:r>
            <a:r>
              <a:rPr lang="uk-UA" dirty="0" smtClean="0">
                <a:latin typeface="Segoe UI" pitchFamily="34" charset="0"/>
                <a:ea typeface="Segoe UI" pitchFamily="34" charset="0"/>
                <a:cs typeface="Segoe UI" pitchFamily="34" charset="0"/>
              </a:rPr>
              <a:t> Поліська Дома : фольклорно-діалектичний збірник. </a:t>
            </a:r>
            <a:r>
              <a:rPr lang="uk-UA" dirty="0" smtClean="0">
                <a:latin typeface="Segoe UI" pitchFamily="34" charset="0"/>
                <a:ea typeface="Segoe UI" pitchFamily="34" charset="0"/>
                <a:cs typeface="Segoe UI" pitchFamily="34" charset="0"/>
              </a:rPr>
              <a:t>Луцьк, 1991.</a:t>
            </a:r>
          </a:p>
          <a:p>
            <a:r>
              <a:rPr lang="uk-UA" dirty="0" smtClean="0">
                <a:latin typeface="Segoe UI" pitchFamily="34" charset="0"/>
                <a:ea typeface="Segoe UI" pitchFamily="34" charset="0"/>
                <a:cs typeface="Segoe UI" pitchFamily="34" charset="0"/>
              </a:rPr>
              <a:t>Українська традиція і народознавство. </a:t>
            </a:r>
            <a:r>
              <a:rPr lang="en-US" i="1" dirty="0" smtClean="0">
                <a:latin typeface="Segoe UI" pitchFamily="34" charset="0"/>
                <a:ea typeface="Segoe UI" pitchFamily="34" charset="0"/>
                <a:cs typeface="Segoe UI" pitchFamily="34" charset="0"/>
              </a:rPr>
              <a:t>Spadok.org. </a:t>
            </a:r>
            <a:r>
              <a:rPr lang="uk-UA" i="1" dirty="0" smtClean="0">
                <a:latin typeface="Segoe UI" pitchFamily="34" charset="0"/>
                <a:ea typeface="Segoe UI" pitchFamily="34" charset="0"/>
                <a:cs typeface="Segoe UI" pitchFamily="34" charset="0"/>
              </a:rPr>
              <a:t>: </a:t>
            </a:r>
            <a:r>
              <a:rPr lang="uk-UA" i="1" dirty="0" err="1" smtClean="0">
                <a:latin typeface="Segoe UI" pitchFamily="34" charset="0"/>
                <a:ea typeface="Segoe UI" pitchFamily="34" charset="0"/>
                <a:cs typeface="Segoe UI" pitchFamily="34" charset="0"/>
              </a:rPr>
              <a:t>веб</a:t>
            </a:r>
            <a:r>
              <a:rPr lang="uk-UA" i="1" dirty="0" smtClean="0">
                <a:latin typeface="Segoe UI" pitchFamily="34" charset="0"/>
                <a:ea typeface="Segoe UI" pitchFamily="34" charset="0"/>
                <a:cs typeface="Segoe UI" pitchFamily="34" charset="0"/>
              </a:rPr>
              <a:t> сайт. </a:t>
            </a:r>
            <a:r>
              <a:rPr lang="en-US" dirty="0" smtClean="0">
                <a:latin typeface="Segoe UI" pitchFamily="34" charset="0"/>
                <a:ea typeface="Segoe UI" pitchFamily="34" charset="0"/>
                <a:cs typeface="Segoe UI" pitchFamily="34" charset="0"/>
              </a:rPr>
              <a:t>URL: </a:t>
            </a:r>
            <a:r>
              <a:rPr lang="en-US" dirty="0" smtClean="0">
                <a:latin typeface="Segoe UI" pitchFamily="34" charset="0"/>
                <a:ea typeface="Segoe UI" pitchFamily="34" charset="0"/>
                <a:cs typeface="Segoe UI" pitchFamily="34" charset="0"/>
                <a:hlinkClick r:id="rId2"/>
              </a:rPr>
              <a:t>https</a:t>
            </a:r>
            <a:r>
              <a:rPr lang="en-US" dirty="0" smtClean="0">
                <a:latin typeface="Segoe UI" pitchFamily="34" charset="0"/>
                <a:ea typeface="Segoe UI" pitchFamily="34" charset="0"/>
                <a:cs typeface="Segoe UI" pitchFamily="34" charset="0"/>
                <a:hlinkClick r:id="rId2"/>
              </a:rPr>
              <a:t>://spadok.org.ua/zvychayi-i-obryady/blog</a:t>
            </a:r>
            <a:r>
              <a:rPr lang="en-US" dirty="0" smtClean="0">
                <a:latin typeface="Segoe UI" pitchFamily="34" charset="0"/>
                <a:ea typeface="Segoe UI" pitchFamily="34" charset="0"/>
                <a:cs typeface="Segoe UI" pitchFamily="34" charset="0"/>
              </a:rPr>
              <a:t> </a:t>
            </a:r>
            <a:endParaRPr lang="uk-UA" dirty="0" smtClean="0">
              <a:latin typeface="Segoe UI" pitchFamily="34" charset="0"/>
              <a:ea typeface="Segoe UI" pitchFamily="34" charset="0"/>
              <a:cs typeface="Segoe UI" pitchFamily="34" charset="0"/>
            </a:endParaRPr>
          </a:p>
          <a:p>
            <a:r>
              <a:rPr lang="uk-UA" dirty="0" err="1" smtClean="0">
                <a:latin typeface="Segoe UI" pitchFamily="34" charset="0"/>
                <a:ea typeface="Segoe UI" pitchFamily="34" charset="0"/>
                <a:cs typeface="Segoe UI" pitchFamily="34" charset="0"/>
              </a:rPr>
              <a:t>Гохстрат</a:t>
            </a:r>
            <a:r>
              <a:rPr lang="uk-UA" dirty="0" smtClean="0">
                <a:latin typeface="Segoe UI" pitchFamily="34" charset="0"/>
                <a:ea typeface="Segoe UI" pitchFamily="34" charset="0"/>
                <a:cs typeface="Segoe UI" pitchFamily="34" charset="0"/>
              </a:rPr>
              <a:t> </a:t>
            </a:r>
            <a:r>
              <a:rPr lang="uk-UA" dirty="0" smtClean="0">
                <a:latin typeface="Segoe UI" pitchFamily="34" charset="0"/>
                <a:ea typeface="Segoe UI" pitchFamily="34" charset="0"/>
                <a:cs typeface="Segoe UI" pitchFamily="34" charset="0"/>
              </a:rPr>
              <a:t>Е., </a:t>
            </a:r>
            <a:r>
              <a:rPr lang="uk-UA" dirty="0" err="1" smtClean="0">
                <a:latin typeface="Segoe UI" pitchFamily="34" charset="0"/>
                <a:ea typeface="Segoe UI" pitchFamily="34" charset="0"/>
                <a:cs typeface="Segoe UI" pitchFamily="34" charset="0"/>
              </a:rPr>
              <a:t>Гейн</a:t>
            </a:r>
            <a:r>
              <a:rPr lang="uk-UA" dirty="0" smtClean="0">
                <a:latin typeface="Segoe UI" pitchFamily="34" charset="0"/>
                <a:ea typeface="Segoe UI" pitchFamily="34" charset="0"/>
                <a:cs typeface="Segoe UI" pitchFamily="34" charset="0"/>
              </a:rPr>
              <a:t> А.В. Теорія навчання Девіда Колба в музеї. Мрійник, Мислитель, Прагматик, Діяч. К., Музейний простір, 2015</a:t>
            </a:r>
          </a:p>
          <a:p>
            <a:r>
              <a:rPr lang="ru-RU" dirty="0" smtClean="0">
                <a:latin typeface="Segoe UI" pitchFamily="34" charset="0"/>
                <a:ea typeface="Segoe UI" pitchFamily="34" charset="0"/>
                <a:cs typeface="Segoe UI" pitchFamily="34" charset="0"/>
              </a:rPr>
              <a:t>Український центр ПОЛІССЯ – </a:t>
            </a:r>
            <a:r>
              <a:rPr lang="ru-RU" dirty="0" err="1" smtClean="0">
                <a:latin typeface="Segoe UI" pitchFamily="34" charset="0"/>
                <a:ea typeface="Segoe UI" pitchFamily="34" charset="0"/>
                <a:cs typeface="Segoe UI" pitchFamily="34" charset="0"/>
              </a:rPr>
              <a:t>арт-простір</a:t>
            </a:r>
            <a:r>
              <a:rPr lang="ru-RU" dirty="0" smtClean="0">
                <a:latin typeface="Segoe UI" pitchFamily="34" charset="0"/>
                <a:ea typeface="Segoe UI" pitchFamily="34" charset="0"/>
                <a:cs typeface="Segoe UI" pitchFamily="34" charset="0"/>
              </a:rPr>
              <a:t> у м. </a:t>
            </a:r>
            <a:r>
              <a:rPr lang="ru-RU" dirty="0" err="1" smtClean="0">
                <a:latin typeface="Segoe UI" pitchFamily="34" charset="0"/>
                <a:ea typeface="Segoe UI" pitchFamily="34" charset="0"/>
                <a:cs typeface="Segoe UI" pitchFamily="34" charset="0"/>
              </a:rPr>
              <a:t>Рівне</a:t>
            </a:r>
            <a:r>
              <a:rPr lang="uk-UA" dirty="0" smtClean="0">
                <a:latin typeface="Segoe UI" pitchFamily="34" charset="0"/>
                <a:ea typeface="Segoe UI" pitchFamily="34" charset="0"/>
                <a:cs typeface="Segoe UI" pitchFamily="34" charset="0"/>
              </a:rPr>
              <a:t>. </a:t>
            </a:r>
            <a:r>
              <a:rPr lang="uk-UA" i="1" dirty="0" smtClean="0">
                <a:latin typeface="Segoe UI" pitchFamily="34" charset="0"/>
                <a:ea typeface="Segoe UI" pitchFamily="34" charset="0"/>
                <a:cs typeface="Segoe UI" pitchFamily="34" charset="0"/>
              </a:rPr>
              <a:t>Журнал </a:t>
            </a:r>
            <a:r>
              <a:rPr lang="uk-UA" i="1" dirty="0" err="1" smtClean="0">
                <a:latin typeface="Segoe UI" pitchFamily="34" charset="0"/>
                <a:ea typeface="Segoe UI" pitchFamily="34" charset="0"/>
                <a:cs typeface="Segoe UI" pitchFamily="34" charset="0"/>
              </a:rPr>
              <a:t>Рівняни</a:t>
            </a:r>
            <a:r>
              <a:rPr lang="uk-UA" dirty="0" smtClean="0">
                <a:latin typeface="Segoe UI" pitchFamily="34" charset="0"/>
                <a:ea typeface="Segoe UI" pitchFamily="34" charset="0"/>
                <a:cs typeface="Segoe UI" pitchFamily="34" charset="0"/>
              </a:rPr>
              <a:t>. </a:t>
            </a:r>
            <a:r>
              <a:rPr lang="en-US" dirty="0" smtClean="0">
                <a:latin typeface="Segoe UI" pitchFamily="34" charset="0"/>
                <a:ea typeface="Segoe UI" pitchFamily="34" charset="0"/>
                <a:cs typeface="Segoe UI" pitchFamily="34" charset="0"/>
              </a:rPr>
              <a:t>URL</a:t>
            </a:r>
            <a:r>
              <a:rPr lang="en-US" dirty="0" smtClean="0">
                <a:latin typeface="Segoe UI" pitchFamily="34" charset="0"/>
                <a:ea typeface="Segoe UI" pitchFamily="34" charset="0"/>
                <a:cs typeface="Segoe UI" pitchFamily="34" charset="0"/>
              </a:rPr>
              <a:t>: </a:t>
            </a:r>
            <a:r>
              <a:rPr lang="en-US" dirty="0" smtClean="0">
                <a:latin typeface="Segoe UI" pitchFamily="34" charset="0"/>
                <a:ea typeface="Segoe UI" pitchFamily="34" charset="0"/>
                <a:cs typeface="Segoe UI" pitchFamily="34" charset="0"/>
                <a:hlinkClick r:id="rId3"/>
              </a:rPr>
              <a:t>https://my.rv.ua/turizm/ukrayinskyj-czentr-polissya-art-prostir-u-m-rivne-foto/</a:t>
            </a:r>
            <a:endParaRPr lang="en-US" dirty="0" smtClean="0">
              <a:latin typeface="Segoe UI" pitchFamily="34" charset="0"/>
              <a:ea typeface="Segoe UI" pitchFamily="34" charset="0"/>
              <a:cs typeface="Segoe UI" pitchFamily="34" charset="0"/>
            </a:endParaRPr>
          </a:p>
          <a:p>
            <a:r>
              <a:rPr lang="ru-RU" dirty="0" err="1" smtClean="0">
                <a:latin typeface="Segoe UI" pitchFamily="34" charset="0"/>
                <a:ea typeface="Segoe UI" pitchFamily="34" charset="0"/>
                <a:cs typeface="Segoe UI" pitchFamily="34" charset="0"/>
              </a:rPr>
              <a:t>Майже</a:t>
            </a:r>
            <a:r>
              <a:rPr lang="ru-RU" dirty="0" smtClean="0">
                <a:latin typeface="Segoe UI" pitchFamily="34" charset="0"/>
                <a:ea typeface="Segoe UI" pitchFamily="34" charset="0"/>
                <a:cs typeface="Segoe UI" pitchFamily="34" charset="0"/>
              </a:rPr>
              <a:t> 4% </a:t>
            </a:r>
            <a:r>
              <a:rPr lang="ru-RU" dirty="0" err="1" smtClean="0">
                <a:latin typeface="Segoe UI" pitchFamily="34" charset="0"/>
                <a:ea typeface="Segoe UI" pitchFamily="34" charset="0"/>
                <a:cs typeface="Segoe UI" pitchFamily="34" charset="0"/>
              </a:rPr>
              <a:t>населення</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Рівненщини</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складають</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національні</a:t>
            </a:r>
            <a:r>
              <a:rPr lang="ru-RU" dirty="0" smtClean="0">
                <a:latin typeface="Segoe UI" pitchFamily="34" charset="0"/>
                <a:ea typeface="Segoe UI" pitchFamily="34" charset="0"/>
                <a:cs typeface="Segoe UI" pitchFamily="34" charset="0"/>
              </a:rPr>
              <a:t> </a:t>
            </a:r>
            <a:r>
              <a:rPr lang="ru-RU" dirty="0" err="1" smtClean="0">
                <a:latin typeface="Segoe UI" pitchFamily="34" charset="0"/>
                <a:ea typeface="Segoe UI" pitchFamily="34" charset="0"/>
                <a:cs typeface="Segoe UI" pitchFamily="34" charset="0"/>
              </a:rPr>
              <a:t>меншини</a:t>
            </a:r>
            <a:r>
              <a:rPr lang="ru-RU" dirty="0" smtClean="0">
                <a:latin typeface="Segoe UI" pitchFamily="34" charset="0"/>
                <a:ea typeface="Segoe UI" pitchFamily="34" charset="0"/>
                <a:cs typeface="Segoe UI" pitchFamily="34" charset="0"/>
              </a:rPr>
              <a:t>. </a:t>
            </a:r>
            <a:r>
              <a:rPr lang="ru-RU" i="1" dirty="0" err="1" smtClean="0">
                <a:latin typeface="Segoe UI" pitchFamily="34" charset="0"/>
                <a:ea typeface="Segoe UI" pitchFamily="34" charset="0"/>
                <a:cs typeface="Segoe UI" pitchFamily="34" charset="0"/>
              </a:rPr>
              <a:t>Рівненська</a:t>
            </a:r>
            <a:r>
              <a:rPr lang="ru-RU" i="1" dirty="0" smtClean="0">
                <a:latin typeface="Segoe UI" pitchFamily="34" charset="0"/>
                <a:ea typeface="Segoe UI" pitchFamily="34" charset="0"/>
                <a:cs typeface="Segoe UI" pitchFamily="34" charset="0"/>
              </a:rPr>
              <a:t> </a:t>
            </a:r>
            <a:r>
              <a:rPr lang="ru-RU" i="1" dirty="0" err="1" smtClean="0">
                <a:latin typeface="Segoe UI" pitchFamily="34" charset="0"/>
                <a:ea typeface="Segoe UI" pitchFamily="34" charset="0"/>
                <a:cs typeface="Segoe UI" pitchFamily="34" charset="0"/>
              </a:rPr>
              <a:t>облсна</a:t>
            </a:r>
            <a:r>
              <a:rPr lang="ru-RU" i="1" dirty="0" smtClean="0">
                <a:latin typeface="Segoe UI" pitchFamily="34" charset="0"/>
                <a:ea typeface="Segoe UI" pitchFamily="34" charset="0"/>
                <a:cs typeface="Segoe UI" pitchFamily="34" charset="0"/>
              </a:rPr>
              <a:t> </a:t>
            </a:r>
            <a:r>
              <a:rPr lang="ru-RU" i="1" dirty="0" err="1" smtClean="0">
                <a:latin typeface="Segoe UI" pitchFamily="34" charset="0"/>
                <a:ea typeface="Segoe UI" pitchFamily="34" charset="0"/>
                <a:cs typeface="Segoe UI" pitchFamily="34" charset="0"/>
              </a:rPr>
              <a:t>державна</a:t>
            </a:r>
            <a:r>
              <a:rPr lang="ru-RU" i="1" dirty="0" smtClean="0">
                <a:latin typeface="Segoe UI" pitchFamily="34" charset="0"/>
                <a:ea typeface="Segoe UI" pitchFamily="34" charset="0"/>
                <a:cs typeface="Segoe UI" pitchFamily="34" charset="0"/>
              </a:rPr>
              <a:t> </a:t>
            </a:r>
            <a:r>
              <a:rPr lang="ru-RU" i="1" dirty="0" err="1" smtClean="0">
                <a:latin typeface="Segoe UI" pitchFamily="34" charset="0"/>
                <a:ea typeface="Segoe UI" pitchFamily="34" charset="0"/>
                <a:cs typeface="Segoe UI" pitchFamily="34" charset="0"/>
              </a:rPr>
              <a:t>адміністрація</a:t>
            </a:r>
            <a:r>
              <a:rPr lang="ru-RU" i="1" dirty="0" smtClean="0">
                <a:latin typeface="Segoe UI" pitchFamily="34" charset="0"/>
                <a:ea typeface="Segoe UI" pitchFamily="34" charset="0"/>
                <a:cs typeface="Segoe UI" pitchFamily="34" charset="0"/>
              </a:rPr>
              <a:t>: </a:t>
            </a:r>
            <a:r>
              <a:rPr lang="ru-RU" i="1" dirty="0" err="1" smtClean="0">
                <a:latin typeface="Segoe UI" pitchFamily="34" charset="0"/>
                <a:ea typeface="Segoe UI" pitchFamily="34" charset="0"/>
                <a:cs typeface="Segoe UI" pitchFamily="34" charset="0"/>
              </a:rPr>
              <a:t>офіційний</a:t>
            </a:r>
            <a:r>
              <a:rPr lang="ru-RU" i="1" dirty="0" smtClean="0">
                <a:latin typeface="Segoe UI" pitchFamily="34" charset="0"/>
                <a:ea typeface="Segoe UI" pitchFamily="34" charset="0"/>
                <a:cs typeface="Segoe UI" pitchFamily="34" charset="0"/>
              </a:rPr>
              <a:t> сайт. </a:t>
            </a:r>
            <a:r>
              <a:rPr lang="en-US" dirty="0" smtClean="0">
                <a:latin typeface="Segoe UI" pitchFamily="34" charset="0"/>
                <a:ea typeface="Segoe UI" pitchFamily="34" charset="0"/>
                <a:cs typeface="Segoe UI" pitchFamily="34" charset="0"/>
              </a:rPr>
              <a:t>URL</a:t>
            </a:r>
            <a:r>
              <a:rPr lang="en-US" dirty="0" smtClean="0">
                <a:latin typeface="Segoe UI" pitchFamily="34" charset="0"/>
                <a:ea typeface="Segoe UI" pitchFamily="34" charset="0"/>
                <a:cs typeface="Segoe UI" pitchFamily="34" charset="0"/>
              </a:rPr>
              <a:t>: </a:t>
            </a:r>
            <a:r>
              <a:rPr lang="en-US" dirty="0" smtClean="0">
                <a:latin typeface="Segoe UI" pitchFamily="34" charset="0"/>
                <a:ea typeface="Segoe UI" pitchFamily="34" charset="0"/>
                <a:cs typeface="Segoe UI" pitchFamily="34" charset="0"/>
                <a:hlinkClick r:id="rId4"/>
              </a:rPr>
              <a:t>https://</a:t>
            </a:r>
            <a:r>
              <a:rPr lang="en-US" dirty="0" smtClean="0">
                <a:latin typeface="Segoe UI" pitchFamily="34" charset="0"/>
                <a:ea typeface="Segoe UI" pitchFamily="34" charset="0"/>
                <a:cs typeface="Segoe UI" pitchFamily="34" charset="0"/>
                <a:hlinkClick r:id="rId4"/>
              </a:rPr>
              <a:t>www.rv.gov.ua/news/maizhe-4-naselennia-rivnenshchyny-skladaiut-natsionalni-menshyny</a:t>
            </a:r>
            <a:endParaRPr lang="uk-UA" dirty="0" smtClean="0">
              <a:latin typeface="Segoe UI" pitchFamily="34" charset="0"/>
              <a:ea typeface="Segoe UI" pitchFamily="34" charset="0"/>
              <a:cs typeface="Segoe UI" pitchFamily="34" charset="0"/>
            </a:endParaRPr>
          </a:p>
          <a:p>
            <a:r>
              <a:rPr lang="en-US" dirty="0" smtClean="0">
                <a:latin typeface="Segoe UI" pitchFamily="34" charset="0"/>
                <a:ea typeface="Segoe UI" pitchFamily="34" charset="0"/>
                <a:cs typeface="Segoe UI" pitchFamily="34" charset="0"/>
              </a:rPr>
              <a:t>ISK</a:t>
            </a:r>
            <a:r>
              <a:rPr lang="uk-UA" dirty="0" smtClean="0">
                <a:latin typeface="Segoe UI" pitchFamily="34" charset="0"/>
                <a:ea typeface="Segoe UI" pitchFamily="34" charset="0"/>
                <a:cs typeface="Segoe UI" pitchFamily="34" charset="0"/>
              </a:rPr>
              <a:t>С</a:t>
            </a:r>
            <a:r>
              <a:rPr lang="en-US" dirty="0" smtClean="0">
                <a:latin typeface="Segoe UI" pitchFamily="34" charset="0"/>
                <a:ea typeface="Segoe UI" pitchFamily="34" charset="0"/>
                <a:cs typeface="Segoe UI" pitchFamily="34" charset="0"/>
              </a:rPr>
              <a:t>ON </a:t>
            </a:r>
            <a:r>
              <a:rPr lang="uk-UA" dirty="0" smtClean="0">
                <a:latin typeface="Segoe UI" pitchFamily="34" charset="0"/>
                <a:ea typeface="Segoe UI" pitchFamily="34" charset="0"/>
                <a:cs typeface="Segoe UI" pitchFamily="34" charset="0"/>
              </a:rPr>
              <a:t>Рівне. </a:t>
            </a:r>
            <a:r>
              <a:rPr lang="en-US" dirty="0" smtClean="0">
                <a:latin typeface="Segoe UI" pitchFamily="34" charset="0"/>
                <a:ea typeface="Segoe UI" pitchFamily="34" charset="0"/>
                <a:cs typeface="Segoe UI" pitchFamily="34" charset="0"/>
              </a:rPr>
              <a:t>URL: </a:t>
            </a:r>
            <a:r>
              <a:rPr lang="en-US" dirty="0" smtClean="0">
                <a:latin typeface="Segoe UI" pitchFamily="34" charset="0"/>
                <a:ea typeface="Segoe UI" pitchFamily="34" charset="0"/>
                <a:cs typeface="Segoe UI" pitchFamily="34" charset="0"/>
                <a:hlinkClick r:id="rId5"/>
              </a:rPr>
              <a:t>https</a:t>
            </a:r>
            <a:r>
              <a:rPr lang="en-US" dirty="0" smtClean="0">
                <a:latin typeface="Segoe UI" pitchFamily="34" charset="0"/>
                <a:ea typeface="Segoe UI" pitchFamily="34" charset="0"/>
                <a:cs typeface="Segoe UI" pitchFamily="34" charset="0"/>
                <a:hlinkClick r:id="rId5"/>
              </a:rPr>
              <a:t>://www.youtube.com/@</a:t>
            </a:r>
            <a:r>
              <a:rPr lang="en-US" dirty="0" smtClean="0">
                <a:latin typeface="Segoe UI" pitchFamily="34" charset="0"/>
                <a:ea typeface="Segoe UI" pitchFamily="34" charset="0"/>
                <a:cs typeface="Segoe UI" pitchFamily="34" charset="0"/>
                <a:hlinkClick r:id="rId5"/>
              </a:rPr>
              <a:t>ISKCONRivne/videos</a:t>
            </a:r>
            <a:endParaRPr lang="en-US" dirty="0" smtClean="0">
              <a:latin typeface="Segoe UI" pitchFamily="34" charset="0"/>
              <a:ea typeface="Segoe UI" pitchFamily="34" charset="0"/>
              <a:cs typeface="Segoe UI" pitchFamily="34" charset="0"/>
            </a:endParaRPr>
          </a:p>
          <a:p>
            <a:r>
              <a:rPr lang="uk-UA" dirty="0" smtClean="0">
                <a:latin typeface="Segoe UI" pitchFamily="34" charset="0"/>
                <a:ea typeface="Segoe UI" pitchFamily="34" charset="0"/>
                <a:cs typeface="Segoe UI" pitchFamily="34" charset="0"/>
              </a:rPr>
              <a:t>В. </a:t>
            </a:r>
            <a:r>
              <a:rPr lang="uk-UA" dirty="0" err="1" smtClean="0">
                <a:latin typeface="Segoe UI" pitchFamily="34" charset="0"/>
                <a:ea typeface="Segoe UI" pitchFamily="34" charset="0"/>
                <a:cs typeface="Segoe UI" pitchFamily="34" charset="0"/>
              </a:rPr>
              <a:t>Шиндерук</a:t>
            </a:r>
            <a:r>
              <a:rPr lang="uk-UA" dirty="0" smtClean="0">
                <a:latin typeface="Segoe UI" pitchFamily="34" charset="0"/>
                <a:ea typeface="Segoe UI" pitchFamily="34" charset="0"/>
                <a:cs typeface="Segoe UI" pitchFamily="34" charset="0"/>
              </a:rPr>
              <a:t>. У напрямку світла. Тернопіль, ЗКФ, 2023. 96 с.</a:t>
            </a:r>
          </a:p>
          <a:p>
            <a:r>
              <a:rPr lang="uk-UA" dirty="0" err="1" smtClean="0">
                <a:latin typeface="Segoe UI" pitchFamily="34" charset="0"/>
                <a:ea typeface="Segoe UI" pitchFamily="34" charset="0"/>
                <a:cs typeface="Segoe UI" pitchFamily="34" charset="0"/>
              </a:rPr>
              <a:t>Бгактіведанта</a:t>
            </a:r>
            <a:r>
              <a:rPr lang="uk-UA" dirty="0" smtClean="0">
                <a:latin typeface="Segoe UI" pitchFamily="34" charset="0"/>
                <a:ea typeface="Segoe UI" pitchFamily="34" charset="0"/>
                <a:cs typeface="Segoe UI" pitchFamily="34" charset="0"/>
              </a:rPr>
              <a:t> </a:t>
            </a:r>
            <a:r>
              <a:rPr lang="uk-UA" dirty="0" err="1" smtClean="0">
                <a:latin typeface="Segoe UI" pitchFamily="34" charset="0"/>
                <a:ea typeface="Segoe UI" pitchFamily="34" charset="0"/>
                <a:cs typeface="Segoe UI" pitchFamily="34" charset="0"/>
              </a:rPr>
              <a:t>Свамі</a:t>
            </a:r>
            <a:r>
              <a:rPr lang="uk-UA" dirty="0" smtClean="0">
                <a:latin typeface="Segoe UI" pitchFamily="34" charset="0"/>
                <a:ea typeface="Segoe UI" pitchFamily="34" charset="0"/>
                <a:cs typeface="Segoe UI" pitchFamily="34" charset="0"/>
              </a:rPr>
              <a:t> </a:t>
            </a:r>
            <a:r>
              <a:rPr lang="uk-UA" dirty="0" err="1" smtClean="0">
                <a:latin typeface="Segoe UI" pitchFamily="34" charset="0"/>
                <a:ea typeface="Segoe UI" pitchFamily="34" charset="0"/>
                <a:cs typeface="Segoe UI" pitchFamily="34" charset="0"/>
              </a:rPr>
              <a:t>Прабгупада</a:t>
            </a:r>
            <a:r>
              <a:rPr lang="uk-UA" dirty="0" smtClean="0">
                <a:latin typeface="Segoe UI" pitchFamily="34" charset="0"/>
                <a:ea typeface="Segoe UI" pitchFamily="34" charset="0"/>
                <a:cs typeface="Segoe UI" pitchFamily="34" charset="0"/>
              </a:rPr>
              <a:t> А. Ч</a:t>
            </a:r>
            <a:r>
              <a:rPr lang="uk-UA" dirty="0" smtClean="0">
                <a:latin typeface="Segoe UI" pitchFamily="34" charset="0"/>
                <a:ea typeface="Segoe UI" pitchFamily="34" charset="0"/>
                <a:cs typeface="Segoe UI" pitchFamily="34" charset="0"/>
              </a:rPr>
              <a:t>.</a:t>
            </a:r>
            <a:r>
              <a:rPr lang="uk-UA" dirty="0" smtClean="0">
                <a:latin typeface="Segoe UI" pitchFamily="34" charset="0"/>
                <a:ea typeface="Segoe UI" pitchFamily="34" charset="0"/>
                <a:cs typeface="Segoe UI" pitchFamily="34" charset="0"/>
              </a:rPr>
              <a:t> По той бік народження і смерті. Харків, 2017. 64 с.</a:t>
            </a:r>
            <a:endParaRPr lang="uk-UA" b="1" dirty="0" smtClean="0"/>
          </a:p>
          <a:p>
            <a:endParaRPr lang="uk-UA" dirty="0"/>
          </a:p>
        </p:txBody>
      </p:sp>
      <p:pic>
        <p:nvPicPr>
          <p:cNvPr id="7" name="Picture 2"/>
          <p:cNvPicPr>
            <a:picLocks noChangeAspect="1" noChangeArrowheads="1"/>
          </p:cNvPicPr>
          <p:nvPr/>
        </p:nvPicPr>
        <p:blipFill>
          <a:blip r:embed="rId6" cstate="print"/>
          <a:srcRect/>
          <a:stretch>
            <a:fillRect/>
          </a:stretch>
        </p:blipFill>
        <p:spPr bwMode="auto">
          <a:xfrm>
            <a:off x="6985687" y="112976"/>
            <a:ext cx="1802800" cy="1421467"/>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885</TotalTime>
  <Words>2218</Words>
  <Application>Microsoft Office PowerPoint</Application>
  <PresentationFormat>Экран (4:3)</PresentationFormat>
  <Paragraphs>128</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ТРАДИЦІЙНА ПОЛІСЬКА ТА  СХІДНА КУЛЬТУРА У  СУЧАСНОМУ ПРОСТОРІ  М. РІВНЕ</vt:lpstr>
      <vt:lpstr>Актуальність</vt:lpstr>
      <vt:lpstr>Мета роботи: дослідити взаємодію традиційної поліської та східної духовних культур у м. Рівне</vt:lpstr>
      <vt:lpstr>Методи дослідження</vt:lpstr>
      <vt:lpstr>Слайд 5</vt:lpstr>
      <vt:lpstr>Ukrainian Center Полісся у м. Рівне. Музейна кімната</vt:lpstr>
      <vt:lpstr>Центр ведичної культури в м. Рівне.  Релігійна громада свідомості Крішни</vt:lpstr>
      <vt:lpstr>Сакральні символи ведичного храму </vt:lpstr>
      <vt:lpstr>Веганство в східній культурі та українські традиції посту: порівняння</vt:lpstr>
      <vt:lpstr>Порівняльна характеристика сакральних символів українських традицій та  ведичної культури</vt:lpstr>
      <vt:lpstr>“Рушник-Божник“</vt:lpstr>
      <vt:lpstr>"Дерев’яна ступа", виготовлений з дерева на початку 20 століття.</vt:lpstr>
      <vt:lpstr>Глиняна писанка і писанка на страусиному яйці </vt:lpstr>
      <vt:lpstr>Лялька з кукурудзяного листя (талашу) та сухоцвітів і Лялька-коник із ниток</vt:lpstr>
      <vt:lpstr>Висновки</vt:lpstr>
      <vt:lpstr>Джерела</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ЕСКУРСІЙНИЙ МАРШРУТ ДО НАЙСТАРІШОЇ АПТЕКИ МІСТА РІВНЕ</dc:title>
  <dc:creator>Vovan</dc:creator>
  <cp:lastModifiedBy>Vovan</cp:lastModifiedBy>
  <cp:revision>72</cp:revision>
  <dcterms:created xsi:type="dcterms:W3CDTF">2024-04-21T15:39:00Z</dcterms:created>
  <dcterms:modified xsi:type="dcterms:W3CDTF">2026-04-22T20:14:38Z</dcterms:modified>
</cp:coreProperties>
</file>