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5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43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187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447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872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282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722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317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9782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57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56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050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97865-266A-4255-9037-72472E638528}" type="datetimeFigureOut">
              <a:rPr lang="uk-UA" smtClean="0"/>
              <a:t>24.04.2026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9BDCB-EDDF-4BCE-909B-59DFF3C8874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211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432664" y="634800"/>
            <a:ext cx="94515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ФОРМУВАННЯ ТА ФУНКЦІОНУВАННЯ МІСЯЧНОГО ДАТА-ЦЕНТРУ ШТУЧНОГО ІНТЕЛЕКТУ В УМОВАХ ОБМЕЖЕНЬ МІЖПЛАНЕТАРНОГО </a:t>
            </a:r>
            <a:r>
              <a:rPr lang="ru-RU" sz="2000" b="1" dirty="0" smtClean="0">
                <a:solidFill>
                  <a:srgbClr val="00206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uk-UA" sz="1600" b="1" dirty="0" smtClean="0">
              <a:solidFill>
                <a:srgbClr val="002060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Виконала: Соломко Дарія Сергіївна 8 клас, ліцей №22</a:t>
            </a:r>
            <a:endParaRPr lang="uk-UA" sz="1400" dirty="0" smtClean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 Кононенко Олег Вікторович, вчитель інформатики ліцею №22 </a:t>
            </a:r>
            <a:endParaRPr lang="uk-UA" sz="14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На Луне теперь ловит 4G: Nokia и NASA доставили интернет на спутн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92" y="3120887"/>
            <a:ext cx="4464221" cy="327784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5771322" y="3167077"/>
            <a:ext cx="6096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1100" b="1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 дослідження: </a:t>
            </a:r>
            <a:r>
              <a:rPr lang="uk-UA" sz="1100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Об’єктом дослідження є процеси розгортання та функціонування високопродуктивної обчислювальної інфраструктури штучного інтелекту в позаземному середовищі, зокрема на поверхні Місяця, як елементу формування </a:t>
            </a:r>
            <a:r>
              <a:rPr lang="uk-UA" sz="1100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міжпланетарної</a:t>
            </a:r>
            <a:r>
              <a:rPr lang="uk-UA" sz="1100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цифрової інфраструктури.</a:t>
            </a:r>
            <a:endParaRPr lang="uk-UA" sz="1000" dirty="0" smtClean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11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Предмет </a:t>
            </a:r>
            <a:r>
              <a:rPr lang="uk-UA" sz="1100" b="1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  <a:r>
              <a:rPr lang="uk-UA" sz="1100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Предметом дослідження виступають технологічні, телекомунікаційні та системно-архітектурні особливості організації </a:t>
            </a:r>
            <a:r>
              <a:rPr lang="uk-UA" sz="1100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міжпланетарного</a:t>
            </a:r>
            <a:r>
              <a:rPr lang="uk-UA" sz="1100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обміну даними між місячним дата-центром та наземними інформаційними системами, включаючи параметри затримки, пропускної здатності та надійності каналів зв’язку.</a:t>
            </a:r>
            <a:endParaRPr lang="uk-UA" sz="1000" dirty="0" smtClean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1100" b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Мета </a:t>
            </a:r>
            <a:r>
              <a:rPr lang="uk-UA" sz="1100" b="1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дослідження: </a:t>
            </a:r>
            <a:r>
              <a:rPr lang="uk-UA" sz="1100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Метою дослідження є комплексний аналіз сучасних та перспективних технологій </a:t>
            </a:r>
            <a:r>
              <a:rPr lang="uk-UA" sz="1100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міжпланетарного</a:t>
            </a:r>
            <a:r>
              <a:rPr lang="uk-UA" sz="1100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зв’язку з метою обґрунтування ефективних моделей забезпечення стабільного, надійного та масштабованого обміну даними між місячним дата-центром штучного інтелекту та Землею.</a:t>
            </a:r>
            <a:endParaRPr lang="uk-UA" sz="10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6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14131" y="465379"/>
            <a:ext cx="69308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Наукова новизна дослідження: </a:t>
            </a:r>
            <a:endParaRPr lang="uk-UA" b="1" dirty="0" smtClean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Наукова </a:t>
            </a:r>
            <a:r>
              <a:rPr lang="uk-UA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новизна полягає в обґрунтуванні інтеграційного підходу до місячного дата-центру як елементу </a:t>
            </a:r>
            <a:r>
              <a:rPr lang="uk-UA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міжпланетарної</a:t>
            </a:r>
            <a:r>
              <a:rPr lang="uk-UA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інфраструктури з урахуванням обмежень зв’язку, застосування асинхронних </a:t>
            </a:r>
            <a:r>
              <a:rPr lang="uk-UA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архітектур</a:t>
            </a:r>
            <a:r>
              <a:rPr lang="uk-UA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edge</a:t>
            </a:r>
            <a:r>
              <a:rPr lang="uk-UA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-обчислень і протоколів 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DTN</a:t>
            </a:r>
            <a:endParaRPr lang="uk-UA" sz="1400" dirty="0" smtClean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606288" y="3476936"/>
            <a:ext cx="467139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Практичне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проєктуванні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міжпланетарних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інформаційних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систем,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розробці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архітектур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автономних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дата-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центрів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вдосконаленні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технологій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космічного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7742583" y="554831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1400" b="1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 дослідження: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процесі дослідження</a:t>
            </a:r>
            <a:r>
              <a:rPr lang="uk-UA" sz="14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використано сукупність загальнонаукових та спеціальних методів: метод системного</a:t>
            </a:r>
            <a:r>
              <a:rPr lang="uk-UA" sz="1400" i="1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аналізу, порівняльний метод, метод моделювання, аналіз наукових джерел, прогностичний метод.</a:t>
            </a:r>
            <a:endParaRPr lang="uk-UA" sz="1100" dirty="0" smtClean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осмічний 4G: як працюватиме мобільний зв'язок на Місяц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70079"/>
            <a:ext cx="5685183" cy="379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97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49626" y="995953"/>
            <a:ext cx="52846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Стрімке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обчислювальних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 систем штучного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інтелекту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зумовлює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пошуку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альтернативних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платформ для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розміщення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обчислювальної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інфраструктури</a:t>
            </a:r>
            <a:r>
              <a:rPr lang="ru-RU" sz="2000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2000" dirty="0">
              <a:latin typeface="Bahnschrift" panose="020B0502040204020203" pitchFamily="34" charset="0"/>
            </a:endParaRPr>
          </a:p>
        </p:txBody>
      </p:sp>
      <p:pic>
        <p:nvPicPr>
          <p:cNvPr id="3074" name="Picture 2" descr="На Луне построят первый в истории дата-цент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944" y="2687426"/>
            <a:ext cx="6188464" cy="358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304799" y="3407899"/>
            <a:ext cx="50722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Сучасні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аналітичні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матеріали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вказують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швидке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енергоспоживання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дата-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центрів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необхідність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переходу до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моделей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Місячне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низку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фізичних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переваг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функціонування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обчислювальних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Вакуум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ефективному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тепловідведенню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табільне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сонячне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освітлення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окремих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регіонах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відновлювані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енергії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6527749" y="995953"/>
            <a:ext cx="47888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Дослідницькі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реалізовані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NASA,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демонструють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довготривалої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рамках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космічних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місій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24069" y="644456"/>
            <a:ext cx="552947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1.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Ключовим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обмеженням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функціонування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дата-центру на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Місяці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специфіка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міжпланетарного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зв’язку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. Через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значну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відстань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Землею та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Місяцем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затримка</a:t>
            </a:r>
            <a:r>
              <a:rPr lang="ru-RU" b="1" dirty="0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сигналу </a:t>
            </a:r>
            <a:r>
              <a:rPr lang="ru-RU" b="1" dirty="0" err="1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приблизно</a:t>
            </a:r>
            <a:r>
              <a:rPr lang="ru-RU" b="1" dirty="0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1,28 </a:t>
            </a:r>
            <a:r>
              <a:rPr lang="ru-RU" b="1" dirty="0" err="1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секунди</a:t>
            </a:r>
            <a:r>
              <a:rPr lang="ru-RU" b="1" dirty="0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в один </a:t>
            </a:r>
            <a:r>
              <a:rPr lang="ru-RU" b="1" dirty="0" err="1">
                <a:solidFill>
                  <a:srgbClr val="C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бік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унеможливлює</a:t>
            </a:r>
            <a:r>
              <a:rPr lang="ru-RU" b="1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застосування</a:t>
            </a:r>
            <a:r>
              <a:rPr lang="ru-RU" b="1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традиційних</a:t>
            </a:r>
            <a:r>
              <a:rPr lang="ru-RU" b="1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моделей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синхронної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взаємодії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обумовлює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необхідність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переходу до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асинхронних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систем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обробки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підвищення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рівня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автономності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штучного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інтелекту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. 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81" y="854765"/>
            <a:ext cx="5654664" cy="3359425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3051312" y="4716568"/>
            <a:ext cx="875637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Додатковим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обмеженням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b="1" dirty="0" err="1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пропускна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здатність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каналів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Традиційні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радіочастотні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технології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поступово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доповнюються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лазерними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системами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забезпечують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значно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більшу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швидкість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передачі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даних</a:t>
            </a: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>
              <a:latin typeface="Bahnschrift" panose="020B0502040204020203" pitchFamily="34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0" y="0"/>
            <a:ext cx="12192000" cy="3578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кутник 8"/>
          <p:cNvSpPr/>
          <p:nvPr/>
        </p:nvSpPr>
        <p:spPr>
          <a:xfrm>
            <a:off x="0" y="6518018"/>
            <a:ext cx="12192000" cy="3578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69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620077" y="4358761"/>
            <a:ext cx="974034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надійності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залишається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критичною.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Наявність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затінення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космічних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перешкод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вікон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зумовлює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необхідність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спеціалізованих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протоколів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Одним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рішень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Delay-Tolerant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Networking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(DTN),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передавати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дані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умовах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значних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затримок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переривань</a:t>
            </a:r>
            <a:r>
              <a:rPr lang="ru-RU" dirty="0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endParaRPr lang="uk-UA" dirty="0">
              <a:latin typeface="Bahnschrif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7" y="506896"/>
            <a:ext cx="6486938" cy="3538330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7822096" y="735496"/>
            <a:ext cx="3667538" cy="326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Згідно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з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сучасними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дослідженнями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оптичний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зв’язок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може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забезпечити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кратне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збільшення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ефективності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передачі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інформації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у </a:t>
            </a:r>
            <a:r>
              <a:rPr lang="ru-RU" sz="2000" dirty="0" err="1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космічних</a:t>
            </a:r>
            <a:r>
              <a:rPr lang="ru-RU" sz="2000" dirty="0" smtClean="0">
                <a:solidFill>
                  <a:srgbClr val="000000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мережах. </a:t>
            </a:r>
            <a:endParaRPr lang="ru-RU" sz="2000" dirty="0" smtClean="0">
              <a:solidFill>
                <a:srgbClr val="000000"/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15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26774" y="545109"/>
            <a:ext cx="11459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</a:t>
            </a: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виклики</a:t>
            </a: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формується</a:t>
            </a: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концепція</a:t>
            </a: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edge-обчислень</a:t>
            </a:r>
            <a:endParaRPr lang="ru-RU" sz="24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Вона </a:t>
            </a:r>
            <a:r>
              <a:rPr lang="ru-RU" sz="20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локальну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обробку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Місяці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мінімізувати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залежність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каналів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зв’язку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Землею та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підвищити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 штучного </a:t>
            </a:r>
            <a:r>
              <a:rPr lang="ru-RU" sz="20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інтелекту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4" y="2624833"/>
            <a:ext cx="7195930" cy="3925053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8249479" y="2456458"/>
            <a:ext cx="353833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 точки зору національного контексту, розвиток подібних технологій відповідає стратегічним напрямам </a:t>
            </a:r>
            <a:r>
              <a:rPr lang="uk-UA" sz="20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цифровізації</a:t>
            </a:r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розвитку космічної діяльності України. Відповідні державні документи підкреслюють важливість розвитку телекомунікаційної інфраструктури та інтеграції у глобальні технологічні процеси </a:t>
            </a:r>
            <a:endParaRPr lang="uk-U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50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87017" y="306243"/>
            <a:ext cx="113206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чином, </a:t>
            </a:r>
            <a:r>
              <a:rPr lang="uk-UA" sz="20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 </a:t>
            </a:r>
            <a:r>
              <a:rPr lang="uk-UA" sz="20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дата-центру штучного інтелекту</a:t>
            </a:r>
            <a:r>
              <a:rPr lang="uk-U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Місяці потребує комплексного підходу, що </a:t>
            </a: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включає: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 </a:t>
            </a:r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автономних обчислювальних систем</a:t>
            </a: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впровадження </a:t>
            </a:r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новітніх технологій зв’язку </a:t>
            </a: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адаптацію </a:t>
            </a:r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мережевих протоколів до умов </a:t>
            </a:r>
            <a:r>
              <a:rPr lang="uk-UA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міжпланетарного</a:t>
            </a:r>
            <a:r>
              <a:rPr lang="uk-UA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середовища. </a:t>
            </a:r>
            <a:endParaRPr lang="uk-UA" sz="20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Реалізація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таких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стати основою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міжпланетарної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цифрової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інфраструктури</a:t>
            </a: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365" y="2782955"/>
            <a:ext cx="7225748" cy="394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2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439</Words>
  <Application>Microsoft Office PowerPoint</Application>
  <PresentationFormat>Широкий екран</PresentationFormat>
  <Paragraphs>34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4" baseType="lpstr">
      <vt:lpstr>Arial</vt:lpstr>
      <vt:lpstr>Bahnschrift</vt:lpstr>
      <vt:lpstr>Calibri</vt:lpstr>
      <vt:lpstr>Calibri Light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Oleg Kononenko</dc:creator>
  <cp:lastModifiedBy>Oleg Kononenko</cp:lastModifiedBy>
  <cp:revision>5</cp:revision>
  <dcterms:created xsi:type="dcterms:W3CDTF">2026-04-24T16:38:30Z</dcterms:created>
  <dcterms:modified xsi:type="dcterms:W3CDTF">2026-04-24T17:10:34Z</dcterms:modified>
</cp:coreProperties>
</file>