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4630400" cy="8229600"/>
  <p:notesSz cx="14630400" cy="8229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75B8F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D5E4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75B8F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D5E4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75B8F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75B8F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355" y="-355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031" y="0"/>
                </a:moveTo>
                <a:lnTo>
                  <a:pt x="0" y="0"/>
                </a:lnTo>
                <a:lnTo>
                  <a:pt x="0" y="8229231"/>
                </a:lnTo>
                <a:lnTo>
                  <a:pt x="7315200" y="8229231"/>
                </a:lnTo>
                <a:lnTo>
                  <a:pt x="14630031" y="8229231"/>
                </a:lnTo>
                <a:lnTo>
                  <a:pt x="14630031" y="0"/>
                </a:lnTo>
                <a:close/>
              </a:path>
            </a:pathLst>
          </a:custGeom>
          <a:solidFill>
            <a:srgbClr val="161A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-355" y="-355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031" y="0"/>
                </a:moveTo>
                <a:lnTo>
                  <a:pt x="0" y="0"/>
                </a:lnTo>
                <a:lnTo>
                  <a:pt x="0" y="8229231"/>
                </a:lnTo>
                <a:lnTo>
                  <a:pt x="7315200" y="8229231"/>
                </a:lnTo>
                <a:lnTo>
                  <a:pt x="14630031" y="8229231"/>
                </a:lnTo>
                <a:lnTo>
                  <a:pt x="14630031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39039" y="7749349"/>
            <a:ext cx="1722234" cy="4111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304" y="8902"/>
            <a:ext cx="11621135" cy="1852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75B8F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67145" y="3206193"/>
            <a:ext cx="7570469" cy="310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D5E4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asa.gov/communicating-with-missions/dsn/?utm_source=chatgpt.com" TargetMode="External"/><Relationship Id="rId3" Type="http://schemas.openxmlformats.org/officeDocument/2006/relationships/hyperlink" Target="https://www.esa.int/Enabling_Support/Operations/Estrack" TargetMode="External"/><Relationship Id="rId4" Type="http://schemas.openxmlformats.org/officeDocument/2006/relationships/hyperlink" Target="https://public.ccsds.org/" TargetMode="External"/><Relationship Id="rId5" Type="http://schemas.openxmlformats.org/officeDocument/2006/relationships/hyperlink" Target="https://www.nasa.gov/mission/deep-space-optical-communications-dsoc/?utm_source=chatgpt.com" TargetMode="External"/><Relationship Id="rId6" Type="http://schemas.openxmlformats.org/officeDocument/2006/relationships/hyperlink" Target="https://www.nasa.gov/communicating-with-missions/delay-disruption-tolerant-networking/?utm_source=chatgpt.com" TargetMode="External"/><Relationship Id="rId7" Type="http://schemas.openxmlformats.org/officeDocument/2006/relationships/hyperlink" Target="https://www.uahirise.org/" TargetMode="External"/><Relationship Id="rId8" Type="http://schemas.openxmlformats.org/officeDocument/2006/relationships/hyperlink" Target="https://science.nasa.gov/mars/mars-relay-network/?utm_source=chatgpt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algn="ctr" marL="12065" marR="5080">
              <a:lnSpc>
                <a:spcPts val="4850"/>
              </a:lnSpc>
              <a:spcBef>
                <a:spcPts val="30"/>
              </a:spcBef>
            </a:pPr>
            <a:r>
              <a:rPr dirty="0" sz="3900" spc="180"/>
              <a:t>Міжпланетарний</a:t>
            </a:r>
            <a:r>
              <a:rPr dirty="0" sz="3900" spc="-10"/>
              <a:t> </a:t>
            </a:r>
            <a:r>
              <a:rPr dirty="0" sz="3900" spc="200"/>
              <a:t>зв’язок</a:t>
            </a:r>
            <a:r>
              <a:rPr dirty="0" sz="3900"/>
              <a:t> </a:t>
            </a:r>
            <a:r>
              <a:rPr dirty="0" sz="3900" spc="365"/>
              <a:t>як</a:t>
            </a:r>
            <a:r>
              <a:rPr dirty="0" sz="3900"/>
              <a:t> </a:t>
            </a:r>
            <a:r>
              <a:rPr dirty="0" sz="3900" spc="175"/>
              <a:t>інфраструктурна </a:t>
            </a:r>
            <a:r>
              <a:rPr dirty="0" sz="3900" spc="235"/>
              <a:t>основа</a:t>
            </a:r>
            <a:r>
              <a:rPr dirty="0" sz="3900" spc="10"/>
              <a:t> </a:t>
            </a:r>
            <a:r>
              <a:rPr dirty="0" sz="3900" spc="210"/>
              <a:t>взаємодії</a:t>
            </a:r>
            <a:r>
              <a:rPr dirty="0" sz="3900" spc="15"/>
              <a:t> </a:t>
            </a:r>
            <a:r>
              <a:rPr dirty="0" sz="3900" spc="185"/>
              <a:t>між</a:t>
            </a:r>
            <a:r>
              <a:rPr dirty="0" sz="3900" spc="15"/>
              <a:t> </a:t>
            </a:r>
            <a:r>
              <a:rPr dirty="0" sz="3900" spc="265"/>
              <a:t>космічними </a:t>
            </a:r>
            <a:r>
              <a:rPr dirty="0" sz="3900" spc="270"/>
              <a:t>розвідувальними</a:t>
            </a:r>
            <a:r>
              <a:rPr dirty="0" sz="3900" spc="-10"/>
              <a:t> </a:t>
            </a:r>
            <a:r>
              <a:rPr dirty="0" sz="3900" spc="204"/>
              <a:t>апаратами</a:t>
            </a:r>
            <a:r>
              <a:rPr dirty="0" sz="3900" spc="-5"/>
              <a:t> </a:t>
            </a:r>
            <a:r>
              <a:rPr dirty="0" sz="3900" spc="280"/>
              <a:t>та</a:t>
            </a:r>
            <a:r>
              <a:rPr dirty="0" sz="3900" spc="-5"/>
              <a:t> </a:t>
            </a:r>
            <a:r>
              <a:rPr dirty="0" sz="3900" spc="175"/>
              <a:t>Землею</a:t>
            </a:r>
            <a:endParaRPr sz="3900"/>
          </a:p>
        </p:txBody>
      </p:sp>
      <p:sp>
        <p:nvSpPr>
          <p:cNvPr id="3" name="object 3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3535" y="2094879"/>
            <a:ext cx="12590780" cy="5175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2120" indent="914400">
              <a:lnSpc>
                <a:spcPct val="134400"/>
              </a:lnSpc>
              <a:spcBef>
                <a:spcPts val="100"/>
              </a:spcBef>
            </a:pP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сучасних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умовах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розвитку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космічних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технологій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міжпланетарний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зв’язок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виступає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ключовим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елементом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дослідження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Сонячної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системи.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Космічні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розвідувальні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апарати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забезпечують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отримання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наукових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про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планети,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астероїди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їх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середовище,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однак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ефективність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цих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досліджень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безпосередньо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залежить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від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можливостей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передавання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інформації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Землю.</a:t>
            </a:r>
            <a:endParaRPr sz="1550">
              <a:latin typeface="Trebuchet MS"/>
              <a:cs typeface="Trebuchet MS"/>
            </a:endParaRPr>
          </a:p>
          <a:p>
            <a:pPr marL="35560" marR="1080770">
              <a:lnSpc>
                <a:spcPct val="134400"/>
              </a:lnSpc>
              <a:spcBef>
                <a:spcPts val="1335"/>
              </a:spcBef>
            </a:pPr>
            <a:r>
              <a:rPr dirty="0" u="sng" sz="1550" spc="5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Об’єкт</a:t>
            </a:r>
            <a:r>
              <a:rPr dirty="0" u="sng" sz="1550" spc="1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6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дослідження:</a:t>
            </a:r>
            <a:r>
              <a:rPr dirty="0" u="none" sz="1550" spc="165" b="1">
                <a:solidFill>
                  <a:srgbClr val="D5E4EE"/>
                </a:solidFill>
                <a:latin typeface="Calibri"/>
                <a:cs typeface="Calibri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Процеси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u="none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інформації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між</a:t>
            </a:r>
            <a:r>
              <a:rPr dirty="0" u="none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космічними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розвідувальними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апаратами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u="none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наземними</a:t>
            </a:r>
            <a:r>
              <a:rPr dirty="0" u="none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сегментами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прийому</a:t>
            </a:r>
            <a:r>
              <a:rPr dirty="0" u="none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й</a:t>
            </a:r>
            <a:r>
              <a:rPr dirty="0" u="none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обробки</a:t>
            </a:r>
            <a:r>
              <a:rPr dirty="0" u="none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u="none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u="none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Землі.</a:t>
            </a:r>
            <a:endParaRPr sz="1550">
              <a:latin typeface="Trebuchet MS"/>
              <a:cs typeface="Trebuchet MS"/>
            </a:endParaRPr>
          </a:p>
          <a:p>
            <a:pPr marL="35560" marR="1252220">
              <a:lnSpc>
                <a:spcPct val="134400"/>
              </a:lnSpc>
            </a:pPr>
            <a:r>
              <a:rPr dirty="0" u="sng" sz="1550" spc="7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Предмет</a:t>
            </a:r>
            <a:r>
              <a:rPr dirty="0" u="sng" sz="1550" spc="13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6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дослідження:</a:t>
            </a:r>
            <a:r>
              <a:rPr dirty="0" u="none" sz="1550" spc="135" b="1">
                <a:solidFill>
                  <a:srgbClr val="D5E4EE"/>
                </a:solidFill>
                <a:latin typeface="Calibri"/>
                <a:cs typeface="Calibri"/>
              </a:rPr>
              <a:t> </a:t>
            </a:r>
            <a:r>
              <a:rPr dirty="0" u="none" sz="1550" spc="-25">
                <a:solidFill>
                  <a:srgbClr val="D5E4EE"/>
                </a:solidFill>
                <a:latin typeface="Trebuchet MS"/>
                <a:cs typeface="Trebuchet MS"/>
              </a:rPr>
              <a:t>Технологічні</a:t>
            </a:r>
            <a:r>
              <a:rPr dirty="0" u="none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u="none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організаційні</a:t>
            </a:r>
            <a:r>
              <a:rPr dirty="0" u="none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засади</a:t>
            </a:r>
            <a:r>
              <a:rPr dirty="0" u="none" sz="15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функціонування</a:t>
            </a:r>
            <a:r>
              <a:rPr dirty="0" u="none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міжпланетарного</a:t>
            </a:r>
            <a:r>
              <a:rPr dirty="0" u="none" sz="15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55">
                <a:solidFill>
                  <a:srgbClr val="D5E4EE"/>
                </a:solidFill>
                <a:latin typeface="Trebuchet MS"/>
                <a:cs typeface="Trebuchet MS"/>
              </a:rPr>
              <a:t>зв’язку,</a:t>
            </a:r>
            <a:r>
              <a:rPr dirty="0" u="none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зокрема</a:t>
            </a:r>
            <a:r>
              <a:rPr dirty="0" u="none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сучасні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типи</a:t>
            </a:r>
            <a:r>
              <a:rPr dirty="0" u="none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каналів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передачі</a:t>
            </a:r>
            <a:r>
              <a:rPr dirty="0" u="none" sz="1550" spc="-20">
                <a:solidFill>
                  <a:srgbClr val="D5E4EE"/>
                </a:solidFill>
                <a:latin typeface="Trebuchet MS"/>
                <a:cs typeface="Trebuchet MS"/>
              </a:rPr>
              <a:t> (радіочастотні,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35">
                <a:solidFill>
                  <a:srgbClr val="D5E4EE"/>
                </a:solidFill>
                <a:latin typeface="Trebuchet MS"/>
                <a:cs typeface="Trebuchet MS"/>
              </a:rPr>
              <a:t>оптичні),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мережеві</a:t>
            </a:r>
            <a:r>
              <a:rPr dirty="0" u="none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протоколи,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а</a:t>
            </a:r>
            <a:r>
              <a:rPr dirty="0" u="none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також</a:t>
            </a:r>
            <a:r>
              <a:rPr dirty="0" u="none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напрями</a:t>
            </a:r>
            <a:r>
              <a:rPr dirty="0" u="none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55">
                <a:solidFill>
                  <a:srgbClr val="D5E4EE"/>
                </a:solidFill>
                <a:latin typeface="Trebuchet MS"/>
                <a:cs typeface="Trebuchet MS"/>
              </a:rPr>
              <a:t>їх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удосконалення</a:t>
            </a:r>
            <a:r>
              <a:rPr dirty="0" u="none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80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умовах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 великих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відстаней</a:t>
            </a:r>
            <a:r>
              <a:rPr dirty="0" u="none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75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u="none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затримок</a:t>
            </a:r>
            <a:r>
              <a:rPr dirty="0" u="none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сигналу.</a:t>
            </a:r>
            <a:endParaRPr sz="1550">
              <a:latin typeface="Trebuchet MS"/>
              <a:cs typeface="Trebuchet MS"/>
            </a:endParaRPr>
          </a:p>
          <a:p>
            <a:pPr marL="35560" marR="5080">
              <a:lnSpc>
                <a:spcPct val="134400"/>
              </a:lnSpc>
              <a:spcBef>
                <a:spcPts val="1750"/>
              </a:spcBef>
            </a:pPr>
            <a:r>
              <a:rPr dirty="0" u="sng" sz="1550" spc="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Мета</a:t>
            </a:r>
            <a:r>
              <a:rPr dirty="0" u="sng" sz="1550" spc="12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6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дослідження:</a:t>
            </a:r>
            <a:r>
              <a:rPr dirty="0" u="none" sz="1550" spc="120" b="1">
                <a:solidFill>
                  <a:srgbClr val="D5E4EE"/>
                </a:solidFill>
                <a:latin typeface="Calibri"/>
                <a:cs typeface="Calibri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Комплексний аналіз</a:t>
            </a:r>
            <a:r>
              <a:rPr dirty="0" u="none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сучасних науково-</a:t>
            </a:r>
            <a:r>
              <a:rPr dirty="0" u="none" sz="1550" spc="-30">
                <a:solidFill>
                  <a:srgbClr val="D5E4EE"/>
                </a:solidFill>
                <a:latin typeface="Trebuchet MS"/>
                <a:cs typeface="Trebuchet MS"/>
              </a:rPr>
              <a:t>технічних</a:t>
            </a:r>
            <a:r>
              <a:rPr dirty="0" u="none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рішень </a:t>
            </a:r>
            <a:r>
              <a:rPr dirty="0" u="none" sz="1550" spc="-55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u="none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45">
                <a:solidFill>
                  <a:srgbClr val="D5E4EE"/>
                </a:solidFill>
                <a:latin typeface="Trebuchet MS"/>
                <a:cs typeface="Trebuchet MS"/>
              </a:rPr>
              <a:t>сфері</a:t>
            </a:r>
            <a:r>
              <a:rPr dirty="0" u="none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міжпланетарного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зв’язку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80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 метою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визначення ефективних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напрямів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його</a:t>
            </a:r>
            <a:r>
              <a:rPr dirty="0" u="none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вдосконалення</a:t>
            </a:r>
            <a:r>
              <a:rPr dirty="0" u="none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для</a:t>
            </a:r>
            <a:r>
              <a:rPr dirty="0" u="none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забезпечення</a:t>
            </a:r>
            <a:r>
              <a:rPr dirty="0" u="none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25">
                <a:solidFill>
                  <a:srgbClr val="D5E4EE"/>
                </a:solidFill>
                <a:latin typeface="Trebuchet MS"/>
                <a:cs typeface="Trebuchet MS"/>
              </a:rPr>
              <a:t>стабільної,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високошвидкісної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u="none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надійної</a:t>
            </a:r>
            <a:r>
              <a:rPr dirty="0" u="none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між</a:t>
            </a:r>
            <a:r>
              <a:rPr dirty="0" u="none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космічними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розвідувальними</a:t>
            </a:r>
            <a:r>
              <a:rPr dirty="0" u="none" sz="1550" spc="1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апаратами</a:t>
            </a:r>
            <a:r>
              <a:rPr dirty="0" u="none" sz="1550" spc="1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u="none" sz="1550" spc="1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Землею.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1550">
              <a:latin typeface="Trebuchet MS"/>
              <a:cs typeface="Trebuchet MS"/>
            </a:endParaRPr>
          </a:p>
          <a:p>
            <a:pPr marL="82550">
              <a:lnSpc>
                <a:spcPts val="1835"/>
              </a:lnSpc>
            </a:pPr>
            <a:r>
              <a:rPr dirty="0" u="sng" sz="1550" spc="7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Автор:</a:t>
            </a:r>
            <a:r>
              <a:rPr dirty="0" u="none" sz="1550" spc="160" b="1">
                <a:solidFill>
                  <a:srgbClr val="D5E4EE"/>
                </a:solidFill>
                <a:latin typeface="Calibri"/>
                <a:cs typeface="Calibri"/>
              </a:rPr>
              <a:t> 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Сокольчук</a:t>
            </a:r>
            <a:r>
              <a:rPr dirty="0" u="none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Владислав</a:t>
            </a:r>
            <a:r>
              <a:rPr dirty="0" u="none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Максимович</a:t>
            </a:r>
            <a:endParaRPr sz="1550">
              <a:latin typeface="Trebuchet MS"/>
              <a:cs typeface="Trebuchet MS"/>
            </a:endParaRPr>
          </a:p>
          <a:p>
            <a:pPr marL="82550">
              <a:lnSpc>
                <a:spcPts val="1810"/>
              </a:lnSpc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Учень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10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классу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шкільного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закладу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#106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м.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Києва</a:t>
            </a:r>
            <a:endParaRPr sz="1550">
              <a:latin typeface="Trebuchet MS"/>
              <a:cs typeface="Trebuchet MS"/>
            </a:endParaRPr>
          </a:p>
          <a:p>
            <a:pPr marL="82550" marR="8788400">
              <a:lnSpc>
                <a:spcPts val="1810"/>
              </a:lnSpc>
              <a:spcBef>
                <a:spcPts val="75"/>
              </a:spcBef>
            </a:pPr>
            <a:r>
              <a:rPr dirty="0" u="sng" sz="1550" spc="5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Педагогічний</a:t>
            </a:r>
            <a:r>
              <a:rPr dirty="0" u="sng" sz="1550" spc="15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5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керівник:</a:t>
            </a:r>
            <a:r>
              <a:rPr dirty="0" u="sng" sz="1550" spc="1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Кононенко</a:t>
            </a:r>
            <a:r>
              <a:rPr dirty="0" u="sng" sz="1550" spc="1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3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Олег</a:t>
            </a:r>
            <a:r>
              <a:rPr dirty="0" u="none" sz="1550" spc="30" b="1">
                <a:solidFill>
                  <a:srgbClr val="D5E4EE"/>
                </a:solidFill>
                <a:latin typeface="Calibri"/>
                <a:cs typeface="Calibri"/>
              </a:rPr>
              <a:t> </a:t>
            </a:r>
            <a:r>
              <a:rPr dirty="0" u="sng" sz="1550" spc="5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Керівник </a:t>
            </a:r>
            <a:r>
              <a:rPr dirty="0" u="sng" sz="1550" spc="7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гуртка</a:t>
            </a:r>
            <a:r>
              <a:rPr dirty="0" u="sng" sz="1550" spc="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7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математики</a:t>
            </a:r>
            <a:r>
              <a:rPr dirty="0" u="sng" sz="1550" spc="6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при</a:t>
            </a:r>
            <a:r>
              <a:rPr dirty="0" u="sng" sz="1550" spc="65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50" spc="7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КПДЮ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3644" y="-355"/>
            <a:ext cx="5486400" cy="8229600"/>
            <a:chOff x="9143644" y="-355"/>
            <a:chExt cx="5486400" cy="8229600"/>
          </a:xfrm>
        </p:grpSpPr>
        <p:sp>
          <p:nvSpPr>
            <p:cNvPr id="3" name="object 3"/>
            <p:cNvSpPr/>
            <p:nvPr/>
          </p:nvSpPr>
          <p:spPr>
            <a:xfrm>
              <a:off x="9143644" y="-355"/>
              <a:ext cx="5486400" cy="8229600"/>
            </a:xfrm>
            <a:custGeom>
              <a:avLst/>
              <a:gdLst/>
              <a:ahLst/>
              <a:cxnLst/>
              <a:rect l="l" t="t" r="r" b="b"/>
              <a:pathLst>
                <a:path w="5486400" h="8229600">
                  <a:moveTo>
                    <a:pt x="5486031" y="0"/>
                  </a:moveTo>
                  <a:lnTo>
                    <a:pt x="0" y="0"/>
                  </a:lnTo>
                  <a:lnTo>
                    <a:pt x="0" y="8229231"/>
                  </a:lnTo>
                  <a:lnTo>
                    <a:pt x="2743200" y="8229231"/>
                  </a:lnTo>
                  <a:lnTo>
                    <a:pt x="5486031" y="8229231"/>
                  </a:lnTo>
                  <a:lnTo>
                    <a:pt x="5486031" y="0"/>
                  </a:lnTo>
                  <a:close/>
                </a:path>
              </a:pathLst>
            </a:custGeom>
            <a:solidFill>
              <a:srgbClr val="3E45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42996" y="588962"/>
              <a:ext cx="5287683" cy="705023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2733" rIns="0" bIns="0" rtlCol="0" vert="horz">
            <a:spAutoFit/>
          </a:bodyPr>
          <a:lstStyle/>
          <a:p>
            <a:pPr marL="716280">
              <a:lnSpc>
                <a:spcPct val="100000"/>
              </a:lnSpc>
              <a:spcBef>
                <a:spcPts val="100"/>
              </a:spcBef>
            </a:pPr>
            <a:r>
              <a:rPr dirty="0" spc="110"/>
              <a:t>Методи</a:t>
            </a:r>
            <a:r>
              <a:rPr dirty="0" spc="5"/>
              <a:t> </a:t>
            </a:r>
            <a:r>
              <a:rPr dirty="0" spc="170"/>
              <a:t>дослідження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0745" y="1910196"/>
            <a:ext cx="7573009" cy="1296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роботі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використано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комплекс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загальнонаукових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75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спеціальних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методів: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Аналіз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і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синтез;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Порівняльний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метод;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Математичне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моделювання;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Системний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підхід;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Метод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техніко-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економічного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порівняння;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Емпіричний аналіз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космічних місій.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3445" y="3416046"/>
            <a:ext cx="2386965" cy="3684270"/>
          </a:xfrm>
          <a:custGeom>
            <a:avLst/>
            <a:gdLst/>
            <a:ahLst/>
            <a:cxnLst/>
            <a:rect l="l" t="t" r="r" b="b"/>
            <a:pathLst>
              <a:path w="2386965" h="3684270">
                <a:moveTo>
                  <a:pt x="24828" y="0"/>
                </a:moveTo>
                <a:lnTo>
                  <a:pt x="4318" y="15112"/>
                </a:lnTo>
                <a:lnTo>
                  <a:pt x="1790" y="19430"/>
                </a:lnTo>
                <a:lnTo>
                  <a:pt x="355" y="24472"/>
                </a:lnTo>
                <a:lnTo>
                  <a:pt x="0" y="3659758"/>
                </a:lnTo>
                <a:lnTo>
                  <a:pt x="1435" y="3664788"/>
                </a:lnTo>
                <a:lnTo>
                  <a:pt x="3949" y="3669474"/>
                </a:lnTo>
                <a:lnTo>
                  <a:pt x="6832" y="3673792"/>
                </a:lnTo>
                <a:lnTo>
                  <a:pt x="10439" y="3677754"/>
                </a:lnTo>
                <a:lnTo>
                  <a:pt x="15112" y="3680269"/>
                </a:lnTo>
                <a:lnTo>
                  <a:pt x="19431" y="3682796"/>
                </a:lnTo>
                <a:lnTo>
                  <a:pt x="24472" y="3684231"/>
                </a:lnTo>
                <a:lnTo>
                  <a:pt x="2362314" y="3684231"/>
                </a:lnTo>
                <a:lnTo>
                  <a:pt x="2382837" y="3669118"/>
                </a:lnTo>
                <a:lnTo>
                  <a:pt x="2385352" y="3664788"/>
                </a:lnTo>
                <a:lnTo>
                  <a:pt x="2386799" y="3659758"/>
                </a:lnTo>
                <a:lnTo>
                  <a:pt x="2386697" y="24472"/>
                </a:lnTo>
                <a:lnTo>
                  <a:pt x="2385352" y="19799"/>
                </a:lnTo>
                <a:lnTo>
                  <a:pt x="2382837" y="15112"/>
                </a:lnTo>
                <a:lnTo>
                  <a:pt x="2379954" y="10794"/>
                </a:lnTo>
                <a:lnTo>
                  <a:pt x="2376360" y="6832"/>
                </a:lnTo>
                <a:lnTo>
                  <a:pt x="2371674" y="4317"/>
                </a:lnTo>
                <a:lnTo>
                  <a:pt x="2367356" y="1790"/>
                </a:lnTo>
                <a:lnTo>
                  <a:pt x="2362314" y="355"/>
                </a:lnTo>
                <a:lnTo>
                  <a:pt x="24828" y="0"/>
                </a:lnTo>
                <a:close/>
              </a:path>
            </a:pathLst>
          </a:custGeom>
          <a:solidFill>
            <a:srgbClr val="3E45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79462" y="3609263"/>
            <a:ext cx="1945639" cy="3305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90">
                <a:solidFill>
                  <a:srgbClr val="D5E4EE"/>
                </a:solidFill>
                <a:latin typeface="Palatino Linotype"/>
                <a:cs typeface="Palatino Linotype"/>
              </a:rPr>
              <a:t>Аналіз</a:t>
            </a:r>
            <a:r>
              <a:rPr dirty="0" sz="1950" spc="-5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 spc="70">
                <a:solidFill>
                  <a:srgbClr val="D5E4EE"/>
                </a:solidFill>
                <a:latin typeface="Palatino Linotype"/>
                <a:cs typeface="Palatino Linotype"/>
              </a:rPr>
              <a:t>і</a:t>
            </a:r>
            <a:r>
              <a:rPr dirty="0" sz="1950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 spc="110">
                <a:solidFill>
                  <a:srgbClr val="D5E4EE"/>
                </a:solidFill>
                <a:latin typeface="Palatino Linotype"/>
                <a:cs typeface="Palatino Linotype"/>
              </a:rPr>
              <a:t>синтез</a:t>
            </a:r>
            <a:endParaRPr sz="1950">
              <a:latin typeface="Palatino Linotype"/>
              <a:cs typeface="Palatino Linotype"/>
            </a:endParaRPr>
          </a:p>
          <a:p>
            <a:pPr marL="12700" marR="182245">
              <a:lnSpc>
                <a:spcPct val="134400"/>
              </a:lnSpc>
              <a:spcBef>
                <a:spcPts val="98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Оцінка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існуючих рішень, виокремлення ключових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закономірностей</a:t>
            </a:r>
            <a:r>
              <a:rPr dirty="0" sz="1550" spc="1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і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формування оптимальних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варіантів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розвитку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систем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зв’язку.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78237" y="3416046"/>
            <a:ext cx="2386965" cy="3684270"/>
          </a:xfrm>
          <a:custGeom>
            <a:avLst/>
            <a:gdLst/>
            <a:ahLst/>
            <a:cxnLst/>
            <a:rect l="l" t="t" r="r" b="b"/>
            <a:pathLst>
              <a:path w="2386965" h="3684270">
                <a:moveTo>
                  <a:pt x="24841" y="0"/>
                </a:moveTo>
                <a:lnTo>
                  <a:pt x="4318" y="15112"/>
                </a:lnTo>
                <a:lnTo>
                  <a:pt x="1803" y="19430"/>
                </a:lnTo>
                <a:lnTo>
                  <a:pt x="355" y="24472"/>
                </a:lnTo>
                <a:lnTo>
                  <a:pt x="0" y="3659758"/>
                </a:lnTo>
                <a:lnTo>
                  <a:pt x="1447" y="3664788"/>
                </a:lnTo>
                <a:lnTo>
                  <a:pt x="3962" y="3669474"/>
                </a:lnTo>
                <a:lnTo>
                  <a:pt x="6845" y="3673792"/>
                </a:lnTo>
                <a:lnTo>
                  <a:pt x="10439" y="3677754"/>
                </a:lnTo>
                <a:lnTo>
                  <a:pt x="15125" y="3680269"/>
                </a:lnTo>
                <a:lnTo>
                  <a:pt x="19443" y="3682796"/>
                </a:lnTo>
                <a:lnTo>
                  <a:pt x="24485" y="3684231"/>
                </a:lnTo>
                <a:lnTo>
                  <a:pt x="2362327" y="3684231"/>
                </a:lnTo>
                <a:lnTo>
                  <a:pt x="2382837" y="3669118"/>
                </a:lnTo>
                <a:lnTo>
                  <a:pt x="2385364" y="3664788"/>
                </a:lnTo>
                <a:lnTo>
                  <a:pt x="2386799" y="3659758"/>
                </a:lnTo>
                <a:lnTo>
                  <a:pt x="2386698" y="24472"/>
                </a:lnTo>
                <a:lnTo>
                  <a:pt x="2385364" y="19799"/>
                </a:lnTo>
                <a:lnTo>
                  <a:pt x="2382837" y="15112"/>
                </a:lnTo>
                <a:lnTo>
                  <a:pt x="2379967" y="10794"/>
                </a:lnTo>
                <a:lnTo>
                  <a:pt x="2376360" y="6832"/>
                </a:lnTo>
                <a:lnTo>
                  <a:pt x="2371686" y="4317"/>
                </a:lnTo>
                <a:lnTo>
                  <a:pt x="2367356" y="1790"/>
                </a:lnTo>
                <a:lnTo>
                  <a:pt x="2362327" y="355"/>
                </a:lnTo>
                <a:lnTo>
                  <a:pt x="24841" y="0"/>
                </a:lnTo>
                <a:close/>
              </a:path>
            </a:pathLst>
          </a:custGeom>
          <a:solidFill>
            <a:srgbClr val="3E45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564254" y="3609619"/>
            <a:ext cx="1987550" cy="29800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180975">
              <a:lnSpc>
                <a:spcPct val="102600"/>
              </a:lnSpc>
              <a:spcBef>
                <a:spcPts val="40"/>
              </a:spcBef>
            </a:pPr>
            <a:r>
              <a:rPr dirty="0" sz="1950" spc="110">
                <a:solidFill>
                  <a:srgbClr val="D5E4EE"/>
                </a:solidFill>
                <a:latin typeface="Palatino Linotype"/>
                <a:cs typeface="Palatino Linotype"/>
              </a:rPr>
              <a:t>Математичне </a:t>
            </a:r>
            <a:r>
              <a:rPr dirty="0" sz="1950" spc="125">
                <a:solidFill>
                  <a:srgbClr val="D5E4EE"/>
                </a:solidFill>
                <a:latin typeface="Palatino Linotype"/>
                <a:cs typeface="Palatino Linotype"/>
              </a:rPr>
              <a:t>моделювання</a:t>
            </a:r>
            <a:endParaRPr sz="1950">
              <a:latin typeface="Palatino Linotype"/>
              <a:cs typeface="Palatino Linotype"/>
            </a:endParaRPr>
          </a:p>
          <a:p>
            <a:pPr marL="12700" marR="5080">
              <a:lnSpc>
                <a:spcPct val="134400"/>
              </a:lnSpc>
              <a:spcBef>
                <a:spcPts val="102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Моделі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затримок,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втрат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сигналу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та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пропускної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здатності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каналів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для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прогнозування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поведінки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в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реальних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умовах.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63399" y="3416046"/>
            <a:ext cx="2386965" cy="3684270"/>
          </a:xfrm>
          <a:custGeom>
            <a:avLst/>
            <a:gdLst/>
            <a:ahLst/>
            <a:cxnLst/>
            <a:rect l="l" t="t" r="r" b="b"/>
            <a:pathLst>
              <a:path w="2386965" h="3684270">
                <a:moveTo>
                  <a:pt x="24841" y="0"/>
                </a:moveTo>
                <a:lnTo>
                  <a:pt x="4317" y="15112"/>
                </a:lnTo>
                <a:lnTo>
                  <a:pt x="1803" y="19430"/>
                </a:lnTo>
                <a:lnTo>
                  <a:pt x="355" y="24472"/>
                </a:lnTo>
                <a:lnTo>
                  <a:pt x="0" y="3659758"/>
                </a:lnTo>
                <a:lnTo>
                  <a:pt x="1435" y="3664788"/>
                </a:lnTo>
                <a:lnTo>
                  <a:pt x="3962" y="3669474"/>
                </a:lnTo>
                <a:lnTo>
                  <a:pt x="6845" y="3673792"/>
                </a:lnTo>
                <a:lnTo>
                  <a:pt x="10439" y="3677754"/>
                </a:lnTo>
                <a:lnTo>
                  <a:pt x="15125" y="3680269"/>
                </a:lnTo>
                <a:lnTo>
                  <a:pt x="19443" y="3682796"/>
                </a:lnTo>
                <a:lnTo>
                  <a:pt x="24485" y="3684231"/>
                </a:lnTo>
                <a:lnTo>
                  <a:pt x="2362326" y="3684231"/>
                </a:lnTo>
                <a:lnTo>
                  <a:pt x="2382837" y="3669118"/>
                </a:lnTo>
                <a:lnTo>
                  <a:pt x="2385364" y="3664788"/>
                </a:lnTo>
                <a:lnTo>
                  <a:pt x="2386799" y="3659758"/>
                </a:lnTo>
                <a:lnTo>
                  <a:pt x="2386698" y="24472"/>
                </a:lnTo>
                <a:lnTo>
                  <a:pt x="2385364" y="19799"/>
                </a:lnTo>
                <a:lnTo>
                  <a:pt x="2382837" y="15112"/>
                </a:lnTo>
                <a:lnTo>
                  <a:pt x="2379954" y="10794"/>
                </a:lnTo>
                <a:lnTo>
                  <a:pt x="2376360" y="6832"/>
                </a:lnTo>
                <a:lnTo>
                  <a:pt x="2371686" y="4317"/>
                </a:lnTo>
                <a:lnTo>
                  <a:pt x="2367356" y="1790"/>
                </a:lnTo>
                <a:lnTo>
                  <a:pt x="2362326" y="355"/>
                </a:lnTo>
                <a:lnTo>
                  <a:pt x="24841" y="0"/>
                </a:lnTo>
                <a:close/>
              </a:path>
            </a:pathLst>
          </a:custGeom>
          <a:solidFill>
            <a:srgbClr val="3E45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149416" y="3609619"/>
            <a:ext cx="1887220" cy="23450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258445">
              <a:lnSpc>
                <a:spcPct val="102600"/>
              </a:lnSpc>
              <a:spcBef>
                <a:spcPts val="40"/>
              </a:spcBef>
            </a:pPr>
            <a:r>
              <a:rPr dirty="0" sz="1950" spc="95">
                <a:solidFill>
                  <a:srgbClr val="D5E4EE"/>
                </a:solidFill>
                <a:latin typeface="Palatino Linotype"/>
                <a:cs typeface="Palatino Linotype"/>
              </a:rPr>
              <a:t>Емпіричний </a:t>
            </a:r>
            <a:r>
              <a:rPr dirty="0" sz="1950" spc="105">
                <a:solidFill>
                  <a:srgbClr val="D5E4EE"/>
                </a:solidFill>
                <a:latin typeface="Palatino Linotype"/>
                <a:cs typeface="Palatino Linotype"/>
              </a:rPr>
              <a:t>аналіз</a:t>
            </a:r>
            <a:endParaRPr sz="1950">
              <a:latin typeface="Palatino Linotype"/>
              <a:cs typeface="Palatino Linotype"/>
            </a:endParaRPr>
          </a:p>
          <a:p>
            <a:pPr marL="12700" marR="5080">
              <a:lnSpc>
                <a:spcPct val="134400"/>
              </a:lnSpc>
              <a:spcBef>
                <a:spcPts val="102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Аналіз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телеметрії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й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експериментальних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місій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(MRO,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Curiosity,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інші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апарати).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-355"/>
            <a:ext cx="5486400" cy="8229600"/>
            <a:chOff x="-355" y="-355"/>
            <a:chExt cx="5486400" cy="8229600"/>
          </a:xfrm>
        </p:grpSpPr>
        <p:sp>
          <p:nvSpPr>
            <p:cNvPr id="3" name="object 3"/>
            <p:cNvSpPr/>
            <p:nvPr/>
          </p:nvSpPr>
          <p:spPr>
            <a:xfrm>
              <a:off x="-355" y="-355"/>
              <a:ext cx="5486400" cy="8229600"/>
            </a:xfrm>
            <a:custGeom>
              <a:avLst/>
              <a:gdLst/>
              <a:ahLst/>
              <a:cxnLst/>
              <a:rect l="l" t="t" r="r" b="b"/>
              <a:pathLst>
                <a:path w="5486400" h="8229600">
                  <a:moveTo>
                    <a:pt x="5486031" y="0"/>
                  </a:moveTo>
                  <a:lnTo>
                    <a:pt x="0" y="0"/>
                  </a:lnTo>
                  <a:lnTo>
                    <a:pt x="0" y="8229231"/>
                  </a:lnTo>
                  <a:lnTo>
                    <a:pt x="2743200" y="8229231"/>
                  </a:lnTo>
                  <a:lnTo>
                    <a:pt x="5486031" y="8229231"/>
                  </a:lnTo>
                  <a:lnTo>
                    <a:pt x="5486031" y="0"/>
                  </a:lnTo>
                  <a:close/>
                </a:path>
              </a:pathLst>
            </a:custGeom>
            <a:solidFill>
              <a:srgbClr val="3E45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678" y="582841"/>
              <a:ext cx="5296674" cy="706283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30061" y="639978"/>
            <a:ext cx="7299959" cy="4756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50" spc="155"/>
              <a:t>Сучасна</a:t>
            </a:r>
            <a:r>
              <a:rPr dirty="0" sz="2950" spc="15"/>
              <a:t> </a:t>
            </a:r>
            <a:r>
              <a:rPr dirty="0" sz="2950" spc="130"/>
              <a:t>інфраструктура</a:t>
            </a:r>
            <a:r>
              <a:rPr dirty="0" sz="2950" spc="15"/>
              <a:t> </a:t>
            </a:r>
            <a:r>
              <a:rPr dirty="0" sz="2950" spc="220"/>
              <a:t>та</a:t>
            </a:r>
            <a:r>
              <a:rPr dirty="0" sz="2950" spc="20"/>
              <a:t> </a:t>
            </a:r>
            <a:r>
              <a:rPr dirty="0" sz="2950" spc="140"/>
              <a:t>технології</a:t>
            </a:r>
            <a:endParaRPr sz="2950"/>
          </a:p>
        </p:txBody>
      </p:sp>
      <p:sp>
        <p:nvSpPr>
          <p:cNvPr id="6" name="object 6"/>
          <p:cNvSpPr txBox="1"/>
          <p:nvPr/>
        </p:nvSpPr>
        <p:spPr>
          <a:xfrm>
            <a:off x="6230061" y="1363721"/>
            <a:ext cx="7459345" cy="570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14400">
              <a:lnSpc>
                <a:spcPct val="132100"/>
              </a:lnSpc>
              <a:spcBef>
                <a:spcPts val="100"/>
              </a:spcBef>
            </a:pP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Сучасна</a:t>
            </a:r>
            <a:r>
              <a:rPr dirty="0" sz="14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система</a:t>
            </a:r>
            <a:r>
              <a:rPr dirty="0" sz="14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міжпланетного</a:t>
            </a:r>
            <a:r>
              <a:rPr dirty="0" sz="14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зв’язку</a:t>
            </a:r>
            <a:r>
              <a:rPr dirty="0" sz="14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базується</a:t>
            </a:r>
            <a:r>
              <a:rPr dirty="0" sz="14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sz="14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глобальних</a:t>
            </a:r>
            <a:r>
              <a:rPr dirty="0" sz="14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мережах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наземних</a:t>
            </a:r>
            <a:r>
              <a:rPr dirty="0" sz="14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25">
                <a:solidFill>
                  <a:srgbClr val="D5E4EE"/>
                </a:solidFill>
                <a:latin typeface="Trebuchet MS"/>
                <a:cs typeface="Trebuchet MS"/>
              </a:rPr>
              <a:t>станцій,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серед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яких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ключове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місце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займає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Deep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30">
                <a:solidFill>
                  <a:srgbClr val="D5E4EE"/>
                </a:solidFill>
                <a:latin typeface="Trebuchet MS"/>
                <a:cs typeface="Trebuchet MS"/>
              </a:rPr>
              <a:t>Network.</a:t>
            </a:r>
            <a:r>
              <a:rPr dirty="0" sz="14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20">
                <a:solidFill>
                  <a:srgbClr val="D5E4EE"/>
                </a:solidFill>
                <a:latin typeface="Trebuchet MS"/>
                <a:cs typeface="Trebuchet MS"/>
              </a:rPr>
              <a:t>Вона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забезпечує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прийом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слабких</a:t>
            </a:r>
            <a:r>
              <a:rPr dirty="0" sz="14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сигналів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від</a:t>
            </a:r>
            <a:r>
              <a:rPr dirty="0" sz="14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апаратів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відстанях</a:t>
            </a:r>
            <a:r>
              <a:rPr dirty="0" sz="14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50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сотні</a:t>
            </a:r>
            <a:r>
              <a:rPr dirty="0" sz="14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мільйонів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кілометрів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використовується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для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керування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польотом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70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наукових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даних </a:t>
            </a:r>
            <a:r>
              <a:rPr dirty="0" sz="1450" spc="-20">
                <a:solidFill>
                  <a:srgbClr val="D5E4EE"/>
                </a:solidFill>
                <a:latin typeface="Trebuchet MS"/>
                <a:cs typeface="Trebuchet MS"/>
              </a:rPr>
              <a:t>(1).</a:t>
            </a: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450">
              <a:latin typeface="Trebuchet MS"/>
              <a:cs typeface="Trebuchet MS"/>
            </a:endParaRPr>
          </a:p>
          <a:p>
            <a:pPr marL="12700" marR="27305">
              <a:lnSpc>
                <a:spcPct val="132100"/>
              </a:lnSpc>
              <a:spcBef>
                <a:spcPts val="5"/>
              </a:spcBef>
            </a:pP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Поряд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із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нею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функціонує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європейська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мережа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30">
                <a:solidFill>
                  <a:srgbClr val="D5E4EE"/>
                </a:solidFill>
                <a:latin typeface="Trebuchet MS"/>
                <a:cs typeface="Trebuchet MS"/>
              </a:rPr>
              <a:t>Estrack,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50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підсилює</a:t>
            </a:r>
            <a:r>
              <a:rPr dirty="0" sz="14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глобальну інфраструктуру </a:t>
            </a:r>
            <a:r>
              <a:rPr dirty="0" sz="1450" spc="-50">
                <a:solidFill>
                  <a:srgbClr val="D5E4EE"/>
                </a:solidFill>
                <a:latin typeface="Trebuchet MS"/>
                <a:cs typeface="Trebuchet MS"/>
              </a:rPr>
              <a:t>(2).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 Основними технологіями залишаються радіоканали </a:t>
            </a:r>
            <a:r>
              <a:rPr dirty="0" sz="1450" spc="75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sz="14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95">
                <a:solidFill>
                  <a:srgbClr val="D5E4EE"/>
                </a:solidFill>
                <a:latin typeface="Trebuchet MS"/>
                <a:cs typeface="Trebuchet MS"/>
              </a:rPr>
              <a:t>S-</a:t>
            </a:r>
            <a:r>
              <a:rPr dirty="0" sz="1450" spc="-75">
                <a:solidFill>
                  <a:srgbClr val="D5E4EE"/>
                </a:solidFill>
                <a:latin typeface="Trebuchet MS"/>
                <a:cs typeface="Trebuchet MS"/>
              </a:rPr>
              <a:t>,</a:t>
            </a:r>
            <a:r>
              <a:rPr dirty="0" sz="14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50">
                <a:solidFill>
                  <a:srgbClr val="D5E4EE"/>
                </a:solidFill>
                <a:latin typeface="Trebuchet MS"/>
                <a:cs typeface="Trebuchet MS"/>
              </a:rPr>
              <a:t>X-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 та </a:t>
            </a:r>
            <a:r>
              <a:rPr dirty="0" sz="1450" spc="-25">
                <a:solidFill>
                  <a:srgbClr val="D5E4EE"/>
                </a:solidFill>
                <a:latin typeface="Trebuchet MS"/>
                <a:cs typeface="Trebuchet MS"/>
              </a:rPr>
              <a:t>Ka-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діапазонах.</a:t>
            </a:r>
            <a:r>
              <a:rPr dirty="0" sz="14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Вони</a:t>
            </a:r>
            <a:r>
              <a:rPr dirty="0" sz="14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характеризуються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45">
                <a:solidFill>
                  <a:srgbClr val="D5E4EE"/>
                </a:solidFill>
                <a:latin typeface="Trebuchet MS"/>
                <a:cs typeface="Trebuchet MS"/>
              </a:rPr>
              <a:t>високою</a:t>
            </a:r>
            <a:r>
              <a:rPr dirty="0" sz="14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надійністю,</a:t>
            </a:r>
            <a:r>
              <a:rPr dirty="0" sz="14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однак</a:t>
            </a:r>
            <a:r>
              <a:rPr dirty="0" sz="14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60">
                <a:solidFill>
                  <a:srgbClr val="D5E4EE"/>
                </a:solidFill>
                <a:latin typeface="Trebuchet MS"/>
                <a:cs typeface="Trebuchet MS"/>
              </a:rPr>
              <a:t>мають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обмежену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пропускну</a:t>
            </a:r>
            <a:r>
              <a:rPr dirty="0" sz="14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здатність.</a:t>
            </a: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850">
                <a:solidFill>
                  <a:srgbClr val="D5E4EE"/>
                </a:solidFill>
                <a:latin typeface="Palatino Linotype"/>
                <a:cs typeface="Palatino Linotype"/>
              </a:rPr>
              <a:t>Deep</a:t>
            </a:r>
            <a:r>
              <a:rPr dirty="0" sz="1850" spc="-50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850" spc="70">
                <a:solidFill>
                  <a:srgbClr val="D5E4EE"/>
                </a:solidFill>
                <a:latin typeface="Palatino Linotype"/>
                <a:cs typeface="Palatino Linotype"/>
              </a:rPr>
              <a:t>Space</a:t>
            </a:r>
            <a:r>
              <a:rPr dirty="0" sz="1850" spc="-55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850" spc="-10">
                <a:solidFill>
                  <a:srgbClr val="D5E4EE"/>
                </a:solidFill>
                <a:latin typeface="Palatino Linotype"/>
                <a:cs typeface="Palatino Linotype"/>
              </a:rPr>
              <a:t>Network</a:t>
            </a:r>
            <a:endParaRPr sz="1850">
              <a:latin typeface="Palatino Linotype"/>
              <a:cs typeface="Palatino Linotype"/>
            </a:endParaRPr>
          </a:p>
          <a:p>
            <a:pPr marL="12700" marR="599440">
              <a:lnSpc>
                <a:spcPct val="132100"/>
              </a:lnSpc>
              <a:spcBef>
                <a:spcPts val="880"/>
              </a:spcBef>
            </a:pP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Глобальна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мережа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105">
                <a:solidFill>
                  <a:srgbClr val="D5E4EE"/>
                </a:solidFill>
                <a:latin typeface="Trebuchet MS"/>
                <a:cs typeface="Trebuchet MS"/>
              </a:rPr>
              <a:t>NASA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для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прийому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слабких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сигналів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70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зв’язку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зі</a:t>
            </a:r>
            <a:r>
              <a:rPr dirty="0" sz="14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спокійно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25">
                <a:solidFill>
                  <a:srgbClr val="D5E4EE"/>
                </a:solidFill>
                <a:latin typeface="Trebuchet MS"/>
                <a:cs typeface="Trebuchet MS"/>
              </a:rPr>
              <a:t>та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далекодіючими</a:t>
            </a:r>
            <a:r>
              <a:rPr dirty="0" sz="1450" spc="18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10">
                <a:solidFill>
                  <a:srgbClr val="D5E4EE"/>
                </a:solidFill>
                <a:latin typeface="Trebuchet MS"/>
                <a:cs typeface="Trebuchet MS"/>
              </a:rPr>
              <a:t>апаратами.</a:t>
            </a: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850" spc="75">
                <a:solidFill>
                  <a:srgbClr val="D5E4EE"/>
                </a:solidFill>
                <a:latin typeface="Palatino Linotype"/>
                <a:cs typeface="Palatino Linotype"/>
              </a:rPr>
              <a:t>Estrack</a:t>
            </a: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864"/>
              </a:spcBef>
            </a:pP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Європейська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наземна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мережа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підтримки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польотів</a:t>
            </a:r>
            <a:r>
              <a:rPr dirty="0" sz="14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70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наукових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D5E4EE"/>
                </a:solidFill>
                <a:latin typeface="Trebuchet MS"/>
                <a:cs typeface="Trebuchet MS"/>
              </a:rPr>
              <a:t>місій</a:t>
            </a:r>
            <a:r>
              <a:rPr dirty="0" sz="14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450" spc="-20">
                <a:solidFill>
                  <a:srgbClr val="D5E4EE"/>
                </a:solidFill>
                <a:latin typeface="Trebuchet MS"/>
                <a:cs typeface="Trebuchet MS"/>
              </a:rPr>
              <a:t>ESA.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-355"/>
            <a:ext cx="5486400" cy="8229600"/>
            <a:chOff x="-355" y="-355"/>
            <a:chExt cx="5486400" cy="8229600"/>
          </a:xfrm>
        </p:grpSpPr>
        <p:sp>
          <p:nvSpPr>
            <p:cNvPr id="3" name="object 3"/>
            <p:cNvSpPr/>
            <p:nvPr/>
          </p:nvSpPr>
          <p:spPr>
            <a:xfrm>
              <a:off x="-355" y="-355"/>
              <a:ext cx="5486400" cy="8229600"/>
            </a:xfrm>
            <a:custGeom>
              <a:avLst/>
              <a:gdLst/>
              <a:ahLst/>
              <a:cxnLst/>
              <a:rect l="l" t="t" r="r" b="b"/>
              <a:pathLst>
                <a:path w="5486400" h="8229600">
                  <a:moveTo>
                    <a:pt x="5486031" y="0"/>
                  </a:moveTo>
                  <a:lnTo>
                    <a:pt x="0" y="0"/>
                  </a:lnTo>
                  <a:lnTo>
                    <a:pt x="0" y="8229231"/>
                  </a:lnTo>
                  <a:lnTo>
                    <a:pt x="2743200" y="8229231"/>
                  </a:lnTo>
                  <a:lnTo>
                    <a:pt x="5486031" y="8229231"/>
                  </a:lnTo>
                  <a:lnTo>
                    <a:pt x="5486031" y="0"/>
                  </a:lnTo>
                  <a:close/>
                </a:path>
              </a:pathLst>
            </a:custGeom>
            <a:solidFill>
              <a:srgbClr val="3E45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96" y="588962"/>
              <a:ext cx="5287683" cy="705023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67145" y="1938858"/>
            <a:ext cx="5330190" cy="993775"/>
          </a:xfrm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20"/>
              </a:spcBef>
            </a:pPr>
            <a:r>
              <a:rPr dirty="0" spc="85"/>
              <a:t>Нові</a:t>
            </a:r>
            <a:r>
              <a:rPr dirty="0" spc="10"/>
              <a:t> </a:t>
            </a:r>
            <a:r>
              <a:rPr dirty="0" spc="155"/>
              <a:t>напрямки:</a:t>
            </a:r>
            <a:r>
              <a:rPr dirty="0" spc="15"/>
              <a:t> </a:t>
            </a:r>
            <a:r>
              <a:rPr dirty="0" spc="175"/>
              <a:t>оптичний </a:t>
            </a:r>
            <a:r>
              <a:rPr dirty="0" spc="110"/>
              <a:t>(лазерний)</a:t>
            </a:r>
            <a:r>
              <a:rPr dirty="0" spc="25"/>
              <a:t> </a:t>
            </a:r>
            <a:r>
              <a:rPr dirty="0" spc="155"/>
              <a:t>зв’язок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/>
              <a:t>Зі</a:t>
            </a:r>
            <a:r>
              <a:rPr dirty="0" spc="15"/>
              <a:t> </a:t>
            </a:r>
            <a:r>
              <a:rPr dirty="0"/>
              <a:t>збільшенням</a:t>
            </a:r>
            <a:r>
              <a:rPr dirty="0" spc="15"/>
              <a:t> </a:t>
            </a:r>
            <a:r>
              <a:rPr dirty="0"/>
              <a:t>обсягів</a:t>
            </a:r>
            <a:r>
              <a:rPr dirty="0" spc="20"/>
              <a:t> </a:t>
            </a:r>
            <a:r>
              <a:rPr dirty="0"/>
              <a:t>наукових</a:t>
            </a:r>
            <a:r>
              <a:rPr dirty="0" spc="20"/>
              <a:t> </a:t>
            </a:r>
            <a:r>
              <a:rPr dirty="0"/>
              <a:t>даних</a:t>
            </a:r>
            <a:r>
              <a:rPr dirty="0" spc="20"/>
              <a:t> </a:t>
            </a:r>
            <a:r>
              <a:rPr dirty="0"/>
              <a:t>виникає</a:t>
            </a:r>
            <a:r>
              <a:rPr dirty="0" spc="20"/>
              <a:t> </a:t>
            </a:r>
            <a:r>
              <a:rPr dirty="0"/>
              <a:t>потреба</a:t>
            </a:r>
            <a:r>
              <a:rPr dirty="0" spc="10"/>
              <a:t> </a:t>
            </a:r>
            <a:r>
              <a:rPr dirty="0" spc="-55"/>
              <a:t>у</a:t>
            </a:r>
            <a:r>
              <a:rPr dirty="0" spc="20"/>
              <a:t> </a:t>
            </a:r>
            <a:r>
              <a:rPr dirty="0"/>
              <a:t>нових</a:t>
            </a:r>
            <a:r>
              <a:rPr dirty="0" spc="20"/>
              <a:t> </a:t>
            </a:r>
            <a:r>
              <a:rPr dirty="0" spc="-10"/>
              <a:t>рішеннях, </a:t>
            </a:r>
            <a:r>
              <a:rPr dirty="0"/>
              <a:t>зокрема</a:t>
            </a:r>
            <a:r>
              <a:rPr dirty="0" spc="50"/>
              <a:t> </a:t>
            </a:r>
            <a:r>
              <a:rPr dirty="0" spc="-55"/>
              <a:t>у</a:t>
            </a:r>
            <a:r>
              <a:rPr dirty="0" spc="60"/>
              <a:t> </a:t>
            </a:r>
            <a:r>
              <a:rPr dirty="0"/>
              <a:t>використанні</a:t>
            </a:r>
            <a:r>
              <a:rPr dirty="0" spc="60"/>
              <a:t> </a:t>
            </a:r>
            <a:r>
              <a:rPr dirty="0"/>
              <a:t>лазерного</a:t>
            </a:r>
            <a:r>
              <a:rPr dirty="0" spc="50"/>
              <a:t> </a:t>
            </a:r>
            <a:r>
              <a:rPr dirty="0" spc="-55"/>
              <a:t>зв’язку,</a:t>
            </a:r>
            <a:r>
              <a:rPr dirty="0" spc="60"/>
              <a:t> </a:t>
            </a:r>
            <a:r>
              <a:rPr dirty="0"/>
              <a:t>який</a:t>
            </a:r>
            <a:r>
              <a:rPr dirty="0" spc="55"/>
              <a:t> </a:t>
            </a:r>
            <a:r>
              <a:rPr dirty="0"/>
              <a:t>дозволяє</a:t>
            </a:r>
            <a:r>
              <a:rPr dirty="0" spc="60"/>
              <a:t> </a:t>
            </a:r>
            <a:r>
              <a:rPr dirty="0" spc="-10"/>
              <a:t>передавати</a:t>
            </a:r>
            <a:r>
              <a:rPr dirty="0" spc="500"/>
              <a:t> </a:t>
            </a:r>
            <a:r>
              <a:rPr dirty="0"/>
              <a:t>інформацію</a:t>
            </a:r>
            <a:r>
              <a:rPr dirty="0" spc="10"/>
              <a:t> </a:t>
            </a:r>
            <a:r>
              <a:rPr dirty="0"/>
              <a:t>значно</a:t>
            </a:r>
            <a:r>
              <a:rPr dirty="0" spc="10"/>
              <a:t> </a:t>
            </a:r>
            <a:r>
              <a:rPr dirty="0"/>
              <a:t>швидше</a:t>
            </a:r>
            <a:r>
              <a:rPr dirty="0" spc="20"/>
              <a:t> </a:t>
            </a:r>
            <a:r>
              <a:rPr dirty="0" spc="-55"/>
              <a:t>(3).</a:t>
            </a:r>
            <a:r>
              <a:rPr dirty="0" spc="20"/>
              <a:t> </a:t>
            </a:r>
            <a:r>
              <a:rPr dirty="0"/>
              <a:t>Прикладом</a:t>
            </a:r>
            <a:r>
              <a:rPr dirty="0" spc="10"/>
              <a:t> </a:t>
            </a:r>
            <a:r>
              <a:rPr dirty="0"/>
              <a:t>такого</a:t>
            </a:r>
            <a:r>
              <a:rPr dirty="0" spc="20"/>
              <a:t> </a:t>
            </a:r>
            <a:r>
              <a:rPr dirty="0" spc="-10"/>
              <a:t>підходу</a:t>
            </a:r>
            <a:r>
              <a:rPr dirty="0" spc="20"/>
              <a:t> </a:t>
            </a:r>
            <a:r>
              <a:rPr dirty="0" spc="50"/>
              <a:t>є</a:t>
            </a:r>
            <a:r>
              <a:rPr dirty="0" spc="20"/>
              <a:t> </a:t>
            </a:r>
            <a:r>
              <a:rPr dirty="0"/>
              <a:t>система</a:t>
            </a:r>
            <a:r>
              <a:rPr dirty="0" spc="10"/>
              <a:t> </a:t>
            </a:r>
            <a:r>
              <a:rPr dirty="0"/>
              <a:t>Deep</a:t>
            </a:r>
            <a:r>
              <a:rPr dirty="0" spc="20"/>
              <a:t> </a:t>
            </a:r>
            <a:r>
              <a:rPr dirty="0" spc="-10"/>
              <a:t>Space </a:t>
            </a:r>
            <a:r>
              <a:rPr dirty="0" spc="-35"/>
              <a:t>Optical</a:t>
            </a:r>
            <a:r>
              <a:rPr dirty="0" spc="55"/>
              <a:t> </a:t>
            </a:r>
            <a:r>
              <a:rPr dirty="0" spc="-10"/>
              <a:t>Communications,</a:t>
            </a:r>
            <a:r>
              <a:rPr dirty="0" spc="55"/>
              <a:t> що </a:t>
            </a:r>
            <a:r>
              <a:rPr dirty="0"/>
              <a:t>демонструє</a:t>
            </a:r>
            <a:r>
              <a:rPr dirty="0" spc="50"/>
              <a:t> </a:t>
            </a:r>
            <a:r>
              <a:rPr dirty="0"/>
              <a:t>можливість</a:t>
            </a:r>
            <a:r>
              <a:rPr dirty="0" spc="50"/>
              <a:t> </a:t>
            </a:r>
            <a:r>
              <a:rPr dirty="0"/>
              <a:t>високошвидкісного</a:t>
            </a:r>
            <a:r>
              <a:rPr dirty="0" spc="50"/>
              <a:t> </a:t>
            </a:r>
            <a:r>
              <a:rPr dirty="0" spc="-10"/>
              <a:t>зв’язку</a:t>
            </a:r>
            <a:r>
              <a:rPr dirty="0" spc="55"/>
              <a:t> </a:t>
            </a:r>
            <a:r>
              <a:rPr dirty="0" spc="-50"/>
              <a:t>у </a:t>
            </a:r>
            <a:r>
              <a:rPr dirty="0"/>
              <a:t>далекому</a:t>
            </a:r>
            <a:r>
              <a:rPr dirty="0" spc="40"/>
              <a:t> </a:t>
            </a:r>
            <a:r>
              <a:rPr dirty="0"/>
              <a:t>космосі</a:t>
            </a:r>
            <a:r>
              <a:rPr dirty="0" spc="45"/>
              <a:t> </a:t>
            </a:r>
            <a:r>
              <a:rPr dirty="0" spc="-20"/>
              <a:t>(4).</a:t>
            </a:r>
          </a:p>
          <a:p>
            <a:pPr marL="12700" marR="257810">
              <a:lnSpc>
                <a:spcPct val="134400"/>
              </a:lnSpc>
              <a:spcBef>
                <a:spcPts val="1760"/>
              </a:spcBef>
            </a:pPr>
            <a:r>
              <a:rPr dirty="0"/>
              <a:t>Переваги</a:t>
            </a:r>
            <a:r>
              <a:rPr dirty="0" spc="45"/>
              <a:t> </a:t>
            </a:r>
            <a:r>
              <a:rPr dirty="0"/>
              <a:t>лазерного</a:t>
            </a:r>
            <a:r>
              <a:rPr dirty="0" spc="50"/>
              <a:t> </a:t>
            </a:r>
            <a:r>
              <a:rPr dirty="0" spc="-35"/>
              <a:t>зв’язку:</a:t>
            </a:r>
            <a:r>
              <a:rPr dirty="0" spc="45"/>
              <a:t> </a:t>
            </a:r>
            <a:r>
              <a:rPr dirty="0"/>
              <a:t>значно</a:t>
            </a:r>
            <a:r>
              <a:rPr dirty="0" spc="50"/>
              <a:t> </a:t>
            </a:r>
            <a:r>
              <a:rPr dirty="0"/>
              <a:t>вища</a:t>
            </a:r>
            <a:r>
              <a:rPr dirty="0" spc="40"/>
              <a:t> </a:t>
            </a:r>
            <a:r>
              <a:rPr dirty="0"/>
              <a:t>пропускна</a:t>
            </a:r>
            <a:r>
              <a:rPr dirty="0" spc="45"/>
              <a:t> </a:t>
            </a:r>
            <a:r>
              <a:rPr dirty="0" spc="-10"/>
              <a:t>здатність,</a:t>
            </a:r>
            <a:r>
              <a:rPr dirty="0" spc="50"/>
              <a:t> </a:t>
            </a:r>
            <a:r>
              <a:rPr dirty="0" spc="-10"/>
              <a:t>спрямованість </a:t>
            </a:r>
            <a:r>
              <a:rPr dirty="0"/>
              <a:t>променя</a:t>
            </a:r>
            <a:r>
              <a:rPr dirty="0" spc="-5"/>
              <a:t> </a:t>
            </a:r>
            <a:r>
              <a:rPr dirty="0" spc="-75"/>
              <a:t>і</a:t>
            </a:r>
            <a:r>
              <a:rPr dirty="0"/>
              <a:t> потенційно</a:t>
            </a:r>
            <a:r>
              <a:rPr dirty="0" spc="-5"/>
              <a:t> </a:t>
            </a:r>
            <a:r>
              <a:rPr dirty="0"/>
              <a:t>нижча енергоспоживання на</a:t>
            </a:r>
            <a:r>
              <a:rPr dirty="0" spc="5"/>
              <a:t> </a:t>
            </a:r>
            <a:r>
              <a:rPr dirty="0" spc="-10"/>
              <a:t>біт</a:t>
            </a:r>
            <a:r>
              <a:rPr dirty="0"/>
              <a:t> </a:t>
            </a:r>
            <a:r>
              <a:rPr dirty="0" spc="-35"/>
              <a:t>інформації;</a:t>
            </a:r>
            <a:r>
              <a:rPr dirty="0"/>
              <a:t> </a:t>
            </a:r>
            <a:r>
              <a:rPr dirty="0" spc="-10"/>
              <a:t>недоліки: </a:t>
            </a:r>
            <a:r>
              <a:rPr dirty="0"/>
              <a:t>висока</a:t>
            </a:r>
            <a:r>
              <a:rPr dirty="0" spc="-5"/>
              <a:t> </a:t>
            </a:r>
            <a:r>
              <a:rPr dirty="0"/>
              <a:t>чутливість до вказування й атмосферних </a:t>
            </a:r>
            <a:r>
              <a:rPr dirty="0" spc="-25"/>
              <a:t>умов,</a:t>
            </a:r>
            <a:r>
              <a:rPr dirty="0" spc="5"/>
              <a:t> </a:t>
            </a:r>
            <a:r>
              <a:rPr dirty="0"/>
              <a:t>потреба</a:t>
            </a:r>
            <a:r>
              <a:rPr dirty="0" spc="5"/>
              <a:t> </a:t>
            </a:r>
            <a:r>
              <a:rPr dirty="0" spc="80"/>
              <a:t>в</a:t>
            </a:r>
            <a:r>
              <a:rPr dirty="0" spc="5"/>
              <a:t> </a:t>
            </a:r>
            <a:r>
              <a:rPr dirty="0" spc="-10"/>
              <a:t>оптичних </a:t>
            </a:r>
            <a:r>
              <a:rPr dirty="0"/>
              <a:t>ретрансляторах</a:t>
            </a:r>
            <a:r>
              <a:rPr dirty="0" spc="-25"/>
              <a:t> </a:t>
            </a:r>
            <a:r>
              <a:rPr dirty="0" spc="-75"/>
              <a:t>і</a:t>
            </a:r>
            <a:r>
              <a:rPr dirty="0" spc="-25"/>
              <a:t> </a:t>
            </a:r>
            <a:r>
              <a:rPr dirty="0"/>
              <a:t>точній</a:t>
            </a:r>
            <a:r>
              <a:rPr dirty="0" spc="-30"/>
              <a:t> </a:t>
            </a:r>
            <a:r>
              <a:rPr dirty="0" spc="-10"/>
              <a:t>навігації.</a:t>
            </a:r>
          </a:p>
        </p:txBody>
      </p:sp>
      <p:sp>
        <p:nvSpPr>
          <p:cNvPr id="7" name="object 7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-355"/>
            <a:ext cx="5486400" cy="8229600"/>
            <a:chOff x="-355" y="-355"/>
            <a:chExt cx="5486400" cy="8229600"/>
          </a:xfrm>
        </p:grpSpPr>
        <p:sp>
          <p:nvSpPr>
            <p:cNvPr id="3" name="object 3"/>
            <p:cNvSpPr/>
            <p:nvPr/>
          </p:nvSpPr>
          <p:spPr>
            <a:xfrm>
              <a:off x="-355" y="-355"/>
              <a:ext cx="5486400" cy="8229600"/>
            </a:xfrm>
            <a:custGeom>
              <a:avLst/>
              <a:gdLst/>
              <a:ahLst/>
              <a:cxnLst/>
              <a:rect l="l" t="t" r="r" b="b"/>
              <a:pathLst>
                <a:path w="5486400" h="8229600">
                  <a:moveTo>
                    <a:pt x="5486031" y="0"/>
                  </a:moveTo>
                  <a:lnTo>
                    <a:pt x="0" y="0"/>
                  </a:lnTo>
                  <a:lnTo>
                    <a:pt x="0" y="8229231"/>
                  </a:lnTo>
                  <a:lnTo>
                    <a:pt x="2743200" y="8229231"/>
                  </a:lnTo>
                  <a:lnTo>
                    <a:pt x="5486031" y="8229231"/>
                  </a:lnTo>
                  <a:lnTo>
                    <a:pt x="5486031" y="0"/>
                  </a:lnTo>
                  <a:close/>
                </a:path>
              </a:pathLst>
            </a:custGeom>
            <a:solidFill>
              <a:srgbClr val="3E45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96" y="588962"/>
              <a:ext cx="5287683" cy="705023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67500" y="1812505"/>
            <a:ext cx="5673090" cy="498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Мережеві</a:t>
            </a:r>
            <a:r>
              <a:rPr dirty="0"/>
              <a:t> </a:t>
            </a:r>
            <a:r>
              <a:rPr dirty="0" spc="100"/>
              <a:t>протоколи</a:t>
            </a:r>
            <a:r>
              <a:rPr dirty="0" spc="5"/>
              <a:t> </a:t>
            </a:r>
            <a:r>
              <a:rPr dirty="0" spc="220"/>
              <a:t>та</a:t>
            </a:r>
            <a:r>
              <a:rPr dirty="0" spc="5"/>
              <a:t> </a:t>
            </a:r>
            <a:r>
              <a:rPr dirty="0" spc="-40"/>
              <a:t>DTN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67145" y="2583754"/>
            <a:ext cx="7162165" cy="1296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Важливим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напрямом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розвитку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є</a:t>
            </a:r>
            <a:r>
              <a:rPr dirty="0" sz="1550" spc="7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створення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міжпланетної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мережі</a:t>
            </a:r>
            <a:r>
              <a:rPr dirty="0" sz="1550" spc="7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основі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технології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Delay/Disruption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 Tolerant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Networking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(DTN),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яка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враховує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великі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затримки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сигналу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переривчастість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зв’язку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(5).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Це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дозволяє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забезпечити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стабільну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передачу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навіть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складних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умовах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космічного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середовища.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7145" y="4553333"/>
            <a:ext cx="5306695" cy="1613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DTN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реалізує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буферизацію,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повторну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передачу,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крамерну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маршрутизацію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й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інші механізми,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дозволяють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зменшити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втрати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при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тривалих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затримках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і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непостійних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каналах</a:t>
            </a:r>
            <a:r>
              <a:rPr dirty="0" sz="1550" spc="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зв’язку,</a:t>
            </a:r>
            <a:r>
              <a:rPr dirty="0" sz="1550" spc="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створюючи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концепцію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"міжпланетного</a:t>
            </a:r>
            <a:r>
              <a:rPr dirty="0" sz="1550" spc="7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інтернету".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01022" y="1720697"/>
            <a:ext cx="8228965" cy="498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70"/>
              <a:t>Практична</a:t>
            </a:r>
            <a:r>
              <a:rPr dirty="0" spc="-15"/>
              <a:t> </a:t>
            </a:r>
            <a:r>
              <a:rPr dirty="0" spc="240"/>
              <a:t>частина</a:t>
            </a:r>
            <a:r>
              <a:rPr dirty="0" spc="-5"/>
              <a:t> </a:t>
            </a:r>
            <a:r>
              <a:rPr dirty="0" spc="-685"/>
              <a:t>—</a:t>
            </a:r>
            <a:r>
              <a:rPr dirty="0" spc="-10"/>
              <a:t> </a:t>
            </a:r>
            <a:r>
              <a:rPr dirty="0" spc="150"/>
              <a:t>базові</a:t>
            </a:r>
            <a:r>
              <a:rPr dirty="0" spc="-5"/>
              <a:t> </a:t>
            </a:r>
            <a:r>
              <a:rPr dirty="0" spc="140"/>
              <a:t>розрахунки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4817" y="2751734"/>
            <a:ext cx="234505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170" b="1">
                <a:solidFill>
                  <a:srgbClr val="D5E4EE"/>
                </a:solidFill>
                <a:latin typeface="Minion Pro Disp"/>
                <a:cs typeface="Minion Pro Disp"/>
              </a:rPr>
              <a:t>Час</a:t>
            </a:r>
            <a:r>
              <a:rPr dirty="0" sz="1550" spc="105" b="1">
                <a:solidFill>
                  <a:srgbClr val="D5E4EE"/>
                </a:solidFill>
                <a:latin typeface="Minion Pro Disp"/>
                <a:cs typeface="Minion Pro Disp"/>
              </a:rPr>
              <a:t> </a:t>
            </a:r>
            <a:r>
              <a:rPr dirty="0" sz="1550" spc="225" b="1">
                <a:solidFill>
                  <a:srgbClr val="D5E4EE"/>
                </a:solidFill>
                <a:latin typeface="Minion Pro Disp"/>
                <a:cs typeface="Minion Pro Disp"/>
              </a:rPr>
              <a:t>затримки</a:t>
            </a:r>
            <a:r>
              <a:rPr dirty="0" sz="1550" spc="110" b="1">
                <a:solidFill>
                  <a:srgbClr val="D5E4EE"/>
                </a:solidFill>
                <a:latin typeface="Minion Pro Disp"/>
                <a:cs typeface="Minion Pro Disp"/>
              </a:rPr>
              <a:t> </a:t>
            </a:r>
            <a:r>
              <a:rPr dirty="0" sz="1550" spc="220" b="1">
                <a:solidFill>
                  <a:srgbClr val="D5E4EE"/>
                </a:solidFill>
                <a:latin typeface="Minion Pro Disp"/>
                <a:cs typeface="Minion Pro Disp"/>
              </a:rPr>
              <a:t>сигналу</a:t>
            </a:r>
            <a:endParaRPr sz="1550">
              <a:latin typeface="Minion Pro Disp"/>
              <a:cs typeface="Minion Pro Disp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4817" y="3247809"/>
            <a:ext cx="3053080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Швидкість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світла: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c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3</a:t>
            </a:r>
            <a:r>
              <a:rPr dirty="0" sz="1550">
                <a:solidFill>
                  <a:srgbClr val="D5E4EE"/>
                </a:solidFill>
                <a:latin typeface="Lucida Sans Unicode"/>
                <a:cs typeface="Lucida Sans Unicode"/>
              </a:rPr>
              <a:t>⋅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10^8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м/с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4817" y="3743896"/>
            <a:ext cx="453580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Середня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відстань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00">
                <a:solidFill>
                  <a:srgbClr val="D5E4EE"/>
                </a:solidFill>
                <a:latin typeface="Trebuchet MS"/>
                <a:cs typeface="Trebuchet MS"/>
              </a:rPr>
              <a:t>Земля–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Марс: d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2,25</a:t>
            </a:r>
            <a:r>
              <a:rPr dirty="0" sz="1550">
                <a:solidFill>
                  <a:srgbClr val="D5E4EE"/>
                </a:solidFill>
                <a:latin typeface="Lucida Sans Unicode"/>
                <a:cs typeface="Lucida Sans Unicode"/>
              </a:rPr>
              <a:t>⋅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10^11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м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4817" y="4239971"/>
            <a:ext cx="3513454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Час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передачі: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20">
                <a:solidFill>
                  <a:srgbClr val="D5E4EE"/>
                </a:solidFill>
                <a:latin typeface="Trebuchet MS"/>
                <a:cs typeface="Trebuchet MS"/>
              </a:rPr>
              <a:t>t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d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85">
                <a:solidFill>
                  <a:srgbClr val="D5E4EE"/>
                </a:solidFill>
                <a:latin typeface="Trebuchet MS"/>
                <a:cs typeface="Trebuchet MS"/>
              </a:rPr>
              <a:t>/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c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750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≈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12,5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хв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4817" y="4736413"/>
            <a:ext cx="226377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Повний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обмін: 2t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≈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25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хв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4817" y="5151275"/>
            <a:ext cx="4728210" cy="66103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Висновок: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неможливе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керування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реальному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часі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550">
                <a:solidFill>
                  <a:srgbClr val="D5E4EE"/>
                </a:solidFill>
                <a:latin typeface="Segoe UI"/>
                <a:cs typeface="Segoe UI"/>
              </a:rPr>
              <a:t>→</a:t>
            </a:r>
            <a:r>
              <a:rPr dirty="0" sz="1550" spc="50">
                <a:solidFill>
                  <a:srgbClr val="D5E4EE"/>
                </a:solidFill>
                <a:latin typeface="Segoe UI"/>
                <a:cs typeface="Segoe UI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потрібна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автономія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систем.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52334" y="2751734"/>
            <a:ext cx="385127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195" b="1">
                <a:solidFill>
                  <a:srgbClr val="D5E4EE"/>
                </a:solidFill>
                <a:latin typeface="Minion Pro Disp"/>
                <a:cs typeface="Minion Pro Disp"/>
              </a:rPr>
              <a:t>Швидкість</a:t>
            </a:r>
            <a:r>
              <a:rPr dirty="0" sz="1550" spc="130" b="1">
                <a:solidFill>
                  <a:srgbClr val="D5E4EE"/>
                </a:solidFill>
                <a:latin typeface="Minion Pro Disp"/>
                <a:cs typeface="Minion Pro Disp"/>
              </a:rPr>
              <a:t> </a:t>
            </a:r>
            <a:r>
              <a:rPr dirty="0" sz="1550" spc="185" b="1">
                <a:solidFill>
                  <a:srgbClr val="D5E4EE"/>
                </a:solidFill>
                <a:latin typeface="Minion Pro Disp"/>
                <a:cs typeface="Minion Pro Disp"/>
              </a:rPr>
              <a:t>передачі</a:t>
            </a:r>
            <a:r>
              <a:rPr dirty="0" sz="1550" spc="130" b="1">
                <a:solidFill>
                  <a:srgbClr val="D5E4EE"/>
                </a:solidFill>
                <a:latin typeface="Minion Pro Disp"/>
                <a:cs typeface="Minion Pro Disp"/>
              </a:rPr>
              <a:t> </a:t>
            </a:r>
            <a:r>
              <a:rPr dirty="0" sz="1550" spc="235" b="1">
                <a:solidFill>
                  <a:srgbClr val="D5E4EE"/>
                </a:solidFill>
                <a:latin typeface="Minion Pro Disp"/>
                <a:cs typeface="Minion Pro Disp"/>
              </a:rPr>
              <a:t>даних</a:t>
            </a:r>
            <a:r>
              <a:rPr dirty="0" sz="1550" spc="130" b="1">
                <a:solidFill>
                  <a:srgbClr val="D5E4EE"/>
                </a:solidFill>
                <a:latin typeface="Minion Pro Disp"/>
                <a:cs typeface="Minion Pro Disp"/>
              </a:rPr>
              <a:t> </a:t>
            </a:r>
            <a:r>
              <a:rPr dirty="0" sz="1550" spc="160" b="1">
                <a:solidFill>
                  <a:srgbClr val="D5E4EE"/>
                </a:solidFill>
                <a:latin typeface="Minion Pro Disp"/>
                <a:cs typeface="Minion Pro Disp"/>
              </a:rPr>
              <a:t>(приклад)</a:t>
            </a:r>
            <a:endParaRPr sz="1550">
              <a:latin typeface="Minion Pro Disp"/>
              <a:cs typeface="Minion Pro Disp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2334" y="3247809"/>
            <a:ext cx="252412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Обсяг: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V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1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ГБ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8</a:t>
            </a:r>
            <a:r>
              <a:rPr dirty="0" sz="1550">
                <a:solidFill>
                  <a:srgbClr val="D5E4EE"/>
                </a:solidFill>
                <a:latin typeface="Lucida Sans Unicode"/>
                <a:cs typeface="Lucida Sans Unicode"/>
              </a:rPr>
              <a:t>⋅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10^9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біт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52334" y="3743896"/>
            <a:ext cx="362902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Радіоканал: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R1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7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1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Мбіт/с</a:t>
            </a:r>
            <a:r>
              <a:rPr dirty="0" sz="1550" spc="-7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25">
                <a:solidFill>
                  <a:srgbClr val="D5E4EE"/>
                </a:solidFill>
                <a:latin typeface="Lucida Sans Unicode"/>
                <a:cs typeface="Lucida Sans Unicode"/>
              </a:rPr>
              <a:t>⇒</a:t>
            </a:r>
            <a:r>
              <a:rPr dirty="0" sz="1550" spc="-95">
                <a:solidFill>
                  <a:srgbClr val="D5E4EE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t1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≈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2,2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год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52334" y="4239971"/>
            <a:ext cx="404812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Лазерний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канал: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R2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=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10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Мбіт/с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25">
                <a:solidFill>
                  <a:srgbClr val="D5E4EE"/>
                </a:solidFill>
                <a:latin typeface="Lucida Sans Unicode"/>
                <a:cs typeface="Lucida Sans Unicode"/>
              </a:rPr>
              <a:t>⇒</a:t>
            </a:r>
            <a:r>
              <a:rPr dirty="0" sz="1550" spc="-75">
                <a:solidFill>
                  <a:srgbClr val="D5E4EE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t2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≈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13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хв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52334" y="4655200"/>
            <a:ext cx="5692140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Висновок: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лазерний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зв’язок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10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разів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ефективніший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цьому прикладі.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745" y="6269291"/>
            <a:ext cx="7793990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Втрати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сигналу: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Lfs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≈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278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дБ.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Висновок: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необхідні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потужні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антени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ретранслятори.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0745" y="572655"/>
            <a:ext cx="7291070" cy="498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Знімки</a:t>
            </a:r>
            <a:r>
              <a:rPr dirty="0" spc="-15"/>
              <a:t> </a:t>
            </a:r>
            <a:r>
              <a:rPr dirty="0" spc="204"/>
              <a:t>з</a:t>
            </a:r>
            <a:r>
              <a:rPr dirty="0" spc="-10"/>
              <a:t> </a:t>
            </a:r>
            <a:r>
              <a:rPr dirty="0" spc="90"/>
              <a:t>орбіти</a:t>
            </a:r>
            <a:r>
              <a:rPr dirty="0" spc="-10"/>
              <a:t> </a:t>
            </a:r>
            <a:r>
              <a:rPr dirty="0" spc="125"/>
              <a:t>Марса</a:t>
            </a:r>
            <a:r>
              <a:rPr dirty="0" spc="-5"/>
              <a:t> </a:t>
            </a:r>
            <a:r>
              <a:rPr dirty="0" spc="-145"/>
              <a:t>(MRO,</a:t>
            </a:r>
            <a:r>
              <a:rPr dirty="0" spc="-5"/>
              <a:t> </a:t>
            </a:r>
            <a:r>
              <a:rPr dirty="0" spc="-10"/>
              <a:t>HiRISE)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0745" y="1442938"/>
            <a:ext cx="12947015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Ці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знімки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отримані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камерою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HiRISE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апарата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90">
                <a:solidFill>
                  <a:srgbClr val="D5E4EE"/>
                </a:solidFill>
                <a:latin typeface="Trebuchet MS"/>
                <a:cs typeface="Trebuchet MS"/>
              </a:rPr>
              <a:t>Mars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Reconnaissance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Orbiter.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Знімки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ілюструють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високу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деталізацію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обсяг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наукових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даних,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вимагає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потужних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каналів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й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ретрансляції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через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Марсіанську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мережу.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4" name="object 4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357" y="2442603"/>
            <a:ext cx="4236478" cy="4236478"/>
          </a:xfrm>
          <a:prstGeom prst="rect">
            <a:avLst/>
          </a:prstGeom>
        </p:spPr>
      </p:pic>
      <p:pic>
        <p:nvPicPr>
          <p:cNvPr id="5" name="object 5" descr="preencod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954" y="2442603"/>
            <a:ext cx="4236478" cy="4236478"/>
          </a:xfrm>
          <a:prstGeom prst="rect">
            <a:avLst/>
          </a:prstGeom>
        </p:spPr>
      </p:pic>
      <p:pic>
        <p:nvPicPr>
          <p:cNvPr id="6" name="object 6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2195" y="2442603"/>
            <a:ext cx="4236478" cy="423647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80745" y="7018594"/>
            <a:ext cx="12708890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Знімки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орбіти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Марса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(MRO,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HiRISE).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Знімки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з: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90">
                <a:solidFill>
                  <a:srgbClr val="D5E4EE"/>
                </a:solidFill>
                <a:latin typeface="Trebuchet MS"/>
                <a:cs typeface="Trebuchet MS"/>
              </a:rPr>
              <a:t>Mars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Reconnaissance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Orbiter;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Curiosity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rover.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Висока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деталізація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(до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30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см).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Передача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через ретранслятори.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1100" y="1926259"/>
            <a:ext cx="8728075" cy="4984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60"/>
              <a:t>Перспективи</a:t>
            </a:r>
            <a:r>
              <a:rPr dirty="0"/>
              <a:t> </a:t>
            </a:r>
            <a:r>
              <a:rPr dirty="0" spc="200"/>
              <a:t>розвитку</a:t>
            </a:r>
            <a:r>
              <a:rPr dirty="0" spc="10"/>
              <a:t> </a:t>
            </a:r>
            <a:r>
              <a:rPr dirty="0" spc="220"/>
              <a:t>та</a:t>
            </a:r>
            <a:r>
              <a:rPr dirty="0"/>
              <a:t> </a:t>
            </a:r>
            <a:r>
              <a:rPr dirty="0" spc="150"/>
              <a:t>гібридні</a:t>
            </a:r>
            <a:r>
              <a:rPr dirty="0" spc="10"/>
              <a:t> </a:t>
            </a:r>
            <a:r>
              <a:rPr dirty="0" spc="135"/>
              <a:t>підходи</a:t>
            </a:r>
          </a:p>
        </p:txBody>
      </p:sp>
      <p:pic>
        <p:nvPicPr>
          <p:cNvPr id="3" name="object 3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800" y="2809443"/>
            <a:ext cx="1212481" cy="7491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41981" y="2804299"/>
            <a:ext cx="2599055" cy="2035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80">
                <a:solidFill>
                  <a:srgbClr val="D5E4EE"/>
                </a:solidFill>
                <a:latin typeface="Palatino Linotype"/>
                <a:cs typeface="Palatino Linotype"/>
              </a:rPr>
              <a:t>Лазерний</a:t>
            </a:r>
            <a:r>
              <a:rPr dirty="0" sz="1950" spc="20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 spc="95">
                <a:solidFill>
                  <a:srgbClr val="D5E4EE"/>
                </a:solidFill>
                <a:latin typeface="Palatino Linotype"/>
                <a:cs typeface="Palatino Linotype"/>
              </a:rPr>
              <a:t>зв’язок</a:t>
            </a:r>
            <a:endParaRPr sz="1950">
              <a:latin typeface="Palatino Linotype"/>
              <a:cs typeface="Palatino Linotype"/>
            </a:endParaRPr>
          </a:p>
          <a:p>
            <a:pPr marL="12700" marR="5080">
              <a:lnSpc>
                <a:spcPct val="134400"/>
              </a:lnSpc>
              <a:spcBef>
                <a:spcPts val="98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Висока</a:t>
            </a:r>
            <a:r>
              <a:rPr dirty="0" sz="1550" spc="1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швидкість</a:t>
            </a:r>
            <a:r>
              <a:rPr dirty="0" sz="1550" spc="1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передачі,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ефективність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при</a:t>
            </a:r>
            <a:r>
              <a:rPr dirty="0" sz="1550" spc="-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великих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обсягах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даних;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потребує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точного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наведення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й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оптичної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інфраструктури.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5" name="object 5" descr="preencod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3954" y="2809443"/>
            <a:ext cx="1212481" cy="7491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671779" y="2804668"/>
            <a:ext cx="2340610" cy="26625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303530">
              <a:lnSpc>
                <a:spcPct val="102600"/>
              </a:lnSpc>
              <a:spcBef>
                <a:spcPts val="40"/>
              </a:spcBef>
            </a:pPr>
            <a:r>
              <a:rPr dirty="0" sz="1950" spc="100">
                <a:solidFill>
                  <a:srgbClr val="D5E4EE"/>
                </a:solidFill>
                <a:latin typeface="Palatino Linotype"/>
                <a:cs typeface="Palatino Linotype"/>
              </a:rPr>
              <a:t>Радіочастотні </a:t>
            </a:r>
            <a:r>
              <a:rPr dirty="0" sz="1950" spc="125">
                <a:solidFill>
                  <a:srgbClr val="D5E4EE"/>
                </a:solidFill>
                <a:latin typeface="Palatino Linotype"/>
                <a:cs typeface="Palatino Linotype"/>
              </a:rPr>
              <a:t>канали</a:t>
            </a:r>
            <a:r>
              <a:rPr dirty="0" sz="1950" spc="5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>
                <a:solidFill>
                  <a:srgbClr val="D5E4EE"/>
                </a:solidFill>
                <a:latin typeface="Palatino Linotype"/>
                <a:cs typeface="Palatino Linotype"/>
              </a:rPr>
              <a:t>(S,</a:t>
            </a:r>
            <a:r>
              <a:rPr dirty="0" sz="1950" spc="10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>
                <a:solidFill>
                  <a:srgbClr val="D5E4EE"/>
                </a:solidFill>
                <a:latin typeface="Palatino Linotype"/>
                <a:cs typeface="Palatino Linotype"/>
              </a:rPr>
              <a:t>X,</a:t>
            </a:r>
            <a:r>
              <a:rPr dirty="0" sz="1950" spc="10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 spc="-25">
                <a:solidFill>
                  <a:srgbClr val="D5E4EE"/>
                </a:solidFill>
                <a:latin typeface="Palatino Linotype"/>
                <a:cs typeface="Palatino Linotype"/>
              </a:rPr>
              <a:t>Ka)</a:t>
            </a:r>
            <a:endParaRPr sz="1950">
              <a:latin typeface="Palatino Linotype"/>
              <a:cs typeface="Palatino Linotype"/>
            </a:endParaRPr>
          </a:p>
          <a:p>
            <a:pPr marL="12700" marR="5080">
              <a:lnSpc>
                <a:spcPct val="134400"/>
              </a:lnSpc>
              <a:spcBef>
                <a:spcPts val="102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Надійні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перевірені 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технології;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обмежена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пропускна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здатність,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але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хороша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робота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в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несприятливих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погодних умовах.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7" name="object 7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54476" y="2809443"/>
            <a:ext cx="1212481" cy="7491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01946" y="2804668"/>
            <a:ext cx="2625725" cy="266255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447675">
              <a:lnSpc>
                <a:spcPct val="102600"/>
              </a:lnSpc>
              <a:spcBef>
                <a:spcPts val="40"/>
              </a:spcBef>
            </a:pPr>
            <a:r>
              <a:rPr dirty="0" sz="1950" spc="95">
                <a:solidFill>
                  <a:srgbClr val="D5E4EE"/>
                </a:solidFill>
                <a:latin typeface="Palatino Linotype"/>
                <a:cs typeface="Palatino Linotype"/>
              </a:rPr>
              <a:t>Ретранслятори</a:t>
            </a:r>
            <a:r>
              <a:rPr dirty="0" sz="1950" spc="45">
                <a:solidFill>
                  <a:srgbClr val="D5E4EE"/>
                </a:solidFill>
                <a:latin typeface="Palatino Linotype"/>
                <a:cs typeface="Palatino Linotype"/>
              </a:rPr>
              <a:t> </a:t>
            </a:r>
            <a:r>
              <a:rPr dirty="0" sz="1950" spc="35">
                <a:solidFill>
                  <a:srgbClr val="D5E4EE"/>
                </a:solidFill>
                <a:latin typeface="Palatino Linotype"/>
                <a:cs typeface="Palatino Linotype"/>
              </a:rPr>
              <a:t>й </a:t>
            </a:r>
            <a:r>
              <a:rPr dirty="0" sz="1950" spc="70">
                <a:solidFill>
                  <a:srgbClr val="D5E4EE"/>
                </a:solidFill>
                <a:latin typeface="Palatino Linotype"/>
                <a:cs typeface="Palatino Linotype"/>
              </a:rPr>
              <a:t>мережі</a:t>
            </a:r>
            <a:endParaRPr sz="1950">
              <a:latin typeface="Palatino Linotype"/>
              <a:cs typeface="Palatino Linotype"/>
            </a:endParaRPr>
          </a:p>
          <a:p>
            <a:pPr marL="12700" marR="5080">
              <a:lnSpc>
                <a:spcPct val="134400"/>
              </a:lnSpc>
              <a:spcBef>
                <a:spcPts val="102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Орбітальні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ретранслятори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(наприклад,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мережа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Mars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Relay</a:t>
            </a:r>
            <a:r>
              <a:rPr dirty="0" sz="1550" spc="-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Network)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знижують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потребу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sz="155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прямому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контакті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й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підвищують</a:t>
            </a:r>
            <a:r>
              <a:rPr dirty="0" sz="1550" spc="7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надійність передачі.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0094" y="5982159"/>
            <a:ext cx="8521065" cy="661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Гібридні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системи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(RF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+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optical)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міжпланетні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мережі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на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основі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DTN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створюють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основу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для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масштабування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майбутніх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місіях.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0452" rIns="0" bIns="0" rtlCol="0" vert="horz">
            <a:spAutoFit/>
          </a:bodyPr>
          <a:lstStyle/>
          <a:p>
            <a:pPr marL="926465">
              <a:lnSpc>
                <a:spcPct val="100000"/>
              </a:lnSpc>
              <a:spcBef>
                <a:spcPts val="100"/>
              </a:spcBef>
            </a:pPr>
            <a:r>
              <a:rPr dirty="0" spc="190"/>
              <a:t>Висновки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495" y="2690533"/>
            <a:ext cx="18224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0">
                <a:solidFill>
                  <a:srgbClr val="D5E4EE"/>
                </a:solidFill>
                <a:latin typeface="Wingdings"/>
                <a:cs typeface="Wingdings"/>
              </a:rPr>
              <a:t></a:t>
            </a:r>
            <a:endParaRPr sz="15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495" y="3325571"/>
            <a:ext cx="18224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0">
                <a:solidFill>
                  <a:srgbClr val="D5E4EE"/>
                </a:solidFill>
                <a:latin typeface="Wingdings"/>
                <a:cs typeface="Wingdings"/>
              </a:rPr>
              <a:t></a:t>
            </a:r>
            <a:endParaRPr sz="15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495" y="3960609"/>
            <a:ext cx="18224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0">
                <a:solidFill>
                  <a:srgbClr val="D5E4EE"/>
                </a:solidFill>
                <a:latin typeface="Wingdings"/>
                <a:cs typeface="Wingdings"/>
              </a:rPr>
              <a:t></a:t>
            </a:r>
            <a:endParaRPr sz="15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495" y="4913172"/>
            <a:ext cx="182245" cy="26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0">
                <a:solidFill>
                  <a:srgbClr val="D5E4EE"/>
                </a:solidFill>
                <a:latin typeface="Wingdings"/>
                <a:cs typeface="Wingdings"/>
              </a:rPr>
              <a:t></a:t>
            </a:r>
            <a:endParaRPr sz="155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0334" y="2620837"/>
            <a:ext cx="9066530" cy="2883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Міжпланетарний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зв’язок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є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45">
                <a:solidFill>
                  <a:srgbClr val="D5E4EE"/>
                </a:solidFill>
                <a:latin typeface="Trebuchet MS"/>
                <a:cs typeface="Trebuchet MS"/>
              </a:rPr>
              <a:t>ключовим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 елементом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космічних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досліджень,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 забезпечує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передачу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апаратами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Землею.</a:t>
            </a:r>
            <a:endParaRPr sz="1550">
              <a:latin typeface="Trebuchet MS"/>
              <a:cs typeface="Trebuchet MS"/>
            </a:endParaRPr>
          </a:p>
          <a:p>
            <a:pPr marL="12700" marR="177800">
              <a:lnSpc>
                <a:spcPct val="134400"/>
              </a:lnSpc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Встановлено,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сучасні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радіочастотні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системи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(зокрема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Deep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Network)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0">
                <a:solidFill>
                  <a:srgbClr val="D5E4EE"/>
                </a:solidFill>
                <a:latin typeface="Trebuchet MS"/>
                <a:cs typeface="Trebuchet MS"/>
              </a:rPr>
              <a:t>є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надійними,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але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обмеженими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за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швидкістю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чутливими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до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великих</a:t>
            </a:r>
            <a:r>
              <a:rPr dirty="0" sz="1550" spc="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затримок</a:t>
            </a:r>
            <a:r>
              <a:rPr dirty="0" sz="1550" spc="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сигналу.</a:t>
            </a:r>
            <a:endParaRPr sz="1550">
              <a:latin typeface="Trebuchet MS"/>
              <a:cs typeface="Trebuchet MS"/>
            </a:endParaRPr>
          </a:p>
          <a:p>
            <a:pPr algn="just" marL="12700" marR="559435">
              <a:lnSpc>
                <a:spcPct val="134400"/>
              </a:lnSpc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Перспективи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розвитку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пов’язані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80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sz="1550" spc="6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впровадженням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лазерного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55">
                <a:solidFill>
                  <a:srgbClr val="D5E4EE"/>
                </a:solidFill>
                <a:latin typeface="Trebuchet MS"/>
                <a:cs typeface="Trebuchet MS"/>
              </a:rPr>
              <a:t>зв’язку,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міжпланетних</a:t>
            </a:r>
            <a:r>
              <a:rPr dirty="0" sz="1550" spc="6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мереж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(DTN)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та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гібридних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систем,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5">
                <a:solidFill>
                  <a:srgbClr val="D5E4EE"/>
                </a:solidFill>
                <a:latin typeface="Trebuchet MS"/>
                <a:cs typeface="Trebuchet MS"/>
              </a:rPr>
              <a:t>що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дозволить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значно підвищити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ефективність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передачі</a:t>
            </a:r>
            <a:r>
              <a:rPr dirty="0" sz="155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даних </a:t>
            </a:r>
            <a:r>
              <a:rPr dirty="0" sz="1550" spc="-50">
                <a:solidFill>
                  <a:srgbClr val="D5E4EE"/>
                </a:solidFill>
                <a:latin typeface="Trebuchet MS"/>
                <a:cs typeface="Trebuchet MS"/>
              </a:rPr>
              <a:t>у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космосі.</a:t>
            </a:r>
            <a:endParaRPr sz="1550">
              <a:latin typeface="Trebuchet MS"/>
              <a:cs typeface="Trebuchet MS"/>
            </a:endParaRPr>
          </a:p>
          <a:p>
            <a:pPr algn="just" marL="12700" marR="234315">
              <a:lnSpc>
                <a:spcPct val="134400"/>
              </a:lnSpc>
            </a:pP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Необхідні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потужні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40">
                <a:solidFill>
                  <a:srgbClr val="D5E4EE"/>
                </a:solidFill>
                <a:latin typeface="Trebuchet MS"/>
                <a:cs typeface="Trebuchet MS"/>
              </a:rPr>
              <a:t>антени,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ретранслятори,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25">
                <a:solidFill>
                  <a:srgbClr val="D5E4EE"/>
                </a:solidFill>
                <a:latin typeface="Trebuchet MS"/>
                <a:cs typeface="Trebuchet MS"/>
              </a:rPr>
              <a:t>автономні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системи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апаратів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70">
                <a:solidFill>
                  <a:srgbClr val="D5E4EE"/>
                </a:solidFill>
                <a:latin typeface="Trebuchet MS"/>
                <a:cs typeface="Trebuchet MS"/>
              </a:rPr>
              <a:t>і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стандарти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мережевого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0">
                <a:solidFill>
                  <a:srgbClr val="D5E4EE"/>
                </a:solidFill>
                <a:latin typeface="Trebuchet MS"/>
                <a:cs typeface="Trebuchet MS"/>
              </a:rPr>
              <a:t>рівня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20">
                <a:solidFill>
                  <a:srgbClr val="D5E4EE"/>
                </a:solidFill>
                <a:latin typeface="Trebuchet MS"/>
                <a:cs typeface="Trebuchet MS"/>
              </a:rPr>
              <a:t>для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забезпечення</a:t>
            </a:r>
            <a:r>
              <a:rPr dirty="0" sz="1550" spc="-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5">
                <a:solidFill>
                  <a:srgbClr val="D5E4EE"/>
                </a:solidFill>
                <a:latin typeface="Trebuchet MS"/>
                <a:cs typeface="Trebuchet MS"/>
              </a:rPr>
              <a:t>надійності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3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550" spc="-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15">
                <a:solidFill>
                  <a:srgbClr val="D5E4EE"/>
                </a:solidFill>
                <a:latin typeface="Trebuchet MS"/>
                <a:cs typeface="Trebuchet MS"/>
              </a:rPr>
              <a:t>масштабованості.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021" y="5716856"/>
            <a:ext cx="5927090" cy="66103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Основні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проблеми:</a:t>
            </a:r>
            <a:r>
              <a:rPr dirty="0" sz="1550" spc="-3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затримки,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20">
                <a:solidFill>
                  <a:srgbClr val="D5E4EE"/>
                </a:solidFill>
                <a:latin typeface="Trebuchet MS"/>
                <a:cs typeface="Trebuchet MS"/>
              </a:rPr>
              <a:t>втрати,</a:t>
            </a:r>
            <a:r>
              <a:rPr dirty="0" sz="155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>
                <a:solidFill>
                  <a:srgbClr val="D5E4EE"/>
                </a:solidFill>
                <a:latin typeface="Trebuchet MS"/>
                <a:cs typeface="Trebuchet MS"/>
              </a:rPr>
              <a:t>обмежена</a:t>
            </a:r>
            <a:r>
              <a:rPr dirty="0" sz="155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550" spc="-10">
                <a:solidFill>
                  <a:srgbClr val="D5E4EE"/>
                </a:solidFill>
                <a:latin typeface="Trebuchet MS"/>
                <a:cs typeface="Trebuchet MS"/>
              </a:rPr>
              <a:t>швидкість.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u="sng" sz="1550" spc="50" b="1">
                <a:solidFill>
                  <a:srgbClr val="D5E4EE"/>
                </a:solidFill>
                <a:uFill>
                  <a:solidFill>
                    <a:srgbClr val="D5E4EE"/>
                  </a:solidFill>
                </a:uFill>
                <a:latin typeface="Calibri"/>
                <a:cs typeface="Calibri"/>
              </a:rPr>
              <a:t>Майбутнє:</a:t>
            </a:r>
            <a:r>
              <a:rPr dirty="0" u="none" sz="1550" spc="80" b="1">
                <a:solidFill>
                  <a:srgbClr val="D5E4EE"/>
                </a:solidFill>
                <a:latin typeface="Calibri"/>
                <a:cs typeface="Calibri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лазерний</a:t>
            </a:r>
            <a:r>
              <a:rPr dirty="0" u="none" sz="1550" spc="-4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35">
                <a:solidFill>
                  <a:srgbClr val="D5E4EE"/>
                </a:solidFill>
                <a:latin typeface="Trebuchet MS"/>
                <a:cs typeface="Trebuchet MS"/>
              </a:rPr>
              <a:t>зв’язок,</a:t>
            </a:r>
            <a:r>
              <a:rPr dirty="0" u="none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>
                <a:solidFill>
                  <a:srgbClr val="D5E4EE"/>
                </a:solidFill>
                <a:latin typeface="Trebuchet MS"/>
                <a:cs typeface="Trebuchet MS"/>
              </a:rPr>
              <a:t>мережеві</a:t>
            </a:r>
            <a:r>
              <a:rPr dirty="0" u="none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30">
                <a:solidFill>
                  <a:srgbClr val="D5E4EE"/>
                </a:solidFill>
                <a:latin typeface="Trebuchet MS"/>
                <a:cs typeface="Trebuchet MS"/>
              </a:rPr>
              <a:t>системи,</a:t>
            </a:r>
            <a:r>
              <a:rPr dirty="0" u="none" sz="1550" spc="-4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550" spc="-10">
                <a:solidFill>
                  <a:srgbClr val="D5E4EE"/>
                </a:solidFill>
                <a:latin typeface="Trebuchet MS"/>
                <a:cs typeface="Trebuchet MS"/>
              </a:rPr>
              <a:t>автоматизація.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55904" y="539534"/>
            <a:ext cx="585787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90"/>
              <a:t>Список</a:t>
            </a:r>
            <a:r>
              <a:rPr dirty="0" sz="3000" spc="5"/>
              <a:t> </a:t>
            </a:r>
            <a:r>
              <a:rPr dirty="0" sz="3000" spc="180"/>
              <a:t>використаних</a:t>
            </a:r>
            <a:r>
              <a:rPr dirty="0" sz="3000" spc="10"/>
              <a:t> </a:t>
            </a:r>
            <a:r>
              <a:rPr dirty="0" sz="3000" spc="110"/>
              <a:t>джерел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891703" y="1503628"/>
            <a:ext cx="10507345" cy="6196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National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Aeronautics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Administration.</a:t>
            </a:r>
            <a:r>
              <a:rPr dirty="0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Deep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Network</a:t>
            </a:r>
            <a:r>
              <a:rPr dirty="0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Режим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доступу:</a:t>
            </a:r>
            <a:r>
              <a:rPr dirty="0" sz="1100" spc="1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2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2"/>
              </a:rPr>
              <a:t>https://www.nasa.gov/communicating-</a:t>
            </a:r>
            <a:r>
              <a:rPr dirty="0" u="sng" sz="1100" spc="-6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2"/>
              </a:rPr>
              <a:t>with-</a:t>
            </a:r>
            <a:r>
              <a:rPr dirty="0" u="sng" sz="1100" spc="-1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2"/>
              </a:rPr>
              <a:t>missions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u="sng" sz="1100" spc="-3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2"/>
              </a:rPr>
              <a:t>/dsn/</a:t>
            </a:r>
            <a:r>
              <a:rPr dirty="0" u="none" sz="1100" spc="-2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(дата</a:t>
            </a:r>
            <a:r>
              <a:rPr dirty="0" u="none" sz="110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-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15.04.2026).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100">
              <a:latin typeface="Trebuchet MS"/>
              <a:cs typeface="Trebuchet MS"/>
            </a:endParaRPr>
          </a:p>
          <a:p>
            <a:pPr marL="12700" marR="43815" indent="149225">
              <a:lnSpc>
                <a:spcPct val="178000"/>
              </a:lnSpc>
              <a:buAutoNum type="arabicPeriod" startAt="2"/>
              <a:tabLst>
                <a:tab pos="161925" algn="l"/>
              </a:tabLst>
            </a:pP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European Space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Agency.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Estrack Ground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Station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Network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[Електронний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Режим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доступу:</a:t>
            </a:r>
            <a:r>
              <a:rPr dirty="0" sz="1100" spc="1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3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3"/>
              </a:rPr>
              <a:t>https://www.esa.int/Enabling_Support/Operations/Estrack</a:t>
            </a:r>
            <a:r>
              <a:rPr dirty="0" u="none" sz="1100" spc="7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(дата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-5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12.03.2026).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40"/>
              </a:spcBef>
              <a:buClr>
                <a:srgbClr val="D5E4EE"/>
              </a:buClr>
              <a:buFont typeface="Trebuchet MS"/>
              <a:buAutoNum type="arabicPeriod" startAt="2"/>
            </a:pPr>
            <a:endParaRPr sz="1100">
              <a:latin typeface="Trebuchet MS"/>
              <a:cs typeface="Trebuchet MS"/>
            </a:endParaRPr>
          </a:p>
          <a:p>
            <a:pPr marL="12700" marR="80010" indent="149225">
              <a:lnSpc>
                <a:spcPct val="178000"/>
              </a:lnSpc>
              <a:buAutoNum type="arabicPeriod" startAt="2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Consultative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Committee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for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Data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Systems.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Radio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Frequency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Modulation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Systems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Part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55">
                <a:solidFill>
                  <a:srgbClr val="D5E4EE"/>
                </a:solidFill>
                <a:latin typeface="Trebuchet MS"/>
                <a:cs typeface="Trebuchet MS"/>
              </a:rPr>
              <a:t>1: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Earth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Stations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Spacecraft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Режим доступу:</a:t>
            </a:r>
            <a:r>
              <a:rPr dirty="0" sz="110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  <a:hlinkClick r:id="rId4"/>
              </a:rPr>
              <a:t>https://public.ccsds.org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(дата звернення:</a:t>
            </a:r>
            <a:r>
              <a:rPr dirty="0" sz="110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18.03.2026).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60"/>
              </a:spcBef>
              <a:buClr>
                <a:srgbClr val="D5E4EE"/>
              </a:buClr>
              <a:buFont typeface="Trebuchet MS"/>
              <a:buAutoNum type="arabicPeriod" startAt="2"/>
            </a:pPr>
            <a:endParaRPr sz="1100">
              <a:latin typeface="Trebuchet MS"/>
              <a:cs typeface="Trebuchet MS"/>
            </a:endParaRPr>
          </a:p>
          <a:p>
            <a:pPr marL="12700" marR="38100" indent="149225">
              <a:lnSpc>
                <a:spcPct val="161300"/>
              </a:lnSpc>
              <a:buAutoNum type="arabicPeriod" startAt="2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National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Aeronautics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Administration.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Deep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5">
                <a:solidFill>
                  <a:srgbClr val="D5E4EE"/>
                </a:solidFill>
                <a:latin typeface="Trebuchet MS"/>
                <a:cs typeface="Trebuchet MS"/>
              </a:rPr>
              <a:t>Optical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Communications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(DSOC)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Режим</a:t>
            </a:r>
            <a:r>
              <a:rPr dirty="0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доступу:</a:t>
            </a:r>
            <a:r>
              <a:rPr dirty="0" sz="1100" spc="18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1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5"/>
              </a:rPr>
              <a:t>https://www.nasa.gov/missi</a:t>
            </a:r>
            <a:r>
              <a:rPr dirty="0" u="none" sz="1100" spc="-1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sng" sz="1100" spc="-2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5"/>
              </a:rPr>
              <a:t>on/deep-</a:t>
            </a:r>
            <a:r>
              <a:rPr dirty="0" u="sng" sz="110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5"/>
              </a:rPr>
              <a:t>space-</a:t>
            </a:r>
            <a:r>
              <a:rPr dirty="0" u="sng" sz="1100" spc="-3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5"/>
              </a:rPr>
              <a:t>optical-</a:t>
            </a:r>
            <a:r>
              <a:rPr dirty="0" u="sng" sz="110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5"/>
              </a:rPr>
              <a:t>communications-dsoc/</a:t>
            </a:r>
            <a:r>
              <a:rPr dirty="0" u="none" sz="1100" spc="75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(дата</a:t>
            </a:r>
            <a:r>
              <a:rPr dirty="0" u="none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10.03.2026).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85"/>
              </a:spcBef>
              <a:buClr>
                <a:srgbClr val="D5E4EE"/>
              </a:buClr>
              <a:buFont typeface="Trebuchet MS"/>
              <a:buAutoNum type="arabicPeriod" startAt="2"/>
            </a:pPr>
            <a:endParaRPr sz="1100">
              <a:latin typeface="Trebuchet MS"/>
              <a:cs typeface="Trebuchet MS"/>
            </a:endParaRPr>
          </a:p>
          <a:p>
            <a:pPr marL="12700" marR="45720" indent="149225">
              <a:lnSpc>
                <a:spcPct val="161300"/>
              </a:lnSpc>
              <a:buAutoNum type="arabicPeriod" startAt="2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National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Aeronautics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Administration.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Delay/Disruption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Tolerant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Networking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(DTN)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Режим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доступу:</a:t>
            </a:r>
            <a:r>
              <a:rPr dirty="0" sz="1100" spc="15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1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https://www.nasa.gov/comm</a:t>
            </a:r>
            <a:r>
              <a:rPr dirty="0" u="none" sz="1100" spc="-1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sng" sz="1100" spc="-2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unicating-</a:t>
            </a:r>
            <a:r>
              <a:rPr dirty="0" u="sng" sz="1100" spc="-3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with-</a:t>
            </a:r>
            <a:r>
              <a:rPr dirty="0" u="sng" sz="1100" spc="-1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missions/delay-</a:t>
            </a:r>
            <a:r>
              <a:rPr dirty="0" u="sng" sz="1100" spc="-2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disruption-</a:t>
            </a:r>
            <a:r>
              <a:rPr dirty="0" u="sng" sz="1100" spc="-4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tolerant-</a:t>
            </a:r>
            <a:r>
              <a:rPr dirty="0" u="sng" sz="1100" spc="-2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6"/>
              </a:rPr>
              <a:t>networking/</a:t>
            </a:r>
            <a:r>
              <a:rPr dirty="0" u="none" sz="1100" spc="18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(дата</a:t>
            </a:r>
            <a:r>
              <a:rPr dirty="0" u="none" sz="1100" spc="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8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10.03.2026).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80"/>
              </a:spcBef>
              <a:buClr>
                <a:srgbClr val="D5E4EE"/>
              </a:buClr>
              <a:buFont typeface="Trebuchet MS"/>
              <a:buAutoNum type="arabicPeriod" startAt="2"/>
            </a:pPr>
            <a:endParaRPr sz="1100">
              <a:latin typeface="Trebuchet MS"/>
              <a:cs typeface="Trebuchet MS"/>
            </a:endParaRPr>
          </a:p>
          <a:p>
            <a:pPr marL="12700" marR="8890" indent="149225">
              <a:lnSpc>
                <a:spcPct val="161300"/>
              </a:lnSpc>
              <a:buAutoNum type="arabicPeriod" startAt="2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National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Aeronautics and Space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Administration.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HiRISE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High Resolution Imaging Science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Experiment</a:t>
            </a:r>
            <a:r>
              <a:rPr dirty="0" sz="1100" spc="-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Режим доступу:</a:t>
            </a:r>
            <a:r>
              <a:rPr dirty="0" sz="1100" spc="19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2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7"/>
              </a:rPr>
              <a:t>https://www.uahiris</a:t>
            </a:r>
            <a:r>
              <a:rPr dirty="0" u="none" sz="1100" spc="-2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sng" sz="1100" spc="-2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7"/>
              </a:rPr>
              <a:t>e.org</a:t>
            </a:r>
            <a:r>
              <a:rPr dirty="0" u="none" sz="1100" spc="-25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(дата</a:t>
            </a:r>
            <a:r>
              <a:rPr dirty="0" u="none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12.03.2026).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60"/>
              </a:spcBef>
              <a:buClr>
                <a:srgbClr val="D5E4EE"/>
              </a:buClr>
              <a:buFont typeface="Trebuchet MS"/>
              <a:buAutoNum type="arabicPeriod" startAt="2"/>
            </a:pPr>
            <a:endParaRPr sz="1100">
              <a:latin typeface="Trebuchet MS"/>
              <a:cs typeface="Trebuchet MS"/>
            </a:endParaRPr>
          </a:p>
          <a:p>
            <a:pPr marL="12700" marR="133985" indent="149225">
              <a:lnSpc>
                <a:spcPct val="178000"/>
              </a:lnSpc>
              <a:buAutoNum type="arabicPeriod" startAt="2"/>
              <a:tabLst>
                <a:tab pos="161925" algn="l"/>
              </a:tabLst>
            </a:pP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National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Aeronautics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and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Space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Administration. </a:t>
            </a:r>
            <a:r>
              <a:rPr dirty="0" sz="1100" spc="65">
                <a:solidFill>
                  <a:srgbClr val="D5E4EE"/>
                </a:solidFill>
                <a:latin typeface="Trebuchet MS"/>
                <a:cs typeface="Trebuchet MS"/>
              </a:rPr>
              <a:t>Mars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Relay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Network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[Електронний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35">
                <a:solidFill>
                  <a:srgbClr val="D5E4EE"/>
                </a:solidFill>
                <a:latin typeface="Trebuchet MS"/>
                <a:cs typeface="Trebuchet MS"/>
              </a:rPr>
              <a:t>ресурс].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320">
                <a:solidFill>
                  <a:srgbClr val="D5E4EE"/>
                </a:solidFill>
                <a:latin typeface="Trebuchet MS"/>
                <a:cs typeface="Trebuchet MS"/>
              </a:rPr>
              <a:t>–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Режим</a:t>
            </a:r>
            <a:r>
              <a:rPr dirty="0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доступу:</a:t>
            </a:r>
            <a:r>
              <a:rPr dirty="0" sz="1100" spc="11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sng" sz="1100" spc="-1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8"/>
              </a:rPr>
              <a:t>https://science.nasa.gov/mars/mars-</a:t>
            </a:r>
            <a:r>
              <a:rPr dirty="0" u="sng" sz="1100" spc="-55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8"/>
              </a:rPr>
              <a:t>relay-</a:t>
            </a:r>
            <a:r>
              <a:rPr dirty="0" u="sng" sz="1100" spc="-10">
                <a:solidFill>
                  <a:srgbClr val="66A7ED"/>
                </a:solidFill>
                <a:uFill>
                  <a:solidFill>
                    <a:srgbClr val="66A7ED"/>
                  </a:solidFill>
                </a:uFill>
                <a:latin typeface="Trebuchet MS"/>
                <a:cs typeface="Trebuchet MS"/>
                <a:hlinkClick r:id="rId8"/>
              </a:rPr>
              <a:t>network/</a:t>
            </a:r>
            <a:r>
              <a:rPr dirty="0" u="none" sz="1100" spc="-10">
                <a:solidFill>
                  <a:srgbClr val="66A7ED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(дата</a:t>
            </a:r>
            <a:r>
              <a:rPr dirty="0" u="none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>
                <a:solidFill>
                  <a:srgbClr val="D5E4EE"/>
                </a:solidFill>
                <a:latin typeface="Trebuchet MS"/>
                <a:cs typeface="Trebuchet MS"/>
              </a:rPr>
              <a:t>звернення:</a:t>
            </a:r>
            <a:r>
              <a:rPr dirty="0" u="none" sz="1100" spc="-1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u="none" sz="1100" spc="-10">
                <a:solidFill>
                  <a:srgbClr val="D5E4EE"/>
                </a:solidFill>
                <a:latin typeface="Trebuchet MS"/>
                <a:cs typeface="Trebuchet MS"/>
              </a:rPr>
              <a:t>12.03.2026).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100">
              <a:latin typeface="Trebuchet MS"/>
              <a:cs typeface="Trebuchet MS"/>
            </a:endParaRPr>
          </a:p>
          <a:p>
            <a:pPr marL="12700" marR="322580">
              <a:lnSpc>
                <a:spcPct val="178000"/>
              </a:lnSpc>
            </a:pP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Додатково: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Слайди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55">
                <a:solidFill>
                  <a:srgbClr val="D5E4EE"/>
                </a:solidFill>
                <a:latin typeface="Trebuchet MS"/>
                <a:cs typeface="Trebuchet MS"/>
              </a:rPr>
              <a:t>з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підсумками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ілюстраціями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містять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0">
                <a:solidFill>
                  <a:srgbClr val="D5E4EE"/>
                </a:solidFill>
                <a:latin typeface="Trebuchet MS"/>
                <a:cs typeface="Trebuchet MS"/>
              </a:rPr>
              <a:t>усі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параграфи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40">
                <a:solidFill>
                  <a:srgbClr val="D5E4EE"/>
                </a:solidFill>
                <a:latin typeface="Trebuchet MS"/>
                <a:cs typeface="Trebuchet MS"/>
              </a:rPr>
              <a:t>фото,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які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були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надані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40">
                <a:solidFill>
                  <a:srgbClr val="D5E4EE"/>
                </a:solidFill>
                <a:latin typeface="Trebuchet MS"/>
                <a:cs typeface="Trebuchet MS"/>
              </a:rPr>
              <a:t>у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вихідному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25">
                <a:solidFill>
                  <a:srgbClr val="D5E4EE"/>
                </a:solidFill>
                <a:latin typeface="Trebuchet MS"/>
                <a:cs typeface="Trebuchet MS"/>
              </a:rPr>
              <a:t>матеріалі;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зображення</a:t>
            </a:r>
            <a:r>
              <a:rPr dirty="0" sz="1100" spc="25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марсіанських</a:t>
            </a:r>
            <a:r>
              <a:rPr dirty="0" sz="1100" spc="2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знімків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інтегровані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60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картку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7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60">
                <a:solidFill>
                  <a:srgbClr val="D5E4EE"/>
                </a:solidFill>
                <a:latin typeface="Trebuchet MS"/>
                <a:cs typeface="Trebuchet MS"/>
              </a:rPr>
              <a:t>в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галереї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для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збереження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оригінальних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фото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>
                <a:solidFill>
                  <a:srgbClr val="D5E4EE"/>
                </a:solidFill>
                <a:latin typeface="Trebuchet MS"/>
                <a:cs typeface="Trebuchet MS"/>
              </a:rPr>
              <a:t>та</a:t>
            </a:r>
            <a:r>
              <a:rPr dirty="0" sz="1100" spc="-30">
                <a:solidFill>
                  <a:srgbClr val="D5E4EE"/>
                </a:solidFill>
                <a:latin typeface="Trebuchet MS"/>
                <a:cs typeface="Trebuchet MS"/>
              </a:rPr>
              <a:t> </a:t>
            </a:r>
            <a:r>
              <a:rPr dirty="0" sz="1100" spc="-10">
                <a:solidFill>
                  <a:srgbClr val="D5E4EE"/>
                </a:solidFill>
                <a:latin typeface="Trebuchet MS"/>
                <a:cs typeface="Trebuchet MS"/>
              </a:rPr>
              <a:t>контексту.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60845" y="7666202"/>
            <a:ext cx="1969770" cy="492125"/>
          </a:xfrm>
          <a:custGeom>
            <a:avLst/>
            <a:gdLst/>
            <a:ahLst/>
            <a:cxnLst/>
            <a:rect l="l" t="t" r="r" b="b"/>
            <a:pathLst>
              <a:path w="1969769" h="492125">
                <a:moveTo>
                  <a:pt x="1969198" y="0"/>
                </a:moveTo>
                <a:lnTo>
                  <a:pt x="0" y="0"/>
                </a:lnTo>
                <a:lnTo>
                  <a:pt x="0" y="492112"/>
                </a:lnTo>
                <a:lnTo>
                  <a:pt x="984592" y="492112"/>
                </a:lnTo>
                <a:lnTo>
                  <a:pt x="1969198" y="492112"/>
                </a:lnTo>
                <a:lnTo>
                  <a:pt x="1969198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terms:created xsi:type="dcterms:W3CDTF">2026-04-22T21:22:33Z</dcterms:created>
  <dcterms:modified xsi:type="dcterms:W3CDTF">2026-04-22T21:22:33Z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2026-04-23T00:00:00Z</vt:filetime>
  </property>
  <property fmtid="{D5CDD505-2E9C-101B-9397-08002B2CF9AE}" pid="3" name="Creator">
    <vt:lpwstr>Impress</vt:lpwstr>
  </property>
  <property fmtid="{D5CDD505-2E9C-101B-9397-08002B2CF9AE}" pid="4" name="Producer">
    <vt:lpwstr>PPT PPTX Editor 25.2.1.2.0 (X86_64) / LibreOffice Community</vt:lpwstr>
  </property>
  <property fmtid="{D5CDD505-2E9C-101B-9397-08002B2CF9AE}" pid="5" name="LastSaved">
    <vt:filetime>2026-04-23T00:00:00Z</vt:filetime>
  </property>
</Properties>
</file>