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2" d="100"/>
          <a:sy n="82" d="100"/>
        </p:scale>
        <p:origin x="595" y="48"/>
      </p:cViewPr>
      <p:guideLst/>
    </p:cSldViewPr>
  </p:slideViewPr>
  <p:notesTextViewPr>
    <p:cViewPr>
      <p:scale>
        <a:sx n="1" d="1"/>
        <a:sy n="1" d="1"/>
      </p:scale>
      <p:origin x="0" y="0"/>
    </p:cViewPr>
  </p:notesTextViewPr>
  <p:notesViewPr>
    <p:cSldViewPr snapToGrid="0">
      <p:cViewPr varScale="1">
        <p:scale>
          <a:sx n="64" d="100"/>
          <a:sy n="64" d="100"/>
        </p:scale>
        <p:origin x="267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1AAF3-E4EB-41C8-98BA-DB779F8682FE}" type="datetimeFigureOut">
              <a:rPr lang="uk-UA" smtClean="0"/>
              <a:t>14.04.2026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41239-EDCF-4821-99FC-EB946EF5BBF9}" type="slidenum">
              <a:rPr lang="uk-UA" smtClean="0"/>
              <a:t>‹№›</a:t>
            </a:fld>
            <a:endParaRPr lang="uk-UA"/>
          </a:p>
        </p:txBody>
      </p:sp>
    </p:spTree>
    <p:extLst>
      <p:ext uri="{BB962C8B-B14F-4D97-AF65-F5344CB8AC3E}">
        <p14:creationId xmlns:p14="http://schemas.microsoft.com/office/powerpoint/2010/main" val="128320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1DB41239-EDCF-4821-99FC-EB946EF5BBF9}" type="slidenum">
              <a:rPr lang="uk-UA" smtClean="0"/>
              <a:t>1</a:t>
            </a:fld>
            <a:endParaRPr lang="uk-UA" dirty="0"/>
          </a:p>
        </p:txBody>
      </p:sp>
    </p:spTree>
    <p:extLst>
      <p:ext uri="{BB962C8B-B14F-4D97-AF65-F5344CB8AC3E}">
        <p14:creationId xmlns:p14="http://schemas.microsoft.com/office/powerpoint/2010/main" val="3106842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uk-UA"/>
              <a:t>Зразок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lvl1pPr algn="l">
              <a:defRPr/>
            </a:lvl1pPr>
          </a:lstStyle>
          <a:p>
            <a:fld id="{6DCFFF32-D12F-42BB-911B-D77FA654EE3D}" type="datetime1">
              <a:rPr lang="uk-UA" smtClean="0"/>
              <a:t>14.04.2026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A9D1FD-908D-4214-AE97-C711A8955A0F}" type="slidenum">
              <a:rPr lang="uk-UA" smtClean="0"/>
              <a:t>‹№›</a:t>
            </a:fld>
            <a:endParaRPr lang="uk-UA"/>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26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Content Placeholder 2"/>
          <p:cNvSpPr>
            <a:spLocks noGrp="1"/>
          </p:cNvSpPr>
          <p:nvPr>
            <p:ph idx="1"/>
          </p:nvPr>
        </p:nvSpPr>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7A8C5D4-FFE2-45F6-A1B6-7941A74960A3}" type="datetime1">
              <a:rPr lang="uk-UA" smtClean="0"/>
              <a:t>14.04.2026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1224838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uk-UA"/>
              <a:t>Зразок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878729DE-209F-4EAB-A0A0-6DB08C0345A6}" type="datetime1">
              <a:rPr lang="uk-UA" smtClean="0"/>
              <a:t>14.04.2026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A9D1FD-908D-4214-AE97-C711A8955A0F}" type="slidenum">
              <a:rPr lang="uk-UA" smtClean="0"/>
              <a:t>‹№›</a:t>
            </a:fld>
            <a:endParaRPr lang="uk-UA"/>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076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uk-UA"/>
              <a:t>Зразок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385A88AB-3E6D-4B45-9DDD-F823E73006D9}" type="datetime1">
              <a:rPr lang="uk-UA" smtClean="0"/>
              <a:t>14.04.2026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556632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Зразок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4" name="Content Placeholder 3"/>
          <p:cNvSpPr>
            <a:spLocks noGrp="1"/>
          </p:cNvSpPr>
          <p:nvPr>
            <p:ph sz="half" idx="2"/>
          </p:nvPr>
        </p:nvSpPr>
        <p:spPr>
          <a:xfrm>
            <a:off x="1024128" y="2967788"/>
            <a:ext cx="4754880" cy="3341572"/>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uk-UA"/>
              <a:t>Редагувати стиль зразка тексту</a:t>
            </a:r>
          </a:p>
        </p:txBody>
      </p:sp>
      <p:sp>
        <p:nvSpPr>
          <p:cNvPr id="6" name="Content Placeholder 5"/>
          <p:cNvSpPr>
            <a:spLocks noGrp="1"/>
          </p:cNvSpPr>
          <p:nvPr>
            <p:ph sz="quarter" idx="4"/>
          </p:nvPr>
        </p:nvSpPr>
        <p:spPr>
          <a:xfrm>
            <a:off x="5990888" y="2967788"/>
            <a:ext cx="4754880" cy="3341572"/>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4BA05E6-DA9C-465D-898D-757823048B2F}" type="datetime1">
              <a:rPr lang="uk-UA" smtClean="0"/>
              <a:t>14.04.2026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1761923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Date Placeholder 2"/>
          <p:cNvSpPr>
            <a:spLocks noGrp="1"/>
          </p:cNvSpPr>
          <p:nvPr>
            <p:ph type="dt" sz="half" idx="10"/>
          </p:nvPr>
        </p:nvSpPr>
        <p:spPr/>
        <p:txBody>
          <a:bodyPr/>
          <a:lstStyle/>
          <a:p>
            <a:fld id="{AF874ECC-436E-44AB-AD89-0783BED9F9D1}" type="datetime1">
              <a:rPr lang="uk-UA" smtClean="0"/>
              <a:t>14.04.2026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71410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EA63A-D950-4F6B-8262-498886B97D65}" type="datetime1">
              <a:rPr lang="uk-UA" smtClean="0"/>
              <a:t>14.04.2026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30100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uk-UA"/>
              <a:t>Зразок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Date Placeholder 4"/>
          <p:cNvSpPr>
            <a:spLocks noGrp="1"/>
          </p:cNvSpPr>
          <p:nvPr>
            <p:ph type="dt" sz="half" idx="10"/>
          </p:nvPr>
        </p:nvSpPr>
        <p:spPr/>
        <p:txBody>
          <a:bodyPr/>
          <a:lstStyle/>
          <a:p>
            <a:fld id="{7123609F-F23A-4289-B90E-17C011AAA90A}" type="datetime1">
              <a:rPr lang="uk-UA" smtClean="0"/>
              <a:t>14.04.2026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415833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uk-UA"/>
              <a:t>Зразок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Редагувати стиль зразка тексту</a:t>
            </a:r>
          </a:p>
        </p:txBody>
      </p:sp>
      <p:sp>
        <p:nvSpPr>
          <p:cNvPr id="5" name="Date Placeholder 4"/>
          <p:cNvSpPr>
            <a:spLocks noGrp="1"/>
          </p:cNvSpPr>
          <p:nvPr>
            <p:ph type="dt" sz="half" idx="10"/>
          </p:nvPr>
        </p:nvSpPr>
        <p:spPr/>
        <p:txBody>
          <a:bodyPr/>
          <a:lstStyle/>
          <a:p>
            <a:fld id="{59C12088-E3E6-4025-892E-AB9BEE40EDA9}" type="datetime1">
              <a:rPr lang="uk-UA" smtClean="0"/>
              <a:t>14.04.2026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1A9D1FD-908D-4214-AE97-C711A8955A0F}" type="slidenum">
              <a:rPr lang="uk-UA" smtClean="0"/>
              <a:t>‹№›</a:t>
            </a:fld>
            <a:endParaRPr lang="uk-UA"/>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877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C6A965D-839D-4EC4-88B7-596EE0762D48}" type="datetime1">
              <a:rPr lang="uk-UA" smtClean="0"/>
              <a:t>14.04.2026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A9D1FD-908D-4214-AE97-C711A8955A0F}" type="slidenum">
              <a:rPr lang="uk-UA" smtClean="0"/>
              <a:t>‹№›</a:t>
            </a:fld>
            <a:endParaRPr lang="uk-UA"/>
          </a:p>
        </p:txBody>
      </p:sp>
    </p:spTree>
    <p:extLst>
      <p:ext uri="{BB962C8B-B14F-4D97-AF65-F5344CB8AC3E}">
        <p14:creationId xmlns:p14="http://schemas.microsoft.com/office/powerpoint/2010/main" val="358018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uk-UA"/>
              <a:t>Зразок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A8ABA7B-9399-48A5-A6E5-2FE16EB0D8C4}" type="datetime1">
              <a:rPr lang="uk-UA" smtClean="0"/>
              <a:t>14.04.2026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1A9D1FD-908D-4214-AE97-C711A8955A0F}" type="slidenum">
              <a:rPr lang="uk-UA" smtClean="0"/>
              <a:t>‹№›</a:t>
            </a:fld>
            <a:endParaRPr lang="uk-UA"/>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6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uk-UA"/>
              <a:t>Зразок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E7EC7E5-0E1C-4CFC-AC40-B5B7ED4150FE}" type="datetime1">
              <a:rPr lang="uk-UA" smtClean="0"/>
              <a:t>14.04.2026</a:t>
            </a:fld>
            <a:endParaRPr lang="uk-UA"/>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uk-UA"/>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1A9D1FD-908D-4214-AE97-C711A8955A0F}" type="slidenum">
              <a:rPr lang="uk-UA" smtClean="0"/>
              <a:t>‹№›</a:t>
            </a:fld>
            <a:endParaRPr lang="uk-UA"/>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0402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6.jpg"/><Relationship Id="rId7" Type="http://schemas.openxmlformats.org/officeDocument/2006/relationships/image" Target="../media/image19.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0.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1.jpeg"/><Relationship Id="rId7" Type="http://schemas.openxmlformats.org/officeDocument/2006/relationships/image" Target="../media/image24.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17.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s>
</file>

<file path=ppt/slides/_rels/slide9.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gorgany-zapovidnyk.in.ua/articles/rannokvituchi-roslyny-neperesichni-skarby-iaki-potrebuiut-okhorony/"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3044687" y="1715875"/>
            <a:ext cx="6102625" cy="3426249"/>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9" name="Прямокутник 8"/>
          <p:cNvSpPr/>
          <p:nvPr/>
        </p:nvSpPr>
        <p:spPr>
          <a:xfrm>
            <a:off x="0" y="659422"/>
            <a:ext cx="12192000" cy="1323439"/>
          </a:xfrm>
          <a:prstGeom prst="rect">
            <a:avLst/>
          </a:prstGeom>
        </p:spPr>
        <p:txBody>
          <a:bodyPr wrap="square">
            <a:spAutoFit/>
          </a:bodyPr>
          <a:lstStyle/>
          <a:p>
            <a:pPr algn="ctr"/>
            <a:r>
              <a:rPr lang="ru-RU" sz="4000" b="1" dirty="0">
                <a:latin typeface="Times New Roman" panose="02020603050405020304" pitchFamily="18" charset="0"/>
                <a:cs typeface="Times New Roman" panose="02020603050405020304" pitchFamily="18" charset="0"/>
              </a:rPr>
              <a:t>АКТИВНІСТЬ ЗАПИЛЮВАЧІВ НА ДИКОРОСЛИХ РАННЬОКВІТУЧИХ РОСЛИНАХ</a:t>
            </a:r>
            <a:endParaRPr lang="uk-UA" sz="4000" b="1" dirty="0">
              <a:latin typeface="Times New Roman" panose="02020603050405020304" pitchFamily="18" charset="0"/>
              <a:cs typeface="Times New Roman" panose="02020603050405020304" pitchFamily="18" charset="0"/>
            </a:endParaRPr>
          </a:p>
        </p:txBody>
      </p:sp>
      <p:sp>
        <p:nvSpPr>
          <p:cNvPr id="11" name="Прямокутник 10"/>
          <p:cNvSpPr/>
          <p:nvPr/>
        </p:nvSpPr>
        <p:spPr>
          <a:xfrm>
            <a:off x="5918493" y="2592842"/>
            <a:ext cx="5655205" cy="3539430"/>
          </a:xfrm>
          <a:prstGeom prst="rect">
            <a:avLst/>
          </a:prstGeom>
        </p:spPr>
        <p:txBody>
          <a:bodyPr wrap="square">
            <a:spAutoFit/>
          </a:bodyPr>
          <a:lstStyle/>
          <a:p>
            <a:r>
              <a:rPr lang="uk-UA" sz="2800" b="1" dirty="0">
                <a:latin typeface="Times New Roman" panose="02020603050405020304" pitchFamily="18" charset="0"/>
                <a:cs typeface="Times New Roman" panose="02020603050405020304" pitchFamily="18" charset="0"/>
              </a:rPr>
              <a:t>Автор: </a:t>
            </a:r>
            <a:r>
              <a:rPr lang="uk-UA" sz="2800" dirty="0">
                <a:latin typeface="Times New Roman" panose="02020603050405020304" pitchFamily="18" charset="0"/>
                <a:cs typeface="Times New Roman" panose="02020603050405020304" pitchFamily="18" charset="0"/>
              </a:rPr>
              <a:t>Сокольник Олеся Сергіївна Конотопський ліцей № 10</a:t>
            </a:r>
          </a:p>
          <a:p>
            <a:r>
              <a:rPr lang="uk-UA" sz="2800" dirty="0">
                <a:latin typeface="Times New Roman" panose="02020603050405020304" pitchFamily="18" charset="0"/>
                <a:cs typeface="Times New Roman" panose="02020603050405020304" pitchFamily="18" charset="0"/>
              </a:rPr>
              <a:t>7-Б клас </a:t>
            </a:r>
          </a:p>
          <a:p>
            <a:r>
              <a:rPr lang="uk-UA" sz="2800" dirty="0">
                <a:latin typeface="Times New Roman" panose="02020603050405020304" pitchFamily="18" charset="0"/>
                <a:cs typeface="Times New Roman" panose="02020603050405020304" pitchFamily="18" charset="0"/>
              </a:rPr>
              <a:t>місто Конотоп</a:t>
            </a:r>
          </a:p>
          <a:p>
            <a:r>
              <a:rPr lang="uk-UA" sz="2800" dirty="0">
                <a:latin typeface="Times New Roman" panose="02020603050405020304" pitchFamily="18" charset="0"/>
                <a:cs typeface="Times New Roman" panose="02020603050405020304" pitchFamily="18" charset="0"/>
              </a:rPr>
              <a:t>Конотопський ліцей № 10 </a:t>
            </a:r>
          </a:p>
          <a:p>
            <a:endParaRPr lang="uk-UA" sz="2800" dirty="0">
              <a:latin typeface="Times New Roman" panose="02020603050405020304" pitchFamily="18" charset="0"/>
              <a:cs typeface="Times New Roman" panose="02020603050405020304" pitchFamily="18" charset="0"/>
            </a:endParaRPr>
          </a:p>
          <a:p>
            <a:r>
              <a:rPr lang="uk-UA" sz="2800" b="1" dirty="0">
                <a:latin typeface="Times New Roman" panose="02020603050405020304" pitchFamily="18" charset="0"/>
                <a:cs typeface="Times New Roman" panose="02020603050405020304" pitchFamily="18" charset="0"/>
              </a:rPr>
              <a:t>Керівник:</a:t>
            </a:r>
            <a:r>
              <a:rPr lang="uk-UA" sz="2800" dirty="0">
                <a:latin typeface="Times New Roman" panose="02020603050405020304" pitchFamily="18" charset="0"/>
                <a:cs typeface="Times New Roman" panose="02020603050405020304" pitchFamily="18" charset="0"/>
              </a:rPr>
              <a:t> Дорошенко Юлія Анатоліївна, вчитель біології</a:t>
            </a:r>
          </a:p>
        </p:txBody>
      </p:sp>
      <p:sp>
        <p:nvSpPr>
          <p:cNvPr id="12" name="TextBox 11">
            <a:extLst>
              <a:ext uri="{FF2B5EF4-FFF2-40B4-BE49-F238E27FC236}">
                <a16:creationId xmlns:a16="http://schemas.microsoft.com/office/drawing/2014/main" id="{5E9BC8E0-B427-42E7-FCDE-2E6DF4A71DE9}"/>
              </a:ext>
            </a:extLst>
          </p:cNvPr>
          <p:cNvSpPr txBox="1"/>
          <p:nvPr/>
        </p:nvSpPr>
        <p:spPr>
          <a:xfrm>
            <a:off x="80010" y="115746"/>
            <a:ext cx="12192000" cy="523220"/>
          </a:xfrm>
          <a:prstGeom prst="rect">
            <a:avLst/>
          </a:prstGeom>
          <a:noFill/>
        </p:spPr>
        <p:txBody>
          <a:bodyPr wrap="square">
            <a:spAutoFit/>
          </a:bodyPr>
          <a:lstStyle/>
          <a:p>
            <a:pPr algn="ctr"/>
            <a:r>
              <a:rPr lang="uk-UA" sz="2800" dirty="0">
                <a:solidFill>
                  <a:srgbClr val="222222"/>
                </a:solidFill>
                <a:latin typeface="Times New Roman" panose="02020603050405020304" pitchFamily="18" charset="0"/>
                <a:ea typeface="Cormorant Garamond Medium"/>
                <a:cs typeface="Times New Roman" panose="02020603050405020304" pitchFamily="18" charset="0"/>
                <a:sym typeface="Cormorant Garamond Medium"/>
              </a:rPr>
              <a:t>Сумське територіальне відділення МАН України</a:t>
            </a:r>
            <a:endParaRPr lang="en-US" sz="2800" dirty="0">
              <a:solidFill>
                <a:srgbClr val="222222"/>
              </a:solidFill>
              <a:latin typeface="Times New Roman" panose="02020603050405020304" pitchFamily="18" charset="0"/>
              <a:ea typeface="Cormorant Garamond Medium"/>
              <a:cs typeface="Times New Roman" panose="02020603050405020304" pitchFamily="18" charset="0"/>
              <a:sym typeface="Cormorant Garamond Medium"/>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6171" y="1982861"/>
            <a:ext cx="3567368" cy="4759393"/>
          </a:xfrm>
          <a:prstGeom prst="rect">
            <a:avLst/>
          </a:prstGeom>
        </p:spPr>
      </p:pic>
      <p:sp>
        <p:nvSpPr>
          <p:cNvPr id="4" name="Місце для номера слайда 1">
            <a:extLst>
              <a:ext uri="{FF2B5EF4-FFF2-40B4-BE49-F238E27FC236}">
                <a16:creationId xmlns:a16="http://schemas.microsoft.com/office/drawing/2014/main" id="{9EAEFDA9-3FA0-001C-213B-246E801598E3}"/>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290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TextBox 2"/>
          <p:cNvSpPr txBox="1"/>
          <p:nvPr/>
        </p:nvSpPr>
        <p:spPr>
          <a:xfrm>
            <a:off x="2320273" y="373410"/>
            <a:ext cx="4298301" cy="830997"/>
          </a:xfrm>
          <a:prstGeom prst="rect">
            <a:avLst/>
          </a:prstGeom>
          <a:noFill/>
        </p:spPr>
        <p:txBody>
          <a:bodyPr wrap="square" rtlCol="0">
            <a:spAutoFit/>
          </a:bodyPr>
          <a:lstStyle/>
          <a:p>
            <a:pPr algn="ctr"/>
            <a:r>
              <a:rPr lang="uk-UA" sz="4800" b="1" dirty="0">
                <a:latin typeface="Times New Roman" panose="02020603050405020304" pitchFamily="18" charset="0"/>
                <a:cs typeface="Times New Roman" panose="02020603050405020304" pitchFamily="18" charset="0"/>
              </a:rPr>
              <a:t>Актуальність</a:t>
            </a:r>
          </a:p>
        </p:txBody>
      </p:sp>
      <p:sp>
        <p:nvSpPr>
          <p:cNvPr id="6" name="Прямокутник 5"/>
          <p:cNvSpPr/>
          <p:nvPr/>
        </p:nvSpPr>
        <p:spPr>
          <a:xfrm>
            <a:off x="225861" y="1577816"/>
            <a:ext cx="8487125" cy="4832092"/>
          </a:xfrm>
          <a:prstGeom prst="rect">
            <a:avLst/>
          </a:prstGeom>
        </p:spPr>
        <p:txBody>
          <a:bodyPr wrap="square">
            <a:spAutoFit/>
          </a:bodyPr>
          <a:lstStyle/>
          <a:p>
            <a:pPr indent="447675" algn="just"/>
            <a:r>
              <a:rPr lang="uk-UA" sz="2800" dirty="0">
                <a:latin typeface="Times New Roman" panose="02020603050405020304" pitchFamily="18" charset="0"/>
                <a:cs typeface="Times New Roman" panose="02020603050405020304" pitchFamily="18" charset="0"/>
              </a:rPr>
              <a:t>Дослідження активності запилювачів є важливим, адже вони забезпечують розмноження рослин і підтримують </a:t>
            </a:r>
            <a:r>
              <a:rPr lang="uk-UA" sz="2800" dirty="0" err="1">
                <a:latin typeface="Times New Roman" panose="02020603050405020304" pitchFamily="18" charset="0"/>
                <a:cs typeface="Times New Roman" panose="02020603050405020304" pitchFamily="18" charset="0"/>
              </a:rPr>
              <a:t>біорізноманіття</a:t>
            </a:r>
            <a:r>
              <a:rPr lang="uk-UA" sz="2800" dirty="0">
                <a:latin typeface="Times New Roman" panose="02020603050405020304" pitchFamily="18" charset="0"/>
                <a:cs typeface="Times New Roman" panose="02020603050405020304" pitchFamily="18" charset="0"/>
              </a:rPr>
              <a:t>. Ранньоквітучі дикорослі рослини є одним із перших джерел нектару для комах після зими, від них залежить відновлення активності запилювачів. Через зміну клімату та забруднення чисельність цих безхребетних зменшується, що підкреслює актуальність таких досліджень. Вивчення активності запилювачів допомагає оцінити стан екосистем і визначити найефективніших запилювачів.</a:t>
            </a:r>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8849" y="3261968"/>
            <a:ext cx="3253151" cy="3260286"/>
          </a:xfrm>
          <a:prstGeom prst="rect">
            <a:avLst/>
          </a:prstGeo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8848" y="0"/>
            <a:ext cx="3253151" cy="3261968"/>
          </a:xfrm>
          <a:prstGeom prst="rect">
            <a:avLst/>
          </a:prstGeom>
        </p:spPr>
      </p:pic>
      <p:sp>
        <p:nvSpPr>
          <p:cNvPr id="5" name="Місце для номера слайда 1">
            <a:extLst>
              <a:ext uri="{FF2B5EF4-FFF2-40B4-BE49-F238E27FC236}">
                <a16:creationId xmlns:a16="http://schemas.microsoft.com/office/drawing/2014/main" id="{ABDAC161-BD03-38A8-B07B-57FCE7D33887}"/>
              </a:ext>
            </a:extLst>
          </p:cNvPr>
          <p:cNvSpPr txBox="1">
            <a:spLocks/>
          </p:cNvSpPr>
          <p:nvPr/>
        </p:nvSpPr>
        <p:spPr>
          <a:xfrm>
            <a:off x="11218332" y="6522254"/>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2</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256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Прямокутник 2"/>
          <p:cNvSpPr/>
          <p:nvPr/>
        </p:nvSpPr>
        <p:spPr>
          <a:xfrm>
            <a:off x="116285" y="549076"/>
            <a:ext cx="7548465" cy="1692771"/>
          </a:xfrm>
          <a:prstGeom prst="rect">
            <a:avLst/>
          </a:prstGeom>
        </p:spPr>
        <p:txBody>
          <a:bodyPr wrap="square">
            <a:spAutoFit/>
          </a:bodyPr>
          <a:lstStyle/>
          <a:p>
            <a:pPr indent="447675" algn="just"/>
            <a:r>
              <a:rPr lang="ru-RU" sz="4800" b="1" dirty="0">
                <a:latin typeface="Times New Roman" panose="02020603050405020304" pitchFamily="18" charset="0"/>
                <a:cs typeface="Times New Roman" panose="02020603050405020304" pitchFamily="18" charset="0"/>
              </a:rPr>
              <a:t>Мета:</a:t>
            </a:r>
            <a:r>
              <a:rPr lang="ru-RU"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проаналізувати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активність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запилювачів</a:t>
            </a:r>
            <a:r>
              <a:rPr lang="ru-RU" sz="2800" dirty="0">
                <a:latin typeface="Times New Roman" panose="02020603050405020304" pitchFamily="18" charset="0"/>
                <a:cs typeface="Times New Roman" panose="02020603050405020304" pitchFamily="18" charset="0"/>
              </a:rPr>
              <a:t> на </a:t>
            </a:r>
            <a:r>
              <a:rPr lang="ru-RU" sz="2800" dirty="0" err="1">
                <a:latin typeface="Times New Roman" panose="02020603050405020304" pitchFamily="18" charset="0"/>
                <a:cs typeface="Times New Roman" panose="02020603050405020304" pitchFamily="18" charset="0"/>
              </a:rPr>
              <a:t>дикорослих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ранньоквітучих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рослинах</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5" name="Прямокутник 4"/>
          <p:cNvSpPr/>
          <p:nvPr/>
        </p:nvSpPr>
        <p:spPr>
          <a:xfrm>
            <a:off x="429062" y="2323553"/>
            <a:ext cx="7429500" cy="4278094"/>
          </a:xfrm>
          <a:prstGeom prst="rect">
            <a:avLst/>
          </a:prstGeom>
        </p:spPr>
        <p:txBody>
          <a:bodyPr wrap="square">
            <a:spAutoFit/>
          </a:bodyPr>
          <a:lstStyle/>
          <a:p>
            <a:pPr algn="ctr"/>
            <a:r>
              <a:rPr lang="ru-RU" sz="4800" b="1" dirty="0" err="1">
                <a:latin typeface="Times New Roman" panose="02020603050405020304" pitchFamily="18" charset="0"/>
                <a:cs typeface="Times New Roman" panose="02020603050405020304" pitchFamily="18" charset="0"/>
              </a:rPr>
              <a:t>Завдання</a:t>
            </a:r>
            <a:r>
              <a:rPr lang="ru-RU" sz="4800" b="1"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1) провести </a:t>
            </a:r>
            <a:r>
              <a:rPr lang="ru-RU" sz="2800" dirty="0" err="1">
                <a:latin typeface="Times New Roman" panose="02020603050405020304" pitchFamily="18" charset="0"/>
                <a:cs typeface="Times New Roman" panose="02020603050405020304" pitchFamily="18" charset="0"/>
              </a:rPr>
              <a:t>польові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спостереження</a:t>
            </a:r>
            <a:r>
              <a:rPr lang="ru-RU" sz="2800" dirty="0">
                <a:latin typeface="Times New Roman" panose="02020603050405020304" pitchFamily="18" charset="0"/>
                <a:cs typeface="Times New Roman" panose="02020603050405020304" pitchFamily="18" charset="0"/>
              </a:rPr>
              <a:t> за  </a:t>
            </a:r>
            <a:r>
              <a:rPr lang="ru-RU" sz="2800" dirty="0" err="1">
                <a:latin typeface="Times New Roman" panose="02020603050405020304" pitchFamily="18" charset="0"/>
                <a:cs typeface="Times New Roman" panose="02020603050405020304" pitchFamily="18" charset="0"/>
              </a:rPr>
              <a:t>запилювачами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ранньоквітучих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рослин</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2) </a:t>
            </a:r>
            <a:r>
              <a:rPr lang="ru-RU" sz="2800" dirty="0" err="1">
                <a:latin typeface="Times New Roman" panose="02020603050405020304" pitchFamily="18" charset="0"/>
                <a:cs typeface="Times New Roman" panose="02020603050405020304" pitchFamily="18" charset="0"/>
              </a:rPr>
              <a:t>визначити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видовий</a:t>
            </a:r>
            <a:r>
              <a:rPr lang="ru-RU" sz="2800" dirty="0">
                <a:latin typeface="Times New Roman" panose="02020603050405020304" pitchFamily="18" charset="0"/>
                <a:cs typeface="Times New Roman" panose="02020603050405020304" pitchFamily="18" charset="0"/>
              </a:rPr>
              <a:t> склад комах-</a:t>
            </a:r>
            <a:r>
              <a:rPr lang="ru-RU" sz="2800" dirty="0" err="1">
                <a:latin typeface="Times New Roman" panose="02020603050405020304" pitchFamily="18" charset="0"/>
                <a:cs typeface="Times New Roman" panose="02020603050405020304" pitchFamily="18" charset="0"/>
              </a:rPr>
              <a:t>запилювачів</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3) </a:t>
            </a:r>
            <a:r>
              <a:rPr lang="ru-RU" sz="2800" dirty="0" err="1">
                <a:latin typeface="Times New Roman" panose="02020603050405020304" pitchFamily="18" charset="0"/>
                <a:cs typeface="Times New Roman" panose="02020603050405020304" pitchFamily="18" charset="0"/>
              </a:rPr>
              <a:t>порівняти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поведінку</a:t>
            </a:r>
            <a:r>
              <a:rPr lang="ru-RU" sz="2800" dirty="0">
                <a:latin typeface="Times New Roman" panose="02020603050405020304" pitchFamily="18" charset="0"/>
                <a:cs typeface="Times New Roman" panose="02020603050405020304" pitchFamily="18" charset="0"/>
              </a:rPr>
              <a:t> комах на </a:t>
            </a:r>
            <a:r>
              <a:rPr lang="ru-RU" sz="2800" dirty="0" err="1">
                <a:latin typeface="Times New Roman" panose="02020603050405020304" pitchFamily="18" charset="0"/>
                <a:cs typeface="Times New Roman" panose="02020603050405020304" pitchFamily="18" charset="0"/>
              </a:rPr>
              <a:t>різних</a:t>
            </a:r>
            <a:r>
              <a:rPr lang="ru-RU" sz="2800" dirty="0">
                <a:latin typeface="Times New Roman" panose="02020603050405020304" pitchFamily="18" charset="0"/>
                <a:cs typeface="Times New Roman" panose="02020603050405020304" pitchFamily="18" charset="0"/>
              </a:rPr>
              <a:t> видах </a:t>
            </a:r>
            <a:r>
              <a:rPr lang="ru-RU" sz="2800" dirty="0" err="1">
                <a:latin typeface="Times New Roman" panose="02020603050405020304" pitchFamily="18" charset="0"/>
                <a:cs typeface="Times New Roman" panose="02020603050405020304" pitchFamily="18" charset="0"/>
              </a:rPr>
              <a:t>рослин</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4) </a:t>
            </a:r>
            <a:r>
              <a:rPr lang="uk-UA" sz="2800" dirty="0">
                <a:latin typeface="Times New Roman" panose="02020603050405020304" pitchFamily="18" charset="0"/>
                <a:cs typeface="Times New Roman" panose="02020603050405020304" pitchFamily="18" charset="0"/>
              </a:rPr>
              <a:t>розробити рекомендації щодо збереження першоцвітів як кормової бази для запилювачів</a:t>
            </a:r>
            <a:r>
              <a:rPr lang="ru-RU" sz="2800" dirty="0">
                <a:latin typeface="Times New Roman" panose="02020603050405020304" pitchFamily="18" charset="0"/>
                <a:cs typeface="Times New Roman" panose="02020603050405020304" pitchFamily="18" charset="0"/>
              </a:rPr>
              <a:t>.</a:t>
            </a: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870" y="2955429"/>
            <a:ext cx="3513981" cy="3509058"/>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8994" y="277813"/>
            <a:ext cx="2235299" cy="2235299"/>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988" y="277813"/>
            <a:ext cx="2235299" cy="2235299"/>
          </a:xfrm>
          <a:prstGeom prst="rect">
            <a:avLst/>
          </a:prstGeom>
        </p:spPr>
      </p:pic>
      <p:sp>
        <p:nvSpPr>
          <p:cNvPr id="4" name="Місце для номера слайда 1">
            <a:extLst>
              <a:ext uri="{FF2B5EF4-FFF2-40B4-BE49-F238E27FC236}">
                <a16:creationId xmlns:a16="http://schemas.microsoft.com/office/drawing/2014/main" id="{8B4C8769-748D-CFBA-4784-2F891EC3E18C}"/>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3</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748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 y="0"/>
            <a:ext cx="12192298" cy="6858000"/>
          </a:xfrm>
          <a:prstGeom prst="rect">
            <a:avLst/>
          </a:prstGeom>
        </p:spPr>
      </p:pic>
      <p:sp>
        <p:nvSpPr>
          <p:cNvPr id="3" name="Прямокутник 2"/>
          <p:cNvSpPr/>
          <p:nvPr/>
        </p:nvSpPr>
        <p:spPr>
          <a:xfrm>
            <a:off x="135166" y="843677"/>
            <a:ext cx="9543534" cy="369332"/>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	</a:t>
            </a:r>
            <a:endParaRPr lang="uk-UA" dirty="0"/>
          </a:p>
        </p:txBody>
      </p:sp>
      <p:sp>
        <p:nvSpPr>
          <p:cNvPr id="4" name="Прямокутник 3">
            <a:extLst>
              <a:ext uri="{FF2B5EF4-FFF2-40B4-BE49-F238E27FC236}">
                <a16:creationId xmlns:a16="http://schemas.microsoft.com/office/drawing/2014/main" id="{66B5F917-6E56-9EB7-8C52-5B8569C64B13}"/>
              </a:ext>
            </a:extLst>
          </p:cNvPr>
          <p:cNvSpPr/>
          <p:nvPr/>
        </p:nvSpPr>
        <p:spPr>
          <a:xfrm>
            <a:off x="1068433" y="2837094"/>
            <a:ext cx="8035290" cy="369332"/>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	</a:t>
            </a:r>
            <a:endParaRPr lang="uk-UA" dirty="0"/>
          </a:p>
        </p:txBody>
      </p:sp>
      <p:sp>
        <p:nvSpPr>
          <p:cNvPr id="9" name="TextBox 8">
            <a:extLst>
              <a:ext uri="{FF2B5EF4-FFF2-40B4-BE49-F238E27FC236}">
                <a16:creationId xmlns:a16="http://schemas.microsoft.com/office/drawing/2014/main" id="{CCFC57BA-0BEE-6FDA-3391-6987EF582573}"/>
              </a:ext>
            </a:extLst>
          </p:cNvPr>
          <p:cNvSpPr txBox="1"/>
          <p:nvPr/>
        </p:nvSpPr>
        <p:spPr>
          <a:xfrm>
            <a:off x="0" y="20610"/>
            <a:ext cx="12191999" cy="830997"/>
          </a:xfrm>
          <a:prstGeom prst="rect">
            <a:avLst/>
          </a:prstGeom>
          <a:noFill/>
        </p:spPr>
        <p:txBody>
          <a:bodyPr wrap="square" rtlCol="0">
            <a:spAutoFit/>
          </a:bodyPr>
          <a:lstStyle/>
          <a:p>
            <a:pPr algn="ctr"/>
            <a:r>
              <a:rPr lang="uk-UA" sz="4800" b="1" dirty="0">
                <a:latin typeface="Times New Roman" panose="02020603050405020304" pitchFamily="18" charset="0"/>
                <a:cs typeface="Times New Roman" panose="02020603050405020304" pitchFamily="18" charset="0"/>
              </a:rPr>
              <a:t>Методика проведення дослідження</a:t>
            </a:r>
          </a:p>
        </p:txBody>
      </p:sp>
      <p:sp>
        <p:nvSpPr>
          <p:cNvPr id="12" name="Прямокутник 11"/>
          <p:cNvSpPr/>
          <p:nvPr/>
        </p:nvSpPr>
        <p:spPr>
          <a:xfrm>
            <a:off x="356869" y="1027202"/>
            <a:ext cx="8119406" cy="2677656"/>
          </a:xfrm>
          <a:prstGeom prst="rect">
            <a:avLst/>
          </a:prstGeom>
        </p:spPr>
        <p:txBody>
          <a:bodyPr wrap="square">
            <a:spAutoFit/>
          </a:bodyPr>
          <a:lstStyle/>
          <a:p>
            <a:pPr indent="447675" algn="just"/>
            <a:r>
              <a:rPr lang="uk-UA" sz="2800" dirty="0">
                <a:latin typeface="Times New Roman" panose="02020603050405020304" pitchFamily="18" charset="0"/>
                <a:cs typeface="Times New Roman" panose="02020603050405020304" pitchFamily="18" charset="0"/>
              </a:rPr>
              <a:t>Дослідження проводилось навесні під час цвітіння ранньоквітучих рослин. Контрольні локації обирали за подібністю умов. Спостереження здійснювали вдень протягом двох днів по 15 хв. Визначали види комах за зовнішніми ознаками; фіксували показники їхньої активності.</a:t>
            </a:r>
          </a:p>
        </p:txBody>
      </p:sp>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0580" y="1291180"/>
            <a:ext cx="3206988" cy="1803931"/>
          </a:xfrm>
          <a:prstGeom prst="rect">
            <a:avLst/>
          </a:prstGeom>
        </p:spPr>
      </p:pic>
      <p:grpSp>
        <p:nvGrpSpPr>
          <p:cNvPr id="6" name="Групувати 5">
            <a:extLst>
              <a:ext uri="{FF2B5EF4-FFF2-40B4-BE49-F238E27FC236}">
                <a16:creationId xmlns:a16="http://schemas.microsoft.com/office/drawing/2014/main" id="{30B4C233-E85C-C198-47E6-DD33EE1966C3}"/>
              </a:ext>
            </a:extLst>
          </p:cNvPr>
          <p:cNvGrpSpPr/>
          <p:nvPr/>
        </p:nvGrpSpPr>
        <p:grpSpPr>
          <a:xfrm>
            <a:off x="-298" y="4135609"/>
            <a:ext cx="12290674" cy="2291640"/>
            <a:chOff x="-26068" y="4289244"/>
            <a:chExt cx="12290674" cy="2291640"/>
          </a:xfrm>
        </p:grpSpPr>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5860" y="4300870"/>
              <a:ext cx="3046139" cy="1713454"/>
            </a:xfrm>
            <a:prstGeom prst="rect">
              <a:avLst/>
            </a:prstGeom>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6252" y="4293294"/>
              <a:ext cx="3059607" cy="1721029"/>
            </a:xfrm>
            <a:prstGeom prst="rect">
              <a:avLst/>
            </a:prstGeom>
          </p:spPr>
        </p:pic>
        <p:pic>
          <p:nvPicPr>
            <p:cNvPr id="14" name="Рисунок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68" y="4289244"/>
              <a:ext cx="3052709" cy="1717149"/>
            </a:xfrm>
            <a:prstGeom prst="rect">
              <a:avLst/>
            </a:prstGeom>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26643" y="4289244"/>
              <a:ext cx="3059607" cy="1721028"/>
            </a:xfrm>
            <a:prstGeom prst="rect">
              <a:avLst/>
            </a:prstGeom>
          </p:spPr>
        </p:pic>
        <p:sp>
          <p:nvSpPr>
            <p:cNvPr id="17" name="TextBox 16"/>
            <p:cNvSpPr txBox="1"/>
            <p:nvPr/>
          </p:nvSpPr>
          <p:spPr>
            <a:xfrm>
              <a:off x="-298" y="6057664"/>
              <a:ext cx="3026939"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Ряст щільний</a:t>
              </a:r>
            </a:p>
          </p:txBody>
        </p:sp>
        <p:sp>
          <p:nvSpPr>
            <p:cNvPr id="18" name="TextBox 17"/>
            <p:cNvSpPr txBox="1"/>
            <p:nvPr/>
          </p:nvSpPr>
          <p:spPr>
            <a:xfrm>
              <a:off x="3248376" y="6057664"/>
              <a:ext cx="2616140"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Фіалка запашна</a:t>
              </a:r>
            </a:p>
          </p:txBody>
        </p:sp>
        <p:sp>
          <p:nvSpPr>
            <p:cNvPr id="19" name="TextBox 18"/>
            <p:cNvSpPr txBox="1"/>
            <p:nvPr/>
          </p:nvSpPr>
          <p:spPr>
            <a:xfrm>
              <a:off x="6182845" y="6057664"/>
              <a:ext cx="2866420"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Пшінка весняна</a:t>
              </a:r>
            </a:p>
          </p:txBody>
        </p:sp>
        <p:sp>
          <p:nvSpPr>
            <p:cNvPr id="20" name="TextBox 19"/>
            <p:cNvSpPr txBox="1"/>
            <p:nvPr/>
          </p:nvSpPr>
          <p:spPr>
            <a:xfrm>
              <a:off x="9145859" y="6057664"/>
              <a:ext cx="3118747"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Проліска </a:t>
              </a:r>
              <a:r>
                <a:rPr lang="uk-UA" sz="2800" dirty="0" err="1">
                  <a:latin typeface="Times New Roman" panose="02020603050405020304" pitchFamily="18" charset="0"/>
                  <a:cs typeface="Times New Roman" panose="02020603050405020304" pitchFamily="18" charset="0"/>
                </a:rPr>
                <a:t>дволиста</a:t>
              </a:r>
              <a:endParaRPr lang="uk-UA" sz="2800" dirty="0">
                <a:latin typeface="Times New Roman" panose="02020603050405020304" pitchFamily="18" charset="0"/>
                <a:cs typeface="Times New Roman" panose="02020603050405020304" pitchFamily="18" charset="0"/>
              </a:endParaRPr>
            </a:p>
          </p:txBody>
        </p:sp>
      </p:grpSp>
      <p:sp>
        <p:nvSpPr>
          <p:cNvPr id="21" name="TextBox 20"/>
          <p:cNvSpPr txBox="1"/>
          <p:nvPr/>
        </p:nvSpPr>
        <p:spPr>
          <a:xfrm>
            <a:off x="8833441" y="3110639"/>
            <a:ext cx="3206988" cy="954107"/>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Печіночниця звичайна</a:t>
            </a:r>
          </a:p>
        </p:txBody>
      </p:sp>
      <p:sp>
        <p:nvSpPr>
          <p:cNvPr id="5" name="Місце для номера слайда 1">
            <a:extLst>
              <a:ext uri="{FF2B5EF4-FFF2-40B4-BE49-F238E27FC236}">
                <a16:creationId xmlns:a16="http://schemas.microsoft.com/office/drawing/2014/main" id="{722E6A10-E762-943A-6239-106A5BD39017}"/>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4</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09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65" y="0"/>
            <a:ext cx="12268163" cy="6886631"/>
          </a:xfrm>
          <a:prstGeom prst="rect">
            <a:avLst/>
          </a:prstGeom>
        </p:spPr>
      </p:pic>
      <p:sp>
        <p:nvSpPr>
          <p:cNvPr id="3" name="Прямокутник 2"/>
          <p:cNvSpPr/>
          <p:nvPr/>
        </p:nvSpPr>
        <p:spPr>
          <a:xfrm>
            <a:off x="1" y="624871"/>
            <a:ext cx="12191999" cy="954107"/>
          </a:xfrm>
          <a:prstGeom prst="rect">
            <a:avLst/>
          </a:prstGeom>
        </p:spPr>
        <p:txBody>
          <a:bodyPr wrap="square">
            <a:spAutoFit/>
          </a:bodyPr>
          <a:lstStyle/>
          <a:p>
            <a:pPr indent="447675" algn="just"/>
            <a:r>
              <a:rPr lang="uk-UA" sz="2800" dirty="0">
                <a:latin typeface="Times New Roman" panose="02020603050405020304" pitchFamily="18" charset="0"/>
                <a:cs typeface="Times New Roman" panose="02020603050405020304" pitchFamily="18" charset="0"/>
              </a:rPr>
              <a:t>Серед запилювачів, зафіксованих під час спостережень, провідну роль відігравали як поодинокі, так і соціальні види бджолиних. </a:t>
            </a:r>
          </a:p>
        </p:txBody>
      </p:sp>
      <p:sp>
        <p:nvSpPr>
          <p:cNvPr id="5" name="TextBox 4">
            <a:extLst>
              <a:ext uri="{FF2B5EF4-FFF2-40B4-BE49-F238E27FC236}">
                <a16:creationId xmlns:a16="http://schemas.microsoft.com/office/drawing/2014/main" id="{00E9A778-20DC-75C3-8910-69FF7515E595}"/>
              </a:ext>
            </a:extLst>
          </p:cNvPr>
          <p:cNvSpPr txBox="1"/>
          <p:nvPr/>
        </p:nvSpPr>
        <p:spPr>
          <a:xfrm>
            <a:off x="0" y="0"/>
            <a:ext cx="12192000" cy="830997"/>
          </a:xfrm>
          <a:prstGeom prst="rect">
            <a:avLst/>
          </a:prstGeom>
          <a:noFill/>
        </p:spPr>
        <p:txBody>
          <a:bodyPr wrap="square" rtlCol="0">
            <a:spAutoFit/>
          </a:bodyPr>
          <a:lstStyle/>
          <a:p>
            <a:pPr algn="ctr"/>
            <a:r>
              <a:rPr lang="uk-UA" sz="4800" b="1" dirty="0">
                <a:latin typeface="Times New Roman" panose="02020603050405020304" pitchFamily="18" charset="0"/>
                <a:cs typeface="Times New Roman" panose="02020603050405020304" pitchFamily="18" charset="0"/>
              </a:rPr>
              <a:t>Комахи-запилювачі</a:t>
            </a:r>
          </a:p>
        </p:txBody>
      </p:sp>
      <p:sp>
        <p:nvSpPr>
          <p:cNvPr id="10" name="TextBox 9"/>
          <p:cNvSpPr txBox="1"/>
          <p:nvPr/>
        </p:nvSpPr>
        <p:spPr>
          <a:xfrm>
            <a:off x="1021847" y="3742207"/>
            <a:ext cx="1996279" cy="954107"/>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Бджола </a:t>
            </a:r>
          </a:p>
          <a:p>
            <a:pPr algn="ctr"/>
            <a:r>
              <a:rPr lang="uk-UA" sz="2800" dirty="0">
                <a:latin typeface="Times New Roman" panose="02020603050405020304" pitchFamily="18" charset="0"/>
                <a:cs typeface="Times New Roman" panose="02020603050405020304" pitchFamily="18" charset="0"/>
              </a:rPr>
              <a:t>медоносна</a:t>
            </a:r>
          </a:p>
        </p:txBody>
      </p:sp>
      <p:sp>
        <p:nvSpPr>
          <p:cNvPr id="11" name="TextBox 10"/>
          <p:cNvSpPr txBox="1"/>
          <p:nvPr/>
        </p:nvSpPr>
        <p:spPr>
          <a:xfrm>
            <a:off x="6057916" y="3791827"/>
            <a:ext cx="2872378"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Джміль польовий</a:t>
            </a:r>
          </a:p>
        </p:txBody>
      </p:sp>
      <p:sp>
        <p:nvSpPr>
          <p:cNvPr id="12" name="TextBox 11"/>
          <p:cNvSpPr txBox="1"/>
          <p:nvPr/>
        </p:nvSpPr>
        <p:spPr>
          <a:xfrm>
            <a:off x="9140598" y="3742206"/>
            <a:ext cx="2103451" cy="954107"/>
          </a:xfrm>
          <a:prstGeom prst="rect">
            <a:avLst/>
          </a:prstGeom>
          <a:noFill/>
        </p:spPr>
        <p:txBody>
          <a:bodyPr wrap="square" rtlCol="0">
            <a:spAutoFit/>
          </a:bodyPr>
          <a:lstStyle/>
          <a:p>
            <a:pPr algn="ctr"/>
            <a:r>
              <a:rPr lang="uk-UA" sz="2800" dirty="0" err="1">
                <a:latin typeface="Times New Roman" panose="02020603050405020304" pitchFamily="18" charset="0"/>
                <a:cs typeface="Times New Roman" panose="02020603050405020304" pitchFamily="18" charset="0"/>
              </a:rPr>
              <a:t>Андрена</a:t>
            </a:r>
            <a:r>
              <a:rPr lang="uk-UA" sz="2800" dirty="0">
                <a:latin typeface="Times New Roman" panose="02020603050405020304" pitchFamily="18" charset="0"/>
                <a:cs typeface="Times New Roman" panose="02020603050405020304" pitchFamily="18" charset="0"/>
              </a:rPr>
              <a:t> </a:t>
            </a:r>
          </a:p>
          <a:p>
            <a:pPr algn="ctr"/>
            <a:r>
              <a:rPr lang="uk-UA" sz="2800" dirty="0" err="1">
                <a:latin typeface="Times New Roman" panose="02020603050405020304" pitchFamily="18" charset="0"/>
                <a:cs typeface="Times New Roman" panose="02020603050405020304" pitchFamily="18" charset="0"/>
              </a:rPr>
              <a:t>жовтонога</a:t>
            </a:r>
            <a:endParaRPr lang="uk-UA" sz="28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3108270" y="6342483"/>
            <a:ext cx="3255854" cy="523220"/>
          </a:xfrm>
          <a:prstGeom prst="rect">
            <a:avLst/>
          </a:prstGeom>
          <a:noFill/>
        </p:spPr>
        <p:txBody>
          <a:bodyPr wrap="square" rtlCol="0">
            <a:spAutoFit/>
          </a:bodyPr>
          <a:lstStyle/>
          <a:p>
            <a:pPr algn="ctr"/>
            <a:r>
              <a:rPr lang="uk-UA" sz="2800" dirty="0" err="1">
                <a:latin typeface="Times New Roman" panose="02020603050405020304" pitchFamily="18" charset="0"/>
                <a:cs typeface="Times New Roman" panose="02020603050405020304" pitchFamily="18" charset="0"/>
              </a:rPr>
              <a:t>Антофора</a:t>
            </a:r>
            <a:r>
              <a:rPr lang="uk-UA" sz="2800" dirty="0">
                <a:latin typeface="Times New Roman" panose="02020603050405020304" pitchFamily="18" charset="0"/>
                <a:cs typeface="Times New Roman" panose="02020603050405020304" pitchFamily="18" charset="0"/>
              </a:rPr>
              <a:t> волохата</a:t>
            </a:r>
          </a:p>
        </p:txBody>
      </p:sp>
      <p:sp>
        <p:nvSpPr>
          <p:cNvPr id="15" name="TextBox 14"/>
          <p:cNvSpPr txBox="1"/>
          <p:nvPr/>
        </p:nvSpPr>
        <p:spPr>
          <a:xfrm>
            <a:off x="3733642" y="3776975"/>
            <a:ext cx="1996279" cy="523220"/>
          </a:xfrm>
          <a:prstGeom prst="rect">
            <a:avLst/>
          </a:prstGeom>
          <a:noFill/>
        </p:spPr>
        <p:txBody>
          <a:bodyPr wrap="square" rtlCol="0">
            <a:spAutoFit/>
          </a:bodyPr>
          <a:lstStyle/>
          <a:p>
            <a:pPr algn="ctr"/>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руда</a:t>
            </a:r>
          </a:p>
        </p:txBody>
      </p:sp>
      <p:grpSp>
        <p:nvGrpSpPr>
          <p:cNvPr id="17" name="Групувати 16">
            <a:extLst>
              <a:ext uri="{FF2B5EF4-FFF2-40B4-BE49-F238E27FC236}">
                <a16:creationId xmlns:a16="http://schemas.microsoft.com/office/drawing/2014/main" id="{EDC9BB14-AD63-F6C1-CDE8-A646D38BDC2E}"/>
              </a:ext>
            </a:extLst>
          </p:cNvPr>
          <p:cNvGrpSpPr/>
          <p:nvPr/>
        </p:nvGrpSpPr>
        <p:grpSpPr>
          <a:xfrm>
            <a:off x="935090" y="1624991"/>
            <a:ext cx="10321819" cy="4786162"/>
            <a:chOff x="935838" y="1815485"/>
            <a:chExt cx="10321819" cy="4786162"/>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7862" y="1815485"/>
              <a:ext cx="2169795" cy="2175302"/>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3953" y="1815566"/>
              <a:ext cx="2169794" cy="216675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3888" y="4498196"/>
              <a:ext cx="2103451" cy="2103451"/>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5838" y="1819758"/>
              <a:ext cx="2169794" cy="2166755"/>
            </a:xfrm>
            <a:prstGeom prst="rect">
              <a:avLst/>
            </a:prstGeom>
          </p:spPr>
        </p:pic>
        <p:pic>
          <p:nvPicPr>
            <p:cNvPr id="14" name="Рисунок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3888" y="1821639"/>
              <a:ext cx="2206115" cy="2212013"/>
            </a:xfrm>
            <a:prstGeom prst="rect">
              <a:avLst/>
            </a:prstGeom>
          </p:spPr>
        </p:pic>
        <p:pic>
          <p:nvPicPr>
            <p:cNvPr id="16" name="Рисунок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832" y="4467839"/>
              <a:ext cx="2104035" cy="2104035"/>
            </a:xfrm>
            <a:prstGeom prst="rect">
              <a:avLst/>
            </a:prstGeom>
          </p:spPr>
        </p:pic>
      </p:grpSp>
      <p:sp>
        <p:nvSpPr>
          <p:cNvPr id="18" name="TextBox 17"/>
          <p:cNvSpPr txBox="1"/>
          <p:nvPr/>
        </p:nvSpPr>
        <p:spPr>
          <a:xfrm>
            <a:off x="6384600" y="6342483"/>
            <a:ext cx="2193364" cy="523220"/>
          </a:xfrm>
          <a:prstGeom prst="rect">
            <a:avLst/>
          </a:prstGeom>
          <a:noFill/>
        </p:spPr>
        <p:txBody>
          <a:bodyPr wrap="square" rtlCol="0">
            <a:spAutoFit/>
          </a:bodyPr>
          <a:lstStyle/>
          <a:p>
            <a:pPr algn="ctr"/>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рогата</a:t>
            </a:r>
          </a:p>
        </p:txBody>
      </p:sp>
      <p:sp>
        <p:nvSpPr>
          <p:cNvPr id="4" name="Місце для номера слайда 1">
            <a:extLst>
              <a:ext uri="{FF2B5EF4-FFF2-40B4-BE49-F238E27FC236}">
                <a16:creationId xmlns:a16="http://schemas.microsoft.com/office/drawing/2014/main" id="{C2AC99A8-BF1E-368A-A2D2-0908B59437E3}"/>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5</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025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0" y="2770"/>
            <a:ext cx="12192000" cy="1569660"/>
          </a:xfrm>
          <a:prstGeom prst="rect">
            <a:avLst/>
          </a:prstGeom>
          <a:noFill/>
        </p:spPr>
        <p:txBody>
          <a:bodyPr wrap="square" rtlCol="0">
            <a:spAutoFit/>
          </a:bodyPr>
          <a:lstStyle/>
          <a:p>
            <a:pPr algn="ctr"/>
            <a:r>
              <a:rPr lang="uk-UA" sz="4800" b="1" dirty="0">
                <a:latin typeface="Times New Roman" panose="02020603050405020304" pitchFamily="18" charset="0"/>
                <a:cs typeface="Times New Roman" panose="02020603050405020304" pitchFamily="18" charset="0"/>
              </a:rPr>
              <a:t>Активність комах на квітах фіалки запашної</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rcRect t="-263"/>
          <a:stretch>
            <a:fillRect/>
          </a:stretch>
        </p:blipFill>
        <p:spPr>
          <a:xfrm>
            <a:off x="408676" y="811575"/>
            <a:ext cx="4311913" cy="3403640"/>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830" y="4379728"/>
            <a:ext cx="2160497" cy="2064900"/>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0993" y="4366868"/>
            <a:ext cx="2157717" cy="2097405"/>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71412" y="811575"/>
            <a:ext cx="4565723" cy="3403640"/>
          </a:xfrm>
          <a:prstGeom prst="rect">
            <a:avLst/>
          </a:prstGeom>
        </p:spPr>
      </p:pic>
      <p:pic>
        <p:nvPicPr>
          <p:cNvPr id="8" name="Рисунок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2345" y="4399373"/>
            <a:ext cx="2160499" cy="2064900"/>
          </a:xfrm>
          <a:prstGeom prst="rect">
            <a:avLst/>
          </a:prstGeom>
        </p:spPr>
      </p:pic>
      <p:pic>
        <p:nvPicPr>
          <p:cNvPr id="9" name="Рисунок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96127" y="4379728"/>
            <a:ext cx="2160498" cy="2084545"/>
          </a:xfrm>
          <a:prstGeom prst="rect">
            <a:avLst/>
          </a:prstGeom>
        </p:spPr>
      </p:pic>
      <p:sp>
        <p:nvSpPr>
          <p:cNvPr id="11" name="TextBox 10"/>
          <p:cNvSpPr txBox="1"/>
          <p:nvPr/>
        </p:nvSpPr>
        <p:spPr>
          <a:xfrm>
            <a:off x="3465930" y="6334780"/>
            <a:ext cx="3166110"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Джміль польовий</a:t>
            </a:r>
          </a:p>
        </p:txBody>
      </p:sp>
      <p:sp>
        <p:nvSpPr>
          <p:cNvPr id="12" name="Прямокутник 11"/>
          <p:cNvSpPr/>
          <p:nvPr/>
        </p:nvSpPr>
        <p:spPr>
          <a:xfrm>
            <a:off x="382042" y="6346254"/>
            <a:ext cx="3145348" cy="523220"/>
          </a:xfrm>
          <a:prstGeom prst="rect">
            <a:avLst/>
          </a:prstGeom>
        </p:spPr>
        <p:txBody>
          <a:bodyPr wrap="none">
            <a:spAutoFit/>
          </a:bodyPr>
          <a:lstStyle/>
          <a:p>
            <a:pPr algn="ctr"/>
            <a:r>
              <a:rPr lang="uk-UA" sz="2800" dirty="0" err="1">
                <a:latin typeface="Times New Roman" panose="02020603050405020304" pitchFamily="18" charset="0"/>
                <a:cs typeface="Times New Roman" panose="02020603050405020304" pitchFamily="18" charset="0"/>
              </a:rPr>
              <a:t>Антофора</a:t>
            </a:r>
            <a:r>
              <a:rPr lang="uk-UA" sz="2800" dirty="0">
                <a:latin typeface="Times New Roman" panose="02020603050405020304" pitchFamily="18" charset="0"/>
                <a:cs typeface="Times New Roman" panose="02020603050405020304" pitchFamily="18" charset="0"/>
              </a:rPr>
              <a:t> волохата</a:t>
            </a:r>
          </a:p>
        </p:txBody>
      </p:sp>
      <p:sp>
        <p:nvSpPr>
          <p:cNvPr id="13" name="Прямокутник 12"/>
          <p:cNvSpPr/>
          <p:nvPr/>
        </p:nvSpPr>
        <p:spPr>
          <a:xfrm>
            <a:off x="6291477" y="6367176"/>
            <a:ext cx="3136436" cy="523220"/>
          </a:xfrm>
          <a:prstGeom prst="rect">
            <a:avLst/>
          </a:prstGeom>
        </p:spPr>
        <p:txBody>
          <a:bodyPr wrap="none">
            <a:spAutoFit/>
          </a:bodyPr>
          <a:lstStyle/>
          <a:p>
            <a:pPr algn="ctr"/>
            <a:r>
              <a:rPr lang="uk-UA" sz="2800" dirty="0">
                <a:latin typeface="Times New Roman" panose="02020603050405020304" pitchFamily="18" charset="0"/>
                <a:cs typeface="Times New Roman" panose="02020603050405020304" pitchFamily="18" charset="0"/>
              </a:rPr>
              <a:t>Бджола медоносна</a:t>
            </a:r>
          </a:p>
        </p:txBody>
      </p:sp>
      <p:sp>
        <p:nvSpPr>
          <p:cNvPr id="14" name="Прямокутник 13"/>
          <p:cNvSpPr/>
          <p:nvPr/>
        </p:nvSpPr>
        <p:spPr>
          <a:xfrm>
            <a:off x="9427913" y="6385126"/>
            <a:ext cx="2161041" cy="523220"/>
          </a:xfrm>
          <a:prstGeom prst="rect">
            <a:avLst/>
          </a:prstGeom>
        </p:spPr>
        <p:txBody>
          <a:bodyPr wrap="none">
            <a:spAutoFit/>
          </a:bodyPr>
          <a:lstStyle/>
          <a:p>
            <a:pPr algn="ctr"/>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рогата</a:t>
            </a:r>
          </a:p>
        </p:txBody>
      </p:sp>
      <p:sp>
        <p:nvSpPr>
          <p:cNvPr id="15" name="Місце для номера слайда 1">
            <a:extLst>
              <a:ext uri="{FF2B5EF4-FFF2-40B4-BE49-F238E27FC236}">
                <a16:creationId xmlns:a16="http://schemas.microsoft.com/office/drawing/2014/main" id="{C424FE62-DE64-0CE6-BF3B-330327271871}"/>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6</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1914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3335" y="722127"/>
            <a:ext cx="4545227" cy="3235151"/>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1054" y="4159619"/>
            <a:ext cx="2639496" cy="2282083"/>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4302" y="4164928"/>
            <a:ext cx="2778066" cy="2290174"/>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rcRect b="1955"/>
          <a:stretch>
            <a:fillRect/>
          </a:stretch>
        </p:blipFill>
        <p:spPr>
          <a:xfrm>
            <a:off x="286494" y="4159619"/>
            <a:ext cx="2778066" cy="2282083"/>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13932" y="4159619"/>
            <a:ext cx="2778067" cy="2290174"/>
          </a:xfrm>
          <a:prstGeom prst="rect">
            <a:avLst/>
          </a:prstGeom>
        </p:spPr>
      </p:pic>
      <p:sp>
        <p:nvSpPr>
          <p:cNvPr id="4" name="TextBox 3">
            <a:extLst>
              <a:ext uri="{FF2B5EF4-FFF2-40B4-BE49-F238E27FC236}">
                <a16:creationId xmlns:a16="http://schemas.microsoft.com/office/drawing/2014/main" id="{97328787-2B3C-09BB-310A-E4655382D22D}"/>
              </a:ext>
            </a:extLst>
          </p:cNvPr>
          <p:cNvSpPr txBox="1"/>
          <p:nvPr/>
        </p:nvSpPr>
        <p:spPr>
          <a:xfrm>
            <a:off x="0" y="-180290"/>
            <a:ext cx="12191999" cy="1569660"/>
          </a:xfrm>
          <a:prstGeom prst="rect">
            <a:avLst/>
          </a:prstGeom>
          <a:noFill/>
        </p:spPr>
        <p:txBody>
          <a:bodyPr wrap="square" rtlCol="0">
            <a:spAutoFit/>
          </a:bodyPr>
          <a:lstStyle/>
          <a:p>
            <a:pPr algn="ctr"/>
            <a:r>
              <a:rPr lang="uk-UA" sz="4800" b="1" dirty="0">
                <a:latin typeface="Times New Roman" panose="02020603050405020304" pitchFamily="18" charset="0"/>
                <a:cs typeface="Times New Roman" panose="02020603050405020304" pitchFamily="18" charset="0"/>
              </a:rPr>
              <a:t>Активність комах на квітах проліски </a:t>
            </a:r>
            <a:r>
              <a:rPr lang="uk-UA" sz="4800" b="1" dirty="0" err="1">
                <a:latin typeface="Times New Roman" panose="02020603050405020304" pitchFamily="18" charset="0"/>
                <a:cs typeface="Times New Roman" panose="02020603050405020304" pitchFamily="18" charset="0"/>
              </a:rPr>
              <a:t>дволистої</a:t>
            </a:r>
            <a:endParaRPr lang="uk-UA" sz="4800" b="1" dirty="0">
              <a:latin typeface="Times New Roman" panose="02020603050405020304" pitchFamily="18" charset="0"/>
              <a:cs typeface="Times New Roman" panose="02020603050405020304" pitchFamily="18" charset="0"/>
            </a:endParaRPr>
          </a:p>
        </p:txBody>
      </p:sp>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690" y="745240"/>
            <a:ext cx="4545227" cy="3239433"/>
          </a:xfrm>
          <a:prstGeom prst="rect">
            <a:avLst/>
          </a:prstGeom>
        </p:spPr>
      </p:pic>
      <p:sp>
        <p:nvSpPr>
          <p:cNvPr id="12" name="TextBox 11"/>
          <p:cNvSpPr txBox="1"/>
          <p:nvPr/>
        </p:nvSpPr>
        <p:spPr>
          <a:xfrm>
            <a:off x="2815682" y="6334780"/>
            <a:ext cx="3760470"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Бджола медоносна</a:t>
            </a:r>
          </a:p>
        </p:txBody>
      </p:sp>
      <p:sp>
        <p:nvSpPr>
          <p:cNvPr id="13" name="Прямокутник 12"/>
          <p:cNvSpPr/>
          <p:nvPr/>
        </p:nvSpPr>
        <p:spPr>
          <a:xfrm>
            <a:off x="525395" y="6334780"/>
            <a:ext cx="2161041" cy="523220"/>
          </a:xfrm>
          <a:prstGeom prst="rect">
            <a:avLst/>
          </a:prstGeom>
        </p:spPr>
        <p:txBody>
          <a:bodyPr wrap="none">
            <a:spAutoFit/>
          </a:bodyPr>
          <a:lstStyle/>
          <a:p>
            <a:pPr algn="ctr"/>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рогата</a:t>
            </a:r>
          </a:p>
        </p:txBody>
      </p:sp>
      <p:sp>
        <p:nvSpPr>
          <p:cNvPr id="14" name="Прямокутник 13"/>
          <p:cNvSpPr/>
          <p:nvPr/>
        </p:nvSpPr>
        <p:spPr>
          <a:xfrm>
            <a:off x="6225366" y="6342127"/>
            <a:ext cx="3188565" cy="523220"/>
          </a:xfrm>
          <a:prstGeom prst="rect">
            <a:avLst/>
          </a:prstGeom>
        </p:spPr>
        <p:txBody>
          <a:bodyPr wrap="none">
            <a:spAutoFit/>
          </a:bodyPr>
          <a:lstStyle/>
          <a:p>
            <a:r>
              <a:rPr lang="uk-UA" sz="2800" dirty="0" err="1">
                <a:latin typeface="Times New Roman" panose="02020603050405020304" pitchFamily="18" charset="0"/>
                <a:cs typeface="Times New Roman" panose="02020603050405020304" pitchFamily="18" charset="0"/>
              </a:rPr>
              <a:t>Андрена</a:t>
            </a:r>
            <a:r>
              <a:rPr lang="uk-UA" sz="2800" dirty="0">
                <a:latin typeface="Times New Roman" panose="02020603050405020304" pitchFamily="18" charset="0"/>
                <a:cs typeface="Times New Roman" panose="02020603050405020304" pitchFamily="18" charset="0"/>
              </a:rPr>
              <a:t> </a:t>
            </a:r>
            <a:r>
              <a:rPr lang="uk-UA" sz="2800" dirty="0" err="1">
                <a:latin typeface="Times New Roman" panose="02020603050405020304" pitchFamily="18" charset="0"/>
                <a:cs typeface="Times New Roman" panose="02020603050405020304" pitchFamily="18" charset="0"/>
              </a:rPr>
              <a:t>жовтонога</a:t>
            </a:r>
            <a:endParaRPr lang="uk-UA" sz="2800" dirty="0">
              <a:latin typeface="Times New Roman" panose="02020603050405020304" pitchFamily="18" charset="0"/>
              <a:cs typeface="Times New Roman" panose="02020603050405020304" pitchFamily="18" charset="0"/>
            </a:endParaRPr>
          </a:p>
        </p:txBody>
      </p:sp>
      <p:sp>
        <p:nvSpPr>
          <p:cNvPr id="16" name="Прямокутник 15"/>
          <p:cNvSpPr/>
          <p:nvPr/>
        </p:nvSpPr>
        <p:spPr>
          <a:xfrm>
            <a:off x="9939487" y="6334780"/>
            <a:ext cx="1856149" cy="523220"/>
          </a:xfrm>
          <a:prstGeom prst="rect">
            <a:avLst/>
          </a:prstGeom>
        </p:spPr>
        <p:txBody>
          <a:bodyPr wrap="none">
            <a:spAutoFit/>
          </a:bodyPr>
          <a:lstStyle/>
          <a:p>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руда</a:t>
            </a:r>
          </a:p>
        </p:txBody>
      </p:sp>
      <p:sp>
        <p:nvSpPr>
          <p:cNvPr id="3" name="Місце для номера слайда 1">
            <a:extLst>
              <a:ext uri="{FF2B5EF4-FFF2-40B4-BE49-F238E27FC236}">
                <a16:creationId xmlns:a16="http://schemas.microsoft.com/office/drawing/2014/main" id="{9F454941-7455-4DC1-AA3A-B45A778E6944}"/>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7</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11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0" y="-135842"/>
            <a:ext cx="12192000" cy="1754326"/>
          </a:xfrm>
          <a:prstGeom prst="rect">
            <a:avLst/>
          </a:prstGeom>
          <a:noFill/>
        </p:spPr>
        <p:txBody>
          <a:bodyPr wrap="square" rtlCol="0">
            <a:spAutoFit/>
          </a:bodyPr>
          <a:lstStyle/>
          <a:p>
            <a:pPr algn="ctr"/>
            <a:r>
              <a:rPr lang="uk-UA" sz="5400" b="1" dirty="0">
                <a:latin typeface="Times New Roman" panose="02020603050405020304" pitchFamily="18" charset="0"/>
                <a:cs typeface="Times New Roman" panose="02020603050405020304" pitchFamily="18" charset="0"/>
              </a:rPr>
              <a:t>Активність комах на квітах пшінки весняної</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7864" y="4197702"/>
            <a:ext cx="2364820" cy="2246376"/>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9709" y="4197702"/>
            <a:ext cx="2364820" cy="2243781"/>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525" y="741321"/>
            <a:ext cx="4061452" cy="3276394"/>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9548" y="741321"/>
            <a:ext cx="4061452" cy="3276394"/>
          </a:xfrm>
          <a:prstGeom prst="rect">
            <a:avLst/>
          </a:prstGeom>
        </p:spPr>
      </p:pic>
      <p:sp>
        <p:nvSpPr>
          <p:cNvPr id="10" name="Прямокутник 9"/>
          <p:cNvSpPr/>
          <p:nvPr/>
        </p:nvSpPr>
        <p:spPr>
          <a:xfrm>
            <a:off x="8847036" y="6362455"/>
            <a:ext cx="1858073" cy="523220"/>
          </a:xfrm>
          <a:prstGeom prst="rect">
            <a:avLst/>
          </a:prstGeom>
        </p:spPr>
        <p:txBody>
          <a:bodyPr wrap="none">
            <a:spAutoFit/>
          </a:bodyPr>
          <a:lstStyle/>
          <a:p>
            <a:r>
              <a:rPr lang="uk-UA" sz="2800" dirty="0" err="1">
                <a:latin typeface="Times New Roman" panose="02020603050405020304" pitchFamily="18" charset="0"/>
                <a:cs typeface="Times New Roman" panose="02020603050405020304" pitchFamily="18" charset="0"/>
              </a:rPr>
              <a:t>Осмія</a:t>
            </a:r>
            <a:r>
              <a:rPr lang="uk-UA" sz="2800" dirty="0">
                <a:latin typeface="Times New Roman" panose="02020603050405020304" pitchFamily="18" charset="0"/>
                <a:cs typeface="Times New Roman" panose="02020603050405020304" pitchFamily="18" charset="0"/>
              </a:rPr>
              <a:t> руда</a:t>
            </a:r>
          </a:p>
        </p:txBody>
      </p:sp>
      <p:sp>
        <p:nvSpPr>
          <p:cNvPr id="11" name="TextBox 10"/>
          <p:cNvSpPr txBox="1"/>
          <p:nvPr/>
        </p:nvSpPr>
        <p:spPr>
          <a:xfrm>
            <a:off x="785118" y="6334780"/>
            <a:ext cx="3817620" cy="523220"/>
          </a:xfrm>
          <a:prstGeom prst="rect">
            <a:avLst/>
          </a:prstGeom>
          <a:noFill/>
        </p:spPr>
        <p:txBody>
          <a:bodyPr wrap="square" rtlCol="0">
            <a:spAutoFit/>
          </a:bodyPr>
          <a:lstStyle/>
          <a:p>
            <a:r>
              <a:rPr lang="uk-UA" sz="2800" dirty="0">
                <a:latin typeface="Times New Roman" panose="02020603050405020304" pitchFamily="18" charset="0"/>
                <a:cs typeface="Times New Roman" panose="02020603050405020304" pitchFamily="18" charset="0"/>
              </a:rPr>
              <a:t>Бджола медоносна</a:t>
            </a:r>
          </a:p>
        </p:txBody>
      </p:sp>
      <p:sp>
        <p:nvSpPr>
          <p:cNvPr id="12" name="Місце для номера слайда 1">
            <a:extLst>
              <a:ext uri="{FF2B5EF4-FFF2-40B4-BE49-F238E27FC236}">
                <a16:creationId xmlns:a16="http://schemas.microsoft.com/office/drawing/2014/main" id="{839FEEE5-2E95-B501-F514-84E20F5A0EA4}"/>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8</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5558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0" y="11637"/>
            <a:ext cx="12192000" cy="1754326"/>
          </a:xfrm>
          <a:prstGeom prst="rect">
            <a:avLst/>
          </a:prstGeom>
          <a:noFill/>
        </p:spPr>
        <p:txBody>
          <a:bodyPr wrap="square" rtlCol="0">
            <a:spAutoFit/>
          </a:bodyPr>
          <a:lstStyle/>
          <a:p>
            <a:pPr algn="ctr"/>
            <a:r>
              <a:rPr lang="uk-UA" sz="5400" b="1" dirty="0">
                <a:latin typeface="Times New Roman" panose="02020603050405020304" pitchFamily="18" charset="0"/>
                <a:cs typeface="Times New Roman" panose="02020603050405020304" pitchFamily="18" charset="0"/>
              </a:rPr>
              <a:t>Активність комах на квітах </a:t>
            </a:r>
            <a:r>
              <a:rPr lang="uk-UA" sz="5400" b="1" dirty="0" err="1">
                <a:latin typeface="Times New Roman" panose="02020603050405020304" pitchFamily="18" charset="0"/>
                <a:cs typeface="Times New Roman" panose="02020603050405020304" pitchFamily="18" charset="0"/>
              </a:rPr>
              <a:t>ряста</a:t>
            </a:r>
            <a:r>
              <a:rPr lang="uk-UA" sz="5400" b="1" dirty="0">
                <a:latin typeface="Times New Roman" panose="02020603050405020304" pitchFamily="18" charset="0"/>
                <a:cs typeface="Times New Roman" panose="02020603050405020304" pitchFamily="18" charset="0"/>
              </a:rPr>
              <a:t> щільного</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1663" y="4466286"/>
            <a:ext cx="1969382" cy="2085022"/>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5987" y="4472270"/>
            <a:ext cx="1967760" cy="2073055"/>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7427" y="4466286"/>
            <a:ext cx="1969382" cy="2085022"/>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222" y="888800"/>
            <a:ext cx="3894264" cy="3461027"/>
          </a:xfrm>
          <a:prstGeom prst="rect">
            <a:avLst/>
          </a:prstGeom>
        </p:spPr>
      </p:pic>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80089" y="888800"/>
            <a:ext cx="3894264" cy="3461027"/>
          </a:xfrm>
          <a:prstGeom prst="rect">
            <a:avLst/>
          </a:prstGeom>
        </p:spPr>
      </p:pic>
      <p:sp>
        <p:nvSpPr>
          <p:cNvPr id="11" name="TextBox 10"/>
          <p:cNvSpPr txBox="1"/>
          <p:nvPr/>
        </p:nvSpPr>
        <p:spPr>
          <a:xfrm>
            <a:off x="731011" y="6406157"/>
            <a:ext cx="3330686" cy="523220"/>
          </a:xfrm>
          <a:prstGeom prst="rect">
            <a:avLst/>
          </a:prstGeom>
          <a:noFill/>
        </p:spPr>
        <p:txBody>
          <a:bodyPr wrap="square" rtlCol="0">
            <a:spAutoFit/>
          </a:bodyPr>
          <a:lstStyle/>
          <a:p>
            <a:pPr algn="ctr"/>
            <a:r>
              <a:rPr lang="uk-UA" sz="2800" dirty="0">
                <a:latin typeface="Times New Roman" panose="02020603050405020304" pitchFamily="18" charset="0"/>
                <a:cs typeface="Times New Roman" panose="02020603050405020304" pitchFamily="18" charset="0"/>
              </a:rPr>
              <a:t>Бджола медоносна</a:t>
            </a:r>
          </a:p>
        </p:txBody>
      </p:sp>
      <p:sp>
        <p:nvSpPr>
          <p:cNvPr id="12" name="Прямокутник 11"/>
          <p:cNvSpPr/>
          <p:nvPr/>
        </p:nvSpPr>
        <p:spPr>
          <a:xfrm>
            <a:off x="4989652" y="6440053"/>
            <a:ext cx="2882584" cy="523220"/>
          </a:xfrm>
          <a:prstGeom prst="rect">
            <a:avLst/>
          </a:prstGeom>
        </p:spPr>
        <p:txBody>
          <a:bodyPr wrap="none">
            <a:spAutoFit/>
          </a:bodyPr>
          <a:lstStyle/>
          <a:p>
            <a:pPr algn="ctr"/>
            <a:r>
              <a:rPr lang="uk-UA" sz="2800" dirty="0">
                <a:latin typeface="Times New Roman" panose="02020603050405020304" pitchFamily="18" charset="0"/>
                <a:cs typeface="Times New Roman" panose="02020603050405020304" pitchFamily="18" charset="0"/>
              </a:rPr>
              <a:t>Джміль польовий</a:t>
            </a:r>
          </a:p>
        </p:txBody>
      </p:sp>
      <p:sp>
        <p:nvSpPr>
          <p:cNvPr id="13" name="Прямокутник 12"/>
          <p:cNvSpPr/>
          <p:nvPr/>
        </p:nvSpPr>
        <p:spPr>
          <a:xfrm>
            <a:off x="8522946" y="6409666"/>
            <a:ext cx="3124510" cy="523220"/>
          </a:xfrm>
          <a:prstGeom prst="rect">
            <a:avLst/>
          </a:prstGeom>
        </p:spPr>
        <p:txBody>
          <a:bodyPr wrap="none">
            <a:spAutoFit/>
          </a:bodyPr>
          <a:lstStyle/>
          <a:p>
            <a:pPr algn="ctr"/>
            <a:r>
              <a:rPr lang="uk-UA" sz="2800" dirty="0" err="1">
                <a:latin typeface="Times New Roman" panose="02020603050405020304" pitchFamily="18" charset="0"/>
                <a:cs typeface="Times New Roman" panose="02020603050405020304" pitchFamily="18" charset="0"/>
              </a:rPr>
              <a:t>Антофора</a:t>
            </a:r>
            <a:r>
              <a:rPr lang="uk-UA" sz="2800" dirty="0">
                <a:latin typeface="Times New Roman" panose="02020603050405020304" pitchFamily="18" charset="0"/>
                <a:cs typeface="Times New Roman" panose="02020603050405020304" pitchFamily="18" charset="0"/>
              </a:rPr>
              <a:t> волохата</a:t>
            </a:r>
          </a:p>
        </p:txBody>
      </p:sp>
      <p:sp>
        <p:nvSpPr>
          <p:cNvPr id="9" name="Місце для номера слайда 1">
            <a:extLst>
              <a:ext uri="{FF2B5EF4-FFF2-40B4-BE49-F238E27FC236}">
                <a16:creationId xmlns:a16="http://schemas.microsoft.com/office/drawing/2014/main" id="{DC48268E-3C9D-B391-22B0-B4428A3E2D81}"/>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9</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647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0" y="0"/>
            <a:ext cx="12192000" cy="1754326"/>
          </a:xfrm>
          <a:prstGeom prst="rect">
            <a:avLst/>
          </a:prstGeom>
          <a:noFill/>
        </p:spPr>
        <p:txBody>
          <a:bodyPr wrap="square" rtlCol="0">
            <a:spAutoFit/>
          </a:bodyPr>
          <a:lstStyle/>
          <a:p>
            <a:pPr algn="ctr"/>
            <a:r>
              <a:rPr lang="uk-UA" sz="5400" b="1" dirty="0">
                <a:latin typeface="Times New Roman" panose="02020603050405020304" pitchFamily="18" charset="0"/>
                <a:cs typeface="Times New Roman" panose="02020603050405020304" pitchFamily="18" charset="0"/>
              </a:rPr>
              <a:t>Активність комах на квітах печіночниці звичайної</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20" y="2388307"/>
            <a:ext cx="4405414" cy="3830749"/>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3904" y="2388307"/>
            <a:ext cx="4290511" cy="3746153"/>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8724" y="1934246"/>
            <a:ext cx="2895089" cy="3256976"/>
          </a:xfrm>
          <a:prstGeom prst="rect">
            <a:avLst/>
          </a:prstGeom>
        </p:spPr>
      </p:pic>
      <p:sp>
        <p:nvSpPr>
          <p:cNvPr id="9" name="Прямокутник 8"/>
          <p:cNvSpPr/>
          <p:nvPr/>
        </p:nvSpPr>
        <p:spPr>
          <a:xfrm>
            <a:off x="4652217" y="5191222"/>
            <a:ext cx="3042051" cy="523220"/>
          </a:xfrm>
          <a:prstGeom prst="rect">
            <a:avLst/>
          </a:prstGeom>
        </p:spPr>
        <p:txBody>
          <a:bodyPr wrap="none">
            <a:spAutoFit/>
          </a:bodyPr>
          <a:lstStyle/>
          <a:p>
            <a:pPr algn="ctr"/>
            <a:r>
              <a:rPr lang="uk-UA" sz="2800" dirty="0">
                <a:latin typeface="Times New Roman" panose="02020603050405020304" pitchFamily="18" charset="0"/>
                <a:cs typeface="Times New Roman" panose="02020603050405020304" pitchFamily="18" charset="0"/>
              </a:rPr>
              <a:t>Бджола медоносна</a:t>
            </a:r>
          </a:p>
        </p:txBody>
      </p:sp>
      <p:sp>
        <p:nvSpPr>
          <p:cNvPr id="7" name="Місце для номера слайда 1">
            <a:extLst>
              <a:ext uri="{FF2B5EF4-FFF2-40B4-BE49-F238E27FC236}">
                <a16:creationId xmlns:a16="http://schemas.microsoft.com/office/drawing/2014/main" id="{805925EC-22E8-4B8B-7000-99DC2C6BFCC6}"/>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10</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447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251460" y="3316040"/>
            <a:ext cx="10881360" cy="584775"/>
          </a:xfrm>
          <a:prstGeom prst="rect">
            <a:avLst/>
          </a:prstGeom>
          <a:noFill/>
        </p:spPr>
        <p:txBody>
          <a:bodyPr wrap="square" rtlCol="0">
            <a:spAutoFit/>
          </a:bodyPr>
          <a:lstStyle/>
          <a:p>
            <a:pPr algn="just"/>
            <a:r>
              <a:rPr lang="uk-UA" sz="3200" dirty="0">
                <a:latin typeface="Times New Roman" panose="02020603050405020304" pitchFamily="18" charset="0"/>
                <a:cs typeface="Times New Roman" panose="02020603050405020304" pitchFamily="18" charset="0"/>
              </a:rPr>
              <a:t>	</a:t>
            </a:r>
            <a:endParaRPr lang="uk-UA" sz="3200" b="1" dirty="0">
              <a:latin typeface="Times New Roman" panose="02020603050405020304" pitchFamily="18" charset="0"/>
              <a:cs typeface="Times New Roman" panose="02020603050405020304" pitchFamily="18" charset="0"/>
            </a:endParaRPr>
          </a:p>
        </p:txBody>
      </p:sp>
      <p:sp>
        <p:nvSpPr>
          <p:cNvPr id="6" name="Прямокутник 5"/>
          <p:cNvSpPr/>
          <p:nvPr/>
        </p:nvSpPr>
        <p:spPr>
          <a:xfrm>
            <a:off x="0" y="221784"/>
            <a:ext cx="12191999" cy="1569660"/>
          </a:xfrm>
          <a:prstGeom prst="rect">
            <a:avLst/>
          </a:prstGeom>
        </p:spPr>
        <p:txBody>
          <a:bodyPr wrap="square">
            <a:spAutoFit/>
          </a:bodyPr>
          <a:lstStyle/>
          <a:p>
            <a:pPr algn="ctr"/>
            <a:r>
              <a:rPr lang="uk-UA" sz="4800" b="1" dirty="0">
                <a:latin typeface="Times New Roman" panose="02020603050405020304" pitchFamily="18" charset="0"/>
                <a:cs typeface="Times New Roman" panose="02020603050405020304" pitchFamily="18" charset="0"/>
              </a:rPr>
              <a:t>Рекомендації щодо збереження першоцвітів</a:t>
            </a:r>
            <a:endParaRPr lang="uk-UA" b="1" dirty="0"/>
          </a:p>
        </p:txBody>
      </p:sp>
      <p:sp>
        <p:nvSpPr>
          <p:cNvPr id="7" name="Прямокутник 6"/>
          <p:cNvSpPr/>
          <p:nvPr/>
        </p:nvSpPr>
        <p:spPr>
          <a:xfrm>
            <a:off x="251460" y="2013227"/>
            <a:ext cx="8134366" cy="4401205"/>
          </a:xfrm>
          <a:prstGeom prst="rect">
            <a:avLst/>
          </a:prstGeom>
        </p:spPr>
        <p:txBody>
          <a:bodyPr wrap="square">
            <a:spAutoFit/>
          </a:bodyPr>
          <a:lstStyle/>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охороняти дикорослі першоцвіти у природних умовах;</a:t>
            </a:r>
          </a:p>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не зривати ранньоквітучі рослини;</a:t>
            </a:r>
          </a:p>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не випалювати суху траву навесні;</a:t>
            </a:r>
          </a:p>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залишати ділянки з природною рослинністю без скошування;</a:t>
            </a:r>
          </a:p>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висаджувати ранньоквітучі рослини біля будинків і на клумбах;</a:t>
            </a:r>
          </a:p>
          <a:p>
            <a:pPr marL="457200" indent="-457200" algn="just">
              <a:buFont typeface="Wingdings" panose="05000000000000000000" pitchFamily="2" charset="2"/>
              <a:buChar char="ü"/>
            </a:pPr>
            <a:r>
              <a:rPr lang="uk-UA" sz="2800" dirty="0">
                <a:latin typeface="Times New Roman" panose="02020603050405020304" pitchFamily="18" charset="0"/>
                <a:cs typeface="Times New Roman" panose="02020603050405020304" pitchFamily="18" charset="0"/>
              </a:rPr>
              <a:t>уникати використання хімічних засобів поблизу квітів.</a:t>
            </a:r>
          </a:p>
        </p:txBody>
      </p:sp>
      <p:pic>
        <p:nvPicPr>
          <p:cNvPr id="8" name="Рисунок 7"/>
          <p:cNvPicPr>
            <a:picLocks noChangeAspect="1"/>
          </p:cNvPicPr>
          <p:nvPr/>
        </p:nvPicPr>
        <p:blipFill>
          <a:blip r:embed="rId3"/>
          <a:stretch>
            <a:fillRect/>
          </a:stretch>
        </p:blipFill>
        <p:spPr>
          <a:xfrm>
            <a:off x="8637286" y="1463705"/>
            <a:ext cx="3332236" cy="4874219"/>
          </a:xfrm>
          <a:prstGeom prst="rect">
            <a:avLst/>
          </a:prstGeom>
        </p:spPr>
      </p:pic>
      <p:sp>
        <p:nvSpPr>
          <p:cNvPr id="4" name="Місце для номера слайда 1">
            <a:extLst>
              <a:ext uri="{FF2B5EF4-FFF2-40B4-BE49-F238E27FC236}">
                <a16:creationId xmlns:a16="http://schemas.microsoft.com/office/drawing/2014/main" id="{859F4ECE-041E-DCBC-56BF-627283115040}"/>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11</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6170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6AA51DB-00F7-3591-7232-6039F6177350}"/>
              </a:ext>
            </a:extLst>
          </p:cNvPr>
          <p:cNvSpPr txBox="1"/>
          <p:nvPr/>
        </p:nvSpPr>
        <p:spPr>
          <a:xfrm>
            <a:off x="0" y="0"/>
            <a:ext cx="12192000" cy="830997"/>
          </a:xfrm>
          <a:prstGeom prst="rect">
            <a:avLst/>
          </a:prstGeom>
          <a:noFill/>
        </p:spPr>
        <p:txBody>
          <a:bodyPr wrap="square">
            <a:spAutoFit/>
          </a:bodyPr>
          <a:lstStyle/>
          <a:p>
            <a:pPr algn="ctr"/>
            <a:r>
              <a:rPr lang="uk-UA" sz="4800" b="1" dirty="0">
                <a:latin typeface="Times New Roman" panose="02020603050405020304" pitchFamily="18" charset="0"/>
                <a:cs typeface="Times New Roman" panose="02020603050405020304" pitchFamily="18" charset="0"/>
              </a:rPr>
              <a:t>Висновки</a:t>
            </a:r>
          </a:p>
        </p:txBody>
      </p:sp>
      <p:sp>
        <p:nvSpPr>
          <p:cNvPr id="4" name="Прямокутник 3"/>
          <p:cNvSpPr/>
          <p:nvPr/>
        </p:nvSpPr>
        <p:spPr>
          <a:xfrm>
            <a:off x="0" y="764024"/>
            <a:ext cx="12192000" cy="6093976"/>
          </a:xfrm>
          <a:prstGeom prst="rect">
            <a:avLst/>
          </a:prstGeom>
        </p:spPr>
        <p:txBody>
          <a:bodyPr wrap="square">
            <a:spAutoFit/>
          </a:bodyPr>
          <a:lstStyle/>
          <a:p>
            <a:pPr algn="just"/>
            <a:r>
              <a:rPr lang="uk-UA" sz="2600" dirty="0">
                <a:latin typeface="Times New Roman" panose="02020603050405020304" pitchFamily="18" charset="0"/>
                <a:cs typeface="Times New Roman" panose="02020603050405020304" pitchFamily="18" charset="0"/>
              </a:rPr>
              <a:t>	</a:t>
            </a:r>
            <a:r>
              <a:rPr lang="uk-UA" sz="2600" b="1" dirty="0">
                <a:latin typeface="Times New Roman" panose="02020603050405020304" pitchFamily="18" charset="0"/>
                <a:cs typeface="Times New Roman" panose="02020603050405020304" pitchFamily="18" charset="0"/>
              </a:rPr>
              <a:t>1.</a:t>
            </a:r>
            <a:r>
              <a:rPr lang="ru-RU" sz="2600" b="1" dirty="0">
                <a:latin typeface="Times New Roman" panose="02020603050405020304" pitchFamily="18" charset="0"/>
                <a:cs typeface="Times New Roman" panose="02020603050405020304" pitchFamily="18" charset="0"/>
              </a:rPr>
              <a:t> </a:t>
            </a:r>
            <a:r>
              <a:rPr lang="ru-RU" sz="2600" dirty="0">
                <a:latin typeface="Times New Roman" panose="02020603050405020304" pitchFamily="18" charset="0"/>
                <a:cs typeface="Times New Roman" panose="02020603050405020304" pitchFamily="18" charset="0"/>
              </a:rPr>
              <a:t>У </a:t>
            </a:r>
            <a:r>
              <a:rPr lang="ru-RU" sz="2600" dirty="0" err="1">
                <a:latin typeface="Times New Roman" panose="02020603050405020304" pitchFamily="18" charset="0"/>
                <a:cs typeface="Times New Roman" panose="02020603050405020304" pitchFamily="18" charset="0"/>
              </a:rPr>
              <a:t>ході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польових</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спостережень</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встановлено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що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активність</a:t>
            </a:r>
            <a:r>
              <a:rPr lang="ru-RU" sz="2600" dirty="0">
                <a:latin typeface="Times New Roman" panose="02020603050405020304" pitchFamily="18" charset="0"/>
                <a:cs typeface="Times New Roman" panose="02020603050405020304" pitchFamily="18" charset="0"/>
              </a:rPr>
              <a:t> комах-</a:t>
            </a:r>
            <a:r>
              <a:rPr lang="ru-RU" sz="2600" dirty="0" err="1">
                <a:latin typeface="Times New Roman" panose="02020603050405020304" pitchFamily="18" charset="0"/>
                <a:cs typeface="Times New Roman" panose="02020603050405020304" pitchFamily="18" charset="0"/>
              </a:rPr>
              <a:t>запилювачів</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безпосередньо</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залежить</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від</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погодних</a:t>
            </a:r>
            <a:r>
              <a:rPr lang="ru-RU" sz="2600" dirty="0">
                <a:latin typeface="Times New Roman" panose="02020603050405020304" pitchFamily="18" charset="0"/>
                <a:cs typeface="Times New Roman" panose="02020603050405020304" pitchFamily="18" charset="0"/>
              </a:rPr>
              <a:t> умов та </a:t>
            </a:r>
            <a:r>
              <a:rPr lang="ru-RU" sz="2600" dirty="0" err="1">
                <a:latin typeface="Times New Roman" panose="02020603050405020304" pitchFamily="18" charset="0"/>
                <a:cs typeface="Times New Roman" panose="02020603050405020304" pitchFamily="18" charset="0"/>
              </a:rPr>
              <a:t>інтенсивності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цвітіння</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першоцвітів</a:t>
            </a:r>
            <a:r>
              <a:rPr lang="ru-RU" sz="2600" dirty="0">
                <a:latin typeface="Times New Roman" panose="02020603050405020304" pitchFamily="18" charset="0"/>
                <a:cs typeface="Times New Roman" panose="02020603050405020304" pitchFamily="18" charset="0"/>
              </a:rPr>
              <a:t>. </a:t>
            </a:r>
          </a:p>
          <a:p>
            <a:pPr algn="just"/>
            <a:r>
              <a:rPr lang="uk-UA" sz="2600" dirty="0">
                <a:latin typeface="Times New Roman" panose="02020603050405020304" pitchFamily="18" charset="0"/>
                <a:cs typeface="Times New Roman" panose="02020603050405020304" pitchFamily="18" charset="0"/>
              </a:rPr>
              <a:t>	</a:t>
            </a:r>
            <a:r>
              <a:rPr lang="uk-UA" sz="2600" b="1" dirty="0">
                <a:latin typeface="Times New Roman" panose="02020603050405020304" pitchFamily="18" charset="0"/>
                <a:cs typeface="Times New Roman" panose="02020603050405020304" pitchFamily="18" charset="0"/>
              </a:rPr>
              <a:t>2.</a:t>
            </a:r>
            <a:r>
              <a:rPr lang="uk-UA" sz="2600" dirty="0">
                <a:latin typeface="Times New Roman" panose="02020603050405020304" pitchFamily="18" charset="0"/>
                <a:cs typeface="Times New Roman" panose="02020603050405020304" pitchFamily="18" charset="0"/>
              </a:rPr>
              <a:t> Видовий склад запилювачів представлений як соціальними, так і поодинокими видами бджолиних. Їхнє видове різноманіття забезпечує ефективне запилення рослин навіть за умови мінливих весняних температур.  	</a:t>
            </a:r>
          </a:p>
          <a:p>
            <a:pPr indent="895350" algn="just"/>
            <a:r>
              <a:rPr lang="uk-UA" sz="2600" b="1" dirty="0">
                <a:latin typeface="Times New Roman" panose="02020603050405020304" pitchFamily="18" charset="0"/>
                <a:cs typeface="Times New Roman" panose="02020603050405020304" pitchFamily="18" charset="0"/>
              </a:rPr>
              <a:t>3.</a:t>
            </a:r>
            <a:r>
              <a:rPr lang="uk-UA" sz="2600" dirty="0">
                <a:latin typeface="Times New Roman" panose="02020603050405020304" pitchFamily="18" charset="0"/>
                <a:cs typeface="Times New Roman" panose="02020603050405020304" pitchFamily="18" charset="0"/>
              </a:rPr>
              <a:t> Порівняльний аналіз поведінки комах показав, що найбільш привабливою рослиною є ряст (23 відвідування), тоді як на пшінці весняній зафіксовано </a:t>
            </a:r>
            <a:r>
              <a:rPr lang="uk-UA" sz="2600" dirty="0" err="1">
                <a:latin typeface="Times New Roman" panose="02020603050405020304" pitchFamily="18" charset="0"/>
                <a:cs typeface="Times New Roman" panose="02020603050405020304" pitchFamily="18" charset="0"/>
              </a:rPr>
              <a:t>найтриваліший</a:t>
            </a:r>
            <a:r>
              <a:rPr lang="uk-UA" sz="2600" dirty="0">
                <a:latin typeface="Times New Roman" panose="02020603050405020304" pitchFamily="18" charset="0"/>
                <a:cs typeface="Times New Roman" panose="02020603050405020304" pitchFamily="18" charset="0"/>
              </a:rPr>
              <a:t> контакт комах із квіткою (до 24 с). Найменшу активність запилювачі виявили щодо печіночниці, що вказує на їхню вибірковість.	</a:t>
            </a:r>
          </a:p>
          <a:p>
            <a:pPr indent="895350" algn="just"/>
            <a:r>
              <a:rPr lang="uk-UA" sz="2600" b="1" dirty="0">
                <a:latin typeface="Times New Roman" panose="02020603050405020304" pitchFamily="18" charset="0"/>
                <a:cs typeface="Times New Roman" panose="02020603050405020304" pitchFamily="18" charset="0"/>
              </a:rPr>
              <a:t>4.</a:t>
            </a:r>
            <a:r>
              <a:rPr lang="uk-UA" sz="2600" dirty="0">
                <a:latin typeface="Times New Roman" panose="02020603050405020304" pitchFamily="18" charset="0"/>
                <a:cs typeface="Times New Roman" panose="02020603050405020304" pitchFamily="18" charset="0"/>
              </a:rPr>
              <a:t> Розроблені рекомендації наголошують на необхідності збереження природних оселищ першоцвітів та суворої заборони випалювання сухої трави навесні. Їх дотримання допоможе зберегти кормову базу для комах, що є </a:t>
            </a:r>
            <a:r>
              <a:rPr lang="uk-UA" sz="2600" dirty="0" err="1">
                <a:latin typeface="Times New Roman" panose="02020603050405020304" pitchFamily="18" charset="0"/>
                <a:cs typeface="Times New Roman" panose="02020603050405020304" pitchFamily="18" charset="0"/>
              </a:rPr>
              <a:t>життєво</a:t>
            </a:r>
            <a:r>
              <a:rPr lang="uk-UA" sz="2600" dirty="0">
                <a:latin typeface="Times New Roman" panose="02020603050405020304" pitchFamily="18" charset="0"/>
                <a:cs typeface="Times New Roman" panose="02020603050405020304" pitchFamily="18" charset="0"/>
              </a:rPr>
              <a:t> важливим для підтримання біологічного різноманіття та стабільності природних екосистем.</a:t>
            </a:r>
          </a:p>
        </p:txBody>
      </p:sp>
      <p:sp>
        <p:nvSpPr>
          <p:cNvPr id="5" name="Місце для номера слайда 1">
            <a:extLst>
              <a:ext uri="{FF2B5EF4-FFF2-40B4-BE49-F238E27FC236}">
                <a16:creationId xmlns:a16="http://schemas.microsoft.com/office/drawing/2014/main" id="{0198654F-1C36-1A6A-B19E-41D6B88C7219}"/>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12</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3022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Прямокутник 3"/>
          <p:cNvSpPr/>
          <p:nvPr/>
        </p:nvSpPr>
        <p:spPr>
          <a:xfrm>
            <a:off x="22314" y="966493"/>
            <a:ext cx="12192000" cy="2554545"/>
          </a:xfrm>
          <a:prstGeom prst="rect">
            <a:avLst/>
          </a:prstGeom>
        </p:spPr>
        <p:txBody>
          <a:bodyPr wrap="square">
            <a:spAutoFit/>
          </a:bodyPr>
          <a:lstStyle/>
          <a:p>
            <a:pPr indent="447675" algn="just"/>
            <a:r>
              <a:rPr lang="uk-UA" sz="4800" b="1" u="sng" dirty="0">
                <a:latin typeface="Times New Roman" panose="02020603050405020304" pitchFamily="18" charset="0"/>
                <a:cs typeface="Times New Roman" panose="02020603050405020304" pitchFamily="18" charset="0"/>
              </a:rPr>
              <a:t>Особистий внесок:</a:t>
            </a:r>
            <a:r>
              <a:rPr lang="uk-UA" sz="4800" b="1"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самостійно проведено польові спостереження, зібрано фотоархів, визначено видовий склад організмів, зафіксовано частоту відвідувань і тривалість перебування на квітках. Проведено порівняння поведінки комах на різних видах рослин, узагальнено отримані дані та сформульовано рекомендації щодо збереження рослин.</a:t>
            </a:r>
          </a:p>
        </p:txBody>
      </p:sp>
      <p:sp>
        <p:nvSpPr>
          <p:cNvPr id="3" name="Прямокутник 2"/>
          <p:cNvSpPr/>
          <p:nvPr/>
        </p:nvSpPr>
        <p:spPr>
          <a:xfrm>
            <a:off x="0" y="4198736"/>
            <a:ext cx="12192000" cy="1692771"/>
          </a:xfrm>
          <a:prstGeom prst="rect">
            <a:avLst/>
          </a:prstGeom>
        </p:spPr>
        <p:txBody>
          <a:bodyPr wrap="square">
            <a:spAutoFit/>
          </a:bodyPr>
          <a:lstStyle/>
          <a:p>
            <a:pPr indent="447675" algn="just"/>
            <a:r>
              <a:rPr lang="ru-RU" sz="4800" b="1" u="sng" dirty="0" err="1">
                <a:latin typeface="Times New Roman" panose="02020603050405020304" pitchFamily="18" charset="0"/>
                <a:cs typeface="Times New Roman" panose="02020603050405020304" pitchFamily="18" charset="0"/>
              </a:rPr>
              <a:t>Елементи</a:t>
            </a:r>
            <a:r>
              <a:rPr lang="ru-RU" sz="4800" b="1" u="sng" dirty="0">
                <a:latin typeface="Times New Roman" panose="02020603050405020304" pitchFamily="18" charset="0"/>
                <a:cs typeface="Times New Roman" panose="02020603050405020304" pitchFamily="18" charset="0"/>
              </a:rPr>
              <a:t> </a:t>
            </a:r>
            <a:r>
              <a:rPr lang="ru-RU" sz="4800" b="1" u="sng" dirty="0" err="1">
                <a:latin typeface="Times New Roman" panose="02020603050405020304" pitchFamily="18" charset="0"/>
                <a:cs typeface="Times New Roman" panose="02020603050405020304" pitchFamily="18" charset="0"/>
              </a:rPr>
              <a:t>новизни</a:t>
            </a:r>
            <a:r>
              <a:rPr lang="ru-RU" sz="4800" b="1" u="sng" dirty="0">
                <a:latin typeface="Times New Roman" panose="02020603050405020304" pitchFamily="18" charset="0"/>
                <a:cs typeface="Times New Roman" panose="02020603050405020304" pitchFamily="18" charset="0"/>
              </a:rPr>
              <a:t>:</a:t>
            </a:r>
            <a:r>
              <a:rPr lang="ru-RU" sz="4800" b="1"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з’ясовано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особливості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поведінки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запилювачів</a:t>
            </a:r>
            <a:r>
              <a:rPr lang="ru-RU" sz="2800" dirty="0">
                <a:latin typeface="Times New Roman" panose="02020603050405020304" pitchFamily="18" charset="0"/>
                <a:cs typeface="Times New Roman" panose="02020603050405020304" pitchFamily="18" charset="0"/>
              </a:rPr>
              <a:t> у </a:t>
            </a:r>
            <a:r>
              <a:rPr lang="ru-RU" sz="2800" dirty="0" err="1">
                <a:latin typeface="Times New Roman" panose="02020603050405020304" pitchFamily="18" charset="0"/>
                <a:cs typeface="Times New Roman" panose="02020603050405020304" pitchFamily="18" charset="0"/>
              </a:rPr>
              <a:t>ранньовесняний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період</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експериментально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встановлено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рівень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привабливості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різних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видів</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першоцвітів</a:t>
            </a:r>
            <a:r>
              <a:rPr lang="ru-RU" sz="2800" dirty="0">
                <a:latin typeface="Times New Roman" panose="02020603050405020304" pitchFamily="18" charset="0"/>
                <a:cs typeface="Times New Roman" panose="02020603050405020304" pitchFamily="18" charset="0"/>
              </a:rPr>
              <a:t> для комах.</a:t>
            </a:r>
          </a:p>
        </p:txBody>
      </p:sp>
      <p:sp>
        <p:nvSpPr>
          <p:cNvPr id="6" name="Місце для номера слайда 1">
            <a:extLst>
              <a:ext uri="{FF2B5EF4-FFF2-40B4-BE49-F238E27FC236}">
                <a16:creationId xmlns:a16="http://schemas.microsoft.com/office/drawing/2014/main" id="{AE86005B-3D00-93F5-4B2E-1D32F489D0C1}"/>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13</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96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83032ED-5738-5E7B-D699-52C6E2D169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CD6AF38-620E-E47D-B08D-FEDD88AA3348}"/>
              </a:ext>
            </a:extLst>
          </p:cNvPr>
          <p:cNvSpPr txBox="1"/>
          <p:nvPr/>
        </p:nvSpPr>
        <p:spPr>
          <a:xfrm>
            <a:off x="0" y="0"/>
            <a:ext cx="12192000" cy="830997"/>
          </a:xfrm>
          <a:prstGeom prst="rect">
            <a:avLst/>
          </a:prstGeom>
          <a:noFill/>
        </p:spPr>
        <p:txBody>
          <a:bodyPr wrap="square">
            <a:spAutoFit/>
          </a:bodyPr>
          <a:lstStyle/>
          <a:p>
            <a:pPr algn="ctr"/>
            <a:r>
              <a:rPr lang="uk-UA" sz="4800" b="1" dirty="0">
                <a:latin typeface="Times New Roman" panose="02020603050405020304" pitchFamily="18" charset="0"/>
                <a:cs typeface="Times New Roman" panose="02020603050405020304" pitchFamily="18" charset="0"/>
              </a:rPr>
              <a:t>Список використаних джерел</a:t>
            </a:r>
          </a:p>
        </p:txBody>
      </p:sp>
      <p:sp>
        <p:nvSpPr>
          <p:cNvPr id="5" name="TextBox 4">
            <a:extLst>
              <a:ext uri="{FF2B5EF4-FFF2-40B4-BE49-F238E27FC236}">
                <a16:creationId xmlns:a16="http://schemas.microsoft.com/office/drawing/2014/main" id="{6B41E5F7-CAC7-7DB0-F639-7E701E5AD793}"/>
              </a:ext>
            </a:extLst>
          </p:cNvPr>
          <p:cNvSpPr txBox="1"/>
          <p:nvPr/>
        </p:nvSpPr>
        <p:spPr>
          <a:xfrm>
            <a:off x="0" y="369922"/>
            <a:ext cx="12192000" cy="6986528"/>
          </a:xfrm>
          <a:prstGeom prst="rect">
            <a:avLst/>
          </a:prstGeom>
          <a:noFill/>
        </p:spPr>
        <p:txBody>
          <a:bodyPr wrap="square">
            <a:spAutoFit/>
          </a:bodyPr>
          <a:lstStyle/>
          <a:p>
            <a:pPr algn="just"/>
            <a:endParaRPr lang="ru-RU" sz="2800" dirty="0">
              <a:latin typeface="Times New Roman" panose="02020603050405020304" pitchFamily="18" charset="0"/>
              <a:cs typeface="Times New Roman" panose="02020603050405020304" pitchFamily="18" charset="0"/>
            </a:endParaRPr>
          </a:p>
          <a:p>
            <a:pPr marL="514350" indent="-514350" algn="just">
              <a:buAutoNum type="arabicPeriod"/>
            </a:pPr>
            <a:r>
              <a:rPr lang="ru-RU" sz="2800" dirty="0" err="1">
                <a:latin typeface="Times New Roman" panose="02020603050405020304" pitchFamily="18" charset="0"/>
                <a:cs typeface="Times New Roman" panose="02020603050405020304" pitchFamily="18" charset="0"/>
              </a:rPr>
              <a:t>Єрмоленко</a:t>
            </a:r>
            <a:r>
              <a:rPr lang="ru-RU" sz="2800" dirty="0">
                <a:latin typeface="Times New Roman" panose="02020603050405020304" pitchFamily="18" charset="0"/>
                <a:cs typeface="Times New Roman" panose="02020603050405020304" pitchFamily="18" charset="0"/>
              </a:rPr>
              <a:t> В.М., Ключко З.Ф. </a:t>
            </a:r>
            <a:r>
              <a:rPr lang="ru-RU" sz="2800" dirty="0" err="1">
                <a:latin typeface="Times New Roman" panose="02020603050405020304" pitchFamily="18" charset="0"/>
                <a:cs typeface="Times New Roman" panose="02020603050405020304" pitchFamily="18" charset="0"/>
              </a:rPr>
              <a:t>Визначник</a:t>
            </a:r>
            <a:r>
              <a:rPr lang="ru-RU" sz="2800" dirty="0">
                <a:latin typeface="Times New Roman" panose="02020603050405020304" pitchFamily="18" charset="0"/>
                <a:cs typeface="Times New Roman" panose="02020603050405020304" pitchFamily="18" charset="0"/>
              </a:rPr>
              <a:t> комах. – </a:t>
            </a:r>
            <a:r>
              <a:rPr lang="ru-RU" sz="2800" dirty="0" err="1">
                <a:latin typeface="Times New Roman" panose="02020603050405020304" pitchFamily="18" charset="0"/>
                <a:cs typeface="Times New Roman" panose="02020603050405020304" pitchFamily="18" charset="0"/>
              </a:rPr>
              <a:t>Київ</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Радянська</a:t>
            </a:r>
            <a:r>
              <a:rPr lang="ru-RU" sz="2800" dirty="0">
                <a:latin typeface="Times New Roman" panose="02020603050405020304" pitchFamily="18" charset="0"/>
                <a:cs typeface="Times New Roman" panose="02020603050405020304" pitchFamily="18" charset="0"/>
              </a:rPr>
              <a:t> школа, 1971. – 182 с.</a:t>
            </a:r>
          </a:p>
          <a:p>
            <a:pPr marL="514350" indent="-514350" algn="just">
              <a:buAutoNum type="arabicPeriod"/>
            </a:pPr>
            <a:r>
              <a:rPr lang="uk-UA" sz="2800" dirty="0">
                <a:latin typeface="Times New Roman" panose="02020603050405020304" pitchFamily="18" charset="0"/>
                <a:cs typeface="Times New Roman" panose="02020603050405020304" pitchFamily="18" charset="0"/>
              </a:rPr>
              <a:t>Книш В. Г. Ранньоквітучі рослини Сумщини: поширення та екологічний стан. Матеріали науково-практичної конференції «Природничі дослідження на Лівобережній Україні». – Суми, 2021. –  С. 112–115.</a:t>
            </a:r>
            <a:endParaRPr lang="ru-RU" sz="2800" dirty="0">
              <a:latin typeface="Times New Roman" panose="02020603050405020304" pitchFamily="18" charset="0"/>
              <a:cs typeface="Times New Roman" panose="02020603050405020304" pitchFamily="18" charset="0"/>
            </a:endParaRPr>
          </a:p>
          <a:p>
            <a:pPr marL="514350" indent="-514350" algn="just">
              <a:buAutoNum type="arabicPeriod"/>
            </a:pPr>
            <a:r>
              <a:rPr lang="ru-RU" sz="2800" dirty="0">
                <a:latin typeface="Times New Roman" panose="02020603050405020304" pitchFamily="18" charset="0"/>
                <a:cs typeface="Times New Roman" panose="02020603050405020304" pitchFamily="18" charset="0"/>
              </a:rPr>
              <a:t>Методика </a:t>
            </a:r>
            <a:r>
              <a:rPr lang="ru-RU" sz="2800" dirty="0" err="1">
                <a:latin typeface="Times New Roman" panose="02020603050405020304" pitchFamily="18" charset="0"/>
                <a:cs typeface="Times New Roman" panose="02020603050405020304" pitchFamily="18" charset="0"/>
              </a:rPr>
              <a:t>польових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досліджень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безхребетних</a:t>
            </a:r>
            <a:r>
              <a:rPr lang="ru-RU" sz="2800" dirty="0">
                <a:latin typeface="Times New Roman" panose="02020603050405020304" pitchFamily="18" charset="0"/>
                <a:cs typeface="Times New Roman" panose="02020603050405020304" pitchFamily="18" charset="0"/>
              </a:rPr>
              <a:t> тварин / за ред. проф. О. С. Зайцева. – </a:t>
            </a:r>
            <a:r>
              <a:rPr lang="ru-RU" sz="2800" dirty="0" err="1">
                <a:latin typeface="Times New Roman" panose="02020603050405020304" pitchFamily="18" charset="0"/>
                <a:cs typeface="Times New Roman" panose="02020603050405020304" pitchFamily="18" charset="0"/>
              </a:rPr>
              <a:t>Харків</a:t>
            </a:r>
            <a:r>
              <a:rPr lang="ru-RU" sz="2800" dirty="0">
                <a:latin typeface="Times New Roman" panose="02020603050405020304" pitchFamily="18" charset="0"/>
                <a:cs typeface="Times New Roman" panose="02020603050405020304" pitchFamily="18" charset="0"/>
              </a:rPr>
              <a:t> : ХНУ </a:t>
            </a:r>
            <a:r>
              <a:rPr lang="ru-RU" sz="2800" dirty="0" err="1">
                <a:latin typeface="Times New Roman" panose="02020603050405020304" pitchFamily="18" charset="0"/>
                <a:cs typeface="Times New Roman" panose="02020603050405020304" pitchFamily="18" charset="0"/>
              </a:rPr>
              <a:t>ім</a:t>
            </a:r>
            <a:r>
              <a:rPr lang="ru-RU" sz="2800" dirty="0">
                <a:latin typeface="Times New Roman" panose="02020603050405020304" pitchFamily="18" charset="0"/>
                <a:cs typeface="Times New Roman" panose="02020603050405020304" pitchFamily="18" charset="0"/>
              </a:rPr>
              <a:t>. В. Н. </a:t>
            </a:r>
            <a:r>
              <a:rPr lang="ru-RU" sz="2800" dirty="0" err="1">
                <a:latin typeface="Times New Roman" panose="02020603050405020304" pitchFamily="18" charset="0"/>
                <a:cs typeface="Times New Roman" panose="02020603050405020304" pitchFamily="18" charset="0"/>
              </a:rPr>
              <a:t>Каразіна</a:t>
            </a:r>
            <a:r>
              <a:rPr lang="ru-RU" sz="2800" dirty="0">
                <a:latin typeface="Times New Roman" panose="02020603050405020304" pitchFamily="18" charset="0"/>
                <a:cs typeface="Times New Roman" panose="02020603050405020304" pitchFamily="18" charset="0"/>
              </a:rPr>
              <a:t>, 2020. – 112 с.</a:t>
            </a:r>
          </a:p>
          <a:p>
            <a:pPr marL="514350" indent="-514350" algn="just">
              <a:buAutoNum type="arabicPeriod"/>
            </a:pPr>
            <a:r>
              <a:rPr lang="uk-UA" sz="2800" dirty="0">
                <a:latin typeface="Times New Roman" panose="02020603050405020304" pitchFamily="18" charset="0"/>
                <a:cs typeface="Times New Roman" panose="02020603050405020304" pitchFamily="18" charset="0"/>
              </a:rPr>
              <a:t>Радченко В. Г., </a:t>
            </a:r>
            <a:r>
              <a:rPr lang="uk-UA" sz="2800" dirty="0" err="1">
                <a:latin typeface="Times New Roman" panose="02020603050405020304" pitchFamily="18" charset="0"/>
                <a:cs typeface="Times New Roman" panose="02020603050405020304" pitchFamily="18" charset="0"/>
              </a:rPr>
              <a:t>Песенко</a:t>
            </a:r>
            <a:r>
              <a:rPr lang="uk-UA" sz="2800" dirty="0">
                <a:latin typeface="Times New Roman" panose="02020603050405020304" pitchFamily="18" charset="0"/>
                <a:cs typeface="Times New Roman" panose="02020603050405020304" pitchFamily="18" charset="0"/>
              </a:rPr>
              <a:t> Ю. О. Біологія бджіл (</a:t>
            </a:r>
            <a:r>
              <a:rPr lang="en-US" sz="2800" dirty="0">
                <a:latin typeface="Times New Roman" panose="02020603050405020304" pitchFamily="18" charset="0"/>
                <a:cs typeface="Times New Roman" panose="02020603050405020304" pitchFamily="18" charset="0"/>
              </a:rPr>
              <a:t>Hymenoptera, Apoidea). </a:t>
            </a:r>
            <a:r>
              <a:rPr lang="uk-UA" sz="2800" dirty="0">
                <a:latin typeface="Times New Roman" panose="02020603050405020304" pitchFamily="18" charset="0"/>
                <a:cs typeface="Times New Roman" panose="02020603050405020304" pitchFamily="18" charset="0"/>
              </a:rPr>
              <a:t>–  Київ : Наукова думка, 2018. – 234 с.</a:t>
            </a:r>
          </a:p>
          <a:p>
            <a:pPr marL="514350" indent="-514350" algn="just">
              <a:buFontTx/>
              <a:buAutoNum type="arabicPeriod"/>
            </a:pPr>
            <a:r>
              <a:rPr lang="ru-RU" sz="2800" dirty="0" err="1">
                <a:latin typeface="Times New Roman" panose="02020603050405020304" pitchFamily="18" charset="0"/>
                <a:cs typeface="Times New Roman" panose="02020603050405020304" pitchFamily="18" charset="0"/>
              </a:rPr>
              <a:t>Ранньоквітучі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рослини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непересічні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скарби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які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потребують</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охорони</a:t>
            </a:r>
            <a:r>
              <a:rPr lang="ru-RU" sz="2800" dirty="0">
                <a:latin typeface="Times New Roman" panose="02020603050405020304" pitchFamily="18" charset="0"/>
                <a:cs typeface="Times New Roman" panose="02020603050405020304" pitchFamily="18" charset="0"/>
              </a:rPr>
              <a:t>: веб-сайт. </a:t>
            </a:r>
            <a:r>
              <a:rPr lang="en-US" sz="2800" dirty="0">
                <a:latin typeface="Times New Roman" panose="02020603050405020304" pitchFamily="18" charset="0"/>
                <a:cs typeface="Times New Roman" panose="02020603050405020304" pitchFamily="18" charset="0"/>
              </a:rPr>
              <a:t>URL</a:t>
            </a:r>
            <a:r>
              <a:rPr lang="uk-UA" sz="2800" dirty="0">
                <a:latin typeface="Times New Roman" panose="02020603050405020304" pitchFamily="18" charset="0"/>
                <a:cs typeface="Times New Roman" panose="02020603050405020304" pitchFamily="18" charset="0"/>
              </a:rPr>
              <a:t>: </a:t>
            </a:r>
            <a:r>
              <a:rPr lang="en-US" sz="2800" dirty="0">
                <a:solidFill>
                  <a:srgbClr val="6B9F25"/>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https://gorgany-zapovidnyk.in.ua/articles/rannokvituchi-roslyny-neperesichni-skarby-iaki-potrebuiut-okhorony</a:t>
            </a:r>
            <a:r>
              <a:rPr lang="en-US" sz="2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uk-UA" sz="2800" dirty="0">
                <a:latin typeface="Times New Roman" panose="02020603050405020304" pitchFamily="18" charset="0"/>
                <a:cs typeface="Times New Roman" panose="02020603050405020304" pitchFamily="18" charset="0"/>
              </a:rPr>
              <a:t> (дата доступу 02.04.2026).</a:t>
            </a:r>
          </a:p>
          <a:p>
            <a:pPr marL="514350" indent="-514350" algn="just">
              <a:buFontTx/>
              <a:buAutoNum type="arabicPeriod"/>
            </a:pPr>
            <a:r>
              <a:rPr lang="ru-RU" sz="2800" dirty="0" err="1">
                <a:latin typeface="Times New Roman" panose="02020603050405020304" pitchFamily="18" charset="0"/>
                <a:cs typeface="Times New Roman" panose="02020603050405020304" pitchFamily="18" charset="0"/>
              </a:rPr>
              <a:t>PlantNet</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безкоштовний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мобільний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додаток</a:t>
            </a:r>
            <a:r>
              <a:rPr lang="ru-RU" sz="2800" dirty="0">
                <a:latin typeface="Times New Roman" panose="02020603050405020304" pitchFamily="18" charset="0"/>
                <a:cs typeface="Times New Roman" panose="02020603050405020304" pitchFamily="18" charset="0"/>
              </a:rPr>
              <a:t> для </a:t>
            </a:r>
            <a:r>
              <a:rPr lang="ru-RU" sz="2800" dirty="0" err="1">
                <a:latin typeface="Times New Roman" panose="02020603050405020304" pitchFamily="18" charset="0"/>
                <a:cs typeface="Times New Roman" panose="02020603050405020304" pitchFamily="18" charset="0"/>
              </a:rPr>
              <a:t>визначення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рослин</a:t>
            </a:r>
            <a:r>
              <a:rPr lang="ru-RU" sz="2800" dirty="0">
                <a:latin typeface="Times New Roman" panose="02020603050405020304" pitchFamily="18" charset="0"/>
                <a:cs typeface="Times New Roman" panose="02020603050405020304" pitchFamily="18" charset="0"/>
              </a:rPr>
              <a:t> за фото.</a:t>
            </a:r>
          </a:p>
          <a:p>
            <a:pPr marL="514350" indent="-514350" algn="just">
              <a:buAutoNum type="arabicPeriod"/>
            </a:pPr>
            <a:endParaRPr lang="uk-UA" sz="2800" dirty="0">
              <a:latin typeface="Times New Roman" panose="02020603050405020304" pitchFamily="18" charset="0"/>
              <a:cs typeface="Times New Roman" panose="02020603050405020304" pitchFamily="18" charset="0"/>
            </a:endParaRPr>
          </a:p>
        </p:txBody>
      </p:sp>
      <p:sp>
        <p:nvSpPr>
          <p:cNvPr id="6" name="Місце для номера слайда 1">
            <a:extLst>
              <a:ext uri="{FF2B5EF4-FFF2-40B4-BE49-F238E27FC236}">
                <a16:creationId xmlns:a16="http://schemas.microsoft.com/office/drawing/2014/main" id="{7238940D-77CD-B0F8-E199-A4EC4E796796}"/>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14</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821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омера слайда 1">
            <a:extLst>
              <a:ext uri="{FF2B5EF4-FFF2-40B4-BE49-F238E27FC236}">
                <a16:creationId xmlns:a16="http://schemas.microsoft.com/office/drawing/2014/main" id="{7E9C0315-E2DF-580A-603F-D43C328CE909}"/>
              </a:ext>
            </a:extLst>
          </p:cNvPr>
          <p:cNvSpPr>
            <a:spLocks noGrp="1"/>
          </p:cNvSpPr>
          <p:nvPr>
            <p:ph type="sldNum" sz="quarter" idx="12"/>
          </p:nvPr>
        </p:nvSpPr>
        <p:spPr/>
        <p:txBody>
          <a:bodyPr/>
          <a:lstStyle/>
          <a:p>
            <a:fld id="{B1A9D1FD-908D-4214-AE97-C711A8955A0F}" type="slidenum">
              <a:rPr lang="uk-UA" smtClean="0"/>
              <a:t>15</a:t>
            </a:fld>
            <a:endParaRPr lang="uk-UA"/>
          </a:p>
        </p:txBody>
      </p:sp>
      <p:pic>
        <p:nvPicPr>
          <p:cNvPr id="3" name="Рисунок 2">
            <a:extLst>
              <a:ext uri="{FF2B5EF4-FFF2-40B4-BE49-F238E27FC236}">
                <a16:creationId xmlns:a16="http://schemas.microsoft.com/office/drawing/2014/main" id="{98B00CB4-7435-0E6B-A10E-754B507EA2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Прямокутник 3">
            <a:extLst>
              <a:ext uri="{FF2B5EF4-FFF2-40B4-BE49-F238E27FC236}">
                <a16:creationId xmlns:a16="http://schemas.microsoft.com/office/drawing/2014/main" id="{07B9E969-5DF9-22B9-7D4C-45C25AC2A340}"/>
              </a:ext>
            </a:extLst>
          </p:cNvPr>
          <p:cNvSpPr/>
          <p:nvPr/>
        </p:nvSpPr>
        <p:spPr>
          <a:xfrm>
            <a:off x="0" y="3075057"/>
            <a:ext cx="12192000" cy="707886"/>
          </a:xfrm>
          <a:prstGeom prst="rect">
            <a:avLst/>
          </a:prstGeom>
        </p:spPr>
        <p:txBody>
          <a:bodyPr wrap="square">
            <a:spAutoFit/>
          </a:bodyPr>
          <a:lstStyle/>
          <a:p>
            <a:pPr algn="ctr"/>
            <a:r>
              <a:rPr lang="ru-RU" sz="4000" b="1" dirty="0">
                <a:latin typeface="Times New Roman" panose="02020603050405020304" pitchFamily="18" charset="0"/>
                <a:cs typeface="Times New Roman" panose="02020603050405020304" pitchFamily="18" charset="0"/>
              </a:rPr>
              <a:t>ДЯКУЮ ЗА УВАГУ!</a:t>
            </a:r>
            <a:endParaRPr lang="uk-UA" sz="4000" b="1" dirty="0">
              <a:latin typeface="Times New Roman" panose="02020603050405020304" pitchFamily="18" charset="0"/>
              <a:cs typeface="Times New Roman" panose="02020603050405020304" pitchFamily="18" charset="0"/>
            </a:endParaRPr>
          </a:p>
        </p:txBody>
      </p:sp>
      <p:sp>
        <p:nvSpPr>
          <p:cNvPr id="5" name="Місце для номера слайда 1">
            <a:extLst>
              <a:ext uri="{FF2B5EF4-FFF2-40B4-BE49-F238E27FC236}">
                <a16:creationId xmlns:a16="http://schemas.microsoft.com/office/drawing/2014/main" id="{FD54BED5-0CFB-9F8D-CF40-0A2047E1A359}"/>
              </a:ext>
            </a:extLst>
          </p:cNvPr>
          <p:cNvSpPr txBox="1">
            <a:spLocks/>
          </p:cNvSpPr>
          <p:nvPr/>
        </p:nvSpPr>
        <p:spPr>
          <a:xfrm>
            <a:off x="11277969" y="6464487"/>
            <a:ext cx="973667" cy="274320"/>
          </a:xfrm>
          <a:prstGeom prst="rect">
            <a:avLst/>
          </a:prstGeom>
        </p:spPr>
        <p:txBody>
          <a:bodyPr vert="horz" lIns="91440" tIns="45720" rIns="91440" bIns="45720" rtlCol="0" anchor="ctr"/>
          <a:lstStyle>
            <a:defPPr>
              <a:defRPr lang="uk-UA"/>
            </a:defPPr>
            <a:lvl1pPr marL="0" algn="l" defTabSz="914400" rtl="0" eaLnBrk="1" latinLnBrk="0" hangingPunct="1">
              <a:defRPr sz="10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1A9D1FD-908D-4214-AE97-C711A8955A0F}" type="slidenum">
              <a:rPr lang="uk-UA" sz="2800" smtClean="0">
                <a:latin typeface="Times New Roman" panose="02020603050405020304" pitchFamily="18" charset="0"/>
                <a:cs typeface="Times New Roman" panose="02020603050405020304" pitchFamily="18" charset="0"/>
              </a:rPr>
              <a:pPr algn="r"/>
              <a:t>15</a:t>
            </a:fld>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415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нтеграл">
  <a:themeElements>
    <a:clrScheme name="І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І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І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1343</TotalTime>
  <Words>741</Words>
  <Application>Microsoft Office PowerPoint</Application>
  <PresentationFormat>Широкий екран</PresentationFormat>
  <Paragraphs>95</Paragraphs>
  <Slides>15</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Calibri</vt:lpstr>
      <vt:lpstr>Times New Roman</vt:lpstr>
      <vt:lpstr>Tw Cen MT</vt:lpstr>
      <vt:lpstr>Tw Cen MT Condensed</vt:lpstr>
      <vt:lpstr>Wingdings</vt:lpstr>
      <vt:lpstr>Wingdings 3</vt:lpstr>
      <vt:lpstr>Інтеграл</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RePack by Diakov</dc:creator>
  <cp:lastModifiedBy>Юлія Дорошенко</cp:lastModifiedBy>
  <cp:revision>50</cp:revision>
  <dcterms:created xsi:type="dcterms:W3CDTF">2026-04-12T11:07:58Z</dcterms:created>
  <dcterms:modified xsi:type="dcterms:W3CDTF">2026-04-14T14:56:44Z</dcterms:modified>
</cp:coreProperties>
</file>