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60" r:id="rId5"/>
    <p:sldId id="262" r:id="rId6"/>
    <p:sldId id="265" r:id="rId7"/>
    <p:sldId id="272" r:id="rId8"/>
    <p:sldId id="270" r:id="rId9"/>
    <p:sldId id="268" r:id="rId10"/>
    <p:sldId id="271" r:id="rId11"/>
    <p:sldId id="269" r:id="rId12"/>
    <p:sldId id="273" r:id="rId13"/>
    <p:sldId id="274" r:id="rId14"/>
    <p:sldId id="275" r:id="rId15"/>
    <p:sldId id="28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8F16094-8D61-467A-9F94-A41D51FA9B37}">
          <p14:sldIdLst>
            <p14:sldId id="256"/>
            <p14:sldId id="257"/>
            <p14:sldId id="276"/>
            <p14:sldId id="260"/>
            <p14:sldId id="262"/>
            <p14:sldId id="265"/>
            <p14:sldId id="272"/>
            <p14:sldId id="270"/>
            <p14:sldId id="268"/>
            <p14:sldId id="271"/>
            <p14:sldId id="269"/>
            <p14:sldId id="273"/>
            <p14:sldId id="274"/>
            <p14:sldId id="275"/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B9A7"/>
    <a:srgbClr val="E5D2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E96F-16EE-4AF2-8D82-7D8C8DF34E35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793A-AC48-4978-AD1F-C449DF9D826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458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E96F-16EE-4AF2-8D82-7D8C8DF34E35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793A-AC48-4978-AD1F-C449DF9D826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13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E96F-16EE-4AF2-8D82-7D8C8DF34E35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793A-AC48-4978-AD1F-C449DF9D826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325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E96F-16EE-4AF2-8D82-7D8C8DF34E35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793A-AC48-4978-AD1F-C449DF9D826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848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E96F-16EE-4AF2-8D82-7D8C8DF34E35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793A-AC48-4978-AD1F-C449DF9D826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41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E96F-16EE-4AF2-8D82-7D8C8DF34E35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793A-AC48-4978-AD1F-C449DF9D826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454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E96F-16EE-4AF2-8D82-7D8C8DF34E35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793A-AC48-4978-AD1F-C449DF9D826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260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E96F-16EE-4AF2-8D82-7D8C8DF34E35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793A-AC48-4978-AD1F-C449DF9D826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767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E96F-16EE-4AF2-8D82-7D8C8DF34E35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793A-AC48-4978-AD1F-C449DF9D826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189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E96F-16EE-4AF2-8D82-7D8C8DF34E35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793A-AC48-4978-AD1F-C449DF9D826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301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E96F-16EE-4AF2-8D82-7D8C8DF34E35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793A-AC48-4978-AD1F-C449DF9D826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816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5B9A7">
                <a:alpha val="70000"/>
                <a:lumMod val="0"/>
                <a:lumOff val="100000"/>
              </a:srgb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0E96F-16EE-4AF2-8D82-7D8C8DF34E35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2793A-AC48-4978-AD1F-C449DF9D826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15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a.igotoworld.com/ua/poi_object/67902_grecheskiy-kvartal.htm" TargetMode="External"/><Relationship Id="rId2" Type="http://schemas.openxmlformats.org/officeDocument/2006/relationships/hyperlink" Target="https://freemap.com.ua/karty-ukrainy/karty-trexverstovki-novoj-redakczii/karta-trexverstovka-novoj-redakczii-22-10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F0L83p7Yu20" TargetMode="External"/><Relationship Id="rId4" Type="http://schemas.openxmlformats.org/officeDocument/2006/relationships/hyperlink" Target="https://localhistory.org.ua/texts/reportazhi/mariupol-tse-ukrayin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0800000" flipV="1">
            <a:off x="1835696" y="620689"/>
            <a:ext cx="6696744" cy="1224135"/>
          </a:xfrm>
        </p:spPr>
        <p:txBody>
          <a:bodyPr>
            <a:normAutofit fontScale="90000"/>
          </a:bodyPr>
          <a:lstStyle/>
          <a:p>
            <a:br>
              <a:rPr lang="uk-UA" sz="1600" b="1" dirty="0"/>
            </a:br>
            <a:r>
              <a:rPr lang="uk-UA" sz="1600" b="1" dirty="0" err="1"/>
              <a:t>Згурівська</a:t>
            </a:r>
            <a:r>
              <a:rPr lang="uk-UA" sz="1600" b="1" dirty="0"/>
              <a:t> територіальна громада Броварського району Київської області</a:t>
            </a:r>
            <a:br>
              <a:rPr lang="uk-UA" sz="1600" b="1" dirty="0"/>
            </a:br>
            <a:r>
              <a:rPr lang="ru-RU" sz="1800" dirty="0"/>
              <a:t>ВСЕУКРАЇНСЬКИЙ ІНТЕРАКТИВНИЙ КОНКУРС «МАН – </a:t>
            </a:r>
            <a:r>
              <a:rPr lang="ru-RU" sz="1800" dirty="0" err="1"/>
              <a:t>Юніор</a:t>
            </a:r>
            <a:r>
              <a:rPr lang="ru-RU" sz="1800" dirty="0"/>
              <a:t> </a:t>
            </a:r>
            <a:r>
              <a:rPr lang="ru-RU" sz="1800" dirty="0" err="1"/>
              <a:t>Дослідник</a:t>
            </a:r>
            <a:r>
              <a:rPr lang="ru-RU" sz="1800" dirty="0"/>
              <a:t>»</a:t>
            </a:r>
            <a:br>
              <a:rPr lang="ru-RU" sz="1800" dirty="0"/>
            </a:br>
            <a:r>
              <a:rPr lang="ru-RU" sz="1200" dirty="0" err="1"/>
              <a:t>Номінація</a:t>
            </a:r>
            <a:r>
              <a:rPr lang="ru-RU" sz="1200" dirty="0"/>
              <a:t> «</a:t>
            </a:r>
            <a:r>
              <a:rPr lang="ru-RU" sz="1200" dirty="0" err="1"/>
              <a:t>Історик-Юніор</a:t>
            </a:r>
            <a:r>
              <a:rPr lang="ru-RU" sz="1200" dirty="0"/>
              <a:t>»</a:t>
            </a:r>
            <a:br>
              <a:rPr lang="ru-RU" sz="1800" dirty="0"/>
            </a:br>
            <a:r>
              <a:rPr lang="ru-RU" sz="2200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Архітектурний</a:t>
            </a:r>
            <a:r>
              <a:rPr lang="ru-RU" sz="22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 код села </a:t>
            </a:r>
            <a:r>
              <a:rPr lang="ru-RU" sz="2200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Безуглівки</a:t>
            </a:r>
            <a:r>
              <a:rPr lang="ru-RU" sz="22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 та </a:t>
            </a:r>
            <a:r>
              <a:rPr lang="ru-RU" sz="2200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навколишніх</a:t>
            </a:r>
            <a:r>
              <a:rPr lang="ru-RU" sz="22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 </a:t>
            </a:r>
            <a:r>
              <a:rPr lang="ru-RU" sz="2200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сіл</a:t>
            </a:r>
            <a:r>
              <a:rPr lang="ru-RU" sz="22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 на </a:t>
            </a:r>
            <a:r>
              <a:rPr lang="ru-RU" sz="2200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Згурівщині</a:t>
            </a:r>
            <a:r>
              <a:rPr lang="ru-RU" sz="22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 </a:t>
            </a:r>
            <a:r>
              <a:rPr lang="ru-RU" sz="2200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Броварського</a:t>
            </a:r>
            <a:r>
              <a:rPr lang="ru-RU" sz="22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 району: </a:t>
            </a:r>
            <a:r>
              <a:rPr lang="ru-RU" sz="2200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грецький</a:t>
            </a:r>
            <a:r>
              <a:rPr lang="ru-RU" sz="22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 </a:t>
            </a:r>
            <a:r>
              <a:rPr lang="ru-RU" sz="2200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вплив</a:t>
            </a:r>
            <a:r>
              <a:rPr lang="ru-RU" sz="22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 на     </a:t>
            </a:r>
            <a:r>
              <a:rPr lang="ru-RU" sz="2200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традиційне</a:t>
            </a:r>
            <a:r>
              <a:rPr lang="ru-RU" sz="22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 </a:t>
            </a:r>
            <a:r>
              <a:rPr lang="ru-RU" sz="2200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будівництво</a:t>
            </a:r>
            <a:r>
              <a:rPr lang="ru-RU" sz="22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 </a:t>
            </a:r>
            <a:r>
              <a:rPr lang="ru-RU" sz="2200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житлових</a:t>
            </a:r>
            <a:r>
              <a:rPr lang="ru-RU" sz="22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 </a:t>
            </a:r>
            <a:r>
              <a:rPr lang="ru-RU" sz="2200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Dotum" pitchFamily="34" charset="-127"/>
                <a:cs typeface="Courier New" pitchFamily="49" charset="0"/>
              </a:rPr>
              <a:t>будинків</a:t>
            </a:r>
            <a:br>
              <a:rPr lang="ru-RU" sz="2200" dirty="0">
                <a:cs typeface="Courier New" pitchFamily="49" charset="0"/>
              </a:rPr>
            </a:br>
            <a:br>
              <a:rPr lang="ru-RU" sz="3100" dirty="0">
                <a:latin typeface="Constantia" pitchFamily="18" charset="0"/>
              </a:rPr>
            </a:br>
            <a:br>
              <a:rPr lang="ru-RU" sz="1600" b="1" dirty="0"/>
            </a:br>
            <a:endParaRPr lang="ru-RU" sz="1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59832" y="1916832"/>
            <a:ext cx="5616624" cy="2664296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sz="1600" dirty="0">
                <a:solidFill>
                  <a:schemeClr val="tx1"/>
                </a:solidFill>
              </a:rPr>
              <a:t> Роботу виконала </a:t>
            </a:r>
            <a:r>
              <a:rPr lang="uk-UA" sz="1600" b="1" dirty="0">
                <a:solidFill>
                  <a:schemeClr val="tx1"/>
                </a:solidFill>
              </a:rPr>
              <a:t>Снитко Дарина Сергіївна, учениця 10 класу </a:t>
            </a:r>
          </a:p>
          <a:p>
            <a:pPr algn="just"/>
            <a:r>
              <a:rPr lang="uk-UA" sz="1600" b="1" dirty="0">
                <a:solidFill>
                  <a:schemeClr val="tx1"/>
                </a:solidFill>
              </a:rPr>
              <a:t> </a:t>
            </a:r>
            <a:r>
              <a:rPr lang="uk-UA" sz="1600" dirty="0">
                <a:solidFill>
                  <a:schemeClr val="tx1"/>
                </a:solidFill>
              </a:rPr>
              <a:t> Опорного загальноосвітнього навчального закладу «Згурівська загальноосвітня школа І-ІІІ ступенів» Згурівської селищної ради Броварського району Київської області.</a:t>
            </a:r>
            <a:endParaRPr lang="en-US" sz="1600" dirty="0">
              <a:solidFill>
                <a:schemeClr val="tx1"/>
              </a:solidFill>
            </a:endParaRPr>
          </a:p>
          <a:p>
            <a:pPr algn="just"/>
            <a:r>
              <a:rPr lang="en-US" sz="1600" dirty="0">
                <a:solidFill>
                  <a:schemeClr val="tx1"/>
                </a:solidFill>
              </a:rPr>
              <a:t>                                    </a:t>
            </a:r>
          </a:p>
          <a:p>
            <a:pPr algn="just"/>
            <a:r>
              <a:rPr lang="uk-UA" sz="1600" dirty="0">
                <a:solidFill>
                  <a:schemeClr val="tx1"/>
                </a:solidFill>
              </a:rPr>
              <a:t>Керівник  Труба Наталія Василівна, учитель української мови та літератури Опорного загальноосвітнього навчального закладу  «Згурівська загальноосвітня школа І-ІІІ ступенів» Згурівської селищної ради Броварського району Київської області.</a:t>
            </a:r>
          </a:p>
          <a:p>
            <a:pPr algn="just"/>
            <a:endParaRPr lang="uk-UA" sz="16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59682"/>
            <a:ext cx="2016224" cy="2461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6" y="323648"/>
            <a:ext cx="900100" cy="822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0F14FE-FF65-4B49-9FF0-CC7722F297C4}"/>
              </a:ext>
            </a:extLst>
          </p:cNvPr>
          <p:cNvSpPr txBox="1"/>
          <p:nvPr/>
        </p:nvSpPr>
        <p:spPr>
          <a:xfrm>
            <a:off x="515566" y="4335605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Актуальність</a:t>
            </a:r>
            <a:r>
              <a:rPr lang="ru-RU" b="1" dirty="0"/>
              <a:t> </a:t>
            </a:r>
            <a:r>
              <a:rPr lang="ru-RU" b="1" dirty="0" err="1"/>
              <a:t>дослідження</a:t>
            </a:r>
            <a:r>
              <a:rPr lang="ru-RU" dirty="0"/>
              <a:t> </a:t>
            </a:r>
            <a:r>
              <a:rPr lang="uk-UA" dirty="0"/>
              <a:t>зумовлена необхідністю фіксації та наукового опису будівель села Безуглівки, зокрема «заокруглених кутів», поки вони ще існують, адже вони є матеріальними свідками унікального переплетення культур (української та грецької) на теренах Київщини.  Це не просто дослідження старих будівель, а робота з «генетичним кодом» нації, адже будівлі є прямими свідками подій. Збереження цих об’єктів дозволяє нації «торкнутися» своєї історії фізично.</a:t>
            </a:r>
            <a:endParaRPr lang="ru-UA" dirty="0"/>
          </a:p>
          <a:p>
            <a:r>
              <a:rPr lang="uk-UA" b="1" dirty="0"/>
              <a:t>Об’єкт дослідження: </a:t>
            </a:r>
            <a:r>
              <a:rPr lang="uk-UA" dirty="0"/>
              <a:t>традиційне будівництво села Безуглівки та сіл, що знаходяться в </a:t>
            </a:r>
            <a:r>
              <a:rPr lang="uk-UA" dirty="0" err="1"/>
              <a:t>Безуглівському</a:t>
            </a:r>
            <a:r>
              <a:rPr lang="uk-UA" dirty="0"/>
              <a:t> старостаті.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682077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6D8FBD5-62DE-4FA7-9582-386C76630C0D}"/>
              </a:ext>
            </a:extLst>
          </p:cNvPr>
          <p:cNvSpPr txBox="1"/>
          <p:nvPr/>
        </p:nvSpPr>
        <p:spPr>
          <a:xfrm>
            <a:off x="395536" y="544026"/>
            <a:ext cx="842493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Мета роботи: </a:t>
            </a:r>
            <a:r>
              <a:rPr lang="ru-RU" dirty="0"/>
              <a:t>довести </a:t>
            </a:r>
            <a:r>
              <a:rPr lang="ru-RU" dirty="0" err="1"/>
              <a:t>зв’язок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етнічним</a:t>
            </a:r>
            <a:r>
              <a:rPr lang="ru-RU" dirty="0"/>
              <a:t> </a:t>
            </a:r>
            <a:r>
              <a:rPr lang="ru-RU" dirty="0" err="1"/>
              <a:t>грецьким</a:t>
            </a:r>
            <a:r>
              <a:rPr lang="ru-RU" dirty="0"/>
              <a:t> </a:t>
            </a:r>
            <a:r>
              <a:rPr lang="ru-RU" dirty="0" err="1"/>
              <a:t>походженням</a:t>
            </a:r>
            <a:r>
              <a:rPr lang="ru-RU" dirty="0"/>
              <a:t> </a:t>
            </a:r>
            <a:r>
              <a:rPr lang="ru-RU" dirty="0" err="1"/>
              <a:t>власників</a:t>
            </a:r>
            <a:r>
              <a:rPr lang="ru-RU" dirty="0"/>
              <a:t> земель (Томари, </a:t>
            </a:r>
            <a:r>
              <a:rPr lang="ru-RU" dirty="0" err="1"/>
              <a:t>Згури</a:t>
            </a:r>
            <a:r>
              <a:rPr lang="ru-RU" dirty="0"/>
              <a:t>) та </a:t>
            </a:r>
            <a:r>
              <a:rPr lang="ru-RU" dirty="0" err="1"/>
              <a:t>унікальними</a:t>
            </a:r>
            <a:r>
              <a:rPr lang="ru-RU" dirty="0"/>
              <a:t> </a:t>
            </a:r>
            <a:r>
              <a:rPr lang="ru-RU" dirty="0" err="1"/>
              <a:t>архітектурними</a:t>
            </a:r>
            <a:r>
              <a:rPr lang="ru-RU" dirty="0"/>
              <a:t> </a:t>
            </a:r>
            <a:r>
              <a:rPr lang="ru-RU" dirty="0" err="1"/>
              <a:t>особливостями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села </a:t>
            </a:r>
            <a:r>
              <a:rPr lang="ru-RU" dirty="0" err="1"/>
              <a:t>Безуглівки</a:t>
            </a:r>
            <a:r>
              <a:rPr lang="ru-RU" dirty="0"/>
              <a:t> та </a:t>
            </a:r>
            <a:r>
              <a:rPr lang="ru-RU" dirty="0" err="1"/>
              <a:t>наближених</a:t>
            </a:r>
            <a:r>
              <a:rPr lang="ru-RU" dirty="0"/>
              <a:t> до нього </a:t>
            </a:r>
            <a:r>
              <a:rPr lang="ru-RU" dirty="0" err="1"/>
              <a:t>населених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.</a:t>
            </a:r>
            <a:endParaRPr lang="ru-UA" dirty="0"/>
          </a:p>
          <a:p>
            <a:r>
              <a:rPr lang="uk-UA" b="1" dirty="0"/>
              <a:t>Методи </a:t>
            </a:r>
            <a:r>
              <a:rPr lang="uk-UA" b="1" dirty="0" err="1"/>
              <a:t>досдідження:</a:t>
            </a:r>
            <a:r>
              <a:rPr lang="uk-UA" dirty="0" err="1"/>
              <a:t>використано</a:t>
            </a:r>
            <a:r>
              <a:rPr lang="uk-UA" dirty="0"/>
              <a:t> комплекс методів: теоретичний аналіз праць з етнографії та архітектури ( В. Скуратівського) для визначення сакрального значення кута та праць про </a:t>
            </a:r>
            <a:r>
              <a:rPr lang="ru-UA" dirty="0" err="1"/>
              <a:t>грецькі</a:t>
            </a:r>
            <a:r>
              <a:rPr lang="ru-UA" dirty="0"/>
              <a:t> </a:t>
            </a:r>
            <a:r>
              <a:rPr lang="uk-UA" dirty="0"/>
              <a:t>п</a:t>
            </a:r>
            <a:r>
              <a:rPr lang="ru-UA" dirty="0" err="1"/>
              <a:t>оселення</a:t>
            </a:r>
            <a:r>
              <a:rPr lang="ru-UA" dirty="0"/>
              <a:t> в </a:t>
            </a:r>
            <a:r>
              <a:rPr lang="ru-UA" dirty="0" err="1"/>
              <a:t>Україні</a:t>
            </a:r>
            <a:r>
              <a:rPr lang="uk-UA" dirty="0"/>
              <a:t> (</a:t>
            </a:r>
            <a:r>
              <a:rPr lang="uk-UA" dirty="0" err="1"/>
              <a:t>Крижицького</a:t>
            </a:r>
            <a:r>
              <a:rPr lang="uk-UA" dirty="0"/>
              <a:t> С., Пономарьова І.); порівняльний метод для простеження зв'язку між грецьким корінням засновників села та архітектурними новаціями; метод польового дослідження (візуальний огляд, фотофіксація) для виявлення та опису заокруглених внутрішніх кутів; опитування мешканців; а</a:t>
            </a:r>
            <a:r>
              <a:rPr lang="ru-UA" dirty="0" err="1"/>
              <a:t>ртефакти</a:t>
            </a:r>
            <a:r>
              <a:rPr lang="ru-UA" b="1" dirty="0"/>
              <a:t> </a:t>
            </a:r>
            <a:r>
              <a:rPr lang="ru-UA" dirty="0"/>
              <a:t> </a:t>
            </a:r>
            <a:r>
              <a:rPr lang="uk-UA" dirty="0"/>
              <a:t>(фото будівель</a:t>
            </a:r>
            <a:r>
              <a:rPr lang="ru-UA" dirty="0"/>
              <a:t>, де </a:t>
            </a:r>
            <a:r>
              <a:rPr lang="ru-UA" dirty="0" err="1"/>
              <a:t>збереглася</a:t>
            </a:r>
            <a:r>
              <a:rPr lang="ru-UA" dirty="0"/>
              <a:t> </a:t>
            </a:r>
            <a:r>
              <a:rPr lang="ru-UA" dirty="0" err="1"/>
              <a:t>геометрія</a:t>
            </a:r>
            <a:r>
              <a:rPr lang="uk-UA" dirty="0"/>
              <a:t> заокруглень внутрішніх кутів), к</a:t>
            </a:r>
            <a:r>
              <a:rPr lang="ru-UA" dirty="0" err="1"/>
              <a:t>артографія</a:t>
            </a:r>
            <a:r>
              <a:rPr lang="uk-UA" dirty="0"/>
              <a:t>. </a:t>
            </a:r>
            <a:endParaRPr lang="ru-UA" dirty="0"/>
          </a:p>
          <a:p>
            <a:r>
              <a:rPr lang="uk-UA" b="1" dirty="0"/>
              <a:t>Наукова новизна</a:t>
            </a:r>
            <a:r>
              <a:rPr lang="uk-UA" dirty="0"/>
              <a:t> одержаних результатів полягає у тому, що вперше було  досліджено архітектуру села Безуглівки та  виявлено вплив  грецької культури на будівництво та вперше науково обґрунтовано, що наявність заокруглених внутрішніх кутів у житлових та господарчих будівлях села не є випадковим елементом, а прямим наслідком етнокультурної дифузії, пов’язаної з діяльністю фундаторів села – грецьких родин </a:t>
            </a:r>
            <a:r>
              <a:rPr lang="uk-UA" dirty="0" err="1"/>
              <a:t>Томари</a:t>
            </a:r>
            <a:r>
              <a:rPr lang="uk-UA" dirty="0"/>
              <a:t> та </a:t>
            </a:r>
            <a:r>
              <a:rPr lang="uk-UA" dirty="0" err="1"/>
              <a:t>Згури</a:t>
            </a:r>
            <a:r>
              <a:rPr lang="uk-UA" dirty="0"/>
              <a:t>.</a:t>
            </a:r>
            <a:endParaRPr lang="ru-UA" dirty="0"/>
          </a:p>
          <a:p>
            <a:r>
              <a:rPr lang="ru-UA" b="1" dirty="0" err="1"/>
              <a:t>Технологічні</a:t>
            </a:r>
            <a:r>
              <a:rPr lang="ru-UA" b="1" dirty="0"/>
              <a:t> особливості «</a:t>
            </a:r>
            <a:r>
              <a:rPr lang="ru-UA" b="1" dirty="0" err="1"/>
              <a:t>безуглої</a:t>
            </a:r>
            <a:r>
              <a:rPr lang="ru-UA" b="1" dirty="0"/>
              <a:t>» </a:t>
            </a:r>
            <a:r>
              <a:rPr lang="ru-UA" b="1" dirty="0" err="1"/>
              <a:t>архітектури</a:t>
            </a:r>
            <a:r>
              <a:rPr lang="uk-UA" b="1" dirty="0"/>
              <a:t>. </a:t>
            </a:r>
            <a:r>
              <a:rPr lang="ru-UA" dirty="0" err="1"/>
              <a:t>Внутрішні</a:t>
            </a:r>
            <a:r>
              <a:rPr lang="ru-UA" dirty="0"/>
              <a:t> </a:t>
            </a:r>
            <a:r>
              <a:rPr lang="ru-UA" dirty="0" err="1"/>
              <a:t>заокруглення</a:t>
            </a:r>
            <a:r>
              <a:rPr lang="ru-UA" dirty="0"/>
              <a:t> </a:t>
            </a:r>
            <a:r>
              <a:rPr lang="ru-UA" dirty="0" err="1"/>
              <a:t>кутів</a:t>
            </a:r>
            <a:r>
              <a:rPr lang="ru-UA" dirty="0"/>
              <a:t> </a:t>
            </a:r>
            <a:r>
              <a:rPr lang="ru-UA" dirty="0" err="1"/>
              <a:t>виконувалися</a:t>
            </a:r>
            <a:r>
              <a:rPr lang="ru-UA" dirty="0"/>
              <a:t> методом </a:t>
            </a:r>
            <a:r>
              <a:rPr lang="ru-UA" dirty="0" err="1"/>
              <a:t>ступеневого</a:t>
            </a:r>
            <a:r>
              <a:rPr lang="ru-UA" dirty="0"/>
              <a:t> </a:t>
            </a:r>
            <a:r>
              <a:rPr lang="ru-UA" dirty="0" err="1"/>
              <a:t>висування</a:t>
            </a:r>
            <a:r>
              <a:rPr lang="ru-UA" dirty="0"/>
              <a:t> </a:t>
            </a:r>
            <a:r>
              <a:rPr lang="ru-UA" dirty="0" err="1"/>
              <a:t>цегляної</a:t>
            </a:r>
            <a:r>
              <a:rPr lang="ru-UA" dirty="0"/>
              <a:t> </a:t>
            </a:r>
            <a:r>
              <a:rPr lang="ru-UA" dirty="0" err="1"/>
              <a:t>основи</a:t>
            </a:r>
            <a:r>
              <a:rPr lang="ru-UA" dirty="0"/>
              <a:t> з </a:t>
            </a:r>
            <a:r>
              <a:rPr lang="ru-UA" dirty="0" err="1"/>
              <a:t>наступною</a:t>
            </a:r>
            <a:r>
              <a:rPr lang="ru-UA" dirty="0"/>
              <a:t> </a:t>
            </a:r>
            <a:r>
              <a:rPr lang="ru-UA" dirty="0" err="1"/>
              <a:t>багатошаровою</a:t>
            </a:r>
            <a:r>
              <a:rPr lang="ru-UA" dirty="0"/>
              <a:t> </a:t>
            </a:r>
            <a:r>
              <a:rPr lang="ru-UA" dirty="0" err="1"/>
              <a:t>обмазкою</a:t>
            </a:r>
            <a:r>
              <a:rPr lang="ru-UA" dirty="0"/>
              <a:t> </a:t>
            </a:r>
            <a:r>
              <a:rPr lang="ru-UA" dirty="0" err="1"/>
              <a:t>сумішшю</a:t>
            </a:r>
            <a:r>
              <a:rPr lang="ru-UA" dirty="0"/>
              <a:t> </a:t>
            </a:r>
            <a:r>
              <a:rPr lang="ru-UA" dirty="0" err="1"/>
              <a:t>глини</a:t>
            </a:r>
            <a:r>
              <a:rPr lang="uk-UA" dirty="0"/>
              <a:t>, що</a:t>
            </a:r>
            <a:r>
              <a:rPr lang="ru-UA" dirty="0"/>
              <a:t> </a:t>
            </a:r>
            <a:r>
              <a:rPr lang="ru-UA" dirty="0" err="1"/>
              <a:t>створювало</a:t>
            </a:r>
            <a:r>
              <a:rPr lang="ru-UA" dirty="0"/>
              <a:t> </a:t>
            </a:r>
            <a:r>
              <a:rPr lang="ru-UA" dirty="0" err="1"/>
              <a:t>ефект</a:t>
            </a:r>
            <a:r>
              <a:rPr lang="ru-UA" dirty="0"/>
              <a:t> «литого» простору (</a:t>
            </a:r>
            <a:r>
              <a:rPr lang="ru-UA" dirty="0" err="1"/>
              <a:t>прийом</a:t>
            </a:r>
            <a:r>
              <a:rPr lang="ru-UA" dirty="0"/>
              <a:t> </a:t>
            </a:r>
            <a:r>
              <a:rPr lang="ru-UA" b="1" dirty="0" err="1"/>
              <a:t>Plastiki</a:t>
            </a:r>
            <a:r>
              <a:rPr lang="ru-UA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60906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97B635E-C77D-4D33-9AE5-C7AC3CFDB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ru-UA" sz="4300" b="1" dirty="0" err="1"/>
              <a:t>Функціональність</a:t>
            </a:r>
            <a:r>
              <a:rPr lang="ru-UA" sz="4300" b="1" dirty="0"/>
              <a:t> </a:t>
            </a:r>
            <a:r>
              <a:rPr lang="uk-UA" sz="4300" b="1" dirty="0"/>
              <a:t>«заокруглених кутів».</a:t>
            </a:r>
            <a:r>
              <a:rPr lang="uk-UA" sz="4300" dirty="0"/>
              <a:t> По-перше, це т</a:t>
            </a:r>
            <a:r>
              <a:rPr lang="ru-UA" sz="4300" dirty="0" err="1"/>
              <a:t>еплообмін</a:t>
            </a:r>
            <a:r>
              <a:rPr lang="ru-UA" sz="4300" dirty="0"/>
              <a:t>: </a:t>
            </a:r>
            <a:r>
              <a:rPr lang="uk-UA" sz="4300" dirty="0"/>
              <a:t>в</a:t>
            </a:r>
            <a:r>
              <a:rPr lang="ru-UA" sz="4300" dirty="0" err="1"/>
              <a:t>ідсутність</a:t>
            </a:r>
            <a:r>
              <a:rPr lang="ru-UA" sz="4300" dirty="0"/>
              <a:t> </a:t>
            </a:r>
            <a:r>
              <a:rPr lang="ru-UA" sz="4300" dirty="0" err="1"/>
              <a:t>гострих</a:t>
            </a:r>
            <a:r>
              <a:rPr lang="ru-UA" sz="4300" dirty="0"/>
              <a:t> </a:t>
            </a:r>
            <a:r>
              <a:rPr lang="ru-UA" sz="4300" dirty="0" err="1"/>
              <a:t>кутів</a:t>
            </a:r>
            <a:r>
              <a:rPr lang="ru-UA" sz="4300" dirty="0"/>
              <a:t> </a:t>
            </a:r>
            <a:r>
              <a:rPr lang="ru-UA" sz="4300" dirty="0" err="1"/>
              <a:t>сприяла</a:t>
            </a:r>
            <a:r>
              <a:rPr lang="ru-UA" sz="4300" dirty="0"/>
              <a:t> </a:t>
            </a:r>
            <a:r>
              <a:rPr lang="ru-UA" sz="4300" dirty="0" err="1"/>
              <a:t>рівномірному</a:t>
            </a:r>
            <a:r>
              <a:rPr lang="ru-UA" sz="4300" dirty="0"/>
              <a:t> </a:t>
            </a:r>
            <a:r>
              <a:rPr lang="ru-UA" sz="4300" dirty="0" err="1"/>
              <a:t>розподілу</a:t>
            </a:r>
            <a:r>
              <a:rPr lang="ru-UA" sz="4300" dirty="0"/>
              <a:t> тепла</a:t>
            </a:r>
            <a:r>
              <a:rPr lang="uk-UA" sz="4300" dirty="0"/>
              <a:t>, </a:t>
            </a:r>
            <a:r>
              <a:rPr lang="ru-UA" sz="4300" dirty="0" err="1"/>
              <a:t>запобігала</a:t>
            </a:r>
            <a:r>
              <a:rPr lang="ru-UA" sz="4300" dirty="0"/>
              <a:t> </a:t>
            </a:r>
            <a:r>
              <a:rPr lang="ru-UA" sz="4300" dirty="0" err="1"/>
              <a:t>появі</a:t>
            </a:r>
            <a:r>
              <a:rPr lang="ru-UA" sz="4300" dirty="0"/>
              <a:t> холодного </a:t>
            </a:r>
            <a:r>
              <a:rPr lang="ru-UA" sz="4300" dirty="0" err="1"/>
              <a:t>повітря</a:t>
            </a:r>
            <a:r>
              <a:rPr lang="ru-UA" sz="4300" dirty="0"/>
              <a:t>.</a:t>
            </a:r>
            <a:r>
              <a:rPr lang="uk-UA" sz="4300" dirty="0"/>
              <a:t> По-друге, г</a:t>
            </a:r>
            <a:r>
              <a:rPr lang="ru-UA" sz="4300" dirty="0" err="1"/>
              <a:t>ігієна</a:t>
            </a:r>
            <a:r>
              <a:rPr lang="ru-UA" sz="4300" dirty="0"/>
              <a:t>: </a:t>
            </a:r>
            <a:r>
              <a:rPr lang="uk-UA" sz="4300" dirty="0"/>
              <a:t>з</a:t>
            </a:r>
            <a:r>
              <a:rPr lang="ru-UA" sz="4300" dirty="0" err="1"/>
              <a:t>аокруглені</a:t>
            </a:r>
            <a:r>
              <a:rPr lang="ru-UA" sz="4300" dirty="0"/>
              <a:t> кути </a:t>
            </a:r>
            <a:r>
              <a:rPr lang="ru-UA" sz="4300" dirty="0" err="1"/>
              <a:t>легше</a:t>
            </a:r>
            <a:r>
              <a:rPr lang="ru-UA" sz="4300" dirty="0"/>
              <a:t> </a:t>
            </a:r>
            <a:r>
              <a:rPr lang="ru-UA" sz="4300" dirty="0" err="1"/>
              <a:t>піддавалися</a:t>
            </a:r>
            <a:r>
              <a:rPr lang="ru-UA" sz="4300" dirty="0"/>
              <a:t> </a:t>
            </a:r>
            <a:r>
              <a:rPr lang="ru-UA" sz="4300" dirty="0" err="1"/>
              <a:t>біленню</a:t>
            </a:r>
            <a:r>
              <a:rPr lang="ru-UA" sz="4300" dirty="0"/>
              <a:t>, у них не </a:t>
            </a:r>
            <a:r>
              <a:rPr lang="ru-UA" sz="4300" dirty="0" err="1"/>
              <a:t>накопичувався</a:t>
            </a:r>
            <a:r>
              <a:rPr lang="ru-UA" sz="4300" dirty="0"/>
              <a:t> пил та </a:t>
            </a:r>
            <a:r>
              <a:rPr lang="ru-UA" sz="4300" dirty="0" err="1"/>
              <a:t>волога</a:t>
            </a:r>
            <a:r>
              <a:rPr lang="ru-UA" sz="4300" dirty="0"/>
              <a:t>, </a:t>
            </a:r>
            <a:r>
              <a:rPr lang="uk-UA" sz="4300" dirty="0"/>
              <a:t>По-третє, е</a:t>
            </a:r>
            <a:r>
              <a:rPr lang="ru-UA" sz="4300" dirty="0" err="1"/>
              <a:t>стетика</a:t>
            </a:r>
            <a:r>
              <a:rPr lang="ru-UA" sz="4300" dirty="0"/>
              <a:t>: </a:t>
            </a:r>
            <a:r>
              <a:rPr lang="uk-UA" sz="4300" dirty="0"/>
              <a:t>т</a:t>
            </a:r>
            <a:r>
              <a:rPr lang="ru-UA" sz="4300" dirty="0" err="1"/>
              <a:t>ака</a:t>
            </a:r>
            <a:r>
              <a:rPr lang="ru-UA" sz="4300" dirty="0"/>
              <a:t> </a:t>
            </a:r>
            <a:r>
              <a:rPr lang="ru-UA" sz="4300" dirty="0" err="1"/>
              <a:t>геометрія</a:t>
            </a:r>
            <a:r>
              <a:rPr lang="ru-UA" sz="4300" dirty="0"/>
              <a:t> </a:t>
            </a:r>
            <a:r>
              <a:rPr lang="ru-UA" sz="4300" dirty="0" err="1"/>
              <a:t>створювала</a:t>
            </a:r>
            <a:r>
              <a:rPr lang="ru-UA" sz="4300" dirty="0"/>
              <a:t> </a:t>
            </a:r>
            <a:r>
              <a:rPr lang="ru-UA" sz="4300" dirty="0" err="1"/>
              <a:t>психологічний</a:t>
            </a:r>
            <a:r>
              <a:rPr lang="ru-UA" sz="4300" dirty="0"/>
              <a:t> комфорт («</a:t>
            </a:r>
            <a:r>
              <a:rPr lang="ru-UA" sz="4300" dirty="0" err="1"/>
              <a:t>родинне</a:t>
            </a:r>
            <a:r>
              <a:rPr lang="ru-UA" sz="4300" dirty="0"/>
              <a:t> коло»), що </a:t>
            </a:r>
            <a:r>
              <a:rPr lang="ru-UA" sz="4300" dirty="0" err="1"/>
              <a:t>перегукується</a:t>
            </a:r>
            <a:r>
              <a:rPr lang="ru-UA" sz="4300" dirty="0"/>
              <a:t> з </a:t>
            </a:r>
            <a:r>
              <a:rPr lang="ru-UA" sz="4300" dirty="0" err="1"/>
              <a:t>візантійською</a:t>
            </a:r>
            <a:r>
              <a:rPr lang="ru-UA" sz="4300" dirty="0"/>
              <a:t> </a:t>
            </a:r>
            <a:r>
              <a:rPr lang="ru-UA" sz="4300" dirty="0" err="1"/>
              <a:t>традицією</a:t>
            </a:r>
            <a:r>
              <a:rPr lang="ru-UA" sz="4300" dirty="0"/>
              <a:t> </a:t>
            </a:r>
            <a:r>
              <a:rPr lang="ru-UA" sz="4300" dirty="0" err="1"/>
              <a:t>храмобудування</a:t>
            </a:r>
            <a:r>
              <a:rPr lang="ru-UA" sz="4300" dirty="0"/>
              <a:t> (центр і купол).</a:t>
            </a:r>
            <a:endParaRPr lang="uk-UA" sz="4300" dirty="0"/>
          </a:p>
          <a:p>
            <a:pPr marL="0" indent="0">
              <a:lnSpc>
                <a:spcPct val="170000"/>
              </a:lnSpc>
              <a:buNone/>
            </a:pPr>
            <a:r>
              <a:rPr lang="uk-UA" sz="4300" b="1" dirty="0"/>
              <a:t>Н</a:t>
            </a:r>
            <a:r>
              <a:rPr lang="ru-UA" sz="4300" b="1" dirty="0" err="1"/>
              <a:t>аукова</a:t>
            </a:r>
            <a:r>
              <a:rPr lang="ru-UA" sz="4300" b="1" dirty="0"/>
              <a:t> </a:t>
            </a:r>
            <a:r>
              <a:rPr lang="ru-UA" sz="4300" b="1" dirty="0" err="1"/>
              <a:t>гіпотеза</a:t>
            </a:r>
            <a:r>
              <a:rPr lang="uk-UA" sz="4300" b="1" dirty="0"/>
              <a:t>. </a:t>
            </a:r>
            <a:r>
              <a:rPr lang="ru-UA" sz="4300" dirty="0" err="1"/>
              <a:t>Особливість</a:t>
            </a:r>
            <a:r>
              <a:rPr lang="ru-UA" sz="4300" dirty="0"/>
              <a:t> </a:t>
            </a:r>
            <a:r>
              <a:rPr lang="ru-UA" sz="4300" dirty="0" err="1"/>
              <a:t>внутрішнього</a:t>
            </a:r>
            <a:r>
              <a:rPr lang="ru-UA" sz="4300" dirty="0"/>
              <a:t> </a:t>
            </a:r>
            <a:r>
              <a:rPr lang="ru-UA" sz="4300" dirty="0" err="1"/>
              <a:t>планування</a:t>
            </a:r>
            <a:r>
              <a:rPr lang="ru-UA" sz="4300" dirty="0"/>
              <a:t> </a:t>
            </a:r>
            <a:r>
              <a:rPr lang="ru-UA" sz="4300" dirty="0" err="1"/>
              <a:t>будівель</a:t>
            </a:r>
            <a:r>
              <a:rPr lang="ru-UA" sz="4300" dirty="0"/>
              <a:t> у </a:t>
            </a:r>
            <a:r>
              <a:rPr lang="ru-UA" sz="4300" dirty="0" err="1"/>
              <a:t>селі</a:t>
            </a:r>
            <a:r>
              <a:rPr lang="ru-UA" sz="4300" dirty="0"/>
              <a:t> </a:t>
            </a:r>
            <a:r>
              <a:rPr lang="ru-UA" sz="4300" dirty="0" err="1"/>
              <a:t>Безуглівка</a:t>
            </a:r>
            <a:r>
              <a:rPr lang="ru-UA" sz="4300" dirty="0"/>
              <a:t> є результатом </a:t>
            </a:r>
            <a:r>
              <a:rPr lang="ru-UA" sz="4300" dirty="0" err="1"/>
              <a:t>етнокультурної</a:t>
            </a:r>
            <a:r>
              <a:rPr lang="ru-UA" sz="4300" dirty="0"/>
              <a:t> </a:t>
            </a:r>
            <a:r>
              <a:rPr lang="ru-UA" sz="4300" dirty="0" err="1"/>
              <a:t>дифузії</a:t>
            </a:r>
            <a:r>
              <a:rPr lang="ru-UA" sz="4300" dirty="0"/>
              <a:t>, ініційованої </a:t>
            </a:r>
            <a:r>
              <a:rPr lang="ru-UA" sz="4300" dirty="0" err="1"/>
              <a:t>представниками</a:t>
            </a:r>
            <a:r>
              <a:rPr lang="ru-UA" sz="4300" dirty="0"/>
              <a:t> </a:t>
            </a:r>
            <a:r>
              <a:rPr lang="ru-UA" sz="4300" dirty="0" err="1"/>
              <a:t>козацької</a:t>
            </a:r>
            <a:r>
              <a:rPr lang="ru-UA" sz="4300" dirty="0"/>
              <a:t> </a:t>
            </a:r>
            <a:r>
              <a:rPr lang="ru-UA" sz="4300" dirty="0" err="1"/>
              <a:t>старшини</a:t>
            </a:r>
            <a:r>
              <a:rPr lang="ru-UA" sz="4300" dirty="0"/>
              <a:t> </a:t>
            </a:r>
            <a:r>
              <a:rPr lang="ru-UA" sz="4300" dirty="0" err="1"/>
              <a:t>грецького</a:t>
            </a:r>
            <a:r>
              <a:rPr lang="ru-UA" sz="4300" dirty="0"/>
              <a:t> </a:t>
            </a:r>
            <a:r>
              <a:rPr lang="ru-UA" sz="4300" dirty="0" err="1"/>
              <a:t>походження</a:t>
            </a:r>
            <a:r>
              <a:rPr lang="ru-UA" sz="4300" dirty="0"/>
              <a:t>, </a:t>
            </a:r>
            <a:r>
              <a:rPr lang="ru-UA" sz="4300" dirty="0" err="1"/>
              <a:t>які</a:t>
            </a:r>
            <a:r>
              <a:rPr lang="ru-UA" sz="4300" dirty="0"/>
              <a:t> </a:t>
            </a:r>
            <a:r>
              <a:rPr lang="ru-UA" sz="4300" dirty="0" err="1"/>
              <a:t>впровадили</a:t>
            </a:r>
            <a:r>
              <a:rPr lang="ru-UA" sz="4300" dirty="0"/>
              <a:t> </a:t>
            </a:r>
            <a:r>
              <a:rPr lang="ru-UA" sz="4300" dirty="0" err="1"/>
              <a:t>середземноморські</a:t>
            </a:r>
            <a:r>
              <a:rPr lang="ru-UA" sz="4300" dirty="0"/>
              <a:t> </a:t>
            </a:r>
            <a:r>
              <a:rPr lang="ru-UA" sz="4300" dirty="0" err="1"/>
              <a:t>архітектурні</a:t>
            </a:r>
            <a:r>
              <a:rPr lang="ru-UA" sz="4300" dirty="0"/>
              <a:t> </a:t>
            </a:r>
            <a:r>
              <a:rPr lang="ru-UA" sz="4300" dirty="0" err="1"/>
              <a:t>принципи</a:t>
            </a:r>
            <a:r>
              <a:rPr lang="ru-UA" sz="4300" dirty="0"/>
              <a:t> </a:t>
            </a:r>
            <a:r>
              <a:rPr lang="ru-UA" sz="4300" dirty="0" err="1"/>
              <a:t>пластичності</a:t>
            </a:r>
            <a:r>
              <a:rPr lang="ru-UA" sz="4300" dirty="0"/>
              <a:t> </a:t>
            </a:r>
            <a:r>
              <a:rPr lang="ru-UA" sz="4300" dirty="0" err="1"/>
              <a:t>інтер'єру</a:t>
            </a:r>
            <a:r>
              <a:rPr lang="ru-UA" sz="4300" dirty="0"/>
              <a:t> в </a:t>
            </a:r>
            <a:r>
              <a:rPr lang="ru-UA" sz="4300" dirty="0" err="1"/>
              <a:t>місцеве</a:t>
            </a:r>
            <a:r>
              <a:rPr lang="ru-UA" sz="4300" dirty="0"/>
              <a:t> </a:t>
            </a:r>
            <a:r>
              <a:rPr lang="ru-UA" sz="4300" dirty="0" err="1"/>
              <a:t>будівництво</a:t>
            </a:r>
            <a:r>
              <a:rPr lang="ru-UA" sz="4300" dirty="0"/>
              <a:t>. Це </a:t>
            </a:r>
            <a:r>
              <a:rPr lang="ru-UA" sz="4300" dirty="0" err="1"/>
              <a:t>пояснює</a:t>
            </a:r>
            <a:r>
              <a:rPr lang="ru-UA" sz="4300" dirty="0"/>
              <a:t>, </a:t>
            </a:r>
            <a:r>
              <a:rPr lang="ru-UA" sz="4300" dirty="0" err="1"/>
              <a:t>чому</a:t>
            </a:r>
            <a:r>
              <a:rPr lang="ru-UA" sz="4300" dirty="0"/>
              <a:t> село</a:t>
            </a:r>
            <a:r>
              <a:rPr lang="uk-UA" sz="4300" dirty="0"/>
              <a:t> Безуглівка так </a:t>
            </a:r>
            <a:r>
              <a:rPr lang="ru-UA" sz="4300" dirty="0" err="1"/>
              <a:t>називається</a:t>
            </a:r>
            <a:r>
              <a:rPr lang="ru-UA" sz="4300" dirty="0"/>
              <a:t> </a:t>
            </a:r>
            <a:r>
              <a:rPr lang="uk-UA" sz="4300" dirty="0"/>
              <a:t>–</a:t>
            </a:r>
            <a:r>
              <a:rPr lang="ru-UA" sz="4300" dirty="0"/>
              <a:t> </a:t>
            </a:r>
            <a:r>
              <a:rPr lang="ru-UA" sz="4300" dirty="0" err="1"/>
              <a:t>грецьке</a:t>
            </a:r>
            <a:r>
              <a:rPr lang="ru-UA" sz="4300" dirty="0"/>
              <a:t> </a:t>
            </a:r>
            <a:r>
              <a:rPr lang="ru-UA" sz="4300" dirty="0" err="1"/>
              <a:t>коріння</a:t>
            </a:r>
            <a:r>
              <a:rPr lang="ru-UA" sz="4300" dirty="0"/>
              <a:t> </a:t>
            </a:r>
            <a:r>
              <a:rPr lang="ru-UA" sz="4300" dirty="0" err="1"/>
              <a:t>власників</a:t>
            </a:r>
            <a:r>
              <a:rPr lang="ru-UA" sz="4300" dirty="0"/>
              <a:t> буквально "</a:t>
            </a:r>
            <a:r>
              <a:rPr lang="ru-UA" sz="4300" dirty="0" err="1"/>
              <a:t>закарбувалося</a:t>
            </a:r>
            <a:r>
              <a:rPr lang="ru-UA" sz="4300" dirty="0"/>
              <a:t>" у формах </a:t>
            </a:r>
            <a:r>
              <a:rPr lang="ru-UA" sz="4300" dirty="0" err="1"/>
              <a:t>стін</a:t>
            </a:r>
            <a:r>
              <a:rPr lang="ru-UA" sz="4300" dirty="0"/>
              <a:t> </a:t>
            </a:r>
            <a:r>
              <a:rPr lang="ru-UA" sz="4300" dirty="0" err="1"/>
              <a:t>селянських</a:t>
            </a:r>
            <a:r>
              <a:rPr lang="ru-UA" sz="4300" dirty="0"/>
              <a:t> хат. </a:t>
            </a:r>
            <a:endParaRPr lang="uk-UA" sz="4300" dirty="0"/>
          </a:p>
          <a:p>
            <a:pPr marL="0" indent="0">
              <a:lnSpc>
                <a:spcPct val="170000"/>
              </a:lnSpc>
              <a:buNone/>
            </a:pPr>
            <a:r>
              <a:rPr lang="ru-UA" sz="4300" b="1" dirty="0" err="1"/>
              <a:t>Висновки</a:t>
            </a:r>
            <a:r>
              <a:rPr lang="uk-UA" sz="4300" b="1" dirty="0"/>
              <a:t>.</a:t>
            </a:r>
            <a:r>
              <a:rPr lang="uk-UA" sz="4300" dirty="0"/>
              <a:t> </a:t>
            </a:r>
            <a:r>
              <a:rPr lang="ru-UA" sz="4300" dirty="0"/>
              <a:t>Назва «</a:t>
            </a:r>
            <a:r>
              <a:rPr lang="ru-UA" sz="4300" dirty="0" err="1"/>
              <a:t>Безуглівка</a:t>
            </a:r>
            <a:r>
              <a:rPr lang="ru-UA" sz="4300" dirty="0"/>
              <a:t>» є </a:t>
            </a:r>
            <a:r>
              <a:rPr lang="ru-UA" sz="4300" dirty="0" err="1"/>
              <a:t>топонімічним</a:t>
            </a:r>
            <a:r>
              <a:rPr lang="ru-UA" sz="4300" dirty="0"/>
              <a:t> </a:t>
            </a:r>
            <a:r>
              <a:rPr lang="ru-UA" sz="4300" dirty="0" err="1"/>
              <a:t>пам'ятником</a:t>
            </a:r>
            <a:r>
              <a:rPr lang="ru-UA" sz="4300" dirty="0"/>
              <a:t> </a:t>
            </a:r>
            <a:r>
              <a:rPr lang="ru-UA" sz="4300" dirty="0" err="1"/>
              <a:t>архітектурному</a:t>
            </a:r>
            <a:r>
              <a:rPr lang="ru-UA" sz="4300" dirty="0"/>
              <a:t> стилю, </a:t>
            </a:r>
            <a:r>
              <a:rPr lang="ru-UA" sz="4300" dirty="0" err="1"/>
              <a:t>який</a:t>
            </a:r>
            <a:r>
              <a:rPr lang="ru-UA" sz="4300" dirty="0"/>
              <a:t> </a:t>
            </a:r>
            <a:r>
              <a:rPr lang="ru-UA" sz="4300" dirty="0" err="1"/>
              <a:t>був</a:t>
            </a:r>
            <a:r>
              <a:rPr lang="ru-UA" sz="4300" dirty="0"/>
              <a:t> </a:t>
            </a:r>
            <a:r>
              <a:rPr lang="ru-UA" sz="4300" dirty="0" err="1"/>
              <a:t>нетиповим</a:t>
            </a:r>
            <a:r>
              <a:rPr lang="ru-UA" sz="4300" dirty="0"/>
              <a:t> для </a:t>
            </a:r>
            <a:r>
              <a:rPr lang="ru-UA" sz="4300" dirty="0" err="1"/>
              <a:t>українських</a:t>
            </a:r>
            <a:r>
              <a:rPr lang="ru-UA" sz="4300" dirty="0"/>
              <a:t>  </a:t>
            </a:r>
            <a:r>
              <a:rPr lang="ru-UA" sz="4300" dirty="0" err="1"/>
              <a:t>традицій</a:t>
            </a:r>
            <a:r>
              <a:rPr lang="ru-UA" sz="4300" dirty="0"/>
              <a:t>. Доведено, що залучення </a:t>
            </a:r>
            <a:r>
              <a:rPr lang="ru-UA" sz="4300" dirty="0" err="1"/>
              <a:t>європейських</a:t>
            </a:r>
            <a:r>
              <a:rPr lang="ru-UA" sz="4300" dirty="0"/>
              <a:t> </a:t>
            </a:r>
            <a:r>
              <a:rPr lang="ru-UA" sz="4300" dirty="0" err="1"/>
              <a:t>спеціалістів</a:t>
            </a:r>
            <a:r>
              <a:rPr lang="ru-UA" sz="4300" dirty="0"/>
              <a:t> до </a:t>
            </a:r>
            <a:r>
              <a:rPr lang="ru-UA" sz="4300" dirty="0" err="1"/>
              <a:t>кінних</a:t>
            </a:r>
            <a:r>
              <a:rPr lang="ru-UA" sz="4300" dirty="0"/>
              <a:t> </a:t>
            </a:r>
            <a:r>
              <a:rPr lang="ru-UA" sz="4300" dirty="0" err="1"/>
              <a:t>заводів</a:t>
            </a:r>
            <a:r>
              <a:rPr lang="ru-UA" sz="4300" dirty="0"/>
              <a:t> та </a:t>
            </a:r>
            <a:r>
              <a:rPr lang="ru-UA" sz="4300" dirty="0" err="1"/>
              <a:t>маєтків</a:t>
            </a:r>
            <a:r>
              <a:rPr lang="ru-UA" sz="4300" dirty="0"/>
              <a:t> </a:t>
            </a:r>
            <a:r>
              <a:rPr lang="ru-UA" sz="4300" dirty="0" err="1"/>
              <a:t>Томар</a:t>
            </a:r>
            <a:r>
              <a:rPr lang="uk-UA" sz="4300" dirty="0"/>
              <a:t> та </a:t>
            </a:r>
            <a:r>
              <a:rPr lang="ru-UA" sz="4300" dirty="0" err="1"/>
              <a:t>Згур</a:t>
            </a:r>
            <a:r>
              <a:rPr lang="ru-UA" sz="4300" dirty="0"/>
              <a:t> </a:t>
            </a:r>
            <a:r>
              <a:rPr lang="uk-UA" sz="4300" dirty="0"/>
              <a:t>сприяли появі заокруглених кутів в українських оселях. </a:t>
            </a:r>
            <a:endParaRPr lang="ru-UA" sz="4300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695236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0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/>
              <a:t>1.1. </a:t>
            </a:r>
            <a:r>
              <a:rPr lang="ru-RU" b="1" u="sng" dirty="0" err="1"/>
              <a:t>Заснування</a:t>
            </a:r>
            <a:r>
              <a:rPr lang="ru-RU" b="1" u="sng" dirty="0"/>
              <a:t> села: роль </a:t>
            </a:r>
            <a:r>
              <a:rPr lang="ru-RU" b="1" u="sng" dirty="0" err="1"/>
              <a:t>Олекси</a:t>
            </a:r>
            <a:r>
              <a:rPr lang="ru-RU" b="1" u="sng" dirty="0"/>
              <a:t> Алая та початок </a:t>
            </a:r>
            <a:r>
              <a:rPr lang="ru-RU" b="1" u="sng" dirty="0" err="1"/>
              <a:t>заселення</a:t>
            </a:r>
            <a:r>
              <a:rPr lang="ru-RU" dirty="0"/>
              <a:t>.</a:t>
            </a:r>
          </a:p>
          <a:p>
            <a:r>
              <a:rPr lang="ru-RU" dirty="0"/>
              <a:t>Село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засноване</a:t>
            </a:r>
            <a:r>
              <a:rPr lang="ru-RU" dirty="0"/>
              <a:t> </a:t>
            </a:r>
            <a:r>
              <a:rPr lang="ru-RU" dirty="0" err="1"/>
              <a:t>наприкінці</a:t>
            </a:r>
            <a:r>
              <a:rPr lang="ru-RU" dirty="0"/>
              <a:t> </a:t>
            </a:r>
            <a:r>
              <a:rPr lang="en-US" dirty="0"/>
              <a:t>XVII </a:t>
            </a:r>
            <a:r>
              <a:rPr lang="ru-RU" dirty="0" err="1"/>
              <a:t>століття</a:t>
            </a:r>
            <a:r>
              <a:rPr lang="ru-RU" dirty="0"/>
              <a:t> </a:t>
            </a:r>
            <a:r>
              <a:rPr lang="ru-RU" dirty="0" err="1"/>
              <a:t>вихідцями</a:t>
            </a:r>
            <a:r>
              <a:rPr lang="ru-RU" dirty="0"/>
              <a:t> з </a:t>
            </a:r>
            <a:r>
              <a:rPr lang="ru-RU" dirty="0" err="1"/>
              <a:t>Волоської</a:t>
            </a:r>
            <a:r>
              <a:rPr lang="ru-RU" dirty="0"/>
              <a:t> </a:t>
            </a:r>
            <a:r>
              <a:rPr lang="ru-RU" dirty="0" err="1"/>
              <a:t>землі</a:t>
            </a:r>
            <a:r>
              <a:rPr lang="ru-RU" dirty="0"/>
              <a:t> (м. </a:t>
            </a:r>
            <a:r>
              <a:rPr lang="ru-RU" dirty="0" err="1"/>
              <a:t>Ясси</a:t>
            </a:r>
            <a:r>
              <a:rPr lang="ru-RU" dirty="0"/>
              <a:t>, </a:t>
            </a:r>
            <a:r>
              <a:rPr lang="ru-RU" dirty="0" err="1"/>
              <a:t>сучасна</a:t>
            </a:r>
            <a:r>
              <a:rPr lang="ru-RU" dirty="0"/>
              <a:t> </a:t>
            </a:r>
            <a:r>
              <a:rPr lang="ru-RU" dirty="0" err="1"/>
              <a:t>Румунія</a:t>
            </a:r>
            <a:r>
              <a:rPr lang="ru-RU" dirty="0"/>
              <a:t>). </a:t>
            </a:r>
            <a:r>
              <a:rPr lang="ru-RU" dirty="0" err="1"/>
              <a:t>Ключовою</a:t>
            </a:r>
            <a:r>
              <a:rPr lang="ru-RU" dirty="0"/>
              <a:t> </a:t>
            </a:r>
            <a:r>
              <a:rPr lang="ru-RU" dirty="0" err="1"/>
              <a:t>постаттю</a:t>
            </a:r>
            <a:r>
              <a:rPr lang="ru-RU" dirty="0"/>
              <a:t> був </a:t>
            </a:r>
            <a:r>
              <a:rPr lang="ru-RU" dirty="0" err="1"/>
              <a:t>Олекса</a:t>
            </a:r>
            <a:r>
              <a:rPr lang="ru-RU" dirty="0"/>
              <a:t> Алой,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прибув</a:t>
            </a:r>
            <a:r>
              <a:rPr lang="ru-RU" dirty="0"/>
              <a:t> в </a:t>
            </a:r>
            <a:r>
              <a:rPr lang="ru-RU" dirty="0" err="1"/>
              <a:t>Україну</a:t>
            </a:r>
            <a:r>
              <a:rPr lang="ru-RU" dirty="0"/>
              <a:t> разом із </a:t>
            </a:r>
            <a:r>
              <a:rPr lang="ru-RU" dirty="0" err="1"/>
              <a:t>братами</a:t>
            </a:r>
            <a:r>
              <a:rPr lang="ru-RU" dirty="0"/>
              <a:t> Урсулою та Лупулом. За службу </a:t>
            </a:r>
            <a:r>
              <a:rPr lang="ru-RU" dirty="0" err="1"/>
              <a:t>перекладачем</a:t>
            </a:r>
            <a:r>
              <a:rPr lang="ru-RU" dirty="0"/>
              <a:t> («</a:t>
            </a:r>
            <a:r>
              <a:rPr lang="ru-RU" dirty="0" err="1"/>
              <a:t>товмачем</a:t>
            </a:r>
            <a:r>
              <a:rPr lang="ru-RU" dirty="0"/>
              <a:t>») </a:t>
            </a:r>
            <a:r>
              <a:rPr lang="ru-RU" dirty="0" err="1"/>
              <a:t>турецької</a:t>
            </a:r>
            <a:r>
              <a:rPr lang="ru-RU" dirty="0"/>
              <a:t> та </a:t>
            </a:r>
            <a:r>
              <a:rPr lang="ru-RU" dirty="0" err="1"/>
              <a:t>волоської</a:t>
            </a:r>
            <a:r>
              <a:rPr lang="ru-RU" dirty="0"/>
              <a:t> мови при </a:t>
            </a:r>
            <a:r>
              <a:rPr lang="ru-RU" dirty="0" err="1"/>
              <a:t>Шереметєві</a:t>
            </a:r>
            <a:r>
              <a:rPr lang="ru-RU" dirty="0"/>
              <a:t>, </a:t>
            </a:r>
            <a:r>
              <a:rPr lang="ru-RU" dirty="0" err="1"/>
              <a:t>гетьман</a:t>
            </a:r>
            <a:r>
              <a:rPr lang="ru-RU" dirty="0"/>
              <a:t> </a:t>
            </a:r>
            <a:r>
              <a:rPr lang="ru-RU" dirty="0" err="1"/>
              <a:t>Іван</a:t>
            </a:r>
            <a:r>
              <a:rPr lang="ru-RU" dirty="0"/>
              <a:t> Самойлович </a:t>
            </a:r>
            <a:r>
              <a:rPr lang="ru-RU" dirty="0" err="1"/>
              <a:t>надав</a:t>
            </a:r>
            <a:r>
              <a:rPr lang="ru-RU" dirty="0"/>
              <a:t> </a:t>
            </a:r>
            <a:r>
              <a:rPr lang="ru-RU" dirty="0" err="1"/>
              <a:t>Олексі</a:t>
            </a:r>
            <a:r>
              <a:rPr lang="ru-RU" dirty="0"/>
              <a:t> Алою у </a:t>
            </a:r>
            <a:r>
              <a:rPr lang="ru-RU" dirty="0" err="1"/>
              <a:t>вічне</a:t>
            </a:r>
            <a:r>
              <a:rPr lang="ru-RU" dirty="0"/>
              <a:t> </a:t>
            </a:r>
            <a:r>
              <a:rPr lang="ru-RU" dirty="0" err="1"/>
              <a:t>володіння</a:t>
            </a:r>
            <a:r>
              <a:rPr lang="ru-RU" dirty="0"/>
              <a:t> </a:t>
            </a:r>
            <a:r>
              <a:rPr lang="ru-RU" dirty="0" err="1"/>
              <a:t>вільний</a:t>
            </a:r>
            <a:r>
              <a:rPr lang="ru-RU" dirty="0"/>
              <a:t> </a:t>
            </a:r>
            <a:r>
              <a:rPr lang="ru-RU" dirty="0" err="1"/>
              <a:t>Безуглівський</a:t>
            </a:r>
            <a:r>
              <a:rPr lang="ru-RU" dirty="0"/>
              <a:t> степ.</a:t>
            </a:r>
          </a:p>
          <a:p>
            <a:r>
              <a:rPr lang="ru-RU" dirty="0" err="1"/>
              <a:t>Олекса</a:t>
            </a:r>
            <a:r>
              <a:rPr lang="ru-RU" dirty="0"/>
              <a:t> Алой </a:t>
            </a:r>
            <a:r>
              <a:rPr lang="ru-RU" dirty="0" err="1"/>
              <a:t>збудував</a:t>
            </a:r>
            <a:r>
              <a:rPr lang="ru-RU" dirty="0"/>
              <a:t> на </a:t>
            </a:r>
            <a:r>
              <a:rPr lang="ru-RU" dirty="0" err="1"/>
              <a:t>цих</a:t>
            </a:r>
            <a:r>
              <a:rPr lang="ru-RU" dirty="0"/>
              <a:t> землях </a:t>
            </a:r>
            <a:r>
              <a:rPr lang="ru-RU" dirty="0" err="1"/>
              <a:t>хутір</a:t>
            </a:r>
            <a:r>
              <a:rPr lang="ru-RU" dirty="0"/>
              <a:t>, де </a:t>
            </a:r>
            <a:r>
              <a:rPr lang="ru-RU" dirty="0" err="1"/>
              <a:t>займався</a:t>
            </a:r>
            <a:r>
              <a:rPr lang="ru-RU" dirty="0"/>
              <a:t> </a:t>
            </a:r>
            <a:r>
              <a:rPr lang="ru-RU" dirty="0" err="1"/>
              <a:t>розведенням</a:t>
            </a:r>
            <a:r>
              <a:rPr lang="ru-RU" dirty="0"/>
              <a:t> </a:t>
            </a:r>
            <a:r>
              <a:rPr lang="ru-RU" dirty="0" err="1"/>
              <a:t>рогатої</a:t>
            </a:r>
            <a:r>
              <a:rPr lang="ru-RU" dirty="0"/>
              <a:t> </a:t>
            </a:r>
            <a:r>
              <a:rPr lang="ru-RU" dirty="0" err="1"/>
              <a:t>худоби</a:t>
            </a:r>
            <a:r>
              <a:rPr lang="ru-RU" dirty="0"/>
              <a:t> та коней (</a:t>
            </a:r>
            <a:r>
              <a:rPr lang="ru-RU" dirty="0" err="1"/>
              <a:t>існував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власний </a:t>
            </a:r>
            <a:r>
              <a:rPr lang="ru-RU" dirty="0" err="1"/>
              <a:t>кінський</a:t>
            </a:r>
            <a:r>
              <a:rPr lang="ru-RU" dirty="0"/>
              <a:t> завод).</a:t>
            </a:r>
          </a:p>
          <a:p>
            <a:r>
              <a:rPr lang="ru-RU" dirty="0"/>
              <a:t>У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хутір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мав</a:t>
            </a:r>
            <a:r>
              <a:rPr lang="ru-RU" dirty="0"/>
              <a:t> </a:t>
            </a:r>
            <a:r>
              <a:rPr lang="ru-RU" dirty="0" err="1"/>
              <a:t>назву</a:t>
            </a:r>
            <a:r>
              <a:rPr lang="ru-RU" dirty="0"/>
              <a:t> </a:t>
            </a:r>
            <a:r>
              <a:rPr lang="ru-RU" dirty="0" err="1"/>
              <a:t>Алоєвський</a:t>
            </a:r>
            <a:r>
              <a:rPr lang="ru-RU" dirty="0"/>
              <a:t>.</a:t>
            </a:r>
          </a:p>
          <a:p>
            <a:r>
              <a:rPr lang="ru-RU" dirty="0" err="1"/>
              <a:t>Заселення</a:t>
            </a:r>
            <a:r>
              <a:rPr lang="ru-RU" dirty="0"/>
              <a:t> людьми як </a:t>
            </a:r>
            <a:r>
              <a:rPr lang="ru-RU" dirty="0" err="1"/>
              <a:t>повноцінного</a:t>
            </a:r>
            <a:r>
              <a:rPr lang="ru-RU" dirty="0"/>
              <a:t> </a:t>
            </a:r>
            <a:r>
              <a:rPr lang="ru-RU" dirty="0" err="1"/>
              <a:t>населеного</a:t>
            </a:r>
            <a:r>
              <a:rPr lang="ru-RU" dirty="0"/>
              <a:t> пункту </a:t>
            </a:r>
            <a:r>
              <a:rPr lang="ru-RU" dirty="0" err="1"/>
              <a:t>почалося</a:t>
            </a:r>
            <a:r>
              <a:rPr lang="ru-RU" dirty="0"/>
              <a:t> у </a:t>
            </a:r>
            <a:r>
              <a:rPr lang="ru-RU" dirty="0" err="1"/>
              <a:t>першій</a:t>
            </a:r>
            <a:r>
              <a:rPr lang="ru-RU" dirty="0"/>
              <a:t> </a:t>
            </a:r>
            <a:r>
              <a:rPr lang="ru-RU" dirty="0" err="1"/>
              <a:t>чверті</a:t>
            </a:r>
            <a:r>
              <a:rPr lang="ru-RU" dirty="0"/>
              <a:t> </a:t>
            </a:r>
            <a:r>
              <a:rPr lang="en-US" dirty="0"/>
              <a:t>XVIII </a:t>
            </a:r>
            <a:r>
              <a:rPr lang="ru-RU" dirty="0" err="1"/>
              <a:t>століття</a:t>
            </a:r>
            <a:r>
              <a:rPr lang="ru-RU" dirty="0"/>
              <a:t>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195D843-E871-42AB-93F5-844A44DC0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2924944"/>
            <a:ext cx="6840760" cy="37313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C45814-5C66-460B-8A9D-CA3AC4888DDA}"/>
              </a:ext>
            </a:extLst>
          </p:cNvPr>
          <p:cNvSpPr txBox="1"/>
          <p:nvPr/>
        </p:nvSpPr>
        <p:spPr>
          <a:xfrm>
            <a:off x="2699792" y="6309320"/>
            <a:ext cx="475252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sz="1100" dirty="0"/>
              <a:t>Фото згенероване ШІ. За поданою інформацією, ШІ бачить його саме таким </a:t>
            </a:r>
            <a:endParaRPr lang="ru-UA" sz="1100" dirty="0"/>
          </a:p>
        </p:txBody>
      </p:sp>
    </p:spTree>
    <p:extLst>
      <p:ext uri="{BB962C8B-B14F-4D97-AF65-F5344CB8AC3E}">
        <p14:creationId xmlns:p14="http://schemas.microsoft.com/office/powerpoint/2010/main" val="2770489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056" y="188640"/>
            <a:ext cx="871443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/>
              <a:t>1.2. </a:t>
            </a:r>
            <a:r>
              <a:rPr lang="ru-RU" sz="1600" b="1" u="sng" dirty="0" err="1"/>
              <a:t>Грецька</a:t>
            </a:r>
            <a:r>
              <a:rPr lang="ru-RU" sz="1600" b="1" u="sng" dirty="0"/>
              <a:t> </a:t>
            </a:r>
            <a:r>
              <a:rPr lang="ru-RU" sz="1600" b="1" u="sng" dirty="0" err="1"/>
              <a:t>еліта</a:t>
            </a:r>
            <a:r>
              <a:rPr lang="ru-RU" sz="1600" b="1" u="sng" dirty="0"/>
              <a:t> на </a:t>
            </a:r>
            <a:r>
              <a:rPr lang="ru-RU" sz="1600" b="1" u="sng" dirty="0" err="1"/>
              <a:t>службі</a:t>
            </a:r>
            <a:r>
              <a:rPr lang="ru-RU" sz="1600" b="1" u="sng" dirty="0"/>
              <a:t> </a:t>
            </a:r>
            <a:r>
              <a:rPr lang="ru-RU" sz="1600" b="1" u="sng" dirty="0" err="1"/>
              <a:t>Лівобережжя</a:t>
            </a:r>
            <a:r>
              <a:rPr lang="ru-RU" sz="1600" b="1" u="sng" dirty="0"/>
              <a:t>: Родина </a:t>
            </a:r>
            <a:r>
              <a:rPr lang="ru-RU" sz="1600" b="1" u="sng" dirty="0" err="1"/>
              <a:t>Томар</a:t>
            </a:r>
            <a:r>
              <a:rPr lang="ru-RU" sz="1600" b="1" u="sng" dirty="0"/>
              <a:t> та </a:t>
            </a:r>
            <a:r>
              <a:rPr lang="ru-RU" sz="1600" b="1" u="sng" dirty="0" err="1"/>
              <a:t>Тимофій</a:t>
            </a:r>
            <a:r>
              <a:rPr lang="ru-RU" sz="1600" b="1" u="sng" dirty="0"/>
              <a:t> </a:t>
            </a:r>
            <a:r>
              <a:rPr lang="ru-RU" sz="1600" b="1" u="sng" dirty="0" err="1"/>
              <a:t>Згура</a:t>
            </a:r>
            <a:r>
              <a:rPr lang="ru-RU" sz="1600" b="1" u="sng" dirty="0"/>
              <a:t> як </a:t>
            </a:r>
            <a:r>
              <a:rPr lang="ru-RU" sz="1600" b="1" u="sng" dirty="0" err="1"/>
              <a:t>фундатори</a:t>
            </a:r>
            <a:r>
              <a:rPr lang="ru-RU" sz="1600" b="1" u="sng" dirty="0"/>
              <a:t> </a:t>
            </a:r>
            <a:r>
              <a:rPr lang="ru-RU" sz="1600" b="1" u="sng" dirty="0" err="1"/>
              <a:t>соціокультурного</a:t>
            </a:r>
            <a:r>
              <a:rPr lang="ru-RU" sz="1600" b="1" u="sng" dirty="0"/>
              <a:t> простору </a:t>
            </a:r>
            <a:r>
              <a:rPr lang="ru-RU" sz="1600" b="1" u="sng" dirty="0" err="1"/>
              <a:t>Згурівщини</a:t>
            </a:r>
            <a:r>
              <a:rPr lang="ru-RU" sz="1600" b="1" u="sng" dirty="0"/>
              <a:t>. </a:t>
            </a:r>
          </a:p>
          <a:p>
            <a:r>
              <a:rPr lang="ru-RU" sz="1600" u="sng" dirty="0" err="1"/>
              <a:t>Тимофій</a:t>
            </a:r>
            <a:r>
              <a:rPr lang="ru-RU" sz="1600" u="sng" dirty="0"/>
              <a:t> </a:t>
            </a:r>
            <a:r>
              <a:rPr lang="ru-RU" sz="1600" u="sng" dirty="0" err="1"/>
              <a:t>Згура</a:t>
            </a:r>
            <a:r>
              <a:rPr lang="ru-RU" sz="1600" dirty="0"/>
              <a:t>. </a:t>
            </a:r>
            <a:r>
              <a:rPr lang="ru-RU" sz="1600" dirty="0" err="1"/>
              <a:t>Довірений</a:t>
            </a:r>
            <a:r>
              <a:rPr lang="ru-RU" sz="1600" dirty="0"/>
              <a:t> дипломат </a:t>
            </a:r>
            <a:r>
              <a:rPr lang="ru-RU" sz="1600" dirty="0" err="1"/>
              <a:t>гетьмана</a:t>
            </a:r>
            <a:r>
              <a:rPr lang="ru-RU" sz="1600" dirty="0"/>
              <a:t> </a:t>
            </a:r>
            <a:r>
              <a:rPr lang="ru-RU" sz="1600" dirty="0" err="1"/>
              <a:t>Івана</a:t>
            </a:r>
            <a:r>
              <a:rPr lang="ru-RU" sz="1600" dirty="0"/>
              <a:t> </a:t>
            </a:r>
            <a:r>
              <a:rPr lang="ru-RU" sz="1600" dirty="0" err="1"/>
              <a:t>Мазепи</a:t>
            </a:r>
            <a:r>
              <a:rPr lang="ru-RU" sz="1600" dirty="0"/>
              <a:t>. </a:t>
            </a:r>
            <a:r>
              <a:rPr lang="ru-RU" sz="1600" dirty="0" err="1"/>
              <a:t>Виконував</a:t>
            </a:r>
            <a:r>
              <a:rPr lang="ru-RU" sz="1600" dirty="0"/>
              <a:t> </a:t>
            </a:r>
            <a:r>
              <a:rPr lang="ru-RU" sz="1600" dirty="0" err="1"/>
              <a:t>місії</a:t>
            </a:r>
            <a:r>
              <a:rPr lang="ru-RU" sz="1600" dirty="0"/>
              <a:t> у </a:t>
            </a:r>
            <a:r>
              <a:rPr lang="ru-RU" sz="1600" dirty="0" err="1"/>
              <a:t>Греції</a:t>
            </a:r>
            <a:r>
              <a:rPr lang="ru-RU" sz="1600" dirty="0"/>
              <a:t> та </a:t>
            </a:r>
            <a:r>
              <a:rPr lang="ru-RU" sz="1600" dirty="0" err="1"/>
              <a:t>Туреччині</a:t>
            </a:r>
            <a:r>
              <a:rPr lang="ru-RU" sz="1600" dirty="0"/>
              <a:t>. </a:t>
            </a:r>
            <a:r>
              <a:rPr lang="ru-RU" sz="1600" dirty="0" err="1"/>
              <a:t>Рід</a:t>
            </a:r>
            <a:r>
              <a:rPr lang="ru-RU" sz="1600" dirty="0"/>
              <a:t> </a:t>
            </a:r>
            <a:r>
              <a:rPr lang="ru-RU" sz="1600" dirty="0" err="1"/>
              <a:t>Томар</a:t>
            </a:r>
            <a:r>
              <a:rPr lang="ru-RU" sz="1600" dirty="0"/>
              <a:t>. Степан </a:t>
            </a:r>
            <a:r>
              <a:rPr lang="ru-RU" sz="1600" dirty="0" err="1"/>
              <a:t>Томара</a:t>
            </a:r>
            <a:r>
              <a:rPr lang="ru-RU" sz="1600" dirty="0"/>
              <a:t> був великим </a:t>
            </a:r>
            <a:r>
              <a:rPr lang="ru-RU" sz="1600" dirty="0" err="1"/>
              <a:t>землевласником</a:t>
            </a:r>
            <a:r>
              <a:rPr lang="ru-RU" sz="1600" dirty="0"/>
              <a:t> на </a:t>
            </a:r>
            <a:r>
              <a:rPr lang="ru-RU" sz="1600" dirty="0" err="1"/>
              <a:t>Переяславщині</a:t>
            </a:r>
            <a:r>
              <a:rPr lang="ru-RU" sz="1600" dirty="0"/>
              <a:t>.</a:t>
            </a:r>
          </a:p>
          <a:p>
            <a:r>
              <a:rPr lang="ru-RU" sz="1600" dirty="0"/>
              <a:t> </a:t>
            </a:r>
            <a:r>
              <a:rPr lang="ru-RU" sz="1600" i="1" u="sng" dirty="0" err="1"/>
              <a:t>Походження</a:t>
            </a:r>
            <a:r>
              <a:rPr lang="ru-RU" sz="1600" i="1" u="sng" dirty="0"/>
              <a:t> та </a:t>
            </a:r>
            <a:r>
              <a:rPr lang="ru-RU" sz="1600" i="1" u="sng" dirty="0" err="1"/>
              <a:t>культурний</a:t>
            </a:r>
            <a:r>
              <a:rPr lang="ru-RU" sz="1600" i="1" u="sng" dirty="0"/>
              <a:t> код. </a:t>
            </a:r>
            <a:r>
              <a:rPr lang="ru-RU" sz="1600" dirty="0"/>
              <a:t>Томари </a:t>
            </a:r>
            <a:r>
              <a:rPr lang="ru-RU" sz="1600" dirty="0" err="1"/>
              <a:t>походять</a:t>
            </a:r>
            <a:r>
              <a:rPr lang="ru-RU" sz="1600" dirty="0"/>
              <a:t> з </a:t>
            </a:r>
            <a:r>
              <a:rPr lang="ru-RU" sz="1600" dirty="0" err="1"/>
              <a:t>острівної</a:t>
            </a:r>
            <a:r>
              <a:rPr lang="ru-RU" sz="1600" dirty="0"/>
              <a:t> </a:t>
            </a:r>
            <a:r>
              <a:rPr lang="ru-RU" sz="1600" dirty="0" err="1"/>
              <a:t>Греції</a:t>
            </a:r>
            <a:r>
              <a:rPr lang="ru-RU" sz="1600" dirty="0"/>
              <a:t> (</a:t>
            </a:r>
            <a:r>
              <a:rPr lang="ru-RU" sz="1600" dirty="0" err="1"/>
              <a:t>Егейські</a:t>
            </a:r>
            <a:r>
              <a:rPr lang="ru-RU" sz="1600" dirty="0"/>
              <a:t> </a:t>
            </a:r>
            <a:r>
              <a:rPr lang="ru-RU" sz="1600" dirty="0" err="1"/>
              <a:t>острови</a:t>
            </a:r>
            <a:r>
              <a:rPr lang="ru-RU" sz="1600" dirty="0"/>
              <a:t>). Це </a:t>
            </a:r>
            <a:r>
              <a:rPr lang="ru-RU" sz="1600" dirty="0" err="1"/>
              <a:t>відобразилося</a:t>
            </a:r>
            <a:r>
              <a:rPr lang="ru-RU" sz="1600" dirty="0"/>
              <a:t> в </a:t>
            </a:r>
            <a:r>
              <a:rPr lang="ru-RU" sz="1600" dirty="0" err="1"/>
              <a:t>архітектурній</a:t>
            </a:r>
            <a:r>
              <a:rPr lang="ru-RU" sz="1600" dirty="0"/>
              <a:t> </a:t>
            </a:r>
            <a:r>
              <a:rPr lang="ru-RU" sz="1600" dirty="0" err="1"/>
              <a:t>естетиці</a:t>
            </a:r>
            <a:r>
              <a:rPr lang="ru-RU" sz="1600" dirty="0"/>
              <a:t>: «</a:t>
            </a:r>
            <a:r>
              <a:rPr lang="ru-RU" sz="1600" dirty="0" err="1"/>
              <a:t>пластичні</a:t>
            </a:r>
            <a:r>
              <a:rPr lang="ru-RU" sz="1600" dirty="0"/>
              <a:t>» форми, </a:t>
            </a:r>
            <a:r>
              <a:rPr lang="ru-RU" sz="1600" dirty="0" err="1"/>
              <a:t>відсутність</a:t>
            </a:r>
            <a:r>
              <a:rPr lang="ru-RU" sz="1600" dirty="0"/>
              <a:t> </a:t>
            </a:r>
            <a:r>
              <a:rPr lang="ru-RU" sz="1600" dirty="0" err="1"/>
              <a:t>гострих</a:t>
            </a:r>
            <a:r>
              <a:rPr lang="ru-RU" sz="1600" dirty="0"/>
              <a:t> </a:t>
            </a:r>
            <a:r>
              <a:rPr lang="ru-RU" sz="1600" dirty="0" err="1"/>
              <a:t>кутів</a:t>
            </a:r>
            <a:r>
              <a:rPr lang="ru-RU" sz="1600" dirty="0"/>
              <a:t>, використання </a:t>
            </a:r>
            <a:r>
              <a:rPr lang="ru-RU" sz="1600" dirty="0" err="1"/>
              <a:t>глини</a:t>
            </a:r>
            <a:r>
              <a:rPr lang="ru-RU" sz="1600" dirty="0"/>
              <a:t> та </a:t>
            </a:r>
            <a:r>
              <a:rPr lang="ru-RU" sz="1600" dirty="0" err="1"/>
              <a:t>каменю</a:t>
            </a:r>
            <a:r>
              <a:rPr lang="ru-RU" sz="1600" dirty="0"/>
              <a:t>.</a:t>
            </a:r>
          </a:p>
          <a:p>
            <a:r>
              <a:rPr lang="ru-RU" sz="1600" u="sng" dirty="0" err="1"/>
              <a:t>Згури</a:t>
            </a:r>
            <a:r>
              <a:rPr lang="ru-RU" sz="1600" dirty="0"/>
              <a:t> </a:t>
            </a:r>
            <a:r>
              <a:rPr lang="ru-RU" sz="1600" dirty="0" err="1"/>
              <a:t>мають</a:t>
            </a:r>
            <a:r>
              <a:rPr lang="ru-RU" sz="1600" dirty="0"/>
              <a:t> </a:t>
            </a:r>
            <a:r>
              <a:rPr lang="ru-RU" sz="1600" dirty="0" err="1"/>
              <a:t>коріння</a:t>
            </a:r>
            <a:r>
              <a:rPr lang="ru-RU" sz="1600" dirty="0"/>
              <a:t> в </a:t>
            </a:r>
            <a:r>
              <a:rPr lang="ru-RU" sz="1600" dirty="0" err="1"/>
              <a:t>регіонах</a:t>
            </a:r>
            <a:r>
              <a:rPr lang="ru-RU" sz="1600" dirty="0"/>
              <a:t> </a:t>
            </a:r>
            <a:r>
              <a:rPr lang="ru-RU" sz="1600" dirty="0" err="1"/>
              <a:t>Епір</a:t>
            </a:r>
            <a:r>
              <a:rPr lang="ru-RU" sz="1600" dirty="0"/>
              <a:t> та Пелопоннес. Для них </a:t>
            </a:r>
            <a:r>
              <a:rPr lang="ru-RU" sz="1600" dirty="0" err="1"/>
              <a:t>характерні</a:t>
            </a:r>
            <a:r>
              <a:rPr lang="ru-RU" sz="1600" dirty="0"/>
              <a:t> </a:t>
            </a:r>
            <a:r>
              <a:rPr lang="ru-RU" sz="1600" dirty="0" err="1"/>
              <a:t>традиції</a:t>
            </a:r>
            <a:r>
              <a:rPr lang="ru-RU" sz="1600" dirty="0"/>
              <a:t> </a:t>
            </a:r>
            <a:r>
              <a:rPr lang="ru-RU" sz="1600" dirty="0" err="1"/>
              <a:t>епірських</a:t>
            </a:r>
            <a:r>
              <a:rPr lang="ru-RU" sz="1600" dirty="0"/>
              <a:t> </a:t>
            </a:r>
            <a:r>
              <a:rPr lang="ru-RU" sz="1600" dirty="0" err="1"/>
              <a:t>майстрів-каменярів</a:t>
            </a:r>
            <a:r>
              <a:rPr lang="ru-RU" sz="1600" dirty="0"/>
              <a:t>: </a:t>
            </a:r>
            <a:r>
              <a:rPr lang="ru-RU" sz="1600" dirty="0" err="1"/>
              <a:t>важкий</a:t>
            </a:r>
            <a:r>
              <a:rPr lang="ru-RU" sz="1600" dirty="0"/>
              <a:t> </a:t>
            </a:r>
            <a:r>
              <a:rPr lang="ru-RU" sz="1600" dirty="0" err="1"/>
              <a:t>камінь</a:t>
            </a:r>
            <a:r>
              <a:rPr lang="ru-RU" sz="1600" dirty="0"/>
              <a:t>, арки, </a:t>
            </a:r>
            <a:r>
              <a:rPr lang="ru-RU" sz="1600" dirty="0" err="1"/>
              <a:t>ніші</a:t>
            </a:r>
            <a:r>
              <a:rPr lang="ru-RU" sz="1600" dirty="0"/>
              <a:t> та </a:t>
            </a:r>
            <a:r>
              <a:rPr lang="ru-RU" sz="1600" dirty="0" err="1"/>
              <a:t>склепінчасті</a:t>
            </a:r>
            <a:r>
              <a:rPr lang="ru-RU" sz="1600" dirty="0"/>
              <a:t> </a:t>
            </a:r>
            <a:r>
              <a:rPr lang="ru-RU" sz="1600" dirty="0" err="1"/>
              <a:t>форми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Ці</a:t>
            </a:r>
            <a:r>
              <a:rPr lang="ru-RU" sz="1600" dirty="0"/>
              <a:t> </a:t>
            </a:r>
            <a:r>
              <a:rPr lang="ru-RU" sz="1600" dirty="0" err="1"/>
              <a:t>родини</a:t>
            </a:r>
            <a:r>
              <a:rPr lang="ru-RU" sz="1600" dirty="0"/>
              <a:t> не просто </a:t>
            </a:r>
            <a:r>
              <a:rPr lang="ru-RU" sz="1600" dirty="0" err="1"/>
              <a:t>володіли</a:t>
            </a:r>
            <a:r>
              <a:rPr lang="ru-RU" sz="1600" dirty="0"/>
              <a:t> землею, а стали </a:t>
            </a:r>
            <a:r>
              <a:rPr lang="ru-RU" sz="1600" dirty="0" err="1"/>
              <a:t>фундаторами</a:t>
            </a:r>
            <a:r>
              <a:rPr lang="ru-RU" sz="1600" dirty="0"/>
              <a:t> </a:t>
            </a:r>
            <a:r>
              <a:rPr lang="ru-RU" sz="1600" dirty="0" err="1"/>
              <a:t>соціокультурного</a:t>
            </a:r>
            <a:r>
              <a:rPr lang="ru-RU" sz="1600" dirty="0"/>
              <a:t> простору. Вони принесли на </a:t>
            </a:r>
            <a:r>
              <a:rPr lang="ru-RU" sz="1600" dirty="0" err="1"/>
              <a:t>українські</a:t>
            </a:r>
            <a:r>
              <a:rPr lang="ru-RU" sz="1600" dirty="0"/>
              <a:t> </a:t>
            </a:r>
            <a:r>
              <a:rPr lang="ru-RU" sz="1600" dirty="0" err="1"/>
              <a:t>землі</a:t>
            </a:r>
            <a:r>
              <a:rPr lang="ru-RU" sz="1600" dirty="0"/>
              <a:t> </a:t>
            </a:r>
            <a:r>
              <a:rPr lang="ru-RU" sz="1600" dirty="0" err="1"/>
              <a:t>грецьку</a:t>
            </a:r>
            <a:r>
              <a:rPr lang="ru-RU" sz="1600" dirty="0"/>
              <a:t> </a:t>
            </a:r>
            <a:r>
              <a:rPr lang="ru-RU" sz="1600" dirty="0" err="1"/>
              <a:t>естетику</a:t>
            </a:r>
            <a:r>
              <a:rPr lang="ru-RU" sz="1600" dirty="0"/>
              <a:t>, </a:t>
            </a:r>
            <a:r>
              <a:rPr lang="ru-RU" sz="1600" dirty="0" err="1"/>
              <a:t>наймаючи</a:t>
            </a:r>
            <a:r>
              <a:rPr lang="ru-RU" sz="1600" dirty="0"/>
              <a:t> </a:t>
            </a:r>
            <a:r>
              <a:rPr lang="ru-RU" sz="1600" dirty="0" err="1"/>
              <a:t>майстрів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відтворювали</a:t>
            </a:r>
            <a:r>
              <a:rPr lang="ru-RU" sz="1600" dirty="0"/>
              <a:t> </a:t>
            </a:r>
            <a:r>
              <a:rPr lang="ru-RU" sz="1600" dirty="0" err="1"/>
              <a:t>звичні</a:t>
            </a:r>
            <a:r>
              <a:rPr lang="ru-RU" sz="1600" dirty="0"/>
              <a:t> для них </a:t>
            </a:r>
            <a:r>
              <a:rPr lang="ru-RU" sz="1600" dirty="0" err="1"/>
              <a:t>архітектурні</a:t>
            </a:r>
            <a:r>
              <a:rPr lang="ru-RU" sz="1600" dirty="0"/>
              <a:t> </a:t>
            </a:r>
            <a:r>
              <a:rPr lang="ru-RU" sz="1600" dirty="0" err="1"/>
              <a:t>форми</a:t>
            </a:r>
            <a:r>
              <a:rPr lang="ru-RU" sz="1600" dirty="0"/>
              <a:t> (</a:t>
            </a:r>
            <a:r>
              <a:rPr lang="ru-RU" sz="1600" dirty="0" err="1"/>
              <a:t>м’якість</a:t>
            </a:r>
            <a:r>
              <a:rPr lang="ru-RU" sz="1600" dirty="0"/>
              <a:t> </a:t>
            </a:r>
            <a:r>
              <a:rPr lang="ru-RU" sz="1600" dirty="0" err="1"/>
              <a:t>ліній</a:t>
            </a:r>
            <a:r>
              <a:rPr lang="ru-RU" sz="1600" dirty="0"/>
              <a:t>, </a:t>
            </a:r>
            <a:r>
              <a:rPr lang="ru-RU" sz="1600" dirty="0" err="1"/>
              <a:t>особлива</a:t>
            </a:r>
            <a:r>
              <a:rPr lang="ru-RU" sz="1600" dirty="0"/>
              <a:t> </a:t>
            </a:r>
            <a:r>
              <a:rPr lang="ru-RU" sz="1600" dirty="0" err="1"/>
              <a:t>увага</a:t>
            </a:r>
            <a:r>
              <a:rPr lang="ru-RU" sz="1600" dirty="0"/>
              <a:t> до </a:t>
            </a:r>
            <a:r>
              <a:rPr lang="ru-RU" sz="1600" dirty="0" err="1"/>
              <a:t>внутрішнього</a:t>
            </a:r>
            <a:r>
              <a:rPr lang="ru-RU" sz="1600" dirty="0"/>
              <a:t> простору).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563BE2-08C3-4779-B07D-8DC93B1F16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269" b="-1315"/>
          <a:stretch/>
        </p:blipFill>
        <p:spPr>
          <a:xfrm>
            <a:off x="45428" y="3546698"/>
            <a:ext cx="4022516" cy="25922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002C35-47D8-45BD-87AE-F90B727CCD59}"/>
              </a:ext>
            </a:extLst>
          </p:cNvPr>
          <p:cNvSpPr txBox="1"/>
          <p:nvPr/>
        </p:nvSpPr>
        <p:spPr>
          <a:xfrm>
            <a:off x="259531" y="6211669"/>
            <a:ext cx="39604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Фото </a:t>
            </a:r>
            <a:r>
              <a:rPr lang="ru-RU" sz="1200" dirty="0" err="1"/>
              <a:t>згенеровано</a:t>
            </a:r>
            <a:r>
              <a:rPr lang="ru-RU" sz="1200" dirty="0"/>
              <a:t> ШІ, </a:t>
            </a:r>
            <a:r>
              <a:rPr lang="ru-RU" sz="1200" dirty="0" err="1"/>
              <a:t>Оскільки</a:t>
            </a:r>
            <a:r>
              <a:rPr lang="ru-RU" sz="1200" dirty="0"/>
              <a:t> </a:t>
            </a:r>
            <a:r>
              <a:rPr lang="ru-RU" sz="1200" dirty="0" err="1"/>
              <a:t>автентичного</a:t>
            </a:r>
            <a:r>
              <a:rPr lang="ru-RU" sz="1200" dirty="0"/>
              <a:t> портрета </a:t>
            </a:r>
            <a:r>
              <a:rPr lang="ru-RU" sz="1200" dirty="0" err="1"/>
              <a:t>Тимофія</a:t>
            </a:r>
            <a:r>
              <a:rPr lang="ru-RU" sz="1200" dirty="0"/>
              <a:t> </a:t>
            </a:r>
            <a:r>
              <a:rPr lang="ru-RU" sz="1200" dirty="0" err="1"/>
              <a:t>Згури</a:t>
            </a:r>
            <a:r>
              <a:rPr lang="ru-RU" sz="1200" dirty="0"/>
              <a:t> не </a:t>
            </a:r>
            <a:r>
              <a:rPr lang="ru-RU" sz="1200" dirty="0" err="1"/>
              <a:t>існує</a:t>
            </a:r>
            <a:r>
              <a:rPr lang="ru-RU" sz="1200" dirty="0"/>
              <a:t>, ШІ створив </a:t>
            </a:r>
            <a:r>
              <a:rPr lang="ru-RU" sz="1200" dirty="0" err="1"/>
              <a:t>фотографічне</a:t>
            </a:r>
            <a:r>
              <a:rPr lang="ru-RU" sz="1200" dirty="0"/>
              <a:t> зображення, </a:t>
            </a:r>
            <a:r>
              <a:rPr lang="ru-RU" sz="1200" dirty="0" err="1"/>
              <a:t>засноване</a:t>
            </a:r>
            <a:r>
              <a:rPr lang="ru-RU" sz="1200" dirty="0"/>
              <a:t> на його </a:t>
            </a:r>
            <a:r>
              <a:rPr lang="ru-RU" sz="1200" dirty="0" err="1"/>
              <a:t>біографії</a:t>
            </a:r>
            <a:r>
              <a:rPr lang="ru-RU" sz="1200" dirty="0"/>
              <a:t>, </a:t>
            </a:r>
            <a:r>
              <a:rPr lang="ru-RU" sz="1200" dirty="0" err="1"/>
              <a:t>ролі</a:t>
            </a:r>
            <a:r>
              <a:rPr lang="ru-RU" sz="1200" dirty="0"/>
              <a:t> в історії.</a:t>
            </a:r>
            <a:endParaRPr lang="ru-UA" sz="12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33653D-A98E-4C68-BEA8-05F91A61CE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56" t="7716" r="3060" b="4998"/>
          <a:stretch/>
        </p:blipFill>
        <p:spPr>
          <a:xfrm>
            <a:off x="4198985" y="3592936"/>
            <a:ext cx="4974403" cy="25823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AA3EF9C-BD60-4C6E-894F-5F39179900F4}"/>
              </a:ext>
            </a:extLst>
          </p:cNvPr>
          <p:cNvSpPr txBox="1"/>
          <p:nvPr/>
        </p:nvSpPr>
        <p:spPr>
          <a:xfrm>
            <a:off x="4453938" y="6224321"/>
            <a:ext cx="4464495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dirty="0"/>
              <a:t>Фото </a:t>
            </a:r>
            <a:r>
              <a:rPr lang="ru-RU" sz="1100" dirty="0" err="1"/>
              <a:t>згенеровано</a:t>
            </a:r>
            <a:r>
              <a:rPr lang="ru-RU" sz="1100" dirty="0"/>
              <a:t> ШІ. Це </a:t>
            </a:r>
            <a:r>
              <a:rPr lang="ru-RU" sz="1100" dirty="0" err="1"/>
              <a:t>історичний</a:t>
            </a:r>
            <a:r>
              <a:rPr lang="ru-RU" sz="1100" dirty="0"/>
              <a:t> портрет Степана Томари, як я його </a:t>
            </a:r>
            <a:r>
              <a:rPr lang="ru-RU" sz="1100" dirty="0" err="1"/>
              <a:t>собі</a:t>
            </a:r>
            <a:r>
              <a:rPr lang="ru-RU" sz="1100" dirty="0"/>
              <a:t> </a:t>
            </a:r>
            <a:r>
              <a:rPr lang="ru-RU" sz="1100" dirty="0" err="1"/>
              <a:t>уявив</a:t>
            </a:r>
            <a:r>
              <a:rPr lang="ru-RU" sz="1100" dirty="0"/>
              <a:t>. Я </a:t>
            </a:r>
            <a:r>
              <a:rPr lang="ru-RU" sz="1100" dirty="0" err="1"/>
              <a:t>спробував</a:t>
            </a:r>
            <a:r>
              <a:rPr lang="ru-RU" sz="1100" dirty="0"/>
              <a:t> </a:t>
            </a:r>
            <a:r>
              <a:rPr lang="ru-RU" sz="1100" dirty="0" err="1"/>
              <a:t>відтворити</a:t>
            </a:r>
            <a:r>
              <a:rPr lang="ru-RU" sz="1100" dirty="0"/>
              <a:t> образ шляхтича </a:t>
            </a:r>
            <a:r>
              <a:rPr lang="ru-RU" sz="1100" dirty="0" err="1"/>
              <a:t>грецького</a:t>
            </a:r>
            <a:r>
              <a:rPr lang="ru-RU" sz="1100" dirty="0"/>
              <a:t> </a:t>
            </a:r>
            <a:r>
              <a:rPr lang="ru-RU" sz="1100" dirty="0" err="1"/>
              <a:t>походження</a:t>
            </a:r>
            <a:r>
              <a:rPr lang="ru-RU" sz="1100" dirty="0"/>
              <a:t>, </a:t>
            </a:r>
            <a:r>
              <a:rPr lang="ru-RU" sz="1100" dirty="0" err="1"/>
              <a:t>який</a:t>
            </a:r>
            <a:r>
              <a:rPr lang="ru-RU" sz="1100" dirty="0"/>
              <a:t> </a:t>
            </a:r>
            <a:r>
              <a:rPr lang="ru-RU" sz="1100" dirty="0" err="1"/>
              <a:t>шанує</a:t>
            </a:r>
            <a:r>
              <a:rPr lang="ru-RU" sz="1100" dirty="0"/>
              <a:t> </a:t>
            </a:r>
            <a:r>
              <a:rPr lang="ru-RU" sz="1100" dirty="0" err="1"/>
              <a:t>українські</a:t>
            </a:r>
            <a:r>
              <a:rPr lang="ru-RU" sz="1100" dirty="0"/>
              <a:t> традиції та культуру.</a:t>
            </a:r>
            <a:endParaRPr lang="ru-UA" sz="1100" dirty="0"/>
          </a:p>
        </p:txBody>
      </p:sp>
    </p:spTree>
    <p:extLst>
      <p:ext uri="{BB962C8B-B14F-4D97-AF65-F5344CB8AC3E}">
        <p14:creationId xmlns:p14="http://schemas.microsoft.com/office/powerpoint/2010/main" val="2652808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88756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/>
              <a:t>2.1. Феномен «</a:t>
            </a:r>
            <a:r>
              <a:rPr lang="ru-RU" b="1" u="sng" dirty="0" err="1"/>
              <a:t>відсутності</a:t>
            </a:r>
            <a:r>
              <a:rPr lang="ru-RU" b="1" u="sng" dirty="0"/>
              <a:t> </a:t>
            </a:r>
            <a:r>
              <a:rPr lang="ru-RU" b="1" u="sng" dirty="0" err="1"/>
              <a:t>кутів</a:t>
            </a:r>
            <a:r>
              <a:rPr lang="ru-RU" b="1" u="sng" dirty="0"/>
              <a:t>»: </a:t>
            </a:r>
            <a:r>
              <a:rPr lang="ru-RU" b="1" u="sng" dirty="0" err="1"/>
              <a:t>Технічні</a:t>
            </a:r>
            <a:r>
              <a:rPr lang="ru-RU" b="1" u="sng" dirty="0"/>
              <a:t> характеристики </a:t>
            </a:r>
            <a:r>
              <a:rPr lang="ru-RU" b="1" u="sng" dirty="0" err="1"/>
              <a:t>внутрішніх</a:t>
            </a:r>
            <a:r>
              <a:rPr lang="ru-RU" b="1" u="sng" dirty="0"/>
              <a:t> </a:t>
            </a:r>
            <a:r>
              <a:rPr lang="ru-RU" b="1" u="sng" dirty="0" err="1"/>
              <a:t>заокруглень</a:t>
            </a:r>
            <a:r>
              <a:rPr lang="ru-RU" b="1" u="sng" dirty="0"/>
              <a:t> (</a:t>
            </a:r>
            <a:r>
              <a:rPr lang="ru-RU" b="1" u="sng" dirty="0" err="1"/>
              <a:t>матеріали</a:t>
            </a:r>
            <a:r>
              <a:rPr lang="ru-RU" b="1" u="sng" dirty="0"/>
              <a:t>: саман, глина, </a:t>
            </a:r>
            <a:r>
              <a:rPr lang="ru-RU" b="1" u="sng" dirty="0" err="1"/>
              <a:t>вапно</a:t>
            </a:r>
            <a:r>
              <a:rPr lang="ru-RU" b="1" u="sng" dirty="0"/>
              <a:t>).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1" y="764484"/>
            <a:ext cx="89289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Основна</a:t>
            </a:r>
            <a:r>
              <a:rPr lang="ru-RU" dirty="0"/>
              <a:t> </a:t>
            </a:r>
            <a:r>
              <a:rPr lang="ru-RU" dirty="0" err="1"/>
              <a:t>ідея</a:t>
            </a:r>
            <a:r>
              <a:rPr lang="ru-RU" dirty="0"/>
              <a:t> </a:t>
            </a:r>
            <a:r>
              <a:rPr lang="ru-RU" dirty="0" err="1"/>
              <a:t>полягає</a:t>
            </a:r>
            <a:r>
              <a:rPr lang="ru-RU" dirty="0"/>
              <a:t> у </a:t>
            </a:r>
            <a:r>
              <a:rPr lang="ru-RU" dirty="0" err="1"/>
              <a:t>створенні</a:t>
            </a:r>
            <a:r>
              <a:rPr lang="ru-RU" dirty="0"/>
              <a:t> плавного, </a:t>
            </a:r>
            <a:r>
              <a:rPr lang="ru-RU" dirty="0" err="1"/>
              <a:t>закругленого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кута без використання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підрізаної</a:t>
            </a:r>
            <a:r>
              <a:rPr lang="ru-RU" dirty="0"/>
              <a:t> </a:t>
            </a:r>
            <a:r>
              <a:rPr lang="ru-RU" dirty="0" err="1"/>
              <a:t>цегли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складного </a:t>
            </a:r>
            <a:r>
              <a:rPr lang="ru-RU" dirty="0" err="1"/>
              <a:t>шліфування</a:t>
            </a:r>
            <a:r>
              <a:rPr lang="ru-RU" dirty="0"/>
              <a:t>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174" y="1382265"/>
            <a:ext cx="89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Це </a:t>
            </a:r>
            <a:r>
              <a:rPr lang="ru-RU" dirty="0" err="1"/>
              <a:t>робиться</a:t>
            </a:r>
            <a:r>
              <a:rPr lang="ru-RU" dirty="0"/>
              <a:t> у три </a:t>
            </a:r>
            <a:r>
              <a:rPr lang="ru-RU" dirty="0" err="1"/>
              <a:t>етапи</a:t>
            </a:r>
            <a:r>
              <a:rPr lang="ru-RU" dirty="0"/>
              <a:t>. </a:t>
            </a:r>
            <a:r>
              <a:rPr lang="ru-RU" dirty="0" err="1"/>
              <a:t>Сходинкова</a:t>
            </a:r>
            <a:r>
              <a:rPr lang="ru-RU" dirty="0"/>
              <a:t> основа: кут </a:t>
            </a:r>
            <a:r>
              <a:rPr lang="ru-RU" dirty="0" err="1"/>
              <a:t>викладається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звичайної</a:t>
            </a:r>
            <a:r>
              <a:rPr lang="ru-RU" dirty="0"/>
              <a:t> </a:t>
            </a:r>
            <a:r>
              <a:rPr lang="ru-RU" dirty="0" err="1"/>
              <a:t>цілої</a:t>
            </a:r>
            <a:r>
              <a:rPr lang="ru-RU" dirty="0"/>
              <a:t> </a:t>
            </a:r>
            <a:r>
              <a:rPr lang="ru-RU" dirty="0" err="1"/>
              <a:t>цегли</a:t>
            </a:r>
            <a:r>
              <a:rPr lang="ru-RU" dirty="0"/>
              <a:t>, де кожен </a:t>
            </a:r>
            <a:r>
              <a:rPr lang="ru-RU" dirty="0" err="1"/>
              <a:t>наступний</a:t>
            </a:r>
            <a:r>
              <a:rPr lang="ru-RU" dirty="0"/>
              <a:t> ряд </a:t>
            </a:r>
            <a:r>
              <a:rPr lang="ru-RU" dirty="0" err="1"/>
              <a:t>трохи</a:t>
            </a:r>
            <a:r>
              <a:rPr lang="ru-RU" dirty="0"/>
              <a:t> </a:t>
            </a:r>
            <a:r>
              <a:rPr lang="ru-RU" dirty="0" err="1"/>
              <a:t>виступає</a:t>
            </a:r>
            <a:r>
              <a:rPr lang="ru-RU" dirty="0"/>
              <a:t> </a:t>
            </a:r>
            <a:r>
              <a:rPr lang="ru-RU" dirty="0" err="1"/>
              <a:t>всередину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створює</a:t>
            </a:r>
            <a:r>
              <a:rPr lang="ru-RU" dirty="0"/>
              <a:t> «</a:t>
            </a:r>
            <a:r>
              <a:rPr lang="ru-RU" dirty="0" err="1"/>
              <a:t>сходинки</a:t>
            </a:r>
            <a:r>
              <a:rPr lang="ru-RU" dirty="0"/>
              <a:t>»,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слугують</a:t>
            </a:r>
            <a:r>
              <a:rPr lang="ru-RU" dirty="0"/>
              <a:t> </a:t>
            </a:r>
            <a:r>
              <a:rPr lang="ru-RU" dirty="0" err="1"/>
              <a:t>надійною</a:t>
            </a:r>
            <a:r>
              <a:rPr lang="ru-RU" dirty="0"/>
              <a:t> </a:t>
            </a:r>
            <a:r>
              <a:rPr lang="ru-RU" dirty="0" err="1"/>
              <a:t>механічною</a:t>
            </a:r>
            <a:r>
              <a:rPr lang="ru-RU" dirty="0"/>
              <a:t> опорою для </a:t>
            </a:r>
            <a:r>
              <a:rPr lang="ru-RU" dirty="0" err="1"/>
              <a:t>майбутніх</a:t>
            </a:r>
            <a:r>
              <a:rPr lang="ru-RU" dirty="0"/>
              <a:t> </a:t>
            </a:r>
            <a:r>
              <a:rPr lang="ru-RU" dirty="0" err="1"/>
              <a:t>шарів</a:t>
            </a:r>
            <a:r>
              <a:rPr lang="ru-RU" dirty="0"/>
              <a:t>.</a:t>
            </a:r>
          </a:p>
          <a:p>
            <a:r>
              <a:rPr lang="ru-RU" dirty="0" err="1"/>
              <a:t>Грубе</a:t>
            </a:r>
            <a:r>
              <a:rPr lang="ru-RU" dirty="0"/>
              <a:t> заповнення: </a:t>
            </a:r>
            <a:r>
              <a:rPr lang="ru-RU" dirty="0" err="1"/>
              <a:t>Проміжки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цеглинами</a:t>
            </a:r>
            <a:r>
              <a:rPr lang="ru-RU" dirty="0"/>
              <a:t> </a:t>
            </a:r>
            <a:r>
              <a:rPr lang="ru-RU" dirty="0" err="1"/>
              <a:t>заповнюються</a:t>
            </a:r>
            <a:r>
              <a:rPr lang="ru-RU" dirty="0"/>
              <a:t> </a:t>
            </a:r>
            <a:r>
              <a:rPr lang="ru-RU" dirty="0" err="1"/>
              <a:t>сумішшю</a:t>
            </a:r>
            <a:r>
              <a:rPr lang="ru-RU" dirty="0"/>
              <a:t> </a:t>
            </a:r>
            <a:r>
              <a:rPr lang="ru-RU" dirty="0" err="1"/>
              <a:t>глини</a:t>
            </a:r>
            <a:r>
              <a:rPr lang="ru-RU" dirty="0"/>
              <a:t> та </a:t>
            </a:r>
            <a:r>
              <a:rPr lang="ru-RU" dirty="0" err="1"/>
              <a:t>соломи</a:t>
            </a:r>
            <a:r>
              <a:rPr lang="ru-RU" dirty="0"/>
              <a:t> («груба обмазка»), що </a:t>
            </a:r>
            <a:r>
              <a:rPr lang="ru-RU" dirty="0" err="1"/>
              <a:t>приховує</a:t>
            </a:r>
            <a:r>
              <a:rPr lang="ru-RU" dirty="0"/>
              <a:t> </a:t>
            </a:r>
            <a:r>
              <a:rPr lang="ru-RU" dirty="0" err="1"/>
              <a:t>гострі</a:t>
            </a:r>
            <a:r>
              <a:rPr lang="ru-RU" dirty="0"/>
              <a:t> кути </a:t>
            </a:r>
            <a:r>
              <a:rPr lang="ru-RU" dirty="0" err="1"/>
              <a:t>цегли</a:t>
            </a:r>
            <a:r>
              <a:rPr lang="ru-RU" dirty="0"/>
              <a:t> та </a:t>
            </a:r>
            <a:r>
              <a:rPr lang="ru-RU" dirty="0" err="1"/>
              <a:t>формує</a:t>
            </a:r>
            <a:r>
              <a:rPr lang="ru-RU" dirty="0"/>
              <a:t> </a:t>
            </a:r>
            <a:r>
              <a:rPr lang="ru-RU" dirty="0" err="1"/>
              <a:t>приблизний</a:t>
            </a:r>
            <a:r>
              <a:rPr lang="ru-RU" dirty="0"/>
              <a:t> закруглений </a:t>
            </a:r>
            <a:r>
              <a:rPr lang="ru-RU" dirty="0" err="1"/>
              <a:t>профіль</a:t>
            </a:r>
            <a:r>
              <a:rPr lang="ru-RU" dirty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8991" y="3148440"/>
            <a:ext cx="361891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Грубе</a:t>
            </a:r>
            <a:r>
              <a:rPr lang="ru-RU" dirty="0"/>
              <a:t> </a:t>
            </a:r>
            <a:r>
              <a:rPr lang="ru-RU" dirty="0" err="1"/>
              <a:t>заповнення</a:t>
            </a:r>
            <a:r>
              <a:rPr lang="ru-RU" dirty="0"/>
              <a:t>: </a:t>
            </a:r>
            <a:r>
              <a:rPr lang="ru-RU" dirty="0" err="1"/>
              <a:t>Проміжки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цеглинами</a:t>
            </a:r>
            <a:r>
              <a:rPr lang="ru-RU" dirty="0"/>
              <a:t> </a:t>
            </a:r>
            <a:r>
              <a:rPr lang="ru-RU" dirty="0" err="1"/>
              <a:t>заповнюються</a:t>
            </a:r>
            <a:r>
              <a:rPr lang="ru-RU" dirty="0"/>
              <a:t> </a:t>
            </a:r>
            <a:r>
              <a:rPr lang="ru-RU" dirty="0" err="1"/>
              <a:t>сумішшю</a:t>
            </a:r>
            <a:r>
              <a:rPr lang="ru-RU" dirty="0"/>
              <a:t> </a:t>
            </a:r>
            <a:r>
              <a:rPr lang="ru-RU" dirty="0" err="1"/>
              <a:t>глини</a:t>
            </a:r>
            <a:r>
              <a:rPr lang="ru-RU" dirty="0"/>
              <a:t> та </a:t>
            </a:r>
            <a:r>
              <a:rPr lang="ru-RU" dirty="0" err="1"/>
              <a:t>соломи</a:t>
            </a:r>
            <a:r>
              <a:rPr lang="ru-RU" dirty="0"/>
              <a:t> («груба обмазка»).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приховує</a:t>
            </a:r>
            <a:r>
              <a:rPr lang="ru-RU" dirty="0"/>
              <a:t> </a:t>
            </a:r>
            <a:r>
              <a:rPr lang="ru-RU" dirty="0" err="1"/>
              <a:t>гострі</a:t>
            </a:r>
            <a:r>
              <a:rPr lang="ru-RU" dirty="0"/>
              <a:t> кути </a:t>
            </a:r>
            <a:r>
              <a:rPr lang="ru-RU" dirty="0" err="1"/>
              <a:t>цегли</a:t>
            </a:r>
            <a:r>
              <a:rPr lang="ru-RU" dirty="0"/>
              <a:t> та </a:t>
            </a:r>
            <a:r>
              <a:rPr lang="ru-RU" dirty="0" err="1"/>
              <a:t>формує</a:t>
            </a:r>
            <a:r>
              <a:rPr lang="ru-RU" dirty="0"/>
              <a:t> </a:t>
            </a:r>
            <a:r>
              <a:rPr lang="ru-RU" dirty="0" err="1"/>
              <a:t>приблизний</a:t>
            </a:r>
            <a:r>
              <a:rPr lang="ru-RU" dirty="0"/>
              <a:t> закруглений </a:t>
            </a:r>
            <a:r>
              <a:rPr lang="ru-RU" dirty="0" err="1"/>
              <a:t>профіль</a:t>
            </a:r>
            <a:r>
              <a:rPr lang="ru-RU" dirty="0"/>
              <a:t>.</a:t>
            </a:r>
          </a:p>
          <a:p>
            <a:r>
              <a:rPr lang="ru-RU" dirty="0" err="1"/>
              <a:t>Фінішне</a:t>
            </a:r>
            <a:r>
              <a:rPr lang="ru-RU" dirty="0"/>
              <a:t> </a:t>
            </a:r>
            <a:r>
              <a:rPr lang="ru-RU" dirty="0" err="1"/>
              <a:t>вирівнювання</a:t>
            </a:r>
            <a:r>
              <a:rPr lang="ru-RU" dirty="0"/>
              <a:t>: Наноситься </a:t>
            </a:r>
            <a:r>
              <a:rPr lang="ru-RU" dirty="0" err="1"/>
              <a:t>товстий</a:t>
            </a:r>
            <a:r>
              <a:rPr lang="ru-RU" dirty="0"/>
              <a:t> шар </a:t>
            </a:r>
            <a:r>
              <a:rPr lang="ru-RU" dirty="0" err="1"/>
              <a:t>фінішної</a:t>
            </a:r>
            <a:r>
              <a:rPr lang="ru-RU" dirty="0"/>
              <a:t> штукатурки (глина, </a:t>
            </a:r>
            <a:r>
              <a:rPr lang="ru-RU" dirty="0" err="1"/>
              <a:t>пісок</a:t>
            </a:r>
            <a:r>
              <a:rPr lang="ru-RU" dirty="0"/>
              <a:t>, </a:t>
            </a:r>
            <a:r>
              <a:rPr lang="ru-RU" dirty="0" err="1"/>
              <a:t>вапно</a:t>
            </a:r>
            <a:r>
              <a:rPr lang="ru-RU" dirty="0"/>
              <a:t>).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ручній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 </a:t>
            </a:r>
            <a:r>
              <a:rPr lang="ru-RU" dirty="0" err="1"/>
              <a:t>майстра</a:t>
            </a:r>
            <a:r>
              <a:rPr lang="ru-RU" dirty="0"/>
              <a:t> </a:t>
            </a:r>
            <a:r>
              <a:rPr lang="ru-RU" dirty="0" err="1"/>
              <a:t>створюється</a:t>
            </a:r>
            <a:r>
              <a:rPr lang="ru-RU" dirty="0"/>
              <a:t> </a:t>
            </a:r>
            <a:r>
              <a:rPr lang="ru-RU" dirty="0" err="1"/>
              <a:t>ідеально</a:t>
            </a:r>
            <a:r>
              <a:rPr lang="ru-RU" dirty="0"/>
              <a:t> гладка та </a:t>
            </a:r>
            <a:r>
              <a:rPr lang="ru-RU" dirty="0" err="1"/>
              <a:t>м'яка</a:t>
            </a:r>
            <a:r>
              <a:rPr lang="ru-RU" dirty="0"/>
              <a:t> </a:t>
            </a:r>
            <a:r>
              <a:rPr lang="ru-RU" dirty="0" err="1"/>
              <a:t>поверхня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надає</a:t>
            </a:r>
            <a:r>
              <a:rPr lang="ru-RU" dirty="0"/>
              <a:t> </a:t>
            </a:r>
            <a:r>
              <a:rPr lang="ru-RU" dirty="0" err="1"/>
              <a:t>інтер'єру</a:t>
            </a:r>
            <a:r>
              <a:rPr lang="ru-RU" dirty="0"/>
              <a:t> </a:t>
            </a:r>
            <a:r>
              <a:rPr lang="ru-RU" dirty="0" err="1"/>
              <a:t>вигляду</a:t>
            </a:r>
            <a:r>
              <a:rPr lang="ru-RU" dirty="0"/>
              <a:t> </a:t>
            </a:r>
            <a:r>
              <a:rPr lang="ru-RU" dirty="0" err="1"/>
              <a:t>монолітності</a:t>
            </a:r>
            <a:r>
              <a:rPr lang="ru-RU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9" t="2525" r="3571"/>
          <a:stretch/>
        </p:blipFill>
        <p:spPr bwMode="auto">
          <a:xfrm>
            <a:off x="3759650" y="3284984"/>
            <a:ext cx="5285809" cy="313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54CA52-3E5F-4D75-A3A6-CF1A193D1EAD}"/>
              </a:ext>
            </a:extLst>
          </p:cNvPr>
          <p:cNvSpPr txBox="1"/>
          <p:nvPr/>
        </p:nvSpPr>
        <p:spPr>
          <a:xfrm>
            <a:off x="5436098" y="6441892"/>
            <a:ext cx="151216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sz="1100" dirty="0"/>
              <a:t>Фото згенероване ШІ</a:t>
            </a:r>
            <a:endParaRPr lang="ru-UA" sz="1100" dirty="0"/>
          </a:p>
        </p:txBody>
      </p:sp>
    </p:spTree>
    <p:extLst>
      <p:ext uri="{BB962C8B-B14F-4D97-AF65-F5344CB8AC3E}">
        <p14:creationId xmlns:p14="http://schemas.microsoft.com/office/powerpoint/2010/main" val="2728077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98" y="260648"/>
            <a:ext cx="910850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Найбільше</a:t>
            </a:r>
            <a:r>
              <a:rPr lang="ru-RU" sz="1600" dirty="0"/>
              <a:t> </a:t>
            </a:r>
            <a:r>
              <a:rPr lang="ru-RU" sz="1600" dirty="0" err="1"/>
              <a:t>залишків</a:t>
            </a:r>
            <a:r>
              <a:rPr lang="ru-RU" sz="1600" dirty="0"/>
              <a:t> </a:t>
            </a:r>
            <a:r>
              <a:rPr lang="ru-RU" sz="1600" dirty="0" err="1"/>
              <a:t>архітектурно-будівельних</a:t>
            </a:r>
            <a:r>
              <a:rPr lang="ru-RU" sz="1600" dirty="0"/>
              <a:t> </a:t>
            </a:r>
            <a:r>
              <a:rPr lang="ru-RU" sz="1600" dirty="0" err="1"/>
              <a:t>пам’яток</a:t>
            </a:r>
            <a:r>
              <a:rPr lang="ru-RU" sz="1600" dirty="0"/>
              <a:t> </a:t>
            </a:r>
            <a:r>
              <a:rPr lang="ru-RU" sz="1600" dirty="0" err="1"/>
              <a:t>архаїчного</a:t>
            </a:r>
            <a:r>
              <a:rPr lang="ru-RU" sz="1600" dirty="0"/>
              <a:t> часу </a:t>
            </a:r>
            <a:r>
              <a:rPr lang="ru-RU" sz="1600" dirty="0" err="1"/>
              <a:t>відкрито</a:t>
            </a:r>
            <a:r>
              <a:rPr lang="ru-RU" sz="1600" dirty="0"/>
              <a:t> </a:t>
            </a:r>
            <a:r>
              <a:rPr lang="ru-RU" sz="1600" dirty="0" err="1"/>
              <a:t>під</a:t>
            </a:r>
            <a:r>
              <a:rPr lang="ru-RU" sz="1600" dirty="0"/>
              <a:t> час </a:t>
            </a:r>
            <a:r>
              <a:rPr lang="ru-RU" sz="1600" dirty="0" err="1"/>
              <a:t>розкопок</a:t>
            </a:r>
            <a:r>
              <a:rPr lang="ru-RU" sz="1600" dirty="0"/>
              <a:t> </a:t>
            </a:r>
            <a:r>
              <a:rPr lang="ru-RU" sz="1600" dirty="0" err="1"/>
              <a:t>Березанського</a:t>
            </a:r>
            <a:r>
              <a:rPr lang="ru-RU" sz="1600" dirty="0"/>
              <a:t> </a:t>
            </a:r>
            <a:r>
              <a:rPr lang="ru-RU" sz="1600" dirty="0" err="1"/>
              <a:t>поселення</a:t>
            </a:r>
            <a:r>
              <a:rPr lang="ru-RU" sz="1600" dirty="0"/>
              <a:t>, </a:t>
            </a:r>
            <a:r>
              <a:rPr lang="ru-RU" sz="1600" dirty="0" err="1"/>
              <a:t>Ольвії</a:t>
            </a:r>
            <a:r>
              <a:rPr lang="ru-RU" sz="1600" dirty="0"/>
              <a:t> та </a:t>
            </a:r>
            <a:r>
              <a:rPr lang="ru-RU" sz="1600" dirty="0" err="1"/>
              <a:t>поселень</a:t>
            </a:r>
            <a:r>
              <a:rPr lang="ru-RU" sz="1600" dirty="0"/>
              <a:t> </a:t>
            </a:r>
            <a:r>
              <a:rPr lang="ru-RU" sz="1600" dirty="0" err="1"/>
              <a:t>її</a:t>
            </a:r>
            <a:r>
              <a:rPr lang="ru-RU" sz="1600" dirty="0"/>
              <a:t> </a:t>
            </a:r>
            <a:r>
              <a:rPr lang="ru-RU" sz="1600" dirty="0" err="1"/>
              <a:t>околиць</a:t>
            </a:r>
            <a:r>
              <a:rPr lang="ru-RU" sz="1600" dirty="0"/>
              <a:t> (</a:t>
            </a:r>
            <a:r>
              <a:rPr lang="ru-RU" sz="1600" dirty="0" err="1"/>
              <a:t>охоплює</a:t>
            </a:r>
            <a:r>
              <a:rPr lang="ru-RU" sz="1600" dirty="0"/>
              <a:t> </a:t>
            </a:r>
            <a:r>
              <a:rPr lang="ru-RU" sz="1600" dirty="0" err="1"/>
              <a:t>територію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Очакова до </a:t>
            </a:r>
            <a:r>
              <a:rPr lang="ru-RU" sz="1600" dirty="0" err="1"/>
              <a:t>Миколаєва</a:t>
            </a:r>
            <a:r>
              <a:rPr lang="ru-RU" sz="1600" dirty="0"/>
              <a:t>). Греки </a:t>
            </a:r>
            <a:r>
              <a:rPr lang="ru-RU" sz="1600" dirty="0" err="1"/>
              <a:t>переселялися</a:t>
            </a:r>
            <a:r>
              <a:rPr lang="ru-RU" sz="1600" dirty="0"/>
              <a:t> на </a:t>
            </a:r>
            <a:r>
              <a:rPr lang="ru-RU" sz="1600" dirty="0" err="1"/>
              <a:t>територію</a:t>
            </a:r>
            <a:r>
              <a:rPr lang="ru-RU" sz="1600" dirty="0"/>
              <a:t> </a:t>
            </a:r>
            <a:r>
              <a:rPr lang="ru-RU" sz="1600" dirty="0" err="1"/>
              <a:t>України</a:t>
            </a:r>
            <a:r>
              <a:rPr lang="ru-RU" sz="1600" dirty="0"/>
              <a:t> (</a:t>
            </a:r>
            <a:r>
              <a:rPr lang="ru-RU" sz="1600" dirty="0" err="1"/>
              <a:t>насамперед</a:t>
            </a:r>
            <a:r>
              <a:rPr lang="ru-RU" sz="1600" dirty="0"/>
              <a:t> у </a:t>
            </a:r>
            <a:r>
              <a:rPr lang="ru-RU" sz="1600" dirty="0" err="1"/>
              <a:t>Північне</a:t>
            </a:r>
            <a:r>
              <a:rPr lang="ru-RU" sz="1600" dirty="0"/>
              <a:t> </a:t>
            </a:r>
            <a:r>
              <a:rPr lang="ru-RU" sz="1600" dirty="0" err="1"/>
              <a:t>Причорномор'я</a:t>
            </a:r>
            <a:r>
              <a:rPr lang="ru-RU" sz="1600" dirty="0"/>
              <a:t>) </a:t>
            </a:r>
            <a:r>
              <a:rPr lang="ru-RU" sz="1600" dirty="0" err="1"/>
              <a:t>починаючи</a:t>
            </a:r>
            <a:r>
              <a:rPr lang="ru-RU" sz="1600" dirty="0"/>
              <a:t> з </a:t>
            </a:r>
            <a:r>
              <a:rPr lang="en-US" sz="1600" dirty="0"/>
              <a:t>VI </a:t>
            </a:r>
            <a:r>
              <a:rPr lang="ru-RU" sz="1600" dirty="0"/>
              <a:t>ст. до </a:t>
            </a:r>
            <a:r>
              <a:rPr lang="ru-RU" sz="1600" dirty="0" err="1"/>
              <a:t>н.е</a:t>
            </a:r>
            <a:r>
              <a:rPr lang="ru-RU" sz="1600" dirty="0"/>
              <a:t>. через «</a:t>
            </a:r>
            <a:r>
              <a:rPr lang="ru-RU" sz="1600" dirty="0" err="1"/>
              <a:t>Велику</a:t>
            </a:r>
            <a:r>
              <a:rPr lang="ru-RU" sz="1600" dirty="0"/>
              <a:t> </a:t>
            </a:r>
            <a:r>
              <a:rPr lang="ru-RU" sz="1600" dirty="0" err="1"/>
              <a:t>грецьку</a:t>
            </a:r>
            <a:r>
              <a:rPr lang="ru-RU" sz="1600" dirty="0"/>
              <a:t> </a:t>
            </a:r>
            <a:r>
              <a:rPr lang="ru-RU" sz="1600" dirty="0" err="1"/>
              <a:t>колонізацію</a:t>
            </a:r>
            <a:r>
              <a:rPr lang="ru-RU" sz="1600" dirty="0"/>
              <a:t>», </a:t>
            </a:r>
            <a:r>
              <a:rPr lang="ru-RU" sz="1600" dirty="0" err="1"/>
              <a:t>спричинену</a:t>
            </a:r>
            <a:r>
              <a:rPr lang="ru-RU" sz="1600" dirty="0"/>
              <a:t> </a:t>
            </a:r>
            <a:r>
              <a:rPr lang="ru-RU" sz="1600" dirty="0" err="1"/>
              <a:t>перенаселенням</a:t>
            </a:r>
            <a:r>
              <a:rPr lang="ru-RU" sz="1600" dirty="0"/>
              <a:t> у </a:t>
            </a:r>
            <a:r>
              <a:rPr lang="ru-RU" sz="1600" dirty="0" err="1"/>
              <a:t>Греції</a:t>
            </a:r>
            <a:r>
              <a:rPr lang="ru-RU" sz="1600" dirty="0"/>
              <a:t>, </a:t>
            </a:r>
            <a:r>
              <a:rPr lang="ru-RU" sz="1600" dirty="0" err="1"/>
              <a:t>нестачею</a:t>
            </a:r>
            <a:r>
              <a:rPr lang="ru-RU" sz="1600" dirty="0"/>
              <a:t> </a:t>
            </a:r>
            <a:r>
              <a:rPr lang="ru-RU" sz="1600" dirty="0" err="1"/>
              <a:t>землі</a:t>
            </a:r>
            <a:r>
              <a:rPr lang="ru-RU" sz="1600" dirty="0"/>
              <a:t>, </a:t>
            </a:r>
            <a:r>
              <a:rPr lang="ru-RU" sz="1600" dirty="0" err="1"/>
              <a:t>пошуком</a:t>
            </a:r>
            <a:r>
              <a:rPr lang="ru-RU" sz="1600" dirty="0"/>
              <a:t> </a:t>
            </a:r>
            <a:r>
              <a:rPr lang="ru-RU" sz="1600" dirty="0" err="1"/>
              <a:t>нових</a:t>
            </a:r>
            <a:r>
              <a:rPr lang="ru-RU" sz="1600" dirty="0"/>
              <a:t> </a:t>
            </a:r>
            <a:r>
              <a:rPr lang="ru-RU" sz="1600" dirty="0" err="1"/>
              <a:t>ринків</a:t>
            </a:r>
            <a:r>
              <a:rPr lang="ru-RU" sz="1600" dirty="0"/>
              <a:t> </a:t>
            </a:r>
            <a:r>
              <a:rPr lang="ru-RU" sz="1600" dirty="0" err="1"/>
              <a:t>збуту</a:t>
            </a:r>
            <a:r>
              <a:rPr lang="ru-RU" sz="1600" dirty="0"/>
              <a:t> та </a:t>
            </a:r>
            <a:r>
              <a:rPr lang="ru-RU" sz="1600" dirty="0" err="1"/>
              <a:t>сировини</a:t>
            </a:r>
            <a:r>
              <a:rPr lang="ru-RU" sz="1600" dirty="0"/>
              <a:t>. Вони </a:t>
            </a:r>
            <a:r>
              <a:rPr lang="ru-RU" sz="1600" dirty="0" err="1"/>
              <a:t>засновували</a:t>
            </a:r>
            <a:r>
              <a:rPr lang="ru-RU" sz="1600" dirty="0"/>
              <a:t> </a:t>
            </a:r>
            <a:r>
              <a:rPr lang="ru-RU" sz="1600" dirty="0" err="1"/>
              <a:t>міста-держави</a:t>
            </a:r>
            <a:r>
              <a:rPr lang="ru-RU" sz="1600" dirty="0"/>
              <a:t> (</a:t>
            </a:r>
            <a:r>
              <a:rPr lang="ru-RU" sz="1600" dirty="0" err="1"/>
              <a:t>Ольвія</a:t>
            </a:r>
            <a:r>
              <a:rPr lang="ru-RU" sz="1600" dirty="0"/>
              <a:t>, Херсонес), </a:t>
            </a:r>
            <a:r>
              <a:rPr lang="ru-RU" sz="1600" dirty="0" err="1"/>
              <a:t>займалися</a:t>
            </a:r>
            <a:r>
              <a:rPr lang="ru-RU" sz="1600" dirty="0"/>
              <a:t> </a:t>
            </a:r>
            <a:r>
              <a:rPr lang="ru-RU" sz="1600" dirty="0" err="1"/>
              <a:t>торгівлею</a:t>
            </a:r>
            <a:r>
              <a:rPr lang="ru-RU" sz="1600" dirty="0"/>
              <a:t>, а </a:t>
            </a:r>
            <a:r>
              <a:rPr lang="ru-RU" sz="1600" dirty="0" err="1"/>
              <a:t>пізніше</a:t>
            </a:r>
            <a:r>
              <a:rPr lang="ru-RU" sz="1600" dirty="0"/>
              <a:t> — </a:t>
            </a:r>
            <a:r>
              <a:rPr lang="ru-RU" sz="1600" dirty="0" err="1"/>
              <a:t>рятувалися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османського</a:t>
            </a:r>
            <a:r>
              <a:rPr lang="ru-RU" sz="1600" dirty="0"/>
              <a:t> </a:t>
            </a:r>
            <a:r>
              <a:rPr lang="ru-RU" sz="1600" dirty="0" err="1"/>
              <a:t>панування</a:t>
            </a:r>
            <a:r>
              <a:rPr lang="ru-RU" sz="1600" dirty="0"/>
              <a:t>. На </a:t>
            </a:r>
            <a:r>
              <a:rPr lang="ru-RU" sz="1600" dirty="0" err="1"/>
              <a:t>нових</a:t>
            </a:r>
            <a:r>
              <a:rPr lang="ru-RU" sz="1600" dirty="0"/>
              <a:t> </a:t>
            </a:r>
            <a:r>
              <a:rPr lang="ru-RU" sz="1600" dirty="0" err="1"/>
              <a:t>місцях</a:t>
            </a:r>
            <a:r>
              <a:rPr lang="ru-RU" sz="1600" dirty="0"/>
              <a:t> </a:t>
            </a:r>
            <a:r>
              <a:rPr lang="ru-RU" sz="1600" dirty="0" err="1"/>
              <a:t>поселення</a:t>
            </a:r>
            <a:r>
              <a:rPr lang="ru-RU" sz="1600" dirty="0"/>
              <a:t> греки </a:t>
            </a:r>
            <a:r>
              <a:rPr lang="ru-RU" sz="1600" dirty="0" err="1"/>
              <a:t>використовували</a:t>
            </a:r>
            <a:r>
              <a:rPr lang="ru-RU" sz="1600" dirty="0"/>
              <a:t> </a:t>
            </a:r>
            <a:r>
              <a:rPr lang="ru-RU" sz="1600" dirty="0" err="1"/>
              <a:t>досвід</a:t>
            </a:r>
            <a:r>
              <a:rPr lang="ru-RU" sz="1600" dirty="0"/>
              <a:t>, </a:t>
            </a:r>
            <a:r>
              <a:rPr lang="ru-RU" sz="1600" dirty="0" err="1"/>
              <a:t>одержаний</a:t>
            </a:r>
            <a:r>
              <a:rPr lang="ru-RU" sz="1600" dirty="0"/>
              <a:t> в </a:t>
            </a:r>
            <a:r>
              <a:rPr lang="ru-RU" sz="1600" dirty="0" err="1"/>
              <a:t>Криму</a:t>
            </a:r>
            <a:r>
              <a:rPr lang="ru-RU" sz="1600" dirty="0"/>
              <a:t>, з </a:t>
            </a:r>
            <a:r>
              <a:rPr lang="ru-RU" sz="1600" dirty="0" err="1"/>
              <a:t>урахуванням</a:t>
            </a:r>
            <a:r>
              <a:rPr lang="ru-RU" sz="1600" dirty="0"/>
              <a:t> </a:t>
            </a:r>
            <a:r>
              <a:rPr lang="ru-RU" sz="1600" dirty="0" err="1"/>
              <a:t>нових</a:t>
            </a:r>
            <a:r>
              <a:rPr lang="ru-RU" sz="1600" dirty="0"/>
              <a:t> умов. </a:t>
            </a:r>
            <a:r>
              <a:rPr lang="ru-RU" sz="1600" dirty="0" err="1"/>
              <a:t>Наприкінці</a:t>
            </a:r>
            <a:r>
              <a:rPr lang="ru-RU" sz="1600" dirty="0"/>
              <a:t> Х</a:t>
            </a:r>
            <a:r>
              <a:rPr lang="en-US" sz="1600" dirty="0"/>
              <a:t>V</a:t>
            </a:r>
            <a:r>
              <a:rPr lang="ru-RU" sz="1600" dirty="0"/>
              <a:t>ІІІ ст. у </a:t>
            </a:r>
            <a:r>
              <a:rPr lang="ru-RU" sz="1600" dirty="0" err="1"/>
              <a:t>грецьких</a:t>
            </a:r>
            <a:r>
              <a:rPr lang="ru-RU" sz="1600" dirty="0"/>
              <a:t> селах </a:t>
            </a:r>
            <a:r>
              <a:rPr lang="ru-RU" sz="1600" dirty="0" err="1"/>
              <a:t>було</a:t>
            </a:r>
            <a:r>
              <a:rPr lang="ru-RU" sz="1600" dirty="0"/>
              <a:t> </a:t>
            </a:r>
            <a:r>
              <a:rPr lang="ru-RU" sz="1600" dirty="0" err="1"/>
              <a:t>поширене</a:t>
            </a:r>
            <a:r>
              <a:rPr lang="ru-RU" sz="1600" dirty="0"/>
              <a:t> </a:t>
            </a:r>
            <a:r>
              <a:rPr lang="ru-RU" sz="1600" dirty="0" err="1"/>
              <a:t>найпростіше</a:t>
            </a:r>
            <a:r>
              <a:rPr lang="ru-RU" sz="1600" dirty="0"/>
              <a:t> </a:t>
            </a:r>
            <a:r>
              <a:rPr lang="ru-RU" sz="1600" dirty="0" err="1"/>
              <a:t>житло</a:t>
            </a:r>
            <a:r>
              <a:rPr lang="ru-RU" sz="1600" dirty="0"/>
              <a:t>. </a:t>
            </a:r>
            <a:r>
              <a:rPr lang="ru-RU" sz="1600" dirty="0" err="1"/>
              <a:t>Наводять</a:t>
            </a:r>
            <a:r>
              <a:rPr lang="ru-RU" sz="1600" dirty="0"/>
              <a:t> </a:t>
            </a:r>
            <a:r>
              <a:rPr lang="ru-RU" sz="1600" dirty="0" err="1"/>
              <a:t>інформацію</a:t>
            </a:r>
            <a:r>
              <a:rPr lang="ru-RU" sz="1600" dirty="0"/>
              <a:t> про </a:t>
            </a:r>
            <a:r>
              <a:rPr lang="ru-RU" sz="1600" dirty="0" err="1"/>
              <a:t>печери</a:t>
            </a:r>
            <a:r>
              <a:rPr lang="ru-RU" sz="1600" dirty="0"/>
              <a:t> та </a:t>
            </a:r>
            <a:r>
              <a:rPr lang="ru-RU" sz="1600" dirty="0" err="1"/>
              <a:t>курені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були</a:t>
            </a:r>
            <a:r>
              <a:rPr lang="ru-RU" sz="1600" dirty="0"/>
              <a:t> </a:t>
            </a:r>
            <a:r>
              <a:rPr lang="ru-RU" sz="1600" dirty="0" err="1"/>
              <a:t>побудовані</a:t>
            </a:r>
            <a:r>
              <a:rPr lang="ru-RU" sz="1600" dirty="0"/>
              <a:t> у </a:t>
            </a:r>
            <a:r>
              <a:rPr lang="ru-RU" sz="1600" dirty="0" err="1"/>
              <a:t>перші</a:t>
            </a:r>
            <a:r>
              <a:rPr lang="ru-RU" sz="1600" dirty="0"/>
              <a:t> роки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заснування</a:t>
            </a:r>
            <a:r>
              <a:rPr lang="ru-RU" sz="1600" dirty="0"/>
              <a:t>.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будували</a:t>
            </a:r>
            <a:r>
              <a:rPr lang="ru-RU" sz="1600" dirty="0"/>
              <a:t> землянки – </a:t>
            </a:r>
            <a:r>
              <a:rPr lang="ru-RU" sz="1600" dirty="0" err="1"/>
              <a:t>криті</a:t>
            </a:r>
            <a:r>
              <a:rPr lang="ru-RU" sz="1600" dirty="0"/>
              <a:t> </a:t>
            </a:r>
            <a:r>
              <a:rPr lang="ru-RU" sz="1600" dirty="0" err="1"/>
              <a:t>поглиблення</a:t>
            </a:r>
            <a:r>
              <a:rPr lang="ru-RU" sz="1600" dirty="0"/>
              <a:t> у </a:t>
            </a:r>
            <a:r>
              <a:rPr lang="ru-RU" sz="1600" dirty="0" err="1"/>
              <a:t>землі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були</a:t>
            </a:r>
            <a:r>
              <a:rPr lang="ru-RU" sz="1600" dirty="0"/>
              <a:t> на той час </a:t>
            </a:r>
            <a:r>
              <a:rPr lang="ru-RU" sz="1600" dirty="0" err="1"/>
              <a:t>найбільш</a:t>
            </a:r>
            <a:r>
              <a:rPr lang="ru-RU" sz="1600" dirty="0"/>
              <a:t> </a:t>
            </a:r>
            <a:r>
              <a:rPr lang="ru-RU" sz="1600" dirty="0" err="1"/>
              <a:t>поширеним</a:t>
            </a:r>
            <a:r>
              <a:rPr lang="ru-RU" sz="1600" dirty="0"/>
              <a:t> </a:t>
            </a:r>
            <a:r>
              <a:rPr lang="ru-RU" sz="1600" dirty="0" err="1"/>
              <a:t>житлом</a:t>
            </a:r>
            <a:r>
              <a:rPr lang="ru-RU" sz="1600" dirty="0"/>
              <a:t> для </a:t>
            </a:r>
            <a:r>
              <a:rPr lang="ru-RU" sz="1600" dirty="0" err="1"/>
              <a:t>населення</a:t>
            </a:r>
            <a:r>
              <a:rPr lang="ru-RU" sz="1600" dirty="0"/>
              <a:t> </a:t>
            </a:r>
            <a:r>
              <a:rPr lang="ru-RU" sz="1600" dirty="0" err="1"/>
              <a:t>південно-східної</a:t>
            </a:r>
            <a:r>
              <a:rPr lang="ru-RU" sz="1600" dirty="0"/>
              <a:t> </a:t>
            </a:r>
            <a:r>
              <a:rPr lang="ru-RU" sz="1600" dirty="0" err="1"/>
              <a:t>України</a:t>
            </a:r>
            <a:r>
              <a:rPr lang="ru-RU" sz="1600" dirty="0"/>
              <a:t>. </a:t>
            </a:r>
            <a:r>
              <a:rPr lang="ru-RU" sz="1600" dirty="0" err="1"/>
              <a:t>Грецькі</a:t>
            </a:r>
            <a:r>
              <a:rPr lang="ru-RU" sz="1600" dirty="0"/>
              <a:t> землянки мало </a:t>
            </a:r>
            <a:r>
              <a:rPr lang="ru-RU" sz="1600" dirty="0" err="1"/>
              <a:t>чим</a:t>
            </a:r>
            <a:r>
              <a:rPr lang="ru-RU" sz="1600" dirty="0"/>
              <a:t> </a:t>
            </a:r>
            <a:r>
              <a:rPr lang="ru-RU" sz="1600" dirty="0" err="1"/>
              <a:t>відрізнялися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аналогічного</a:t>
            </a:r>
            <a:r>
              <a:rPr lang="ru-RU" sz="1600" dirty="0"/>
              <a:t> </a:t>
            </a:r>
            <a:r>
              <a:rPr lang="ru-RU" sz="1600" dirty="0" err="1"/>
              <a:t>житла</a:t>
            </a:r>
            <a:r>
              <a:rPr lang="ru-RU" sz="1600" dirty="0"/>
              <a:t> </a:t>
            </a:r>
            <a:r>
              <a:rPr lang="ru-RU" sz="1600" dirty="0" err="1"/>
              <a:t>сусідів-українців</a:t>
            </a:r>
            <a:r>
              <a:rPr lang="ru-RU" sz="1600" dirty="0"/>
              <a:t>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3061415"/>
            <a:ext cx="878497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У ХІХ ст. </a:t>
            </a:r>
            <a:r>
              <a:rPr lang="ru-RU" sz="1600" dirty="0" err="1"/>
              <a:t>плотовий</a:t>
            </a:r>
            <a:r>
              <a:rPr lang="ru-RU" sz="1600" dirty="0"/>
              <a:t> вид </a:t>
            </a:r>
            <a:r>
              <a:rPr lang="ru-RU" sz="1600" dirty="0" err="1"/>
              <a:t>будівель</a:t>
            </a:r>
            <a:r>
              <a:rPr lang="ru-RU" sz="1600" dirty="0"/>
              <a:t> </a:t>
            </a:r>
            <a:r>
              <a:rPr lang="ru-RU" sz="1600" dirty="0" err="1"/>
              <a:t>був</a:t>
            </a:r>
            <a:r>
              <a:rPr lang="ru-RU" sz="1600" dirty="0"/>
              <a:t> </a:t>
            </a:r>
            <a:r>
              <a:rPr lang="ru-RU" sz="1600" dirty="0" err="1"/>
              <a:t>розповсюджений</a:t>
            </a:r>
            <a:r>
              <a:rPr lang="ru-RU" sz="1600" dirty="0"/>
              <a:t> у </a:t>
            </a:r>
            <a:r>
              <a:rPr lang="ru-RU" sz="1600" dirty="0" err="1"/>
              <a:t>населених</a:t>
            </a:r>
            <a:r>
              <a:rPr lang="ru-RU" sz="1600" dirty="0"/>
              <a:t> пунктах, </a:t>
            </a:r>
            <a:r>
              <a:rPr lang="ru-RU" sz="1600" dirty="0" err="1"/>
              <a:t>розташованих</a:t>
            </a:r>
            <a:r>
              <a:rPr lang="ru-RU" sz="1600" dirty="0"/>
              <a:t> на </a:t>
            </a:r>
            <a:r>
              <a:rPr lang="ru-RU" sz="1600" dirty="0" err="1"/>
              <a:t>річці</a:t>
            </a:r>
            <a:r>
              <a:rPr lang="ru-RU" sz="1600" dirty="0"/>
              <a:t>, де </a:t>
            </a:r>
            <a:r>
              <a:rPr lang="ru-RU" sz="1600" dirty="0" err="1"/>
              <a:t>було</a:t>
            </a:r>
            <a:r>
              <a:rPr lang="ru-RU" sz="1600" dirty="0"/>
              <a:t> </a:t>
            </a:r>
            <a:r>
              <a:rPr lang="ru-RU" sz="1600" dirty="0" err="1"/>
              <a:t>достатньо</a:t>
            </a:r>
            <a:r>
              <a:rPr lang="ru-RU" sz="1600" dirty="0"/>
              <a:t> очерету для </a:t>
            </a:r>
            <a:r>
              <a:rPr lang="ru-RU" sz="1600" dirty="0" err="1"/>
              <a:t>заповнення</a:t>
            </a:r>
            <a:r>
              <a:rPr lang="ru-RU" sz="1600" dirty="0"/>
              <a:t> каркаса, </a:t>
            </a:r>
            <a:r>
              <a:rPr lang="ru-RU" sz="1600" dirty="0" err="1"/>
              <a:t>причому</a:t>
            </a:r>
            <a:r>
              <a:rPr lang="ru-RU" sz="1600" dirty="0"/>
              <a:t> </a:t>
            </a:r>
            <a:r>
              <a:rPr lang="ru-RU" sz="1600" dirty="0" err="1"/>
              <a:t>каркасне</a:t>
            </a:r>
            <a:r>
              <a:rPr lang="ru-RU" sz="1600" dirty="0"/>
              <a:t> </a:t>
            </a:r>
            <a:r>
              <a:rPr lang="ru-RU" sz="1600" dirty="0" err="1"/>
              <a:t>будівництво</a:t>
            </a:r>
            <a:r>
              <a:rPr lang="ru-RU" sz="1600" dirty="0"/>
              <a:t> з </a:t>
            </a:r>
            <a:r>
              <a:rPr lang="ru-RU" sz="1600" dirty="0" err="1"/>
              <a:t>використанням</a:t>
            </a:r>
            <a:r>
              <a:rPr lang="ru-RU" sz="1600" dirty="0"/>
              <a:t> очерету </a:t>
            </a:r>
            <a:r>
              <a:rPr lang="ru-RU" sz="1600" dirty="0" err="1"/>
              <a:t>було</a:t>
            </a:r>
            <a:r>
              <a:rPr lang="ru-RU" sz="1600" dirty="0"/>
              <a:t> </a:t>
            </a:r>
            <a:r>
              <a:rPr lang="ru-RU" sz="1600" dirty="0" err="1"/>
              <a:t>характерним</a:t>
            </a:r>
            <a:r>
              <a:rPr lang="ru-RU" sz="1600" dirty="0"/>
              <a:t> і для </a:t>
            </a:r>
            <a:r>
              <a:rPr lang="ru-RU" sz="1600" dirty="0" err="1"/>
              <a:t>сусідів-слов’ян</a:t>
            </a:r>
            <a:r>
              <a:rPr lang="ru-RU" sz="1600" dirty="0"/>
              <a:t>. Мазанки такого типу </a:t>
            </a:r>
            <a:r>
              <a:rPr lang="ru-RU" sz="1600" dirty="0" err="1"/>
              <a:t>були</a:t>
            </a:r>
            <a:r>
              <a:rPr lang="ru-RU" sz="1600" dirty="0"/>
              <a:t> </a:t>
            </a:r>
            <a:r>
              <a:rPr lang="ru-RU" sz="1600" dirty="0" err="1"/>
              <a:t>розповсюджені</a:t>
            </a:r>
            <a:r>
              <a:rPr lang="ru-RU" sz="1600" dirty="0"/>
              <a:t> в </a:t>
            </a:r>
            <a:r>
              <a:rPr lang="ru-RU" sz="1600" dirty="0" err="1"/>
              <a:t>південній</a:t>
            </a:r>
            <a:r>
              <a:rPr lang="ru-RU" sz="1600" dirty="0"/>
              <a:t> </a:t>
            </a:r>
            <a:r>
              <a:rPr lang="ru-RU" sz="1600" dirty="0" err="1"/>
              <a:t>смузі</a:t>
            </a:r>
            <a:r>
              <a:rPr lang="ru-RU" sz="1600" dirty="0"/>
              <a:t> </a:t>
            </a:r>
            <a:r>
              <a:rPr lang="ru-RU" sz="1600" dirty="0" err="1"/>
              <a:t>України</a:t>
            </a:r>
            <a:r>
              <a:rPr lang="ru-RU" sz="1600" dirty="0"/>
              <a:t>, особливо у </a:t>
            </a:r>
            <a:r>
              <a:rPr lang="ru-RU" sz="1600" dirty="0" err="1"/>
              <a:t>місцевостях</a:t>
            </a:r>
            <a:r>
              <a:rPr lang="ru-RU" sz="1600" dirty="0"/>
              <a:t>, </a:t>
            </a:r>
            <a:r>
              <a:rPr lang="ru-RU" sz="1600" dirty="0" err="1"/>
              <a:t>ближчих</a:t>
            </a:r>
            <a:r>
              <a:rPr lang="ru-RU" sz="1600" dirty="0"/>
              <a:t> до </a:t>
            </a:r>
            <a:r>
              <a:rPr lang="ru-RU" sz="1600" dirty="0" err="1"/>
              <a:t>Дніпра</a:t>
            </a:r>
            <a:r>
              <a:rPr lang="ru-RU" sz="1600" dirty="0"/>
              <a:t>. Тут </a:t>
            </a:r>
            <a:r>
              <a:rPr lang="ru-RU" sz="1600" dirty="0" err="1"/>
              <a:t>звернемо</a:t>
            </a:r>
            <a:r>
              <a:rPr lang="ru-RU" sz="1600" dirty="0"/>
              <a:t> </a:t>
            </a:r>
            <a:r>
              <a:rPr lang="ru-RU" sz="1600" dirty="0" err="1"/>
              <a:t>увагу</a:t>
            </a:r>
            <a:r>
              <a:rPr lang="ru-RU" sz="1600" dirty="0"/>
              <a:t> на те, </a:t>
            </a:r>
            <a:r>
              <a:rPr lang="ru-RU" sz="1600" dirty="0" err="1"/>
              <a:t>що</a:t>
            </a:r>
            <a:r>
              <a:rPr lang="ru-RU" sz="1600" dirty="0"/>
              <a:t> в </a:t>
            </a:r>
            <a:r>
              <a:rPr lang="ru-RU" sz="1600" dirty="0" err="1"/>
              <a:t>Безуглівці</a:t>
            </a:r>
            <a:r>
              <a:rPr lang="ru-RU" sz="1600" dirty="0"/>
              <a:t> </a:t>
            </a:r>
            <a:r>
              <a:rPr lang="ru-RU" sz="1600" dirty="0" err="1"/>
              <a:t>тече</a:t>
            </a:r>
            <a:r>
              <a:rPr lang="ru-RU" sz="1600" dirty="0"/>
              <a:t> </a:t>
            </a:r>
            <a:r>
              <a:rPr lang="ru-RU" sz="1600" dirty="0" err="1"/>
              <a:t>низинна</a:t>
            </a:r>
            <a:r>
              <a:rPr lang="ru-RU" sz="1600" dirty="0"/>
              <a:t> </a:t>
            </a:r>
            <a:r>
              <a:rPr lang="ru-RU" sz="1600" dirty="0" err="1"/>
              <a:t>річка</a:t>
            </a:r>
            <a:r>
              <a:rPr lang="ru-RU" sz="1600" dirty="0"/>
              <a:t> </a:t>
            </a:r>
            <a:r>
              <a:rPr lang="ru-RU" sz="1600" dirty="0" err="1"/>
              <a:t>Супій</a:t>
            </a:r>
            <a:r>
              <a:rPr lang="ru-RU" sz="1600" dirty="0"/>
              <a:t> з широкими </a:t>
            </a:r>
            <a:r>
              <a:rPr lang="ru-RU" sz="1600" dirty="0" err="1"/>
              <a:t>заболоченими</a:t>
            </a:r>
            <a:r>
              <a:rPr lang="ru-RU" sz="1600" dirty="0"/>
              <a:t> </a:t>
            </a:r>
            <a:r>
              <a:rPr lang="ru-RU" sz="1600" dirty="0" err="1"/>
              <a:t>заплавами</a:t>
            </a:r>
            <a:r>
              <a:rPr lang="ru-RU" sz="1600" dirty="0"/>
              <a:t>, </a:t>
            </a:r>
            <a:r>
              <a:rPr lang="ru-RU" sz="1600" dirty="0" err="1"/>
              <a:t>порослими</a:t>
            </a:r>
            <a:r>
              <a:rPr lang="ru-RU" sz="1600" dirty="0"/>
              <a:t> очеретом. </a:t>
            </a:r>
            <a:r>
              <a:rPr lang="ru-RU" sz="1600" dirty="0" err="1"/>
              <a:t>Тож</a:t>
            </a:r>
            <a:r>
              <a:rPr lang="ru-RU" sz="1600" dirty="0"/>
              <a:t> </a:t>
            </a:r>
            <a:r>
              <a:rPr lang="ru-RU" sz="1600" dirty="0" err="1"/>
              <a:t>найбільш</a:t>
            </a:r>
            <a:r>
              <a:rPr lang="ru-RU" sz="1600" dirty="0"/>
              <a:t> </a:t>
            </a:r>
            <a:r>
              <a:rPr lang="ru-RU" sz="1600" dirty="0" err="1"/>
              <a:t>швидким</a:t>
            </a:r>
            <a:r>
              <a:rPr lang="ru-RU" sz="1600" dirty="0"/>
              <a:t> </a:t>
            </a:r>
            <a:r>
              <a:rPr lang="ru-RU" sz="1600" dirty="0" err="1"/>
              <a:t>будівництвом</a:t>
            </a:r>
            <a:r>
              <a:rPr lang="ru-RU" sz="1600" dirty="0"/>
              <a:t> тут </a:t>
            </a:r>
            <a:r>
              <a:rPr lang="ru-RU" sz="1600" dirty="0" err="1"/>
              <a:t>було</a:t>
            </a:r>
            <a:r>
              <a:rPr lang="ru-RU" sz="1600" dirty="0"/>
              <a:t> </a:t>
            </a:r>
            <a:r>
              <a:rPr lang="ru-RU" sz="1600" dirty="0" err="1"/>
              <a:t>зведення</a:t>
            </a:r>
            <a:r>
              <a:rPr lang="ru-RU" sz="1600" dirty="0"/>
              <a:t> плотового </a:t>
            </a:r>
            <a:r>
              <a:rPr lang="ru-RU" sz="1600" dirty="0" err="1"/>
              <a:t>житла</a:t>
            </a:r>
            <a:r>
              <a:rPr lang="ru-RU" sz="1600" dirty="0"/>
              <a:t> </a:t>
            </a:r>
            <a:r>
              <a:rPr lang="ru-RU" sz="1600" dirty="0" err="1"/>
              <a:t>із</a:t>
            </a:r>
            <a:r>
              <a:rPr lang="ru-RU" sz="1600" dirty="0"/>
              <a:t> </a:t>
            </a:r>
            <a:r>
              <a:rPr lang="ru-RU" sz="1600" dirty="0" err="1"/>
              <a:t>хмизу</a:t>
            </a:r>
            <a:r>
              <a:rPr lang="ru-RU" sz="1600" dirty="0"/>
              <a:t> та очерету. Для </a:t>
            </a:r>
            <a:r>
              <a:rPr lang="ru-RU" sz="1600" dirty="0" err="1"/>
              <a:t>стін</a:t>
            </a:r>
            <a:r>
              <a:rPr lang="ru-RU" sz="1600" dirty="0"/>
              <a:t> </a:t>
            </a:r>
            <a:r>
              <a:rPr lang="ru-RU" sz="1600" dirty="0" err="1"/>
              <a:t>використовували</a:t>
            </a:r>
            <a:r>
              <a:rPr lang="ru-RU" sz="1600" dirty="0"/>
              <a:t> </a:t>
            </a:r>
            <a:r>
              <a:rPr lang="ru-RU" sz="1600" dirty="0" err="1"/>
              <a:t>дерев’яні</a:t>
            </a:r>
            <a:r>
              <a:rPr lang="ru-RU" sz="1600" dirty="0"/>
              <a:t> </a:t>
            </a:r>
            <a:r>
              <a:rPr lang="ru-RU" sz="1600" dirty="0" err="1"/>
              <a:t>стовпи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забивали через </a:t>
            </a:r>
            <a:r>
              <a:rPr lang="ru-RU" sz="1600" dirty="0" err="1"/>
              <a:t>кожні</a:t>
            </a:r>
            <a:r>
              <a:rPr lang="ru-RU" sz="1600" dirty="0"/>
              <a:t> 1,5 м, </a:t>
            </a:r>
            <a:r>
              <a:rPr lang="ru-RU" sz="1600" dirty="0" err="1"/>
              <a:t>потім</a:t>
            </a:r>
            <a:r>
              <a:rPr lang="ru-RU" sz="1600" dirty="0"/>
              <a:t> </a:t>
            </a:r>
            <a:r>
              <a:rPr lang="ru-RU" sz="1600" dirty="0" err="1"/>
              <a:t>обплітали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хмизом</a:t>
            </a:r>
            <a:r>
              <a:rPr lang="ru-RU" sz="1600" dirty="0"/>
              <a:t> і </a:t>
            </a:r>
            <a:r>
              <a:rPr lang="ru-RU" sz="1600" dirty="0" err="1"/>
              <a:t>обмазували</a:t>
            </a:r>
            <a:r>
              <a:rPr lang="ru-RU" sz="1600" dirty="0"/>
              <a:t> </a:t>
            </a:r>
            <a:r>
              <a:rPr lang="ru-RU" sz="1600" dirty="0" err="1"/>
              <a:t>розчином</a:t>
            </a:r>
            <a:r>
              <a:rPr lang="ru-RU" sz="1600" dirty="0"/>
              <a:t> </a:t>
            </a:r>
            <a:r>
              <a:rPr lang="ru-RU" sz="1600" dirty="0" err="1"/>
              <a:t>глини</a:t>
            </a:r>
            <a:r>
              <a:rPr lang="ru-RU" sz="1600" dirty="0"/>
              <a:t>, </a:t>
            </a:r>
            <a:r>
              <a:rPr lang="ru-RU" sz="1600" dirty="0" err="1"/>
              <a:t>піску</a:t>
            </a:r>
            <a:r>
              <a:rPr lang="ru-RU" sz="1600" dirty="0"/>
              <a:t> й </a:t>
            </a:r>
            <a:r>
              <a:rPr lang="ru-RU" sz="1600" dirty="0" err="1"/>
              <a:t>кінського</a:t>
            </a:r>
            <a:r>
              <a:rPr lang="ru-RU" sz="1600" dirty="0"/>
              <a:t> гною. У </a:t>
            </a:r>
            <a:r>
              <a:rPr lang="ru-RU" sz="1600" dirty="0" err="1"/>
              <a:t>цьому</a:t>
            </a:r>
            <a:r>
              <a:rPr lang="ru-RU" sz="1600" dirty="0"/>
              <a:t> </a:t>
            </a:r>
            <a:r>
              <a:rPr lang="ru-RU" sz="1600" dirty="0" err="1"/>
              <a:t>випадку</a:t>
            </a:r>
            <a:r>
              <a:rPr lang="ru-RU" sz="1600" dirty="0"/>
              <a:t> </a:t>
            </a:r>
            <a:r>
              <a:rPr lang="ru-RU" sz="1600" dirty="0" err="1"/>
              <a:t>теж</a:t>
            </a:r>
            <a:r>
              <a:rPr lang="ru-RU" sz="1600" dirty="0"/>
              <a:t> </a:t>
            </a:r>
            <a:r>
              <a:rPr lang="ru-RU" sz="1600" dirty="0" err="1"/>
              <a:t>раціональніше</a:t>
            </a:r>
            <a:r>
              <a:rPr lang="ru-RU" sz="1600" dirty="0"/>
              <a:t> </a:t>
            </a:r>
            <a:r>
              <a:rPr lang="ru-RU" sz="1600" dirty="0" err="1"/>
              <a:t>зробити</a:t>
            </a:r>
            <a:r>
              <a:rPr lang="ru-RU" sz="1600" dirty="0"/>
              <a:t> кути </a:t>
            </a:r>
            <a:r>
              <a:rPr lang="ru-RU" sz="1600" dirty="0" err="1"/>
              <a:t>округлими</a:t>
            </a:r>
            <a:r>
              <a:rPr lang="ru-RU" sz="1600" dirty="0"/>
              <a:t> для </a:t>
            </a:r>
            <a:r>
              <a:rPr lang="ru-RU" sz="1600" dirty="0" err="1"/>
              <a:t>кращого</a:t>
            </a:r>
            <a:r>
              <a:rPr lang="ru-RU" sz="1600" dirty="0"/>
              <a:t> </a:t>
            </a:r>
            <a:r>
              <a:rPr lang="ru-RU" sz="1600" dirty="0" err="1"/>
              <a:t>покриття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глиною.</a:t>
            </a:r>
          </a:p>
          <a:p>
            <a:r>
              <a:rPr lang="ru-RU" sz="1600" dirty="0"/>
              <a:t>Глина в </a:t>
            </a:r>
            <a:r>
              <a:rPr lang="ru-RU" sz="1600" dirty="0" err="1"/>
              <a:t>цій</a:t>
            </a:r>
            <a:r>
              <a:rPr lang="ru-RU" sz="1600" dirty="0"/>
              <a:t> </a:t>
            </a:r>
            <a:r>
              <a:rPr lang="ru-RU" sz="1600" dirty="0" err="1"/>
              <a:t>місцевості</a:t>
            </a:r>
            <a:r>
              <a:rPr lang="ru-RU" sz="1600" dirty="0"/>
              <a:t> </a:t>
            </a:r>
            <a:r>
              <a:rPr lang="ru-RU" sz="1600" dirty="0" err="1"/>
              <a:t>дуже</a:t>
            </a:r>
            <a:r>
              <a:rPr lang="ru-RU" sz="1600" dirty="0"/>
              <a:t> </a:t>
            </a:r>
            <a:r>
              <a:rPr lang="ru-RU" sz="1600" dirty="0" err="1"/>
              <a:t>поширений</a:t>
            </a:r>
            <a:r>
              <a:rPr lang="ru-RU" sz="1600" dirty="0"/>
              <a:t> </a:t>
            </a:r>
            <a:r>
              <a:rPr lang="ru-RU" sz="1600" dirty="0" err="1"/>
              <a:t>матеріал</a:t>
            </a:r>
            <a:r>
              <a:rPr lang="ru-RU" sz="1600" dirty="0"/>
              <a:t>. </a:t>
            </a:r>
            <a:r>
              <a:rPr lang="ru-RU" sz="1600" dirty="0" err="1"/>
              <a:t>Це</a:t>
            </a:r>
            <a:r>
              <a:rPr lang="ru-RU" sz="1600" dirty="0"/>
              <a:t> </a:t>
            </a:r>
            <a:r>
              <a:rPr lang="ru-RU" sz="1600" dirty="0" err="1"/>
              <a:t>пов’язано</a:t>
            </a:r>
            <a:r>
              <a:rPr lang="ru-RU" sz="1600" dirty="0"/>
              <a:t> з </a:t>
            </a:r>
            <a:r>
              <a:rPr lang="ru-RU" sz="1600" dirty="0" err="1"/>
              <a:t>геологією</a:t>
            </a:r>
            <a:r>
              <a:rPr lang="ru-RU" sz="1600" dirty="0"/>
              <a:t> </a:t>
            </a:r>
            <a:r>
              <a:rPr lang="ru-RU" sz="1600" dirty="0" err="1"/>
              <a:t>ґрунтів</a:t>
            </a:r>
            <a:r>
              <a:rPr lang="ru-RU" sz="1600" dirty="0"/>
              <a:t> </a:t>
            </a:r>
            <a:r>
              <a:rPr lang="ru-RU" sz="1600" dirty="0" err="1"/>
              <a:t>Лівобережного</a:t>
            </a:r>
            <a:r>
              <a:rPr lang="ru-RU" sz="1600" dirty="0"/>
              <a:t> </a:t>
            </a:r>
            <a:r>
              <a:rPr lang="ru-RU" sz="1600" dirty="0" err="1"/>
              <a:t>Наддніпров’я</a:t>
            </a:r>
            <a:r>
              <a:rPr lang="ru-RU" sz="1600" dirty="0"/>
              <a:t>, а </a:t>
            </a:r>
            <a:r>
              <a:rPr lang="ru-RU" sz="1600" dirty="0" err="1"/>
              <a:t>саме</a:t>
            </a:r>
            <a:r>
              <a:rPr lang="ru-RU" sz="1600" dirty="0"/>
              <a:t> – дно </a:t>
            </a:r>
            <a:r>
              <a:rPr lang="ru-RU" sz="1600" dirty="0" err="1"/>
              <a:t>річкових</a:t>
            </a:r>
            <a:r>
              <a:rPr lang="ru-RU" sz="1600" dirty="0"/>
              <a:t> долин </a:t>
            </a:r>
            <a:r>
              <a:rPr lang="ru-RU" sz="1600" dirty="0" err="1"/>
              <a:t>складене</a:t>
            </a:r>
            <a:r>
              <a:rPr lang="ru-RU" sz="1600" dirty="0"/>
              <a:t> з </a:t>
            </a:r>
            <a:r>
              <a:rPr lang="ru-RU" sz="1600" dirty="0" err="1"/>
              <a:t>глинистих</a:t>
            </a:r>
            <a:r>
              <a:rPr lang="ru-RU" sz="1600" dirty="0"/>
              <a:t> </a:t>
            </a:r>
            <a:r>
              <a:rPr lang="ru-RU" sz="1600" dirty="0" err="1"/>
              <a:t>алювіальних</a:t>
            </a:r>
            <a:r>
              <a:rPr lang="ru-RU" sz="1600" dirty="0"/>
              <a:t> </a:t>
            </a:r>
            <a:r>
              <a:rPr lang="ru-RU" sz="1600" dirty="0" err="1"/>
              <a:t>прошарувань</a:t>
            </a:r>
            <a:r>
              <a:rPr lang="ru-RU" sz="1600" dirty="0"/>
              <a:t> </a:t>
            </a:r>
            <a:r>
              <a:rPr lang="ru-RU" sz="1600" dirty="0" err="1"/>
              <a:t>льодовикового</a:t>
            </a:r>
            <a:r>
              <a:rPr lang="ru-RU" sz="1600" dirty="0"/>
              <a:t> </a:t>
            </a:r>
            <a:r>
              <a:rPr lang="ru-RU" sz="1600" dirty="0" err="1"/>
              <a:t>періоду</a:t>
            </a:r>
            <a:r>
              <a:rPr lang="ru-RU" sz="1600" dirty="0"/>
              <a:t>. </a:t>
            </a:r>
            <a:r>
              <a:rPr lang="ru-RU" sz="1600" dirty="0" err="1"/>
              <a:t>Наявність</a:t>
            </a:r>
            <a:r>
              <a:rPr lang="ru-RU" sz="1600" dirty="0"/>
              <a:t> таких </a:t>
            </a:r>
            <a:r>
              <a:rPr lang="ru-RU" sz="1600" dirty="0" err="1"/>
              <a:t>непромокальних</a:t>
            </a:r>
            <a:r>
              <a:rPr lang="ru-RU" sz="1600" dirty="0"/>
              <a:t> </a:t>
            </a:r>
            <a:r>
              <a:rPr lang="ru-RU" sz="1600" dirty="0" err="1"/>
              <a:t>глинистих</a:t>
            </a:r>
            <a:r>
              <a:rPr lang="ru-RU" sz="1600" dirty="0"/>
              <a:t> і </a:t>
            </a:r>
            <a:r>
              <a:rPr lang="ru-RU" sz="1600" dirty="0" err="1"/>
              <a:t>суглинистих</a:t>
            </a:r>
            <a:r>
              <a:rPr lang="ru-RU" sz="1600" dirty="0"/>
              <a:t> </a:t>
            </a:r>
            <a:r>
              <a:rPr lang="ru-RU" sz="1600" dirty="0" err="1"/>
              <a:t>покладів</a:t>
            </a:r>
            <a:r>
              <a:rPr lang="ru-RU" sz="1600" dirty="0"/>
              <a:t> і </a:t>
            </a:r>
            <a:r>
              <a:rPr lang="ru-RU" sz="1600" dirty="0" err="1"/>
              <a:t>сприяє</a:t>
            </a:r>
            <a:r>
              <a:rPr lang="ru-RU" sz="1600" dirty="0"/>
              <a:t> </a:t>
            </a:r>
            <a:r>
              <a:rPr lang="ru-RU" sz="1600" dirty="0" err="1"/>
              <a:t>заболоченню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6812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562" y="321742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/>
              <a:t>2.2. </a:t>
            </a:r>
            <a:r>
              <a:rPr lang="ru-RU" b="1" u="sng" dirty="0" err="1"/>
              <a:t>Типологія</a:t>
            </a:r>
            <a:r>
              <a:rPr lang="ru-RU" b="1" u="sng" dirty="0"/>
              <a:t> </a:t>
            </a:r>
            <a:r>
              <a:rPr lang="ru-RU" b="1" u="sng" dirty="0" err="1"/>
              <a:t>середземноморського</a:t>
            </a:r>
            <a:r>
              <a:rPr lang="ru-RU" b="1" u="sng" dirty="0"/>
              <a:t> </a:t>
            </a:r>
            <a:r>
              <a:rPr lang="ru-RU" b="1" u="sng" dirty="0" err="1"/>
              <a:t>житла</a:t>
            </a:r>
            <a:r>
              <a:rPr lang="ru-RU" b="1" u="sng" dirty="0"/>
              <a:t>: </a:t>
            </a:r>
            <a:r>
              <a:rPr lang="ru-RU" b="1" u="sng" dirty="0" err="1"/>
              <a:t>порівняльний</a:t>
            </a:r>
            <a:r>
              <a:rPr lang="ru-RU" b="1" u="sng" dirty="0"/>
              <a:t> аналіз </a:t>
            </a:r>
            <a:r>
              <a:rPr lang="ru-RU" b="1" u="sng" dirty="0" err="1"/>
              <a:t>інтер'єрів</a:t>
            </a:r>
            <a:r>
              <a:rPr lang="ru-RU" b="1" u="sng" dirty="0"/>
              <a:t> </a:t>
            </a:r>
            <a:r>
              <a:rPr lang="ru-RU" b="1" u="sng" dirty="0" err="1"/>
              <a:t>традиційних</a:t>
            </a:r>
            <a:r>
              <a:rPr lang="ru-RU" b="1" u="sng" dirty="0"/>
              <a:t> </a:t>
            </a:r>
            <a:r>
              <a:rPr lang="ru-RU" b="1" u="sng" dirty="0" err="1"/>
              <a:t>будинків</a:t>
            </a:r>
            <a:r>
              <a:rPr lang="ru-RU" b="1" u="sng" dirty="0"/>
              <a:t> </a:t>
            </a:r>
            <a:r>
              <a:rPr lang="ru-RU" b="1" u="sng" dirty="0" err="1"/>
              <a:t>Греції</a:t>
            </a:r>
            <a:r>
              <a:rPr lang="ru-RU" b="1" u="sng" dirty="0"/>
              <a:t> та </a:t>
            </a:r>
            <a:r>
              <a:rPr lang="ru-RU" b="1" u="sng" dirty="0" err="1"/>
              <a:t>будівель</a:t>
            </a:r>
            <a:r>
              <a:rPr lang="ru-RU" b="1" u="sng" dirty="0"/>
              <a:t> села </a:t>
            </a:r>
            <a:r>
              <a:rPr lang="ru-RU" b="1" u="sng" dirty="0" err="1"/>
              <a:t>Безуглівки</a:t>
            </a:r>
            <a:endParaRPr lang="ru-RU" b="1" u="sng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317939"/>
              </p:ext>
            </p:extLst>
          </p:nvPr>
        </p:nvGraphicFramePr>
        <p:xfrm>
          <a:off x="477094" y="1196752"/>
          <a:ext cx="8229600" cy="24917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Елемент порівняння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Традиційна архітектура Епіру (Греція)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Будинки с. Безуглівка (Україна)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Стиковка стін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Плавний радіусний перехід, відсутність вертикальної лінії кута.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«Безуглий» кут, затертий глиною до овального стану.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400"/>
                        </a:spcAft>
                      </a:pPr>
                      <a:r>
                        <a:rPr lang="ru-RU" sz="1350">
                          <a:effectLst/>
                        </a:rPr>
                        <a:t>«Скульптурна» обробка кутів (Концепція «Plastiki»)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400"/>
                        </a:spcAft>
                      </a:pPr>
                      <a:r>
                        <a:rPr lang="ru-RU" sz="1200" dirty="0">
                          <a:effectLst/>
                        </a:rPr>
                        <a:t>В </a:t>
                      </a:r>
                      <a:r>
                        <a:rPr lang="ru-RU" sz="1200" dirty="0" err="1">
                          <a:effectLst/>
                        </a:rPr>
                        <a:t>Епірі</a:t>
                      </a:r>
                      <a:r>
                        <a:rPr lang="ru-RU" sz="1200" dirty="0">
                          <a:effectLst/>
                        </a:rPr>
                        <a:t> кути не просто </a:t>
                      </a:r>
                      <a:r>
                        <a:rPr lang="ru-RU" sz="1200" dirty="0" err="1">
                          <a:effectLst/>
                        </a:rPr>
                        <a:t>згладжували</a:t>
                      </a:r>
                      <a:r>
                        <a:rPr lang="ru-RU" sz="1200" dirty="0">
                          <a:effectLst/>
                        </a:rPr>
                        <a:t> — їх «затирали» так, щоб </a:t>
                      </a:r>
                      <a:r>
                        <a:rPr lang="ru-RU" sz="1200" dirty="0" err="1">
                          <a:effectLst/>
                        </a:rPr>
                        <a:t>перехід</a:t>
                      </a:r>
                      <a:r>
                        <a:rPr lang="ru-RU" sz="1200" dirty="0">
                          <a:effectLst/>
                        </a:rPr>
                        <a:t> від </a:t>
                      </a:r>
                      <a:r>
                        <a:rPr lang="ru-RU" sz="1200" dirty="0" err="1">
                          <a:effectLst/>
                        </a:rPr>
                        <a:t>однієї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стіни</a:t>
                      </a:r>
                      <a:r>
                        <a:rPr lang="ru-RU" sz="1200" dirty="0">
                          <a:effectLst/>
                        </a:rPr>
                        <a:t> до </a:t>
                      </a:r>
                      <a:r>
                        <a:rPr lang="ru-RU" sz="1200" dirty="0" err="1">
                          <a:effectLst/>
                        </a:rPr>
                        <a:t>іншої</a:t>
                      </a:r>
                      <a:r>
                        <a:rPr lang="ru-RU" sz="1200" dirty="0">
                          <a:effectLst/>
                        </a:rPr>
                        <a:t> був </a:t>
                      </a:r>
                      <a:r>
                        <a:rPr lang="ru-RU" sz="1200" dirty="0" err="1">
                          <a:effectLst/>
                        </a:rPr>
                        <a:t>невидимим</a:t>
                      </a:r>
                      <a:r>
                        <a:rPr lang="ru-RU" sz="1200" dirty="0">
                          <a:effectLst/>
                        </a:rPr>
                        <a:t>. Це </a:t>
                      </a:r>
                      <a:r>
                        <a:rPr lang="ru-RU" sz="1200" dirty="0" err="1">
                          <a:effectLst/>
                        </a:rPr>
                        <a:t>візуально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розширювало</a:t>
                      </a:r>
                      <a:r>
                        <a:rPr lang="ru-RU" sz="1200" dirty="0">
                          <a:effectLst/>
                        </a:rPr>
                        <a:t> простір маленьких </a:t>
                      </a:r>
                      <a:r>
                        <a:rPr lang="ru-RU" sz="1200" dirty="0" err="1">
                          <a:effectLst/>
                        </a:rPr>
                        <a:t>кімнат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200">
                          <a:effectLst/>
                        </a:rPr>
                        <a:t>У Безуглівці: Схожий прийом використовували при мазанні хат. Якщо ви бачили в селі стіни, де кут «схований» за плавним заокругленням, — це і є пряма візуальна репліка грецького стилю..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Матеріали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400"/>
                        </a:spcAft>
                      </a:pPr>
                      <a:r>
                        <a:rPr lang="ru-RU" sz="1200">
                          <a:effectLst/>
                        </a:rPr>
                        <a:t>Глина, вапно, камінь (для монолітності).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400"/>
                        </a:spcAft>
                      </a:pPr>
                      <a:r>
                        <a:rPr lang="ru-RU" sz="1200" dirty="0">
                          <a:effectLst/>
                        </a:rPr>
                        <a:t>Саман, бита глина (</a:t>
                      </a:r>
                      <a:r>
                        <a:rPr lang="ru-RU" sz="1200" dirty="0" err="1">
                          <a:effectLst/>
                        </a:rPr>
                        <a:t>забезпечують</a:t>
                      </a:r>
                      <a:r>
                        <a:rPr lang="ru-RU" sz="1200" dirty="0">
                          <a:effectLst/>
                        </a:rPr>
                        <a:t> ту саму </a:t>
                      </a:r>
                      <a:r>
                        <a:rPr lang="ru-RU" sz="1200" dirty="0" err="1">
                          <a:effectLst/>
                        </a:rPr>
                        <a:t>пластичність</a:t>
                      </a:r>
                      <a:r>
                        <a:rPr lang="ru-RU" sz="1200" dirty="0">
                          <a:effectLst/>
                        </a:rPr>
                        <a:t>).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57200" y="4293096"/>
            <a:ext cx="8229600" cy="20928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uk-UA" sz="1600" dirty="0">
                <a:latin typeface="Arial"/>
                <a:ea typeface="Calibri"/>
              </a:rPr>
              <a:t>Отже, зважаючи на особливості архітектури греків, можемо припустити наступне. Округлі внутрішні кути в прямокутному житлі села </a:t>
            </a:r>
            <a:r>
              <a:rPr lang="uk-UA" sz="1600" dirty="0" err="1">
                <a:latin typeface="Arial"/>
                <a:ea typeface="Calibri"/>
              </a:rPr>
              <a:t>Безуглівки</a:t>
            </a:r>
            <a:r>
              <a:rPr lang="uk-UA" sz="1600" dirty="0">
                <a:latin typeface="Arial"/>
                <a:ea typeface="Calibri"/>
              </a:rPr>
              <a:t> мешканці завбачливо залишали для невеликих округлих колон у перспективі майбутнього домашнього храму, адже таке будівництво потребувало чималих коштів. Вочевидь подібне мурування стін з заокругленими кутами залишилось традицією саме в оселях місцевих власників – вихідців з ніжинської грецької діаспори як елемент храмової архітектурної традиції</a:t>
            </a:r>
            <a:r>
              <a:rPr lang="uk-UA" dirty="0">
                <a:latin typeface="Arial"/>
                <a:ea typeface="Calibri"/>
              </a:rPr>
              <a:t>. </a:t>
            </a:r>
            <a:r>
              <a:rPr lang="uk-UA" sz="1600" u="sng" dirty="0">
                <a:latin typeface="Arial"/>
                <a:ea typeface="Calibri"/>
              </a:rPr>
              <a:t>До речі, у Чернігівській області є село Безуглівка, назва якого можливо має таке ж значення</a:t>
            </a:r>
            <a:endParaRPr lang="ru-RU" sz="1600" u="sng" dirty="0"/>
          </a:p>
        </p:txBody>
      </p:sp>
    </p:spTree>
    <p:extLst>
      <p:ext uri="{BB962C8B-B14F-4D97-AF65-F5344CB8AC3E}">
        <p14:creationId xmlns:p14="http://schemas.microsoft.com/office/powerpoint/2010/main" val="2887415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439" y="1124744"/>
            <a:ext cx="389572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93" y="296404"/>
            <a:ext cx="521657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Зрозуміти</a:t>
            </a:r>
            <a:r>
              <a:rPr lang="ru-RU" dirty="0"/>
              <a:t> </a:t>
            </a:r>
            <a:r>
              <a:rPr lang="ru-RU" dirty="0" err="1"/>
              <a:t>грецьку</a:t>
            </a:r>
            <a:r>
              <a:rPr lang="ru-RU" dirty="0"/>
              <a:t> </a:t>
            </a:r>
            <a:r>
              <a:rPr lang="ru-RU" dirty="0" err="1"/>
              <a:t>античну</a:t>
            </a:r>
            <a:r>
              <a:rPr lang="ru-RU" dirty="0"/>
              <a:t> </a:t>
            </a:r>
            <a:r>
              <a:rPr lang="ru-RU" dirty="0" err="1"/>
              <a:t>архітектуру</a:t>
            </a:r>
            <a:r>
              <a:rPr lang="ru-RU" dirty="0"/>
              <a:t> </a:t>
            </a:r>
            <a:r>
              <a:rPr lang="ru-RU" dirty="0" err="1"/>
              <a:t>легше</a:t>
            </a:r>
            <a:r>
              <a:rPr lang="ru-RU" dirty="0"/>
              <a:t> через </a:t>
            </a:r>
            <a:r>
              <a:rPr lang="ru-RU" dirty="0" err="1"/>
              <a:t>ставлення</a:t>
            </a:r>
            <a:r>
              <a:rPr lang="ru-RU" dirty="0"/>
              <a:t> </a:t>
            </a:r>
            <a:r>
              <a:rPr lang="ru-RU" dirty="0" err="1"/>
              <a:t>греків</a:t>
            </a:r>
            <a:r>
              <a:rPr lang="ru-RU" dirty="0"/>
              <a:t> до </a:t>
            </a:r>
            <a:r>
              <a:rPr lang="ru-RU" dirty="0" err="1"/>
              <a:t>світу</a:t>
            </a:r>
            <a:r>
              <a:rPr lang="ru-RU" dirty="0"/>
              <a:t>: </a:t>
            </a:r>
            <a:r>
              <a:rPr lang="ru-RU" dirty="0" err="1"/>
              <a:t>світ</a:t>
            </a:r>
            <a:r>
              <a:rPr lang="ru-RU" dirty="0"/>
              <a:t> – як </a:t>
            </a:r>
            <a:r>
              <a:rPr lang="ru-RU" dirty="0" err="1"/>
              <a:t>гармонійну</a:t>
            </a:r>
            <a:r>
              <a:rPr lang="ru-RU" dirty="0"/>
              <a:t> і </a:t>
            </a:r>
            <a:r>
              <a:rPr lang="ru-RU" dirty="0" err="1"/>
              <a:t>впорядковану</a:t>
            </a:r>
            <a:r>
              <a:rPr lang="ru-RU" dirty="0"/>
              <a:t> </a:t>
            </a:r>
            <a:r>
              <a:rPr lang="ru-RU" dirty="0" err="1"/>
              <a:t>єдність</a:t>
            </a:r>
            <a:r>
              <a:rPr lang="ru-RU" dirty="0"/>
              <a:t>, яку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пізнати</a:t>
            </a:r>
            <a:r>
              <a:rPr lang="ru-RU" dirty="0"/>
              <a:t>, і </a:t>
            </a:r>
            <a:r>
              <a:rPr lang="ru-RU" dirty="0" err="1"/>
              <a:t>людину</a:t>
            </a:r>
            <a:r>
              <a:rPr lang="ru-RU" dirty="0"/>
              <a:t> – як </a:t>
            </a:r>
            <a:r>
              <a:rPr lang="ru-RU" dirty="0" err="1"/>
              <a:t>частину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, Космосу. Тому </a:t>
            </a:r>
            <a:r>
              <a:rPr lang="ru-RU" dirty="0" err="1"/>
              <a:t>архітектура</a:t>
            </a:r>
            <a:r>
              <a:rPr lang="ru-RU" dirty="0"/>
              <a:t> </a:t>
            </a:r>
            <a:r>
              <a:rPr lang="ru-RU" dirty="0" err="1"/>
              <a:t>відображала</a:t>
            </a:r>
            <a:r>
              <a:rPr lang="ru-RU" dirty="0"/>
              <a:t> </a:t>
            </a:r>
            <a:r>
              <a:rPr lang="ru-RU" dirty="0" err="1"/>
              <a:t>релігійність</a:t>
            </a:r>
            <a:r>
              <a:rPr lang="ru-RU" dirty="0"/>
              <a:t> через </a:t>
            </a:r>
            <a:r>
              <a:rPr lang="ru-RU" dirty="0" err="1"/>
              <a:t>спорудження</a:t>
            </a:r>
            <a:r>
              <a:rPr lang="ru-RU" dirty="0"/>
              <a:t> </a:t>
            </a:r>
            <a:r>
              <a:rPr lang="ru-RU" dirty="0" err="1"/>
              <a:t>святинь</a:t>
            </a:r>
            <a:r>
              <a:rPr lang="ru-RU" dirty="0"/>
              <a:t>.</a:t>
            </a:r>
          </a:p>
          <a:p>
            <a:r>
              <a:rPr lang="ru-RU" dirty="0"/>
              <a:t>Греки </a:t>
            </a:r>
            <a:r>
              <a:rPr lang="ru-RU" dirty="0" err="1"/>
              <a:t>вірили</a:t>
            </a:r>
            <a:r>
              <a:rPr lang="ru-RU" dirty="0"/>
              <a:t> в </a:t>
            </a:r>
            <a:r>
              <a:rPr lang="ru-RU" dirty="0" err="1"/>
              <a:t>богів</a:t>
            </a:r>
            <a:r>
              <a:rPr lang="ru-RU" dirty="0"/>
              <a:t> і </a:t>
            </a:r>
            <a:r>
              <a:rPr lang="ru-RU" dirty="0" err="1"/>
              <a:t>будували</a:t>
            </a:r>
            <a:r>
              <a:rPr lang="ru-RU" dirty="0"/>
              <a:t> для них </a:t>
            </a:r>
            <a:r>
              <a:rPr lang="ru-RU" dirty="0" err="1"/>
              <a:t>храми</a:t>
            </a:r>
            <a:r>
              <a:rPr lang="ru-RU" dirty="0"/>
              <a:t>. </a:t>
            </a:r>
            <a:r>
              <a:rPr lang="ru-RU" dirty="0" err="1"/>
              <a:t>Античний</a:t>
            </a:r>
            <a:r>
              <a:rPr lang="ru-RU" dirty="0"/>
              <a:t> храм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важливим</a:t>
            </a:r>
            <a:r>
              <a:rPr lang="ru-RU" dirty="0"/>
              <a:t> </a:t>
            </a:r>
            <a:r>
              <a:rPr lang="ru-RU" dirty="0" err="1"/>
              <a:t>місцем</a:t>
            </a:r>
            <a:r>
              <a:rPr lang="ru-RU" dirty="0"/>
              <a:t> — «домом» </a:t>
            </a:r>
            <a:r>
              <a:rPr lang="ru-RU" dirty="0" err="1"/>
              <a:t>певного</a:t>
            </a:r>
            <a:r>
              <a:rPr lang="ru-RU" dirty="0"/>
              <a:t> бога-покровителя, часто скарбницею, тому </a:t>
            </a:r>
            <a:r>
              <a:rPr lang="ru-RU" dirty="0" err="1"/>
              <a:t>храмова</a:t>
            </a:r>
            <a:r>
              <a:rPr lang="ru-RU" dirty="0"/>
              <a:t> </a:t>
            </a:r>
            <a:r>
              <a:rPr lang="ru-RU" dirty="0" err="1"/>
              <a:t>архітектура</a:t>
            </a:r>
            <a:r>
              <a:rPr lang="ru-RU" dirty="0"/>
              <a:t> </a:t>
            </a:r>
            <a:r>
              <a:rPr lang="ru-RU" dirty="0" err="1"/>
              <a:t>концентрувала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зусиль</a:t>
            </a:r>
            <a:r>
              <a:rPr lang="ru-RU" dirty="0"/>
              <a:t> </a:t>
            </a:r>
            <a:r>
              <a:rPr lang="ru-RU" dirty="0" err="1"/>
              <a:t>античних</a:t>
            </a:r>
            <a:r>
              <a:rPr lang="ru-RU" dirty="0"/>
              <a:t> зодчих.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345" y="3495418"/>
            <a:ext cx="41764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Першою</a:t>
            </a:r>
            <a:r>
              <a:rPr lang="ru-RU" dirty="0"/>
              <a:t> </a:t>
            </a:r>
            <a:r>
              <a:rPr lang="ru-RU" dirty="0" err="1"/>
              <a:t>візантійською</a:t>
            </a:r>
            <a:r>
              <a:rPr lang="ru-RU" dirty="0"/>
              <a:t> </a:t>
            </a:r>
            <a:r>
              <a:rPr lang="ru-RU" dirty="0" err="1"/>
              <a:t>будівлею</a:t>
            </a:r>
            <a:r>
              <a:rPr lang="ru-RU" dirty="0"/>
              <a:t> Константинополя стала </a:t>
            </a:r>
            <a:r>
              <a:rPr lang="ru-RU" dirty="0" err="1"/>
              <a:t>церква</a:t>
            </a:r>
            <a:r>
              <a:rPr lang="ru-RU" dirty="0"/>
              <a:t> </a:t>
            </a:r>
            <a:r>
              <a:rPr lang="ru-RU" dirty="0" err="1"/>
              <a:t>Сергія</a:t>
            </a:r>
            <a:r>
              <a:rPr lang="ru-RU" dirty="0"/>
              <a:t> й Вакха. </a:t>
            </a:r>
            <a:r>
              <a:rPr lang="ru-RU" dirty="0" err="1"/>
              <a:t>Внутрішні</a:t>
            </a:r>
            <a:r>
              <a:rPr lang="ru-RU" dirty="0"/>
              <a:t> </a:t>
            </a:r>
            <a:r>
              <a:rPr lang="ru-RU" dirty="0" err="1"/>
              <a:t>сторони</a:t>
            </a:r>
            <a:r>
              <a:rPr lang="ru-RU" dirty="0"/>
              <a:t> </a:t>
            </a:r>
            <a:r>
              <a:rPr lang="ru-RU" dirty="0" err="1"/>
              <a:t>кутів</a:t>
            </a:r>
            <a:r>
              <a:rPr lang="ru-RU" dirty="0"/>
              <a:t> квадрата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кутові</a:t>
            </a:r>
            <a:r>
              <a:rPr lang="ru-RU" dirty="0"/>
              <a:t> </a:t>
            </a:r>
            <a:r>
              <a:rPr lang="ru-RU" dirty="0" err="1"/>
              <a:t>ніші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служать</a:t>
            </a:r>
            <a:r>
              <a:rPr lang="ru-RU" dirty="0"/>
              <a:t> </a:t>
            </a:r>
            <a:r>
              <a:rPr lang="ru-RU" dirty="0" err="1"/>
              <a:t>перехідним</a:t>
            </a:r>
            <a:r>
              <a:rPr lang="ru-RU" dirty="0"/>
              <a:t> </a:t>
            </a:r>
            <a:r>
              <a:rPr lang="ru-RU" dirty="0" err="1"/>
              <a:t>елементом</a:t>
            </a:r>
            <a:r>
              <a:rPr lang="ru-RU" dirty="0"/>
              <a:t> до </a:t>
            </a:r>
            <a:r>
              <a:rPr lang="ru-RU" dirty="0" err="1"/>
              <a:t>восьмикутника</a:t>
            </a:r>
            <a:r>
              <a:rPr lang="ru-RU" dirty="0"/>
              <a:t>. </a:t>
            </a:r>
            <a:r>
              <a:rPr lang="ru-RU" dirty="0" err="1"/>
              <a:t>Вісім</a:t>
            </a:r>
            <a:r>
              <a:rPr lang="ru-RU" dirty="0"/>
              <a:t> </a:t>
            </a:r>
            <a:r>
              <a:rPr lang="ru-RU" dirty="0" err="1"/>
              <a:t>кутів</a:t>
            </a:r>
            <a:r>
              <a:rPr lang="ru-RU" dirty="0"/>
              <a:t> </a:t>
            </a:r>
            <a:r>
              <a:rPr lang="ru-RU" dirty="0" err="1"/>
              <a:t>восьмикутника</a:t>
            </a:r>
            <a:r>
              <a:rPr lang="ru-RU" dirty="0"/>
              <a:t> </a:t>
            </a:r>
            <a:r>
              <a:rPr lang="ru-RU" dirty="0" err="1"/>
              <a:t>виконані</a:t>
            </a:r>
            <a:r>
              <a:rPr lang="ru-RU" dirty="0"/>
              <a:t> як </a:t>
            </a:r>
            <a:r>
              <a:rPr lang="ru-RU" dirty="0" err="1"/>
              <a:t>пілони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несуть</a:t>
            </a:r>
            <a:r>
              <a:rPr lang="ru-RU" dirty="0"/>
              <a:t> купол.</a:t>
            </a:r>
          </a:p>
        </p:txBody>
      </p:sp>
    </p:spTree>
    <p:extLst>
      <p:ext uri="{BB962C8B-B14F-4D97-AF65-F5344CB8AC3E}">
        <p14:creationId xmlns:p14="http://schemas.microsoft.com/office/powerpoint/2010/main" val="3913244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332656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/>
              <a:t>2.3. </a:t>
            </a:r>
            <a:r>
              <a:rPr lang="ru-RU" b="1" u="sng" dirty="0" err="1"/>
              <a:t>Символізм</a:t>
            </a:r>
            <a:r>
              <a:rPr lang="ru-RU" b="1" u="sng" dirty="0"/>
              <a:t> та </a:t>
            </a:r>
            <a:r>
              <a:rPr lang="ru-RU" b="1" u="sng" dirty="0" err="1"/>
              <a:t>функціональність</a:t>
            </a:r>
            <a:r>
              <a:rPr lang="ru-RU" b="1" u="sng" dirty="0"/>
              <a:t>: </a:t>
            </a:r>
            <a:r>
              <a:rPr lang="ru-RU" b="1" u="sng" dirty="0" err="1"/>
              <a:t>Психологічний</a:t>
            </a:r>
            <a:r>
              <a:rPr lang="ru-RU" b="1" u="sng" dirty="0"/>
              <a:t> комфорт, </a:t>
            </a:r>
            <a:r>
              <a:rPr lang="ru-RU" b="1" u="sng" dirty="0" err="1"/>
              <a:t>теплообмін</a:t>
            </a:r>
            <a:r>
              <a:rPr lang="ru-RU" b="1" u="sng" dirty="0"/>
              <a:t> та </a:t>
            </a:r>
            <a:r>
              <a:rPr lang="ru-RU" b="1" u="sng" dirty="0" err="1"/>
              <a:t>гігієнічні</a:t>
            </a:r>
            <a:r>
              <a:rPr lang="ru-RU" b="1" u="sng" dirty="0"/>
              <a:t> </a:t>
            </a:r>
            <a:r>
              <a:rPr lang="ru-RU" b="1" u="sng" dirty="0" err="1"/>
              <a:t>переваги</a:t>
            </a:r>
            <a:r>
              <a:rPr lang="ru-RU" b="1" u="sng" dirty="0"/>
              <a:t> </a:t>
            </a:r>
            <a:r>
              <a:rPr lang="ru-RU" b="1" u="sng" dirty="0" err="1"/>
              <a:t>заокруглених</a:t>
            </a:r>
            <a:r>
              <a:rPr lang="ru-RU" b="1" u="sng" dirty="0"/>
              <a:t> форм у </a:t>
            </a:r>
            <a:r>
              <a:rPr lang="ru-RU" b="1" u="sng" dirty="0" err="1"/>
              <a:t>грецькій</a:t>
            </a:r>
            <a:r>
              <a:rPr lang="ru-RU" b="1" u="sng" dirty="0"/>
              <a:t> </a:t>
            </a:r>
            <a:r>
              <a:rPr lang="ru-RU" b="1" u="sng" dirty="0" err="1"/>
              <a:t>традиції</a:t>
            </a:r>
            <a:r>
              <a:rPr lang="ru-RU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0655" y="992891"/>
            <a:ext cx="85689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•</a:t>
            </a:r>
            <a:r>
              <a:rPr lang="ru-RU" dirty="0" err="1"/>
              <a:t>Практичне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: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захищало</a:t>
            </a:r>
            <a:r>
              <a:rPr lang="ru-RU" dirty="0"/>
              <a:t> кути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оббивання</a:t>
            </a:r>
            <a:r>
              <a:rPr lang="ru-RU" dirty="0"/>
              <a:t> та </a:t>
            </a:r>
            <a:r>
              <a:rPr lang="ru-RU" dirty="0" err="1"/>
              <a:t>вологи</a:t>
            </a:r>
            <a:r>
              <a:rPr lang="ru-RU" dirty="0"/>
              <a:t>.</a:t>
            </a:r>
          </a:p>
          <a:p>
            <a:r>
              <a:rPr lang="ru-RU" dirty="0"/>
              <a:t>•</a:t>
            </a:r>
            <a:r>
              <a:rPr lang="ru-RU" dirty="0" err="1"/>
              <a:t>Естетичне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: </a:t>
            </a:r>
            <a:r>
              <a:rPr lang="ru-RU" dirty="0" err="1"/>
              <a:t>Така</a:t>
            </a:r>
            <a:r>
              <a:rPr lang="ru-RU" dirty="0"/>
              <a:t> хата </a:t>
            </a:r>
            <a:r>
              <a:rPr lang="ru-RU" dirty="0" err="1"/>
              <a:t>виглядала</a:t>
            </a:r>
            <a:r>
              <a:rPr lang="ru-RU" dirty="0"/>
              <a:t> «литою».</a:t>
            </a:r>
          </a:p>
          <a:p>
            <a:r>
              <a:rPr lang="ru-RU" dirty="0"/>
              <a:t>Для </a:t>
            </a:r>
            <a:r>
              <a:rPr lang="ru-RU" dirty="0" err="1"/>
              <a:t>українського</a:t>
            </a:r>
            <a:r>
              <a:rPr lang="ru-RU" dirty="0"/>
              <a:t> ока, </a:t>
            </a:r>
            <a:r>
              <a:rPr lang="ru-RU" dirty="0" err="1"/>
              <a:t>звиклого</a:t>
            </a:r>
            <a:r>
              <a:rPr lang="ru-RU" dirty="0"/>
              <a:t> до </a:t>
            </a:r>
            <a:r>
              <a:rPr lang="ru-RU" dirty="0" err="1"/>
              <a:t>чітких</a:t>
            </a:r>
            <a:r>
              <a:rPr lang="ru-RU" dirty="0"/>
              <a:t> </a:t>
            </a:r>
            <a:r>
              <a:rPr lang="ru-RU" dirty="0" err="1"/>
              <a:t>кутів</a:t>
            </a:r>
            <a:r>
              <a:rPr lang="ru-RU" dirty="0"/>
              <a:t> </a:t>
            </a:r>
            <a:r>
              <a:rPr lang="ru-RU" dirty="0" err="1"/>
              <a:t>зрубів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мазанок, </a:t>
            </a:r>
            <a:r>
              <a:rPr lang="ru-RU" dirty="0" err="1"/>
              <a:t>така</a:t>
            </a:r>
            <a:r>
              <a:rPr lang="ru-RU" dirty="0"/>
              <a:t> хата </a:t>
            </a:r>
            <a:r>
              <a:rPr lang="ru-RU" dirty="0" err="1"/>
              <a:t>здавалася</a:t>
            </a:r>
            <a:r>
              <a:rPr lang="ru-RU" dirty="0"/>
              <a:t> «безуглою».</a:t>
            </a:r>
          </a:p>
          <a:p>
            <a:r>
              <a:rPr lang="ru-RU" dirty="0"/>
              <a:t>•</a:t>
            </a:r>
            <a:r>
              <a:rPr lang="ru-RU" dirty="0" err="1"/>
              <a:t>Психологія</a:t>
            </a:r>
            <a:r>
              <a:rPr lang="ru-RU" dirty="0"/>
              <a:t> простору: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гострих</a:t>
            </a:r>
            <a:r>
              <a:rPr lang="ru-RU" dirty="0"/>
              <a:t> </a:t>
            </a:r>
            <a:r>
              <a:rPr lang="ru-RU" dirty="0" err="1"/>
              <a:t>кутів</a:t>
            </a:r>
            <a:r>
              <a:rPr lang="ru-RU" dirty="0"/>
              <a:t> </a:t>
            </a:r>
            <a:r>
              <a:rPr lang="ru-RU" dirty="0" err="1"/>
              <a:t>всередині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 </a:t>
            </a:r>
            <a:r>
              <a:rPr lang="ru-RU" dirty="0" err="1"/>
              <a:t>створює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безперервності</a:t>
            </a:r>
            <a:r>
              <a:rPr lang="ru-RU" dirty="0"/>
              <a:t> та </a:t>
            </a:r>
            <a:r>
              <a:rPr lang="ru-RU" dirty="0" err="1"/>
              <a:t>гармонії</a:t>
            </a:r>
            <a:r>
              <a:rPr lang="ru-RU" dirty="0"/>
              <a:t>. У </a:t>
            </a:r>
            <a:r>
              <a:rPr lang="ru-RU" dirty="0" err="1"/>
              <a:t>грецькій</a:t>
            </a:r>
            <a:r>
              <a:rPr lang="ru-RU" dirty="0"/>
              <a:t> </a:t>
            </a:r>
            <a:r>
              <a:rPr lang="ru-RU" dirty="0" err="1"/>
              <a:t>традиції</a:t>
            </a:r>
            <a:r>
              <a:rPr lang="ru-RU" dirty="0"/>
              <a:t> кути часто </a:t>
            </a:r>
            <a:r>
              <a:rPr lang="ru-RU" dirty="0" err="1"/>
              <a:t>затиралися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робилися</a:t>
            </a:r>
            <a:r>
              <a:rPr lang="ru-RU" dirty="0"/>
              <a:t> </a:t>
            </a:r>
            <a:r>
              <a:rPr lang="ru-RU" dirty="0" err="1"/>
              <a:t>радіусними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полегшити</a:t>
            </a:r>
            <a:r>
              <a:rPr lang="ru-RU" dirty="0"/>
              <a:t> </a:t>
            </a:r>
            <a:r>
              <a:rPr lang="ru-RU" dirty="0" err="1"/>
              <a:t>циркуляцію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та </a:t>
            </a:r>
            <a:r>
              <a:rPr lang="ru-RU" dirty="0" err="1"/>
              <a:t>енергії</a:t>
            </a:r>
            <a:r>
              <a:rPr lang="ru-RU" dirty="0"/>
              <a:t>.</a:t>
            </a:r>
          </a:p>
          <a:p>
            <a:r>
              <a:rPr lang="ru-RU" dirty="0"/>
              <a:t>•</a:t>
            </a:r>
            <a:r>
              <a:rPr lang="ru-RU" dirty="0" err="1"/>
              <a:t>Гігієна</a:t>
            </a:r>
            <a:r>
              <a:rPr lang="ru-RU" dirty="0"/>
              <a:t> та </a:t>
            </a:r>
            <a:r>
              <a:rPr lang="ru-RU" dirty="0" err="1"/>
              <a:t>побут</a:t>
            </a:r>
            <a:r>
              <a:rPr lang="ru-RU" dirty="0"/>
              <a:t>: </a:t>
            </a:r>
            <a:r>
              <a:rPr lang="ru-RU" dirty="0" err="1"/>
              <a:t>Заокруглені</a:t>
            </a:r>
            <a:r>
              <a:rPr lang="ru-RU" dirty="0"/>
              <a:t> кути </a:t>
            </a:r>
            <a:r>
              <a:rPr lang="ru-RU" dirty="0" err="1"/>
              <a:t>легше</a:t>
            </a:r>
            <a:r>
              <a:rPr lang="ru-RU" dirty="0"/>
              <a:t> </a:t>
            </a:r>
            <a:r>
              <a:rPr lang="ru-RU" dirty="0" err="1"/>
              <a:t>білити</a:t>
            </a:r>
            <a:r>
              <a:rPr lang="ru-RU" dirty="0"/>
              <a:t> та </a:t>
            </a:r>
            <a:r>
              <a:rPr lang="ru-RU" dirty="0" err="1"/>
              <a:t>тримати</a:t>
            </a:r>
            <a:r>
              <a:rPr lang="ru-RU" dirty="0"/>
              <a:t> в </a:t>
            </a:r>
            <a:r>
              <a:rPr lang="ru-RU" dirty="0" err="1"/>
              <a:t>чистоті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критично для </a:t>
            </a:r>
            <a:r>
              <a:rPr lang="ru-RU" dirty="0" err="1"/>
              <a:t>грецького</a:t>
            </a:r>
            <a:r>
              <a:rPr lang="ru-RU" dirty="0"/>
              <a:t> </a:t>
            </a:r>
            <a:r>
              <a:rPr lang="ru-RU" dirty="0" err="1"/>
              <a:t>побуту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5152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72" y="116630"/>
            <a:ext cx="2182688" cy="4850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525" y="166334"/>
            <a:ext cx="3125150" cy="480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9072" y="5023282"/>
            <a:ext cx="8612757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err="1"/>
              <a:t>Втім</a:t>
            </a:r>
            <a:r>
              <a:rPr lang="ru-RU" dirty="0"/>
              <a:t> по </a:t>
            </a:r>
            <a:r>
              <a:rPr lang="ru-RU" dirty="0" err="1"/>
              <a:t>мірі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грецького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з’являлось</a:t>
            </a:r>
            <a:r>
              <a:rPr lang="ru-RU" dirty="0"/>
              <a:t> і </a:t>
            </a:r>
            <a:r>
              <a:rPr lang="ru-RU" dirty="0" err="1"/>
              <a:t>планування</a:t>
            </a:r>
            <a:r>
              <a:rPr lang="ru-RU" dirty="0"/>
              <a:t> </a:t>
            </a:r>
            <a:r>
              <a:rPr lang="ru-RU" dirty="0" err="1"/>
              <a:t>забудови</a:t>
            </a:r>
            <a:r>
              <a:rPr lang="ru-RU" dirty="0"/>
              <a:t> – система </a:t>
            </a:r>
            <a:r>
              <a:rPr lang="ru-RU" dirty="0" err="1"/>
              <a:t>прямокутних</a:t>
            </a:r>
            <a:r>
              <a:rPr lang="ru-RU" dirty="0"/>
              <a:t> </a:t>
            </a:r>
            <a:r>
              <a:rPr lang="ru-RU" dirty="0" err="1"/>
              <a:t>вулиць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заздалегідь</a:t>
            </a:r>
            <a:r>
              <a:rPr lang="ru-RU" dirty="0"/>
              <a:t> </a:t>
            </a:r>
            <a:r>
              <a:rPr lang="ru-RU" dirty="0" err="1"/>
              <a:t>виділеним</a:t>
            </a:r>
            <a:r>
              <a:rPr lang="ru-RU" dirty="0"/>
              <a:t> центром.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23874"/>
            <a:ext cx="2650922" cy="4769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9072" y="5768336"/>
            <a:ext cx="8640960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err="1"/>
              <a:t>Загалом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підкреслити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грецькі</a:t>
            </a:r>
            <a:r>
              <a:rPr lang="ru-RU" dirty="0"/>
              <a:t> </a:t>
            </a:r>
            <a:r>
              <a:rPr lang="ru-RU" dirty="0" err="1"/>
              <a:t>поселення</a:t>
            </a:r>
            <a:r>
              <a:rPr lang="ru-RU" dirty="0"/>
              <a:t> з самого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заснування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чіткий</a:t>
            </a:r>
            <a:r>
              <a:rPr lang="ru-RU" dirty="0"/>
              <a:t> план, при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існує</a:t>
            </a:r>
            <a:r>
              <a:rPr lang="ru-RU" dirty="0"/>
              <a:t> </a:t>
            </a:r>
            <a:r>
              <a:rPr lang="ru-RU" dirty="0" err="1"/>
              <a:t>головна</a:t>
            </a:r>
            <a:r>
              <a:rPr lang="ru-RU" dirty="0"/>
              <a:t> </a:t>
            </a:r>
            <a:r>
              <a:rPr lang="ru-RU" dirty="0" err="1"/>
              <a:t>вулиця</a:t>
            </a:r>
            <a:r>
              <a:rPr lang="ru-RU" dirty="0"/>
              <a:t>, і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неї</a:t>
            </a:r>
            <a:r>
              <a:rPr lang="ru-RU" dirty="0"/>
              <a:t> </a:t>
            </a:r>
            <a:r>
              <a:rPr lang="ru-RU" dirty="0" err="1"/>
              <a:t>відходять</a:t>
            </a:r>
            <a:r>
              <a:rPr lang="ru-RU" dirty="0"/>
              <a:t> </a:t>
            </a:r>
            <a:r>
              <a:rPr lang="ru-RU" dirty="0" err="1"/>
              <a:t>другорядні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прямим кутом.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зберігся</a:t>
            </a:r>
            <a:r>
              <a:rPr lang="ru-RU" dirty="0"/>
              <a:t> </a:t>
            </a:r>
            <a:r>
              <a:rPr lang="ru-RU" dirty="0" err="1"/>
              <a:t>первинний</a:t>
            </a:r>
            <a:r>
              <a:rPr lang="ru-RU" dirty="0"/>
              <a:t> план </a:t>
            </a:r>
            <a:r>
              <a:rPr lang="ru-RU" dirty="0" err="1"/>
              <a:t>поселення</a:t>
            </a:r>
            <a:r>
              <a:rPr lang="ru-RU" dirty="0"/>
              <a:t>, </a:t>
            </a:r>
            <a:r>
              <a:rPr lang="ru-RU" dirty="0" err="1"/>
              <a:t>із</a:t>
            </a:r>
            <a:r>
              <a:rPr lang="ru-RU" dirty="0"/>
              <a:t> кварталами </a:t>
            </a:r>
            <a:r>
              <a:rPr lang="ru-RU" dirty="0" err="1"/>
              <a:t>уздовж</a:t>
            </a:r>
            <a:r>
              <a:rPr lang="ru-RU" dirty="0"/>
              <a:t> </a:t>
            </a:r>
            <a:r>
              <a:rPr lang="ru-RU" dirty="0" err="1"/>
              <a:t>берегів</a:t>
            </a:r>
            <a:r>
              <a:rPr lang="ru-RU" dirty="0"/>
              <a:t> </a:t>
            </a:r>
            <a:r>
              <a:rPr lang="ru-RU" dirty="0" err="1"/>
              <a:t>річки</a:t>
            </a:r>
            <a:r>
              <a:rPr lang="ru-RU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1A87F8-942B-4604-A528-B3511C153A9C}"/>
              </a:ext>
            </a:extLst>
          </p:cNvPr>
          <p:cNvSpPr txBox="1"/>
          <p:nvPr/>
        </p:nvSpPr>
        <p:spPr>
          <a:xfrm>
            <a:off x="2645413" y="4604589"/>
            <a:ext cx="318135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https://earth.google.com.ua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098020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50" y="332656"/>
            <a:ext cx="5980509" cy="4133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35688" y="1772816"/>
            <a:ext cx="2808312" cy="2308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Станом </a:t>
            </a:r>
            <a:r>
              <a:rPr lang="ru-RU" dirty="0" err="1"/>
              <a:t>приблизно</a:t>
            </a:r>
            <a:r>
              <a:rPr lang="ru-RU" dirty="0"/>
              <a:t> на 1850-1860 </a:t>
            </a:r>
            <a:r>
              <a:rPr lang="ru-RU" dirty="0" err="1"/>
              <a:t>рр</a:t>
            </a:r>
            <a:r>
              <a:rPr lang="ru-RU" dirty="0"/>
              <a:t>. село </a:t>
            </a:r>
            <a:r>
              <a:rPr lang="ru-RU" dirty="0" err="1"/>
              <a:t>Безуглівка</a:t>
            </a:r>
            <a:r>
              <a:rPr lang="ru-RU" dirty="0"/>
              <a:t> мало </a:t>
            </a:r>
            <a:r>
              <a:rPr lang="ru-RU" dirty="0" err="1"/>
              <a:t>сплановану</a:t>
            </a:r>
            <a:r>
              <a:rPr lang="ru-RU" dirty="0"/>
              <a:t> </a:t>
            </a:r>
            <a:r>
              <a:rPr lang="ru-RU" dirty="0" err="1"/>
              <a:t>забудову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зафіксована</a:t>
            </a:r>
            <a:r>
              <a:rPr lang="ru-RU" dirty="0"/>
              <a:t> на </a:t>
            </a:r>
            <a:r>
              <a:rPr lang="ru-RU" dirty="0" err="1"/>
              <a:t>мапі</a:t>
            </a:r>
            <a:r>
              <a:rPr lang="ru-RU" dirty="0"/>
              <a:t> Шуберта, масштаб 3 </a:t>
            </a:r>
            <a:r>
              <a:rPr lang="ru-RU" dirty="0" err="1"/>
              <a:t>версти</a:t>
            </a:r>
            <a:r>
              <a:rPr lang="ru-RU" dirty="0"/>
              <a:t> в </a:t>
            </a:r>
            <a:r>
              <a:rPr lang="ru-RU" dirty="0" err="1"/>
              <a:t>дюймі</a:t>
            </a:r>
            <a:r>
              <a:rPr lang="ru-RU" dirty="0"/>
              <a:t> (1:126000, </a:t>
            </a:r>
            <a:r>
              <a:rPr lang="ru-RU" dirty="0" err="1"/>
              <a:t>або</a:t>
            </a:r>
            <a:r>
              <a:rPr lang="ru-RU" dirty="0"/>
              <a:t> 1 см ≈ 1,26 км).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7675" y="4878818"/>
            <a:ext cx="8648649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На </a:t>
            </a:r>
            <a:r>
              <a:rPr lang="ru-RU" dirty="0" err="1"/>
              <a:t>мапі</a:t>
            </a:r>
            <a:r>
              <a:rPr lang="ru-RU" dirty="0"/>
              <a:t> ми </a:t>
            </a:r>
            <a:r>
              <a:rPr lang="ru-RU" dirty="0" err="1"/>
              <a:t>бачимо</a:t>
            </a:r>
            <a:r>
              <a:rPr lang="ru-RU" dirty="0"/>
              <a:t> </a:t>
            </a:r>
            <a:r>
              <a:rPr lang="ru-RU" dirty="0" err="1"/>
              <a:t>головну</a:t>
            </a:r>
            <a:r>
              <a:rPr lang="ru-RU" dirty="0"/>
              <a:t> </a:t>
            </a:r>
            <a:r>
              <a:rPr lang="ru-RU" dirty="0" err="1"/>
              <a:t>вулицю</a:t>
            </a:r>
            <a:r>
              <a:rPr lang="ru-RU" dirty="0"/>
              <a:t>, </a:t>
            </a:r>
            <a:r>
              <a:rPr lang="ru-RU" dirty="0" err="1"/>
              <a:t>протяжністю</a:t>
            </a:r>
            <a:r>
              <a:rPr lang="ru-RU" dirty="0"/>
              <a:t> через все село, та </a:t>
            </a:r>
            <a:r>
              <a:rPr lang="ru-RU" dirty="0" err="1"/>
              <a:t>щонайменше</a:t>
            </a:r>
            <a:r>
              <a:rPr lang="ru-RU" dirty="0"/>
              <a:t> 2 </a:t>
            </a:r>
            <a:r>
              <a:rPr lang="ru-RU" dirty="0" err="1"/>
              <a:t>осередки</a:t>
            </a:r>
            <a:r>
              <a:rPr lang="ru-RU" dirty="0"/>
              <a:t> з </a:t>
            </a:r>
            <a:r>
              <a:rPr lang="ru-RU" dirty="0" err="1"/>
              <a:t>другорядних</a:t>
            </a:r>
            <a:r>
              <a:rPr lang="ru-RU" dirty="0"/>
              <a:t> </a:t>
            </a:r>
            <a:r>
              <a:rPr lang="ru-RU" dirty="0" err="1"/>
              <a:t>вулиць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відходять</a:t>
            </a:r>
            <a:r>
              <a:rPr lang="ru-RU" dirty="0"/>
              <a:t> перпендикулярно до </a:t>
            </a:r>
            <a:r>
              <a:rPr lang="ru-RU" dirty="0" err="1"/>
              <a:t>центральної</a:t>
            </a:r>
            <a:r>
              <a:rPr lang="ru-RU" dirty="0"/>
              <a:t>. </a:t>
            </a:r>
          </a:p>
          <a:p>
            <a:r>
              <a:rPr lang="ru-RU" dirty="0" err="1"/>
              <a:t>Також</a:t>
            </a:r>
            <a:r>
              <a:rPr lang="ru-RU" dirty="0"/>
              <a:t> є 1 </a:t>
            </a:r>
            <a:r>
              <a:rPr lang="ru-RU" dirty="0" err="1"/>
              <a:t>осередок</a:t>
            </a:r>
            <a:r>
              <a:rPr lang="ru-RU" dirty="0"/>
              <a:t> з </a:t>
            </a:r>
            <a:r>
              <a:rPr lang="ru-RU" dirty="0" err="1"/>
              <a:t>радіальним</a:t>
            </a:r>
            <a:r>
              <a:rPr lang="ru-RU" dirty="0"/>
              <a:t> </a:t>
            </a:r>
            <a:r>
              <a:rPr lang="ru-RU" dirty="0" err="1"/>
              <a:t>положенням</a:t>
            </a:r>
            <a:r>
              <a:rPr lang="ru-RU" dirty="0"/>
              <a:t> </a:t>
            </a:r>
            <a:r>
              <a:rPr lang="ru-RU" dirty="0" err="1"/>
              <a:t>вулиць</a:t>
            </a:r>
            <a:r>
              <a:rPr lang="ru-RU" dirty="0"/>
              <a:t> (</a:t>
            </a:r>
            <a:r>
              <a:rPr lang="ru-RU" dirty="0" err="1"/>
              <a:t>ліворуч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головної</a:t>
            </a:r>
            <a:r>
              <a:rPr lang="ru-RU" dirty="0"/>
              <a:t> </a:t>
            </a:r>
            <a:r>
              <a:rPr lang="ru-RU" dirty="0" err="1"/>
              <a:t>вулиці</a:t>
            </a:r>
            <a:r>
              <a:rPr lang="ru-RU" dirty="0"/>
              <a:t>) і </a:t>
            </a:r>
            <a:r>
              <a:rPr lang="ru-RU" dirty="0" err="1"/>
              <a:t>знизу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нього</a:t>
            </a:r>
            <a:r>
              <a:rPr lang="ru-RU" dirty="0"/>
              <a:t> – </a:t>
            </a:r>
            <a:r>
              <a:rPr lang="ru-RU" dirty="0" err="1"/>
              <a:t>осередок</a:t>
            </a:r>
            <a:r>
              <a:rPr lang="ru-RU" dirty="0"/>
              <a:t> з </a:t>
            </a:r>
            <a:r>
              <a:rPr lang="ru-RU" dirty="0" err="1"/>
              <a:t>розташуванням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по колу. </a:t>
            </a:r>
            <a:r>
              <a:rPr lang="ru-RU" dirty="0" err="1"/>
              <a:t>Крайні</a:t>
            </a:r>
            <a:r>
              <a:rPr lang="ru-RU" dirty="0"/>
              <a:t> </a:t>
            </a:r>
            <a:r>
              <a:rPr lang="ru-RU" dirty="0" err="1"/>
              <a:t>названі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розташування</a:t>
            </a:r>
            <a:r>
              <a:rPr lang="ru-RU" dirty="0"/>
              <a:t> </a:t>
            </a:r>
            <a:r>
              <a:rPr lang="ru-RU" dirty="0" err="1"/>
              <a:t>дворів</a:t>
            </a:r>
            <a:r>
              <a:rPr lang="ru-RU" dirty="0"/>
              <a:t> </a:t>
            </a:r>
            <a:r>
              <a:rPr lang="ru-RU" dirty="0" err="1"/>
              <a:t>характерні</a:t>
            </a:r>
            <a:r>
              <a:rPr lang="ru-RU" dirty="0"/>
              <a:t> для </a:t>
            </a:r>
            <a:r>
              <a:rPr lang="ru-RU" dirty="0" err="1"/>
              <a:t>слов’янських</a:t>
            </a:r>
            <a:r>
              <a:rPr lang="ru-RU" dirty="0"/>
              <a:t> </a:t>
            </a:r>
            <a:r>
              <a:rPr lang="ru-RU" dirty="0" err="1"/>
              <a:t>традицій</a:t>
            </a:r>
            <a:r>
              <a:rPr lang="ru-RU" dirty="0"/>
              <a:t> </a:t>
            </a:r>
            <a:r>
              <a:rPr lang="ru-RU" dirty="0" err="1"/>
              <a:t>українців</a:t>
            </a:r>
            <a:r>
              <a:rPr lang="ru-RU" dirty="0"/>
              <a:t>, де в </a:t>
            </a:r>
            <a:r>
              <a:rPr lang="ru-RU" dirty="0" err="1"/>
              <a:t>центрі</a:t>
            </a:r>
            <a:r>
              <a:rPr lang="ru-RU" dirty="0"/>
              <a:t> </a:t>
            </a:r>
            <a:r>
              <a:rPr lang="ru-RU" dirty="0" err="1"/>
              <a:t>міг</a:t>
            </a:r>
            <a:r>
              <a:rPr lang="ru-RU" dirty="0"/>
              <a:t> буди майдан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церква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9232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5471"/>
            <a:ext cx="806489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Аналізуючи</a:t>
            </a:r>
            <a:r>
              <a:rPr lang="ru-RU" dirty="0"/>
              <a:t> </a:t>
            </a:r>
            <a:r>
              <a:rPr lang="ru-RU" dirty="0" err="1"/>
              <a:t>інтер’єр</a:t>
            </a:r>
            <a:r>
              <a:rPr lang="ru-RU" dirty="0"/>
              <a:t>, </a:t>
            </a:r>
            <a:r>
              <a:rPr lang="ru-RU" dirty="0" err="1"/>
              <a:t>важливо</a:t>
            </a:r>
            <a:r>
              <a:rPr lang="ru-RU" dirty="0"/>
              <a:t> </a:t>
            </a:r>
            <a:r>
              <a:rPr lang="ru-RU" dirty="0" err="1"/>
              <a:t>зауважити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сакральних</a:t>
            </a:r>
            <a:r>
              <a:rPr lang="ru-RU" dirty="0"/>
              <a:t> </a:t>
            </a:r>
            <a:r>
              <a:rPr lang="ru-RU" dirty="0" err="1"/>
              <a:t>центрів</a:t>
            </a:r>
            <a:r>
              <a:rPr lang="ru-RU" dirty="0"/>
              <a:t> в </a:t>
            </a:r>
            <a:r>
              <a:rPr lang="ru-RU" dirty="0" err="1"/>
              <a:t>хаті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два: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піч</a:t>
            </a:r>
            <a:r>
              <a:rPr lang="ru-RU" dirty="0"/>
              <a:t> та </a:t>
            </a:r>
            <a:r>
              <a:rPr lang="ru-RU" dirty="0" err="1"/>
              <a:t>покуть</a:t>
            </a:r>
            <a:r>
              <a:rPr lang="ru-RU" dirty="0"/>
              <a:t>. Зразу ж </a:t>
            </a:r>
            <a:r>
              <a:rPr lang="ru-RU" dirty="0" err="1"/>
              <a:t>біля</a:t>
            </a:r>
            <a:r>
              <a:rPr lang="ru-RU" dirty="0"/>
              <a:t> </a:t>
            </a:r>
            <a:r>
              <a:rPr lang="ru-RU" dirty="0" err="1"/>
              <a:t>вхідних</a:t>
            </a:r>
            <a:r>
              <a:rPr lang="ru-RU" dirty="0"/>
              <a:t> дверей з правого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лівого</a:t>
            </a:r>
            <a:r>
              <a:rPr lang="ru-RU" dirty="0"/>
              <a:t> боку </a:t>
            </a:r>
            <a:r>
              <a:rPr lang="ru-RU" dirty="0" err="1"/>
              <a:t>знаходилась</a:t>
            </a:r>
            <a:r>
              <a:rPr lang="ru-RU" dirty="0"/>
              <a:t> </a:t>
            </a:r>
            <a:r>
              <a:rPr lang="ru-RU" dirty="0" err="1"/>
              <a:t>вариста</a:t>
            </a:r>
            <a:r>
              <a:rPr lang="ru-RU" dirty="0"/>
              <a:t> </a:t>
            </a:r>
            <a:r>
              <a:rPr lang="ru-RU" dirty="0" err="1"/>
              <a:t>піч</a:t>
            </a:r>
            <a:r>
              <a:rPr lang="ru-RU" dirty="0"/>
              <a:t>, </a:t>
            </a:r>
            <a:r>
              <a:rPr lang="ru-RU" dirty="0" err="1"/>
              <a:t>зложена</a:t>
            </a:r>
            <a:r>
              <a:rPr lang="ru-RU" dirty="0"/>
              <a:t> з </a:t>
            </a:r>
            <a:r>
              <a:rPr lang="ru-RU" dirty="0" err="1"/>
              <a:t>цегли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глини</a:t>
            </a:r>
            <a:r>
              <a:rPr lang="ru-RU" dirty="0"/>
              <a:t> та </a:t>
            </a:r>
            <a:r>
              <a:rPr lang="ru-RU" dirty="0" err="1"/>
              <a:t>побілена</a:t>
            </a:r>
            <a:r>
              <a:rPr lang="ru-RU" dirty="0"/>
              <a:t>. По </a:t>
            </a:r>
            <a:r>
              <a:rPr lang="ru-RU" dirty="0" err="1"/>
              <a:t>діагоналі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печі</a:t>
            </a:r>
            <a:r>
              <a:rPr lang="ru-RU" dirty="0"/>
              <a:t> в кутку </a:t>
            </a:r>
            <a:r>
              <a:rPr lang="ru-RU" dirty="0" err="1"/>
              <a:t>знаходився</a:t>
            </a:r>
            <a:r>
              <a:rPr lang="ru-RU" dirty="0"/>
              <a:t> „</a:t>
            </a:r>
            <a:r>
              <a:rPr lang="ru-RU" dirty="0" err="1"/>
              <a:t>святий</a:t>
            </a:r>
            <a:r>
              <a:rPr lang="ru-RU" dirty="0"/>
              <a:t> кут”, „</a:t>
            </a:r>
            <a:r>
              <a:rPr lang="ru-RU" dirty="0" err="1"/>
              <a:t>красний</a:t>
            </a:r>
            <a:r>
              <a:rPr lang="ru-RU" dirty="0"/>
              <a:t> кут”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покуть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другий</a:t>
            </a:r>
            <a:r>
              <a:rPr lang="ru-RU" dirty="0"/>
              <a:t> </a:t>
            </a:r>
            <a:r>
              <a:rPr lang="ru-RU" dirty="0" err="1"/>
              <a:t>сакральний</a:t>
            </a:r>
            <a:r>
              <a:rPr lang="ru-RU" dirty="0"/>
              <a:t> центр </a:t>
            </a:r>
            <a:r>
              <a:rPr lang="ru-RU" dirty="0" err="1"/>
              <a:t>хати</a:t>
            </a:r>
            <a:r>
              <a:rPr lang="ru-RU" dirty="0"/>
              <a:t>. В </a:t>
            </a:r>
            <a:r>
              <a:rPr lang="ru-RU" dirty="0" err="1"/>
              <a:t>дохристиянську</a:t>
            </a:r>
            <a:r>
              <a:rPr lang="ru-RU" dirty="0"/>
              <a:t> </a:t>
            </a:r>
            <a:r>
              <a:rPr lang="ru-RU" dirty="0" err="1"/>
              <a:t>епоху</a:t>
            </a:r>
            <a:r>
              <a:rPr lang="ru-RU" dirty="0"/>
              <a:t> в красному </a:t>
            </a:r>
            <a:r>
              <a:rPr lang="ru-RU" dirty="0" err="1"/>
              <a:t>куті</a:t>
            </a:r>
            <a:r>
              <a:rPr lang="ru-RU" dirty="0"/>
              <a:t> стояли </a:t>
            </a:r>
            <a:r>
              <a:rPr lang="ru-RU" dirty="0" err="1"/>
              <a:t>язичницькі</a:t>
            </a:r>
            <a:r>
              <a:rPr lang="ru-RU" dirty="0"/>
              <a:t> </a:t>
            </a:r>
            <a:r>
              <a:rPr lang="ru-RU" dirty="0" err="1"/>
              <a:t>атрибути</a:t>
            </a:r>
            <a:r>
              <a:rPr lang="ru-RU" dirty="0"/>
              <a:t>, у </a:t>
            </a:r>
            <a:r>
              <a:rPr lang="ru-RU" dirty="0" err="1"/>
              <a:t>хриситиянську</a:t>
            </a:r>
            <a:r>
              <a:rPr lang="ru-RU" dirty="0"/>
              <a:t> стояли </a:t>
            </a:r>
            <a:r>
              <a:rPr lang="ru-RU" dirty="0" err="1"/>
              <a:t>ікони</a:t>
            </a:r>
            <a:r>
              <a:rPr lang="ru-RU" dirty="0"/>
              <a:t> (</a:t>
            </a:r>
            <a:r>
              <a:rPr lang="ru-RU" dirty="0" err="1"/>
              <a:t>інколи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могло бути до 20-30 на </a:t>
            </a:r>
            <a:r>
              <a:rPr lang="ru-RU" dirty="0" err="1"/>
              <a:t>одній</a:t>
            </a:r>
            <a:r>
              <a:rPr lang="ru-RU" dirty="0"/>
              <a:t> </a:t>
            </a:r>
            <a:r>
              <a:rPr lang="ru-RU" dirty="0" err="1"/>
              <a:t>стіні</a:t>
            </a:r>
            <a:r>
              <a:rPr lang="ru-RU" dirty="0"/>
              <a:t>), </a:t>
            </a:r>
            <a:r>
              <a:rPr lang="ru-RU" dirty="0" err="1"/>
              <a:t>висіла</a:t>
            </a:r>
            <a:r>
              <a:rPr lang="ru-RU" dirty="0"/>
              <a:t> лампадка, за </a:t>
            </a:r>
            <a:r>
              <a:rPr lang="ru-RU" dirty="0" err="1"/>
              <a:t>ікони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закладені</a:t>
            </a:r>
            <a:r>
              <a:rPr lang="ru-RU" dirty="0"/>
              <a:t> </a:t>
            </a:r>
            <a:r>
              <a:rPr lang="ru-RU" dirty="0" err="1"/>
              <a:t>гілочки</a:t>
            </a:r>
            <a:r>
              <a:rPr lang="ru-RU" dirty="0"/>
              <a:t> </a:t>
            </a:r>
            <a:r>
              <a:rPr lang="ru-RU" dirty="0" err="1"/>
              <a:t>верби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святили на </a:t>
            </a:r>
            <a:r>
              <a:rPr lang="ru-RU" dirty="0" err="1"/>
              <a:t>Вербну</a:t>
            </a:r>
            <a:r>
              <a:rPr lang="ru-RU" dirty="0"/>
              <a:t> </a:t>
            </a:r>
            <a:r>
              <a:rPr lang="ru-RU" dirty="0" err="1"/>
              <a:t>неділю</a:t>
            </a:r>
            <a:r>
              <a:rPr lang="ru-RU" dirty="0"/>
              <a:t> за </a:t>
            </a:r>
            <a:r>
              <a:rPr lang="ru-RU" dirty="0" err="1"/>
              <a:t>тиждень</a:t>
            </a:r>
            <a:r>
              <a:rPr lang="ru-RU" dirty="0"/>
              <a:t> до </a:t>
            </a:r>
            <a:r>
              <a:rPr lang="ru-RU" dirty="0" err="1"/>
              <a:t>Великодня</a:t>
            </a:r>
            <a:r>
              <a:rPr lang="ru-RU" dirty="0"/>
              <a:t>, </a:t>
            </a:r>
            <a:r>
              <a:rPr lang="ru-RU" dirty="0" err="1"/>
              <a:t>Спасові</a:t>
            </a:r>
            <a:r>
              <a:rPr lang="ru-RU" dirty="0"/>
              <a:t> </a:t>
            </a:r>
            <a:r>
              <a:rPr lang="ru-RU" dirty="0" err="1"/>
              <a:t>квіти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городні</a:t>
            </a:r>
            <a:r>
              <a:rPr lang="ru-RU" dirty="0"/>
              <a:t> </a:t>
            </a:r>
            <a:r>
              <a:rPr lang="ru-RU" dirty="0" err="1"/>
              <a:t>квіти</a:t>
            </a:r>
            <a:r>
              <a:rPr lang="ru-RU" dirty="0"/>
              <a:t> (</a:t>
            </a:r>
            <a:r>
              <a:rPr lang="ru-RU" dirty="0" err="1"/>
              <a:t>чебрець</a:t>
            </a:r>
            <a:r>
              <a:rPr lang="ru-RU" dirty="0"/>
              <a:t>, </a:t>
            </a:r>
            <a:r>
              <a:rPr lang="ru-RU" dirty="0" err="1"/>
              <a:t>настурція</a:t>
            </a:r>
            <a:r>
              <a:rPr lang="ru-RU" dirty="0"/>
              <a:t>), </a:t>
            </a:r>
            <a:r>
              <a:rPr lang="ru-RU" dirty="0" err="1"/>
              <a:t>котрі</a:t>
            </a:r>
            <a:r>
              <a:rPr lang="ru-RU" dirty="0"/>
              <a:t> святили на свято </a:t>
            </a:r>
            <a:r>
              <a:rPr lang="ru-RU" dirty="0" err="1"/>
              <a:t>Маковія</a:t>
            </a:r>
            <a:r>
              <a:rPr lang="ru-RU" dirty="0"/>
              <a:t> (14 </a:t>
            </a:r>
            <a:r>
              <a:rPr lang="ru-RU" dirty="0" err="1"/>
              <a:t>серпня</a:t>
            </a:r>
            <a:r>
              <a:rPr lang="ru-RU" dirty="0"/>
              <a:t>) та на Спаса (19 </a:t>
            </a:r>
            <a:r>
              <a:rPr lang="ru-RU" dirty="0" err="1"/>
              <a:t>серпня</a:t>
            </a:r>
            <a:r>
              <a:rPr lang="ru-RU" dirty="0"/>
              <a:t>). </a:t>
            </a:r>
            <a:r>
              <a:rPr lang="ru-RU" dirty="0" err="1"/>
              <a:t>Трикутник</a:t>
            </a:r>
            <a:r>
              <a:rPr lang="ru-RU" dirty="0"/>
              <a:t> </a:t>
            </a:r>
            <a:r>
              <a:rPr lang="ru-RU" dirty="0" err="1"/>
              <a:t>символізував</a:t>
            </a:r>
            <a:r>
              <a:rPr lang="ru-RU" dirty="0"/>
              <a:t> </a:t>
            </a:r>
            <a:r>
              <a:rPr lang="ru-RU" dirty="0" err="1"/>
              <a:t>єдність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світів</a:t>
            </a:r>
            <a:r>
              <a:rPr lang="ru-RU" dirty="0"/>
              <a:t>: </a:t>
            </a:r>
            <a:r>
              <a:rPr lang="ru-RU" dirty="0" err="1"/>
              <a:t>Прави</a:t>
            </a:r>
            <a:r>
              <a:rPr lang="ru-RU" dirty="0"/>
              <a:t> (</a:t>
            </a:r>
            <a:r>
              <a:rPr lang="ru-RU" dirty="0" err="1"/>
              <a:t>світ</a:t>
            </a:r>
            <a:r>
              <a:rPr lang="ru-RU" dirty="0"/>
              <a:t> </a:t>
            </a:r>
            <a:r>
              <a:rPr lang="ru-RU" dirty="0" err="1"/>
              <a:t>богів</a:t>
            </a:r>
            <a:r>
              <a:rPr lang="ru-RU" dirty="0"/>
              <a:t>), Яви (</a:t>
            </a:r>
            <a:r>
              <a:rPr lang="ru-RU" dirty="0" err="1"/>
              <a:t>реальний</a:t>
            </a:r>
            <a:r>
              <a:rPr lang="ru-RU" dirty="0"/>
              <a:t> </a:t>
            </a:r>
            <a:r>
              <a:rPr lang="ru-RU" dirty="0" err="1"/>
              <a:t>світ</a:t>
            </a:r>
            <a:r>
              <a:rPr lang="ru-RU" dirty="0"/>
              <a:t>) та Нави (</a:t>
            </a:r>
            <a:r>
              <a:rPr lang="ru-RU" dirty="0" err="1"/>
              <a:t>потойбіччя</a:t>
            </a:r>
            <a:r>
              <a:rPr lang="ru-RU" dirty="0"/>
              <a:t>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64" y="3284984"/>
            <a:ext cx="4529914" cy="299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4" r="7178"/>
          <a:stretch/>
        </p:blipFill>
        <p:spPr bwMode="auto">
          <a:xfrm>
            <a:off x="4860032" y="3362183"/>
            <a:ext cx="2931623" cy="1678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084168" y="5030832"/>
            <a:ext cx="2931623" cy="1678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447410-A4D2-4555-9EB6-E2CA120148A3}"/>
              </a:ext>
            </a:extLst>
          </p:cNvPr>
          <p:cNvSpPr txBox="1"/>
          <p:nvPr/>
        </p:nvSpPr>
        <p:spPr>
          <a:xfrm>
            <a:off x="163308" y="6340468"/>
            <a:ext cx="4408692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1200" dirty="0"/>
              <a:t>Фото з інтернету </a:t>
            </a:r>
            <a:r>
              <a:rPr lang="en-US" sz="1200" dirty="0"/>
              <a:t>https://spadok.org.ua/narodna-arkhitektura/ukrayinska-khata-yak-svyashchennyy-prostir</a:t>
            </a:r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val="2286461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09935"/>
            <a:ext cx="8229600" cy="1143000"/>
          </a:xfrm>
        </p:spPr>
        <p:txBody>
          <a:bodyPr>
            <a:noAutofit/>
          </a:bodyPr>
          <a:lstStyle/>
          <a:p>
            <a:r>
              <a:rPr lang="uk-UA" sz="3200" dirty="0"/>
              <a:t>Який вигляд мають кути хат села Безуглівки та прилеглих населених пунктів сьогодні</a:t>
            </a:r>
            <a:endParaRPr lang="ru-RU" sz="32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149213" y="1480234"/>
            <a:ext cx="3672408" cy="959643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uk-UA" sz="1400" dirty="0"/>
              <a:t>Хоча більшість будівель із прямокутними кутами, без жодного заокруглення</a:t>
            </a:r>
            <a:r>
              <a:rPr lang="en-US" sz="1400" dirty="0"/>
              <a:t>. </a:t>
            </a:r>
            <a:endParaRPr lang="uk-UA" sz="1400" dirty="0"/>
          </a:p>
          <a:p>
            <a:r>
              <a:rPr lang="uk-UA" sz="1400" dirty="0"/>
              <a:t>Звичайна будова, яка притаманна українцям</a:t>
            </a:r>
            <a:endParaRPr lang="ru-RU" sz="14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322379" y="1508784"/>
            <a:ext cx="4381600" cy="823937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uk-UA" sz="1400" dirty="0"/>
              <a:t>Частина хат, де кути у селі Безуглівка та прилеглих населених пунктах  мають заокруглення</a:t>
            </a:r>
            <a:r>
              <a:rPr lang="en-US" sz="1400" dirty="0"/>
              <a:t>.</a:t>
            </a:r>
            <a:r>
              <a:rPr lang="uk-UA" sz="1400" dirty="0"/>
              <a:t> Такі кути не є притаманними для українців, але є у культурі греків, що проживали тут </a:t>
            </a:r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366447"/>
            <a:ext cx="1843720" cy="341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607" y="2636912"/>
            <a:ext cx="1917810" cy="341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1" y="2636912"/>
            <a:ext cx="2344974" cy="3099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90" y="3645024"/>
            <a:ext cx="2404904" cy="2985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9001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EBFCE27-FD29-465C-8D70-84634BDD9D9A}"/>
              </a:ext>
            </a:extLst>
          </p:cNvPr>
          <p:cNvSpPr/>
          <p:nvPr/>
        </p:nvSpPr>
        <p:spPr>
          <a:xfrm>
            <a:off x="107504" y="476672"/>
            <a:ext cx="8784976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UA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Вдовицька</a:t>
            </a:r>
            <a:r>
              <a:rPr lang="ru-UA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О.В.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Архітектура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й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мистецтво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східного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середньовіччя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Візантія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Київська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Русь,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арабські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країни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навч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посібник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Харк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нац. акад.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міськ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госп-ва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– Х.: ХНАМГ, 2010. – 135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UA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Військово-топографічна</a:t>
            </a:r>
            <a:r>
              <a:rPr lang="ru-UA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карта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Російської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імперії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триверстова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1846–1863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рр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.), лист 22-10 «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Полтавська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губернія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». [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Електронний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ресурс]. Режим доступу: </a:t>
            </a:r>
            <a:r>
              <a:rPr lang="ru-UA" sz="14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https://freemap.com.ua/karty-ukrainy/karty-trexverstovki-novoj-redakczii/karta-trexverstovka-novoj-redakczii-22-10/</a:t>
            </a:r>
            <a:endParaRPr lang="ru-UA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UA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Всеукраїнський</a:t>
            </a:r>
            <a:r>
              <a:rPr lang="ru-UA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науково-</a:t>
            </a:r>
            <a:r>
              <a:rPr lang="ru-UA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практичний</a:t>
            </a:r>
            <a:r>
              <a:rPr lang="ru-UA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форум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«Греки України: збереження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ідентичності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умовах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російської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агресії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Суспільно-політичний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історико-культурний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мовний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аспект»: [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резолюція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] / НАН України,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-т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політ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і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етнонац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дослідж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ім. І.Ф.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Кураса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–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Київ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26 вересня 2024 р. – 18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UA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Грецький</a:t>
            </a:r>
            <a:r>
              <a:rPr lang="ru-UA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квартал.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Ніжин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[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Електронний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ресурс]. Режим доступу: </a:t>
            </a:r>
            <a:r>
              <a:rPr lang="ru-UA" sz="14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https://ua.igotoworld.com/ua/poi_object/67902_grecheskiy-kvartal.htm</a:t>
            </a:r>
            <a:endParaRPr lang="ru-UA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UA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Кам’яна</a:t>
            </a:r>
            <a:r>
              <a:rPr lang="ru-UA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доба</a:t>
            </a:r>
            <a:r>
              <a:rPr lang="ru-UA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України: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Вип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23.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Товкайло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М.Т., Фоменко В.М.,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Требух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О.О., Дяченко М.А.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Ґард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багатошарова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пам’ятка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археології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Південному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Бузі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Київ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Інститут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археології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НАН України, 2025. – 221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UA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Кривошея В.В., Кривошея І.І., Кривошея О.В.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Неурядова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старшина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Гетьманщини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: [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довідник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] / НАН України,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-т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політ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і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етнонац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дослідж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ім. І.Ф.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Кураса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Музей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гетьманства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–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Київ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Стилос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2009. – 431 c.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UA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Крижицький</a:t>
            </a:r>
            <a:r>
              <a:rPr lang="ru-UA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С.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Архітектура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античних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держав //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Історія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українського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мистецтва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У 5 т. / НАН України. ІМФЕ ім. М.Т.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Рильського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голов. ред. Г. Скрипник, ред. т. Р. Михайлова, Р.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Забашта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– К., 2008. – Т. 1: Мистецтво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первісної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доби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Стародавнього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світу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Античний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світ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Північного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Причорномор’я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– 710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UA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Лавренко Є.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Болота України //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Вісник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природознавства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Природнича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секція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Харківського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наукового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товариства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–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Харків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1928. – № 3-4. – С. 141-156.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UA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Маріуполь</a:t>
            </a:r>
            <a:r>
              <a:rPr lang="ru-UA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греки: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зберегти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свій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дім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17.03.2022. [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Електронний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ресурс]. Режим доступу: </a:t>
            </a:r>
            <a:r>
              <a:rPr lang="ru-UA" sz="14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https://localhistory.org.ua/texts/reportazhi/mariupol-tse-ukrayina/</a:t>
            </a:r>
            <a:endParaRPr lang="ru-UA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UA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Ольвія</a:t>
            </a:r>
            <a:r>
              <a:rPr lang="ru-UA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найбільший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античний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поліс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Причорномор'я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Відео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«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Ukraїner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», 2020.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Youtube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URL: </a:t>
            </a:r>
            <a:r>
              <a:rPr lang="ru-UA" sz="14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5"/>
              </a:rPr>
              <a:t>https://www.youtube.com/watch?v=F0L83p7Yu20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(05.03.2026).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UA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Пономарьова</a:t>
            </a:r>
            <a:r>
              <a:rPr lang="ru-UA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І.С.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Греки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Приазов’я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етнонаціональні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процеси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аспекті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трансформації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традиційної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культури (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кінець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ХVІІІ – початок ХХІ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століття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):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дис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на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здобут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наук. ступ.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докт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іст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наук за спец. 07. 00. 05 –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етнологія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/ КНУ ім. Т. Шевченка. – К., 2006. – 356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UA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Скуратівський</a:t>
            </a:r>
            <a:r>
              <a:rPr lang="ru-UA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В. Т.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Берегиня :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худож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оповіді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новели. — К. : Рад.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письм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., 1987. — 276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UA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Терентьєва</a:t>
            </a:r>
            <a:r>
              <a:rPr lang="ru-UA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Н.О.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Греки в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Україні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[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Електронний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ресурс] //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Енциклопедія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історії України: Т. 2: Г-Д /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Редкол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.: В.А.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Смолій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(голова) та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ін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НАН України. Інститут історії України. –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Київ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UA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Наукова</a:t>
            </a:r>
            <a:r>
              <a:rPr lang="ru-UA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думка, 2004. – 688 с.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9E4163D-0075-426B-8889-49E3456B4559}"/>
              </a:ext>
            </a:extLst>
          </p:cNvPr>
          <p:cNvSpPr txBox="1">
            <a:spLocks/>
          </p:cNvSpPr>
          <p:nvPr/>
        </p:nvSpPr>
        <p:spPr>
          <a:xfrm>
            <a:off x="385192" y="91058"/>
            <a:ext cx="8229600" cy="40466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Використана література</a:t>
            </a:r>
            <a:endParaRPr lang="ru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4428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983</TotalTime>
  <Words>2822</Words>
  <Application>Microsoft Office PowerPoint</Application>
  <PresentationFormat>Екран (4:3)</PresentationFormat>
  <Paragraphs>88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Constantia</vt:lpstr>
      <vt:lpstr>Symbol</vt:lpstr>
      <vt:lpstr>Times New Roman</vt:lpstr>
      <vt:lpstr>Тема Office</vt:lpstr>
      <vt:lpstr> Згурівська територіальна громада Броварського району Київської області ВСЕУКРАЇНСЬКИЙ ІНТЕРАКТИВНИЙ КОНКУРС «МАН – Юніор Дослідник» Номінація «Історик-Юніор» Архітектурний код села Безуглівки та навколишніх сіл на Згурівщині Броварського району: грецький вплив на     традиційне будівництво житлових будинків 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Який вигляд мають кути хат села Безуглівки та прилеглих населених пунктів сьогодні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Наталія Труба</cp:lastModifiedBy>
  <cp:revision>52</cp:revision>
  <dcterms:created xsi:type="dcterms:W3CDTF">2026-04-13T14:28:42Z</dcterms:created>
  <dcterms:modified xsi:type="dcterms:W3CDTF">2026-04-22T13:48:46Z</dcterms:modified>
</cp:coreProperties>
</file>