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2" r:id="rId7"/>
    <p:sldId id="263" r:id="rId8"/>
    <p:sldId id="264" r:id="rId9"/>
    <p:sldId id="268" r:id="rId10"/>
    <p:sldId id="271" r:id="rId11"/>
    <p:sldId id="272" r:id="rId12"/>
    <p:sldId id="269" r:id="rId13"/>
    <p:sldId id="270" r:id="rId14"/>
    <p:sldId id="266" r:id="rId15"/>
    <p:sldId id="26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41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85" autoAdjust="0"/>
    <p:restoredTop sz="94660"/>
  </p:normalViewPr>
  <p:slideViewPr>
    <p:cSldViewPr snapToGrid="0">
      <p:cViewPr varScale="1">
        <p:scale>
          <a:sx n="86" d="100"/>
          <a:sy n="86" d="100"/>
        </p:scale>
        <p:origin x="71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3899B2-BB65-4A44-957C-476C7F52E9E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LID4096"/>
        </a:p>
      </dgm:t>
    </dgm:pt>
    <dgm:pt modelId="{A0710C4C-0C8E-411A-BF4A-67F80005EC41}">
      <dgm:prSet/>
      <dgm:spPr/>
      <dgm:t>
        <a:bodyPr/>
        <a:lstStyle/>
        <a:p>
          <a:r>
            <a:rPr lang="ru-RU" b="0" i="0" dirty="0" err="1">
              <a:solidFill>
                <a:schemeClr val="bg1"/>
              </a:solidFill>
            </a:rPr>
            <a:t>Харківський</a:t>
          </a:r>
          <a:r>
            <a:rPr lang="ru-RU" b="0" i="0" dirty="0">
              <a:solidFill>
                <a:schemeClr val="bg1"/>
              </a:solidFill>
            </a:rPr>
            <a:t> </a:t>
          </a:r>
          <a:r>
            <a:rPr lang="ru-RU" b="0" i="0" dirty="0" err="1">
              <a:solidFill>
                <a:schemeClr val="bg1"/>
              </a:solidFill>
            </a:rPr>
            <a:t>культурний</a:t>
          </a:r>
          <a:r>
            <a:rPr lang="ru-RU" b="0" i="0" dirty="0">
              <a:solidFill>
                <a:schemeClr val="bg1"/>
              </a:solidFill>
            </a:rPr>
            <a:t> ландшафт став результатом </a:t>
          </a:r>
          <a:r>
            <a:rPr lang="ru-RU" b="0" i="0" dirty="0" err="1">
              <a:solidFill>
                <a:schemeClr val="bg1"/>
              </a:solidFill>
            </a:rPr>
            <a:t>зм</a:t>
          </a:r>
          <a:r>
            <a:rPr lang="uk-UA" b="0" i="0" dirty="0" err="1">
              <a:solidFill>
                <a:schemeClr val="bg1"/>
              </a:solidFill>
            </a:rPr>
            <a:t>ішання</a:t>
          </a:r>
          <a:r>
            <a:rPr lang="uk-UA" b="0" i="0" dirty="0">
              <a:solidFill>
                <a:schemeClr val="bg1"/>
              </a:solidFill>
            </a:rPr>
            <a:t> </a:t>
          </a:r>
          <a:r>
            <a:rPr lang="ru-RU" b="0" i="0" dirty="0">
              <a:solidFill>
                <a:schemeClr val="bg1"/>
              </a:solidFill>
            </a:rPr>
            <a:t> </a:t>
          </a:r>
          <a:r>
            <a:rPr lang="ru-RU" b="0" i="0" dirty="0" err="1">
              <a:solidFill>
                <a:schemeClr val="bg1"/>
              </a:solidFill>
            </a:rPr>
            <a:t>української</a:t>
          </a:r>
          <a:r>
            <a:rPr lang="ru-RU" b="0" i="0" dirty="0">
              <a:solidFill>
                <a:schemeClr val="bg1"/>
              </a:solidFill>
            </a:rPr>
            <a:t> та </a:t>
          </a:r>
          <a:r>
            <a:rPr lang="ru-RU" b="0" i="0" dirty="0" err="1">
              <a:solidFill>
                <a:schemeClr val="bg1"/>
              </a:solidFill>
            </a:rPr>
            <a:t>єврейської</a:t>
          </a:r>
          <a:r>
            <a:rPr lang="ru-RU" b="0" i="0" dirty="0">
              <a:solidFill>
                <a:schemeClr val="bg1"/>
              </a:solidFill>
            </a:rPr>
            <a:t> громад, </a:t>
          </a:r>
          <a:r>
            <a:rPr lang="ru-RU" b="0" i="0" dirty="0" err="1">
              <a:solidFill>
                <a:schemeClr val="bg1"/>
              </a:solidFill>
            </a:rPr>
            <a:t>які</a:t>
          </a:r>
          <a:r>
            <a:rPr lang="ru-RU" b="0" i="0" dirty="0">
              <a:solidFill>
                <a:schemeClr val="bg1"/>
              </a:solidFill>
            </a:rPr>
            <a:t> разом </a:t>
          </a:r>
          <a:r>
            <a:rPr lang="ru-RU" b="0" i="0" dirty="0" err="1">
              <a:solidFill>
                <a:schemeClr val="bg1"/>
              </a:solidFill>
            </a:rPr>
            <a:t>будовували</a:t>
          </a:r>
          <a:r>
            <a:rPr lang="ru-RU" b="0" i="0" dirty="0">
              <a:solidFill>
                <a:schemeClr val="bg1"/>
              </a:solidFill>
            </a:rPr>
            <a:t> </a:t>
          </a:r>
          <a:r>
            <a:rPr lang="ru-RU" b="0" i="0" dirty="0" err="1">
              <a:solidFill>
                <a:schemeClr val="bg1"/>
              </a:solidFill>
            </a:rPr>
            <a:t>освіту</a:t>
          </a:r>
          <a:r>
            <a:rPr lang="ru-RU" b="0" i="0" dirty="0">
              <a:solidFill>
                <a:schemeClr val="bg1"/>
              </a:solidFill>
            </a:rPr>
            <a:t> й науку </a:t>
          </a:r>
          <a:r>
            <a:rPr lang="ru-RU" b="0" i="0" dirty="0" err="1">
              <a:solidFill>
                <a:schemeClr val="bg1"/>
              </a:solidFill>
            </a:rPr>
            <a:t>міста</a:t>
          </a:r>
          <a:r>
            <a:rPr lang="ru-RU" b="0" i="0" dirty="0">
              <a:solidFill>
                <a:schemeClr val="bg1"/>
              </a:solidFill>
            </a:rPr>
            <a:t>. </a:t>
          </a:r>
          <a:r>
            <a:rPr lang="ru-RU" b="0" i="0" dirty="0" err="1">
              <a:solidFill>
                <a:schemeClr val="bg1"/>
              </a:solidFill>
            </a:rPr>
            <a:t>Ця</a:t>
          </a:r>
          <a:r>
            <a:rPr lang="ru-RU" b="0" i="0" dirty="0">
              <a:solidFill>
                <a:schemeClr val="bg1"/>
              </a:solidFill>
            </a:rPr>
            <a:t> </a:t>
          </a:r>
          <a:r>
            <a:rPr lang="ru-RU" b="0" i="0" dirty="0" err="1">
              <a:solidFill>
                <a:schemeClr val="bg1"/>
              </a:solidFill>
            </a:rPr>
            <a:t>довга</a:t>
          </a:r>
          <a:r>
            <a:rPr lang="ru-RU" b="0" i="0" dirty="0">
              <a:solidFill>
                <a:schemeClr val="bg1"/>
              </a:solidFill>
            </a:rPr>
            <a:t> </a:t>
          </a:r>
          <a:r>
            <a:rPr lang="ru-RU" b="0" i="0" dirty="0" err="1">
              <a:solidFill>
                <a:schemeClr val="bg1"/>
              </a:solidFill>
            </a:rPr>
            <a:t>співпраця</a:t>
          </a:r>
          <a:r>
            <a:rPr lang="ru-RU" b="0" i="0" dirty="0">
              <a:solidFill>
                <a:schemeClr val="bg1"/>
              </a:solidFill>
            </a:rPr>
            <a:t> </a:t>
          </a:r>
          <a:r>
            <a:rPr lang="ru-RU" b="0" i="0" dirty="0" err="1">
              <a:solidFill>
                <a:schemeClr val="bg1"/>
              </a:solidFill>
            </a:rPr>
            <a:t>залишила</a:t>
          </a:r>
          <a:r>
            <a:rPr lang="ru-RU" b="0" i="0" dirty="0">
              <a:solidFill>
                <a:schemeClr val="bg1"/>
              </a:solidFill>
            </a:rPr>
            <a:t> </a:t>
          </a:r>
          <a:r>
            <a:rPr lang="ru-RU" b="0" i="0" dirty="0" err="1">
              <a:solidFill>
                <a:schemeClr val="bg1"/>
              </a:solidFill>
            </a:rPr>
            <a:t>слід</a:t>
          </a:r>
          <a:r>
            <a:rPr lang="ru-RU" b="0" i="0" dirty="0">
              <a:solidFill>
                <a:schemeClr val="bg1"/>
              </a:solidFill>
            </a:rPr>
            <a:t> у </a:t>
          </a:r>
          <a:r>
            <a:rPr lang="ru-RU" b="0" i="0" dirty="0" err="1">
              <a:solidFill>
                <a:schemeClr val="bg1"/>
              </a:solidFill>
            </a:rPr>
            <a:t>мистецтві</a:t>
          </a:r>
          <a:r>
            <a:rPr lang="ru-RU" b="0" i="0" dirty="0">
              <a:solidFill>
                <a:schemeClr val="bg1"/>
              </a:solidFill>
            </a:rPr>
            <a:t> та </a:t>
          </a:r>
          <a:r>
            <a:rPr lang="ru-RU" b="0" i="0" dirty="0" err="1">
              <a:solidFill>
                <a:schemeClr val="bg1"/>
              </a:solidFill>
            </a:rPr>
            <a:t>історичній</a:t>
          </a:r>
          <a:r>
            <a:rPr lang="ru-RU" b="0" i="0" dirty="0">
              <a:solidFill>
                <a:schemeClr val="bg1"/>
              </a:solidFill>
            </a:rPr>
            <a:t> </a:t>
          </a:r>
          <a:r>
            <a:rPr lang="ru-RU" b="0" i="0" dirty="0" err="1">
              <a:solidFill>
                <a:schemeClr val="bg1"/>
              </a:solidFill>
            </a:rPr>
            <a:t>пам'яті</a:t>
          </a:r>
          <a:r>
            <a:rPr lang="ru-RU" b="0" i="0" dirty="0">
              <a:solidFill>
                <a:schemeClr val="bg1"/>
              </a:solidFill>
            </a:rPr>
            <a:t> </a:t>
          </a:r>
          <a:r>
            <a:rPr lang="ru-RU" b="0" i="0" dirty="0" err="1">
              <a:solidFill>
                <a:schemeClr val="bg1"/>
              </a:solidFill>
            </a:rPr>
            <a:t>регіону</a:t>
          </a:r>
          <a:r>
            <a:rPr lang="ru-RU" b="0" i="0" dirty="0">
              <a:solidFill>
                <a:schemeClr val="bg1"/>
              </a:solidFill>
            </a:rPr>
            <a:t>. </a:t>
          </a:r>
          <a:r>
            <a:rPr lang="ru-RU" b="0" i="0" dirty="0" err="1">
              <a:solidFill>
                <a:schemeClr val="bg1"/>
              </a:solidFill>
            </a:rPr>
            <a:t>Сьогодні</a:t>
          </a:r>
          <a:r>
            <a:rPr lang="ru-RU" b="0" i="0" dirty="0">
              <a:solidFill>
                <a:schemeClr val="bg1"/>
              </a:solidFill>
            </a:rPr>
            <a:t> </a:t>
          </a:r>
          <a:r>
            <a:rPr lang="ru-RU" b="0" i="0" dirty="0" err="1">
              <a:solidFill>
                <a:schemeClr val="bg1"/>
              </a:solidFill>
            </a:rPr>
            <a:t>спільна</a:t>
          </a:r>
          <a:r>
            <a:rPr lang="ru-RU" b="0" i="0" dirty="0">
              <a:solidFill>
                <a:schemeClr val="bg1"/>
              </a:solidFill>
            </a:rPr>
            <a:t> </a:t>
          </a:r>
          <a:r>
            <a:rPr lang="ru-RU" b="0" i="0" dirty="0" err="1">
              <a:solidFill>
                <a:schemeClr val="bg1"/>
              </a:solidFill>
            </a:rPr>
            <a:t>спадщина</a:t>
          </a:r>
          <a:r>
            <a:rPr lang="ru-RU" b="0" i="0" dirty="0">
              <a:solidFill>
                <a:schemeClr val="bg1"/>
              </a:solidFill>
            </a:rPr>
            <a:t> </a:t>
          </a:r>
          <a:r>
            <a:rPr lang="ru-RU" b="0" i="0" dirty="0" err="1">
              <a:solidFill>
                <a:schemeClr val="bg1"/>
              </a:solidFill>
            </a:rPr>
            <a:t>інтегрована</a:t>
          </a:r>
          <a:r>
            <a:rPr lang="ru-RU" b="0" i="0" dirty="0">
              <a:solidFill>
                <a:schemeClr val="bg1"/>
              </a:solidFill>
            </a:rPr>
            <a:t> в </a:t>
          </a:r>
          <a:r>
            <a:rPr lang="ru-RU" b="0" i="0" dirty="0" err="1">
              <a:solidFill>
                <a:schemeClr val="bg1"/>
              </a:solidFill>
            </a:rPr>
            <a:t>сучасне</a:t>
          </a:r>
          <a:r>
            <a:rPr lang="ru-RU" b="0" i="0" dirty="0">
              <a:solidFill>
                <a:schemeClr val="bg1"/>
              </a:solidFill>
            </a:rPr>
            <a:t> </a:t>
          </a:r>
          <a:r>
            <a:rPr lang="ru-RU" b="0" i="0" dirty="0" err="1">
              <a:solidFill>
                <a:schemeClr val="bg1"/>
              </a:solidFill>
            </a:rPr>
            <a:t>життя</a:t>
          </a:r>
          <a:r>
            <a:rPr lang="ru-RU" b="0" i="0" dirty="0">
              <a:solidFill>
                <a:schemeClr val="bg1"/>
              </a:solidFill>
            </a:rPr>
            <a:t>, </a:t>
          </a:r>
          <a:r>
            <a:rPr lang="ru-RU" b="0" i="0" dirty="0" err="1">
              <a:solidFill>
                <a:schemeClr val="bg1"/>
              </a:solidFill>
            </a:rPr>
            <a:t>підкреслюючи</a:t>
          </a:r>
          <a:r>
            <a:rPr lang="ru-RU" b="0" i="0" dirty="0">
              <a:solidFill>
                <a:schemeClr val="bg1"/>
              </a:solidFill>
            </a:rPr>
            <a:t> </a:t>
          </a:r>
          <a:r>
            <a:rPr lang="ru-RU" b="0" i="0" dirty="0" err="1">
              <a:solidFill>
                <a:schemeClr val="bg1"/>
              </a:solidFill>
            </a:rPr>
            <a:t>важливість</a:t>
          </a:r>
          <a:r>
            <a:rPr lang="ru-RU" b="0" i="0" dirty="0">
              <a:solidFill>
                <a:schemeClr val="bg1"/>
              </a:solidFill>
            </a:rPr>
            <a:t> </a:t>
          </a:r>
          <a:r>
            <a:rPr lang="ru-RU" b="0" i="0" dirty="0" err="1">
              <a:solidFill>
                <a:schemeClr val="bg1"/>
              </a:solidFill>
            </a:rPr>
            <a:t>міжетнічного</a:t>
          </a:r>
          <a:r>
            <a:rPr lang="ru-RU" b="0" i="0" dirty="0">
              <a:solidFill>
                <a:schemeClr val="bg1"/>
              </a:solidFill>
            </a:rPr>
            <a:t> </a:t>
          </a:r>
          <a:r>
            <a:rPr lang="ru-RU" b="0" i="0" dirty="0" err="1">
              <a:solidFill>
                <a:schemeClr val="bg1"/>
              </a:solidFill>
            </a:rPr>
            <a:t>діалогу</a:t>
          </a:r>
          <a:r>
            <a:rPr lang="ru-RU" b="0" i="0" dirty="0">
              <a:solidFill>
                <a:schemeClr val="bg1"/>
              </a:solidFill>
            </a:rPr>
            <a:t>. </a:t>
          </a:r>
          <a:r>
            <a:rPr lang="ru-RU" b="0" i="0" dirty="0" err="1">
              <a:solidFill>
                <a:schemeClr val="bg1"/>
              </a:solidFill>
            </a:rPr>
            <a:t>Харків</a:t>
          </a:r>
          <a:r>
            <a:rPr lang="ru-RU" b="0" i="0" dirty="0">
              <a:solidFill>
                <a:schemeClr val="bg1"/>
              </a:solidFill>
            </a:rPr>
            <a:t> і </a:t>
          </a:r>
          <a:r>
            <a:rPr lang="ru-RU" b="0" i="0" dirty="0" err="1">
              <a:solidFill>
                <a:schemeClr val="bg1"/>
              </a:solidFill>
            </a:rPr>
            <a:t>надалі</a:t>
          </a:r>
          <a:r>
            <a:rPr lang="ru-RU" b="0" i="0" dirty="0">
              <a:solidFill>
                <a:schemeClr val="bg1"/>
              </a:solidFill>
            </a:rPr>
            <a:t> </a:t>
          </a:r>
          <a:r>
            <a:rPr lang="ru-RU" b="0" i="0" dirty="0" err="1">
              <a:solidFill>
                <a:schemeClr val="bg1"/>
              </a:solidFill>
            </a:rPr>
            <a:t>зберігає</a:t>
          </a:r>
          <a:r>
            <a:rPr lang="ru-RU" b="0" i="0" dirty="0">
              <a:solidFill>
                <a:schemeClr val="bg1"/>
              </a:solidFill>
            </a:rPr>
            <a:t> свою </a:t>
          </a:r>
          <a:r>
            <a:rPr lang="ru-RU" b="0" i="0" dirty="0" err="1">
              <a:solidFill>
                <a:schemeClr val="bg1"/>
              </a:solidFill>
            </a:rPr>
            <a:t>багатокультурну</a:t>
          </a:r>
          <a:r>
            <a:rPr lang="ru-RU" b="0" i="0" dirty="0">
              <a:solidFill>
                <a:schemeClr val="bg1"/>
              </a:solidFill>
            </a:rPr>
            <a:t> </a:t>
          </a:r>
          <a:r>
            <a:rPr lang="ru-RU" b="0" i="0" dirty="0" err="1">
              <a:solidFill>
                <a:schemeClr val="bg1"/>
              </a:solidFill>
            </a:rPr>
            <a:t>ідентичність</a:t>
          </a:r>
          <a:r>
            <a:rPr lang="ru-RU" b="0" i="0" dirty="0">
              <a:solidFill>
                <a:schemeClr val="bg1"/>
              </a:solidFill>
            </a:rPr>
            <a:t>, </a:t>
          </a:r>
          <a:r>
            <a:rPr lang="ru-RU" b="0" i="0" dirty="0" err="1">
              <a:solidFill>
                <a:schemeClr val="bg1"/>
              </a:solidFill>
            </a:rPr>
            <a:t>залишаючись</a:t>
          </a:r>
          <a:r>
            <a:rPr lang="ru-RU" b="0" i="0" dirty="0">
              <a:solidFill>
                <a:schemeClr val="bg1"/>
              </a:solidFill>
            </a:rPr>
            <a:t> </a:t>
          </a:r>
          <a:r>
            <a:rPr lang="ru-RU" b="0" i="0" dirty="0" err="1">
              <a:solidFill>
                <a:schemeClr val="bg1"/>
              </a:solidFill>
            </a:rPr>
            <a:t>відкритим</a:t>
          </a:r>
          <a:r>
            <a:rPr lang="ru-RU" b="0" i="0" dirty="0">
              <a:solidFill>
                <a:schemeClr val="bg1"/>
              </a:solidFill>
            </a:rPr>
            <a:t> простором для </a:t>
          </a:r>
          <a:r>
            <a:rPr lang="ru-RU" b="0" i="0" dirty="0" err="1">
              <a:solidFill>
                <a:schemeClr val="bg1"/>
              </a:solidFill>
            </a:rPr>
            <a:t>розвитку</a:t>
          </a:r>
          <a:r>
            <a:rPr lang="ru-RU" b="0" i="0" dirty="0">
              <a:solidFill>
                <a:schemeClr val="bg1"/>
              </a:solidFill>
            </a:rPr>
            <a:t>. Новизна </a:t>
          </a:r>
          <a:r>
            <a:rPr lang="ru-RU" b="0" i="0" dirty="0" err="1">
              <a:solidFill>
                <a:schemeClr val="bg1"/>
              </a:solidFill>
            </a:rPr>
            <a:t>дослідження</a:t>
          </a:r>
          <a:r>
            <a:rPr lang="ru-RU" b="0" i="0" dirty="0">
              <a:solidFill>
                <a:schemeClr val="bg1"/>
              </a:solidFill>
            </a:rPr>
            <a:t> </a:t>
          </a:r>
          <a:r>
            <a:rPr lang="ru-RU" b="0" i="0" dirty="0" err="1">
              <a:solidFill>
                <a:schemeClr val="bg1"/>
              </a:solidFill>
            </a:rPr>
            <a:t>полягає</a:t>
          </a:r>
          <a:r>
            <a:rPr lang="ru-RU" b="0" i="0" dirty="0">
              <a:solidFill>
                <a:schemeClr val="bg1"/>
              </a:solidFill>
            </a:rPr>
            <a:t> в </a:t>
          </a:r>
          <a:r>
            <a:rPr lang="ru-RU" b="0" i="0" dirty="0" err="1">
              <a:solidFill>
                <a:schemeClr val="bg1"/>
              </a:solidFill>
            </a:rPr>
            <a:t>аналізі</a:t>
          </a:r>
          <a:r>
            <a:rPr lang="ru-RU" b="0" i="0" dirty="0">
              <a:solidFill>
                <a:schemeClr val="bg1"/>
              </a:solidFill>
            </a:rPr>
            <a:t> </a:t>
          </a:r>
          <a:r>
            <a:rPr lang="ru-RU" b="0" i="0" dirty="0" err="1">
              <a:solidFill>
                <a:schemeClr val="bg1"/>
              </a:solidFill>
            </a:rPr>
            <a:t>взаємодії</a:t>
          </a:r>
          <a:r>
            <a:rPr lang="ru-RU" b="0" i="0" dirty="0">
              <a:solidFill>
                <a:schemeClr val="bg1"/>
              </a:solidFill>
            </a:rPr>
            <a:t> </a:t>
          </a:r>
          <a:r>
            <a:rPr lang="ru-RU" b="0" i="0" dirty="0" err="1">
              <a:solidFill>
                <a:schemeClr val="bg1"/>
              </a:solidFill>
            </a:rPr>
            <a:t>української</a:t>
          </a:r>
          <a:r>
            <a:rPr lang="ru-RU" b="0" i="0" dirty="0">
              <a:solidFill>
                <a:schemeClr val="bg1"/>
              </a:solidFill>
            </a:rPr>
            <a:t> та </a:t>
          </a:r>
          <a:r>
            <a:rPr lang="ru-RU" b="0" i="0" dirty="0" err="1">
              <a:solidFill>
                <a:schemeClr val="bg1"/>
              </a:solidFill>
            </a:rPr>
            <a:t>єврейської</a:t>
          </a:r>
          <a:r>
            <a:rPr lang="ru-RU" b="0" i="0" dirty="0">
              <a:solidFill>
                <a:schemeClr val="bg1"/>
              </a:solidFill>
            </a:rPr>
            <a:t> громад </a:t>
          </a:r>
          <a:r>
            <a:rPr lang="ru-RU" b="0" i="0" dirty="0" err="1">
              <a:solidFill>
                <a:schemeClr val="bg1"/>
              </a:solidFill>
            </a:rPr>
            <a:t>Харкова</a:t>
          </a:r>
          <a:r>
            <a:rPr lang="ru-RU" b="0" i="0" dirty="0">
              <a:solidFill>
                <a:schemeClr val="bg1"/>
              </a:solidFill>
            </a:rPr>
            <a:t> через призму </a:t>
          </a:r>
          <a:r>
            <a:rPr lang="ru-RU" b="0" i="0" dirty="0" err="1">
              <a:solidFill>
                <a:schemeClr val="bg1"/>
              </a:solidFill>
            </a:rPr>
            <a:t>культури</a:t>
          </a:r>
          <a:r>
            <a:rPr lang="ru-RU" b="0" i="0" dirty="0">
              <a:solidFill>
                <a:schemeClr val="bg1"/>
              </a:solidFill>
            </a:rPr>
            <a:t> й </a:t>
          </a:r>
          <a:r>
            <a:rPr lang="ru-RU" b="0" i="0" dirty="0" err="1">
              <a:solidFill>
                <a:schemeClr val="bg1"/>
              </a:solidFill>
            </a:rPr>
            <a:t>урбаністики</a:t>
          </a:r>
          <a:r>
            <a:rPr lang="ru-RU" b="0" i="0" dirty="0">
              <a:solidFill>
                <a:schemeClr val="bg1"/>
              </a:solidFill>
            </a:rPr>
            <a:t>. Робота </a:t>
          </a:r>
          <a:r>
            <a:rPr lang="ru-RU" b="0" i="0" dirty="0" err="1">
              <a:solidFill>
                <a:schemeClr val="bg1"/>
              </a:solidFill>
            </a:rPr>
            <a:t>розкриває</a:t>
          </a:r>
          <a:r>
            <a:rPr lang="ru-RU" b="0" i="0" dirty="0">
              <a:solidFill>
                <a:schemeClr val="bg1"/>
              </a:solidFill>
            </a:rPr>
            <a:t> роль </a:t>
          </a:r>
          <a:r>
            <a:rPr lang="ru-RU" b="0" i="0" dirty="0" err="1">
              <a:solidFill>
                <a:schemeClr val="bg1"/>
              </a:solidFill>
            </a:rPr>
            <a:t>видатних</a:t>
          </a:r>
          <a:r>
            <a:rPr lang="ru-RU" b="0" i="0" dirty="0">
              <a:solidFill>
                <a:schemeClr val="bg1"/>
              </a:solidFill>
            </a:rPr>
            <a:t> </a:t>
          </a:r>
          <a:r>
            <a:rPr lang="ru-RU" b="0" i="0" dirty="0" err="1">
              <a:solidFill>
                <a:schemeClr val="bg1"/>
              </a:solidFill>
            </a:rPr>
            <a:t>постатей</a:t>
          </a:r>
          <a:r>
            <a:rPr lang="ru-RU" b="0" i="0" dirty="0">
              <a:solidFill>
                <a:schemeClr val="bg1"/>
              </a:solidFill>
            </a:rPr>
            <a:t> та </a:t>
          </a:r>
          <a:r>
            <a:rPr lang="ru-RU" b="0" i="0" dirty="0" err="1">
              <a:solidFill>
                <a:schemeClr val="bg1"/>
              </a:solidFill>
            </a:rPr>
            <a:t>інституцій</a:t>
          </a:r>
          <a:r>
            <a:rPr lang="ru-RU" b="0" i="0" dirty="0">
              <a:solidFill>
                <a:schemeClr val="bg1"/>
              </a:solidFill>
            </a:rPr>
            <a:t> у </a:t>
          </a:r>
          <a:r>
            <a:rPr lang="ru-RU" b="0" i="0" dirty="0" err="1">
              <a:solidFill>
                <a:schemeClr val="bg1"/>
              </a:solidFill>
            </a:rPr>
            <a:t>формуванні</a:t>
          </a:r>
          <a:r>
            <a:rPr lang="ru-RU" b="0" i="0" dirty="0">
              <a:solidFill>
                <a:schemeClr val="bg1"/>
              </a:solidFill>
            </a:rPr>
            <a:t> </a:t>
          </a:r>
          <a:r>
            <a:rPr lang="ru-RU" b="0" i="0" dirty="0" err="1">
              <a:solidFill>
                <a:schemeClr val="bg1"/>
              </a:solidFill>
            </a:rPr>
            <a:t>міського</a:t>
          </a:r>
          <a:r>
            <a:rPr lang="ru-RU" b="0" i="0" dirty="0">
              <a:solidFill>
                <a:schemeClr val="bg1"/>
              </a:solidFill>
            </a:rPr>
            <a:t> простору. </a:t>
          </a:r>
          <a:r>
            <a:rPr lang="ru-RU" b="0" i="0" dirty="0" err="1">
              <a:solidFill>
                <a:schemeClr val="bg1"/>
              </a:solidFill>
            </a:rPr>
            <a:t>Такий</a:t>
          </a:r>
          <a:r>
            <a:rPr lang="ru-RU" b="0" i="0" dirty="0">
              <a:solidFill>
                <a:schemeClr val="bg1"/>
              </a:solidFill>
            </a:rPr>
            <a:t> </a:t>
          </a:r>
          <a:r>
            <a:rPr lang="ru-RU" b="0" i="0" dirty="0" err="1">
              <a:solidFill>
                <a:schemeClr val="bg1"/>
              </a:solidFill>
            </a:rPr>
            <a:t>підхід</a:t>
          </a:r>
          <a:r>
            <a:rPr lang="ru-RU" b="0" i="0" dirty="0">
              <a:solidFill>
                <a:schemeClr val="bg1"/>
              </a:solidFill>
            </a:rPr>
            <a:t> </a:t>
          </a:r>
          <a:r>
            <a:rPr lang="ru-RU" b="0" i="0" dirty="0" err="1">
              <a:solidFill>
                <a:schemeClr val="bg1"/>
              </a:solidFill>
            </a:rPr>
            <a:t>підкреслює</a:t>
          </a:r>
          <a:r>
            <a:rPr lang="ru-RU" b="0" i="0" dirty="0">
              <a:solidFill>
                <a:schemeClr val="bg1"/>
              </a:solidFill>
            </a:rPr>
            <a:t> </a:t>
          </a:r>
          <a:r>
            <a:rPr lang="ru-RU" b="0" i="0" dirty="0" err="1">
              <a:solidFill>
                <a:schemeClr val="bg1"/>
              </a:solidFill>
            </a:rPr>
            <a:t>значення</a:t>
          </a:r>
          <a:r>
            <a:rPr lang="ru-RU" b="0" i="0" dirty="0">
              <a:solidFill>
                <a:schemeClr val="bg1"/>
              </a:solidFill>
            </a:rPr>
            <a:t> </a:t>
          </a:r>
          <a:r>
            <a:rPr lang="ru-RU" b="0" i="0" dirty="0" err="1">
              <a:solidFill>
                <a:schemeClr val="bg1"/>
              </a:solidFill>
            </a:rPr>
            <a:t>міста</a:t>
          </a:r>
          <a:r>
            <a:rPr lang="ru-RU" b="0" i="0" dirty="0">
              <a:solidFill>
                <a:schemeClr val="bg1"/>
              </a:solidFill>
            </a:rPr>
            <a:t> як </a:t>
          </a:r>
          <a:r>
            <a:rPr lang="ru-RU" b="0" i="0" dirty="0" err="1">
              <a:solidFill>
                <a:schemeClr val="bg1"/>
              </a:solidFill>
            </a:rPr>
            <a:t>місця</a:t>
          </a:r>
          <a:r>
            <a:rPr lang="ru-RU" b="0" i="0" dirty="0">
              <a:solidFill>
                <a:schemeClr val="bg1"/>
              </a:solidFill>
            </a:rPr>
            <a:t> </a:t>
          </a:r>
          <a:r>
            <a:rPr lang="ru-RU" b="0" i="0" dirty="0" err="1">
              <a:solidFill>
                <a:schemeClr val="bg1"/>
              </a:solidFill>
            </a:rPr>
            <a:t>діалогу</a:t>
          </a:r>
          <a:r>
            <a:rPr lang="ru-RU" b="0" i="0" dirty="0">
              <a:solidFill>
                <a:schemeClr val="bg1"/>
              </a:solidFill>
            </a:rPr>
            <a:t> для </a:t>
          </a:r>
          <a:r>
            <a:rPr lang="ru-RU" b="0" i="0" dirty="0" err="1">
              <a:solidFill>
                <a:schemeClr val="bg1"/>
              </a:solidFill>
            </a:rPr>
            <a:t>сучасного</a:t>
          </a:r>
          <a:r>
            <a:rPr lang="ru-RU" b="0" i="0" dirty="0">
              <a:solidFill>
                <a:schemeClr val="bg1"/>
              </a:solidFill>
            </a:rPr>
            <a:t> </a:t>
          </a:r>
          <a:r>
            <a:rPr lang="ru-RU" b="0" i="0" dirty="0" err="1">
              <a:solidFill>
                <a:schemeClr val="bg1"/>
              </a:solidFill>
            </a:rPr>
            <a:t>розвитку</a:t>
          </a:r>
          <a:r>
            <a:rPr lang="ru-RU" b="0" i="0" dirty="0">
              <a:solidFill>
                <a:schemeClr val="bg1"/>
              </a:solidFill>
            </a:rPr>
            <a:t> та </a:t>
          </a:r>
          <a:r>
            <a:rPr lang="ru-RU" b="0" i="0" dirty="0" err="1">
              <a:solidFill>
                <a:schemeClr val="bg1"/>
              </a:solidFill>
            </a:rPr>
            <a:t>освіти</a:t>
          </a:r>
          <a:r>
            <a:rPr lang="ru-RU" b="0" i="0" dirty="0">
              <a:solidFill>
                <a:schemeClr val="bg1"/>
              </a:solidFill>
            </a:rPr>
            <a:t>.</a:t>
          </a:r>
          <a:endParaRPr lang="ru-UA" dirty="0">
            <a:solidFill>
              <a:schemeClr val="bg1"/>
            </a:solidFill>
          </a:endParaRPr>
        </a:p>
      </dgm:t>
    </dgm:pt>
    <dgm:pt modelId="{504C3F18-F52D-4B8A-AF13-35B9F3BB9981}" type="parTrans" cxnId="{4BE2E43C-E88B-4490-AC4A-A921BE865A58}">
      <dgm:prSet/>
      <dgm:spPr/>
      <dgm:t>
        <a:bodyPr/>
        <a:lstStyle/>
        <a:p>
          <a:endParaRPr lang="LID4096"/>
        </a:p>
      </dgm:t>
    </dgm:pt>
    <dgm:pt modelId="{ABAF2E2A-B09B-47EF-B5F8-270C589C249D}" type="sibTrans" cxnId="{4BE2E43C-E88B-4490-AC4A-A921BE865A58}">
      <dgm:prSet/>
      <dgm:spPr/>
      <dgm:t>
        <a:bodyPr/>
        <a:lstStyle/>
        <a:p>
          <a:endParaRPr lang="LID4096"/>
        </a:p>
      </dgm:t>
    </dgm:pt>
    <dgm:pt modelId="{3A97DDDE-5959-4C8B-95B3-C7830C69C886}" type="pres">
      <dgm:prSet presAssocID="{B53899B2-BB65-4A44-957C-476C7F52E9E0}" presName="linear" presStyleCnt="0">
        <dgm:presLayoutVars>
          <dgm:animLvl val="lvl"/>
          <dgm:resizeHandles val="exact"/>
        </dgm:presLayoutVars>
      </dgm:prSet>
      <dgm:spPr/>
    </dgm:pt>
    <dgm:pt modelId="{3E54C716-0172-4353-9027-53BC8B9A9EBA}" type="pres">
      <dgm:prSet presAssocID="{A0710C4C-0C8E-411A-BF4A-67F80005EC41}" presName="parentText" presStyleLbl="node1" presStyleIdx="0" presStyleCnt="1">
        <dgm:presLayoutVars>
          <dgm:chMax val="0"/>
          <dgm:bulletEnabled val="1"/>
        </dgm:presLayoutVars>
      </dgm:prSet>
      <dgm:spPr/>
    </dgm:pt>
  </dgm:ptLst>
  <dgm:cxnLst>
    <dgm:cxn modelId="{ADFF0E0B-7B83-4E1A-ADA9-7E07698075F9}" type="presOf" srcId="{A0710C4C-0C8E-411A-BF4A-67F80005EC41}" destId="{3E54C716-0172-4353-9027-53BC8B9A9EBA}" srcOrd="0" destOrd="0" presId="urn:microsoft.com/office/officeart/2005/8/layout/vList2"/>
    <dgm:cxn modelId="{4BE2E43C-E88B-4490-AC4A-A921BE865A58}" srcId="{B53899B2-BB65-4A44-957C-476C7F52E9E0}" destId="{A0710C4C-0C8E-411A-BF4A-67F80005EC41}" srcOrd="0" destOrd="0" parTransId="{504C3F18-F52D-4B8A-AF13-35B9F3BB9981}" sibTransId="{ABAF2E2A-B09B-47EF-B5F8-270C589C249D}"/>
    <dgm:cxn modelId="{D7B7657A-A708-4251-95D8-60E3C88773FF}" type="presOf" srcId="{B53899B2-BB65-4A44-957C-476C7F52E9E0}" destId="{3A97DDDE-5959-4C8B-95B3-C7830C69C886}" srcOrd="0" destOrd="0" presId="urn:microsoft.com/office/officeart/2005/8/layout/vList2"/>
    <dgm:cxn modelId="{005B38F3-6F7F-4943-9CB4-F50677D21B71}" type="presParOf" srcId="{3A97DDDE-5959-4C8B-95B3-C7830C69C886}" destId="{3E54C716-0172-4353-9027-53BC8B9A9EB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54C716-0172-4353-9027-53BC8B9A9EBA}">
      <dsp:nvSpPr>
        <dsp:cNvPr id="0" name=""/>
        <dsp:cNvSpPr/>
      </dsp:nvSpPr>
      <dsp:spPr>
        <a:xfrm>
          <a:off x="0" y="272710"/>
          <a:ext cx="7974993" cy="511056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ru-RU" sz="2100" b="0" i="0" kern="1200" dirty="0" err="1">
              <a:solidFill>
                <a:schemeClr val="bg1"/>
              </a:solidFill>
            </a:rPr>
            <a:t>Харківський</a:t>
          </a:r>
          <a:r>
            <a:rPr lang="ru-RU" sz="2100" b="0" i="0" kern="1200" dirty="0">
              <a:solidFill>
                <a:schemeClr val="bg1"/>
              </a:solidFill>
            </a:rPr>
            <a:t> </a:t>
          </a:r>
          <a:r>
            <a:rPr lang="ru-RU" sz="2100" b="0" i="0" kern="1200" dirty="0" err="1">
              <a:solidFill>
                <a:schemeClr val="bg1"/>
              </a:solidFill>
            </a:rPr>
            <a:t>культурний</a:t>
          </a:r>
          <a:r>
            <a:rPr lang="ru-RU" sz="2100" b="0" i="0" kern="1200" dirty="0">
              <a:solidFill>
                <a:schemeClr val="bg1"/>
              </a:solidFill>
            </a:rPr>
            <a:t> ландшафт став результатом </a:t>
          </a:r>
          <a:r>
            <a:rPr lang="ru-RU" sz="2100" b="0" i="0" kern="1200" dirty="0" err="1">
              <a:solidFill>
                <a:schemeClr val="bg1"/>
              </a:solidFill>
            </a:rPr>
            <a:t>зм</a:t>
          </a:r>
          <a:r>
            <a:rPr lang="uk-UA" sz="2100" b="0" i="0" kern="1200" dirty="0" err="1">
              <a:solidFill>
                <a:schemeClr val="bg1"/>
              </a:solidFill>
            </a:rPr>
            <a:t>ішання</a:t>
          </a:r>
          <a:r>
            <a:rPr lang="uk-UA" sz="2100" b="0" i="0" kern="1200" dirty="0">
              <a:solidFill>
                <a:schemeClr val="bg1"/>
              </a:solidFill>
            </a:rPr>
            <a:t> </a:t>
          </a:r>
          <a:r>
            <a:rPr lang="ru-RU" sz="2100" b="0" i="0" kern="1200" dirty="0">
              <a:solidFill>
                <a:schemeClr val="bg1"/>
              </a:solidFill>
            </a:rPr>
            <a:t> </a:t>
          </a:r>
          <a:r>
            <a:rPr lang="ru-RU" sz="2100" b="0" i="0" kern="1200" dirty="0" err="1">
              <a:solidFill>
                <a:schemeClr val="bg1"/>
              </a:solidFill>
            </a:rPr>
            <a:t>української</a:t>
          </a:r>
          <a:r>
            <a:rPr lang="ru-RU" sz="2100" b="0" i="0" kern="1200" dirty="0">
              <a:solidFill>
                <a:schemeClr val="bg1"/>
              </a:solidFill>
            </a:rPr>
            <a:t> та </a:t>
          </a:r>
          <a:r>
            <a:rPr lang="ru-RU" sz="2100" b="0" i="0" kern="1200" dirty="0" err="1">
              <a:solidFill>
                <a:schemeClr val="bg1"/>
              </a:solidFill>
            </a:rPr>
            <a:t>єврейської</a:t>
          </a:r>
          <a:r>
            <a:rPr lang="ru-RU" sz="2100" b="0" i="0" kern="1200" dirty="0">
              <a:solidFill>
                <a:schemeClr val="bg1"/>
              </a:solidFill>
            </a:rPr>
            <a:t> громад, </a:t>
          </a:r>
          <a:r>
            <a:rPr lang="ru-RU" sz="2100" b="0" i="0" kern="1200" dirty="0" err="1">
              <a:solidFill>
                <a:schemeClr val="bg1"/>
              </a:solidFill>
            </a:rPr>
            <a:t>які</a:t>
          </a:r>
          <a:r>
            <a:rPr lang="ru-RU" sz="2100" b="0" i="0" kern="1200" dirty="0">
              <a:solidFill>
                <a:schemeClr val="bg1"/>
              </a:solidFill>
            </a:rPr>
            <a:t> разом </a:t>
          </a:r>
          <a:r>
            <a:rPr lang="ru-RU" sz="2100" b="0" i="0" kern="1200" dirty="0" err="1">
              <a:solidFill>
                <a:schemeClr val="bg1"/>
              </a:solidFill>
            </a:rPr>
            <a:t>будовували</a:t>
          </a:r>
          <a:r>
            <a:rPr lang="ru-RU" sz="2100" b="0" i="0" kern="1200" dirty="0">
              <a:solidFill>
                <a:schemeClr val="bg1"/>
              </a:solidFill>
            </a:rPr>
            <a:t> </a:t>
          </a:r>
          <a:r>
            <a:rPr lang="ru-RU" sz="2100" b="0" i="0" kern="1200" dirty="0" err="1">
              <a:solidFill>
                <a:schemeClr val="bg1"/>
              </a:solidFill>
            </a:rPr>
            <a:t>освіту</a:t>
          </a:r>
          <a:r>
            <a:rPr lang="ru-RU" sz="2100" b="0" i="0" kern="1200" dirty="0">
              <a:solidFill>
                <a:schemeClr val="bg1"/>
              </a:solidFill>
            </a:rPr>
            <a:t> й науку </a:t>
          </a:r>
          <a:r>
            <a:rPr lang="ru-RU" sz="2100" b="0" i="0" kern="1200" dirty="0" err="1">
              <a:solidFill>
                <a:schemeClr val="bg1"/>
              </a:solidFill>
            </a:rPr>
            <a:t>міста</a:t>
          </a:r>
          <a:r>
            <a:rPr lang="ru-RU" sz="2100" b="0" i="0" kern="1200" dirty="0">
              <a:solidFill>
                <a:schemeClr val="bg1"/>
              </a:solidFill>
            </a:rPr>
            <a:t>. </a:t>
          </a:r>
          <a:r>
            <a:rPr lang="ru-RU" sz="2100" b="0" i="0" kern="1200" dirty="0" err="1">
              <a:solidFill>
                <a:schemeClr val="bg1"/>
              </a:solidFill>
            </a:rPr>
            <a:t>Ця</a:t>
          </a:r>
          <a:r>
            <a:rPr lang="ru-RU" sz="2100" b="0" i="0" kern="1200" dirty="0">
              <a:solidFill>
                <a:schemeClr val="bg1"/>
              </a:solidFill>
            </a:rPr>
            <a:t> </a:t>
          </a:r>
          <a:r>
            <a:rPr lang="ru-RU" sz="2100" b="0" i="0" kern="1200" dirty="0" err="1">
              <a:solidFill>
                <a:schemeClr val="bg1"/>
              </a:solidFill>
            </a:rPr>
            <a:t>довга</a:t>
          </a:r>
          <a:r>
            <a:rPr lang="ru-RU" sz="2100" b="0" i="0" kern="1200" dirty="0">
              <a:solidFill>
                <a:schemeClr val="bg1"/>
              </a:solidFill>
            </a:rPr>
            <a:t> </a:t>
          </a:r>
          <a:r>
            <a:rPr lang="ru-RU" sz="2100" b="0" i="0" kern="1200" dirty="0" err="1">
              <a:solidFill>
                <a:schemeClr val="bg1"/>
              </a:solidFill>
            </a:rPr>
            <a:t>співпраця</a:t>
          </a:r>
          <a:r>
            <a:rPr lang="ru-RU" sz="2100" b="0" i="0" kern="1200" dirty="0">
              <a:solidFill>
                <a:schemeClr val="bg1"/>
              </a:solidFill>
            </a:rPr>
            <a:t> </a:t>
          </a:r>
          <a:r>
            <a:rPr lang="ru-RU" sz="2100" b="0" i="0" kern="1200" dirty="0" err="1">
              <a:solidFill>
                <a:schemeClr val="bg1"/>
              </a:solidFill>
            </a:rPr>
            <a:t>залишила</a:t>
          </a:r>
          <a:r>
            <a:rPr lang="ru-RU" sz="2100" b="0" i="0" kern="1200" dirty="0">
              <a:solidFill>
                <a:schemeClr val="bg1"/>
              </a:solidFill>
            </a:rPr>
            <a:t> </a:t>
          </a:r>
          <a:r>
            <a:rPr lang="ru-RU" sz="2100" b="0" i="0" kern="1200" dirty="0" err="1">
              <a:solidFill>
                <a:schemeClr val="bg1"/>
              </a:solidFill>
            </a:rPr>
            <a:t>слід</a:t>
          </a:r>
          <a:r>
            <a:rPr lang="ru-RU" sz="2100" b="0" i="0" kern="1200" dirty="0">
              <a:solidFill>
                <a:schemeClr val="bg1"/>
              </a:solidFill>
            </a:rPr>
            <a:t> у </a:t>
          </a:r>
          <a:r>
            <a:rPr lang="ru-RU" sz="2100" b="0" i="0" kern="1200" dirty="0" err="1">
              <a:solidFill>
                <a:schemeClr val="bg1"/>
              </a:solidFill>
            </a:rPr>
            <a:t>мистецтві</a:t>
          </a:r>
          <a:r>
            <a:rPr lang="ru-RU" sz="2100" b="0" i="0" kern="1200" dirty="0">
              <a:solidFill>
                <a:schemeClr val="bg1"/>
              </a:solidFill>
            </a:rPr>
            <a:t> та </a:t>
          </a:r>
          <a:r>
            <a:rPr lang="ru-RU" sz="2100" b="0" i="0" kern="1200" dirty="0" err="1">
              <a:solidFill>
                <a:schemeClr val="bg1"/>
              </a:solidFill>
            </a:rPr>
            <a:t>історичній</a:t>
          </a:r>
          <a:r>
            <a:rPr lang="ru-RU" sz="2100" b="0" i="0" kern="1200" dirty="0">
              <a:solidFill>
                <a:schemeClr val="bg1"/>
              </a:solidFill>
            </a:rPr>
            <a:t> </a:t>
          </a:r>
          <a:r>
            <a:rPr lang="ru-RU" sz="2100" b="0" i="0" kern="1200" dirty="0" err="1">
              <a:solidFill>
                <a:schemeClr val="bg1"/>
              </a:solidFill>
            </a:rPr>
            <a:t>пам'яті</a:t>
          </a:r>
          <a:r>
            <a:rPr lang="ru-RU" sz="2100" b="0" i="0" kern="1200" dirty="0">
              <a:solidFill>
                <a:schemeClr val="bg1"/>
              </a:solidFill>
            </a:rPr>
            <a:t> </a:t>
          </a:r>
          <a:r>
            <a:rPr lang="ru-RU" sz="2100" b="0" i="0" kern="1200" dirty="0" err="1">
              <a:solidFill>
                <a:schemeClr val="bg1"/>
              </a:solidFill>
            </a:rPr>
            <a:t>регіону</a:t>
          </a:r>
          <a:r>
            <a:rPr lang="ru-RU" sz="2100" b="0" i="0" kern="1200" dirty="0">
              <a:solidFill>
                <a:schemeClr val="bg1"/>
              </a:solidFill>
            </a:rPr>
            <a:t>. </a:t>
          </a:r>
          <a:r>
            <a:rPr lang="ru-RU" sz="2100" b="0" i="0" kern="1200" dirty="0" err="1">
              <a:solidFill>
                <a:schemeClr val="bg1"/>
              </a:solidFill>
            </a:rPr>
            <a:t>Сьогодні</a:t>
          </a:r>
          <a:r>
            <a:rPr lang="ru-RU" sz="2100" b="0" i="0" kern="1200" dirty="0">
              <a:solidFill>
                <a:schemeClr val="bg1"/>
              </a:solidFill>
            </a:rPr>
            <a:t> </a:t>
          </a:r>
          <a:r>
            <a:rPr lang="ru-RU" sz="2100" b="0" i="0" kern="1200" dirty="0" err="1">
              <a:solidFill>
                <a:schemeClr val="bg1"/>
              </a:solidFill>
            </a:rPr>
            <a:t>спільна</a:t>
          </a:r>
          <a:r>
            <a:rPr lang="ru-RU" sz="2100" b="0" i="0" kern="1200" dirty="0">
              <a:solidFill>
                <a:schemeClr val="bg1"/>
              </a:solidFill>
            </a:rPr>
            <a:t> </a:t>
          </a:r>
          <a:r>
            <a:rPr lang="ru-RU" sz="2100" b="0" i="0" kern="1200" dirty="0" err="1">
              <a:solidFill>
                <a:schemeClr val="bg1"/>
              </a:solidFill>
            </a:rPr>
            <a:t>спадщина</a:t>
          </a:r>
          <a:r>
            <a:rPr lang="ru-RU" sz="2100" b="0" i="0" kern="1200" dirty="0">
              <a:solidFill>
                <a:schemeClr val="bg1"/>
              </a:solidFill>
            </a:rPr>
            <a:t> </a:t>
          </a:r>
          <a:r>
            <a:rPr lang="ru-RU" sz="2100" b="0" i="0" kern="1200" dirty="0" err="1">
              <a:solidFill>
                <a:schemeClr val="bg1"/>
              </a:solidFill>
            </a:rPr>
            <a:t>інтегрована</a:t>
          </a:r>
          <a:r>
            <a:rPr lang="ru-RU" sz="2100" b="0" i="0" kern="1200" dirty="0">
              <a:solidFill>
                <a:schemeClr val="bg1"/>
              </a:solidFill>
            </a:rPr>
            <a:t> в </a:t>
          </a:r>
          <a:r>
            <a:rPr lang="ru-RU" sz="2100" b="0" i="0" kern="1200" dirty="0" err="1">
              <a:solidFill>
                <a:schemeClr val="bg1"/>
              </a:solidFill>
            </a:rPr>
            <a:t>сучасне</a:t>
          </a:r>
          <a:r>
            <a:rPr lang="ru-RU" sz="2100" b="0" i="0" kern="1200" dirty="0">
              <a:solidFill>
                <a:schemeClr val="bg1"/>
              </a:solidFill>
            </a:rPr>
            <a:t> </a:t>
          </a:r>
          <a:r>
            <a:rPr lang="ru-RU" sz="2100" b="0" i="0" kern="1200" dirty="0" err="1">
              <a:solidFill>
                <a:schemeClr val="bg1"/>
              </a:solidFill>
            </a:rPr>
            <a:t>життя</a:t>
          </a:r>
          <a:r>
            <a:rPr lang="ru-RU" sz="2100" b="0" i="0" kern="1200" dirty="0">
              <a:solidFill>
                <a:schemeClr val="bg1"/>
              </a:solidFill>
            </a:rPr>
            <a:t>, </a:t>
          </a:r>
          <a:r>
            <a:rPr lang="ru-RU" sz="2100" b="0" i="0" kern="1200" dirty="0" err="1">
              <a:solidFill>
                <a:schemeClr val="bg1"/>
              </a:solidFill>
            </a:rPr>
            <a:t>підкреслюючи</a:t>
          </a:r>
          <a:r>
            <a:rPr lang="ru-RU" sz="2100" b="0" i="0" kern="1200" dirty="0">
              <a:solidFill>
                <a:schemeClr val="bg1"/>
              </a:solidFill>
            </a:rPr>
            <a:t> </a:t>
          </a:r>
          <a:r>
            <a:rPr lang="ru-RU" sz="2100" b="0" i="0" kern="1200" dirty="0" err="1">
              <a:solidFill>
                <a:schemeClr val="bg1"/>
              </a:solidFill>
            </a:rPr>
            <a:t>важливість</a:t>
          </a:r>
          <a:r>
            <a:rPr lang="ru-RU" sz="2100" b="0" i="0" kern="1200" dirty="0">
              <a:solidFill>
                <a:schemeClr val="bg1"/>
              </a:solidFill>
            </a:rPr>
            <a:t> </a:t>
          </a:r>
          <a:r>
            <a:rPr lang="ru-RU" sz="2100" b="0" i="0" kern="1200" dirty="0" err="1">
              <a:solidFill>
                <a:schemeClr val="bg1"/>
              </a:solidFill>
            </a:rPr>
            <a:t>міжетнічного</a:t>
          </a:r>
          <a:r>
            <a:rPr lang="ru-RU" sz="2100" b="0" i="0" kern="1200" dirty="0">
              <a:solidFill>
                <a:schemeClr val="bg1"/>
              </a:solidFill>
            </a:rPr>
            <a:t> </a:t>
          </a:r>
          <a:r>
            <a:rPr lang="ru-RU" sz="2100" b="0" i="0" kern="1200" dirty="0" err="1">
              <a:solidFill>
                <a:schemeClr val="bg1"/>
              </a:solidFill>
            </a:rPr>
            <a:t>діалогу</a:t>
          </a:r>
          <a:r>
            <a:rPr lang="ru-RU" sz="2100" b="0" i="0" kern="1200" dirty="0">
              <a:solidFill>
                <a:schemeClr val="bg1"/>
              </a:solidFill>
            </a:rPr>
            <a:t>. </a:t>
          </a:r>
          <a:r>
            <a:rPr lang="ru-RU" sz="2100" b="0" i="0" kern="1200" dirty="0" err="1">
              <a:solidFill>
                <a:schemeClr val="bg1"/>
              </a:solidFill>
            </a:rPr>
            <a:t>Харків</a:t>
          </a:r>
          <a:r>
            <a:rPr lang="ru-RU" sz="2100" b="0" i="0" kern="1200" dirty="0">
              <a:solidFill>
                <a:schemeClr val="bg1"/>
              </a:solidFill>
            </a:rPr>
            <a:t> і </a:t>
          </a:r>
          <a:r>
            <a:rPr lang="ru-RU" sz="2100" b="0" i="0" kern="1200" dirty="0" err="1">
              <a:solidFill>
                <a:schemeClr val="bg1"/>
              </a:solidFill>
            </a:rPr>
            <a:t>надалі</a:t>
          </a:r>
          <a:r>
            <a:rPr lang="ru-RU" sz="2100" b="0" i="0" kern="1200" dirty="0">
              <a:solidFill>
                <a:schemeClr val="bg1"/>
              </a:solidFill>
            </a:rPr>
            <a:t> </a:t>
          </a:r>
          <a:r>
            <a:rPr lang="ru-RU" sz="2100" b="0" i="0" kern="1200" dirty="0" err="1">
              <a:solidFill>
                <a:schemeClr val="bg1"/>
              </a:solidFill>
            </a:rPr>
            <a:t>зберігає</a:t>
          </a:r>
          <a:r>
            <a:rPr lang="ru-RU" sz="2100" b="0" i="0" kern="1200" dirty="0">
              <a:solidFill>
                <a:schemeClr val="bg1"/>
              </a:solidFill>
            </a:rPr>
            <a:t> свою </a:t>
          </a:r>
          <a:r>
            <a:rPr lang="ru-RU" sz="2100" b="0" i="0" kern="1200" dirty="0" err="1">
              <a:solidFill>
                <a:schemeClr val="bg1"/>
              </a:solidFill>
            </a:rPr>
            <a:t>багатокультурну</a:t>
          </a:r>
          <a:r>
            <a:rPr lang="ru-RU" sz="2100" b="0" i="0" kern="1200" dirty="0">
              <a:solidFill>
                <a:schemeClr val="bg1"/>
              </a:solidFill>
            </a:rPr>
            <a:t> </a:t>
          </a:r>
          <a:r>
            <a:rPr lang="ru-RU" sz="2100" b="0" i="0" kern="1200" dirty="0" err="1">
              <a:solidFill>
                <a:schemeClr val="bg1"/>
              </a:solidFill>
            </a:rPr>
            <a:t>ідентичність</a:t>
          </a:r>
          <a:r>
            <a:rPr lang="ru-RU" sz="2100" b="0" i="0" kern="1200" dirty="0">
              <a:solidFill>
                <a:schemeClr val="bg1"/>
              </a:solidFill>
            </a:rPr>
            <a:t>, </a:t>
          </a:r>
          <a:r>
            <a:rPr lang="ru-RU" sz="2100" b="0" i="0" kern="1200" dirty="0" err="1">
              <a:solidFill>
                <a:schemeClr val="bg1"/>
              </a:solidFill>
            </a:rPr>
            <a:t>залишаючись</a:t>
          </a:r>
          <a:r>
            <a:rPr lang="ru-RU" sz="2100" b="0" i="0" kern="1200" dirty="0">
              <a:solidFill>
                <a:schemeClr val="bg1"/>
              </a:solidFill>
            </a:rPr>
            <a:t> </a:t>
          </a:r>
          <a:r>
            <a:rPr lang="ru-RU" sz="2100" b="0" i="0" kern="1200" dirty="0" err="1">
              <a:solidFill>
                <a:schemeClr val="bg1"/>
              </a:solidFill>
            </a:rPr>
            <a:t>відкритим</a:t>
          </a:r>
          <a:r>
            <a:rPr lang="ru-RU" sz="2100" b="0" i="0" kern="1200" dirty="0">
              <a:solidFill>
                <a:schemeClr val="bg1"/>
              </a:solidFill>
            </a:rPr>
            <a:t> простором для </a:t>
          </a:r>
          <a:r>
            <a:rPr lang="ru-RU" sz="2100" b="0" i="0" kern="1200" dirty="0" err="1">
              <a:solidFill>
                <a:schemeClr val="bg1"/>
              </a:solidFill>
            </a:rPr>
            <a:t>розвитку</a:t>
          </a:r>
          <a:r>
            <a:rPr lang="ru-RU" sz="2100" b="0" i="0" kern="1200" dirty="0">
              <a:solidFill>
                <a:schemeClr val="bg1"/>
              </a:solidFill>
            </a:rPr>
            <a:t>. Новизна </a:t>
          </a:r>
          <a:r>
            <a:rPr lang="ru-RU" sz="2100" b="0" i="0" kern="1200" dirty="0" err="1">
              <a:solidFill>
                <a:schemeClr val="bg1"/>
              </a:solidFill>
            </a:rPr>
            <a:t>дослідження</a:t>
          </a:r>
          <a:r>
            <a:rPr lang="ru-RU" sz="2100" b="0" i="0" kern="1200" dirty="0">
              <a:solidFill>
                <a:schemeClr val="bg1"/>
              </a:solidFill>
            </a:rPr>
            <a:t> </a:t>
          </a:r>
          <a:r>
            <a:rPr lang="ru-RU" sz="2100" b="0" i="0" kern="1200" dirty="0" err="1">
              <a:solidFill>
                <a:schemeClr val="bg1"/>
              </a:solidFill>
            </a:rPr>
            <a:t>полягає</a:t>
          </a:r>
          <a:r>
            <a:rPr lang="ru-RU" sz="2100" b="0" i="0" kern="1200" dirty="0">
              <a:solidFill>
                <a:schemeClr val="bg1"/>
              </a:solidFill>
            </a:rPr>
            <a:t> в </a:t>
          </a:r>
          <a:r>
            <a:rPr lang="ru-RU" sz="2100" b="0" i="0" kern="1200" dirty="0" err="1">
              <a:solidFill>
                <a:schemeClr val="bg1"/>
              </a:solidFill>
            </a:rPr>
            <a:t>аналізі</a:t>
          </a:r>
          <a:r>
            <a:rPr lang="ru-RU" sz="2100" b="0" i="0" kern="1200" dirty="0">
              <a:solidFill>
                <a:schemeClr val="bg1"/>
              </a:solidFill>
            </a:rPr>
            <a:t> </a:t>
          </a:r>
          <a:r>
            <a:rPr lang="ru-RU" sz="2100" b="0" i="0" kern="1200" dirty="0" err="1">
              <a:solidFill>
                <a:schemeClr val="bg1"/>
              </a:solidFill>
            </a:rPr>
            <a:t>взаємодії</a:t>
          </a:r>
          <a:r>
            <a:rPr lang="ru-RU" sz="2100" b="0" i="0" kern="1200" dirty="0">
              <a:solidFill>
                <a:schemeClr val="bg1"/>
              </a:solidFill>
            </a:rPr>
            <a:t> </a:t>
          </a:r>
          <a:r>
            <a:rPr lang="ru-RU" sz="2100" b="0" i="0" kern="1200" dirty="0" err="1">
              <a:solidFill>
                <a:schemeClr val="bg1"/>
              </a:solidFill>
            </a:rPr>
            <a:t>української</a:t>
          </a:r>
          <a:r>
            <a:rPr lang="ru-RU" sz="2100" b="0" i="0" kern="1200" dirty="0">
              <a:solidFill>
                <a:schemeClr val="bg1"/>
              </a:solidFill>
            </a:rPr>
            <a:t> та </a:t>
          </a:r>
          <a:r>
            <a:rPr lang="ru-RU" sz="2100" b="0" i="0" kern="1200" dirty="0" err="1">
              <a:solidFill>
                <a:schemeClr val="bg1"/>
              </a:solidFill>
            </a:rPr>
            <a:t>єврейської</a:t>
          </a:r>
          <a:r>
            <a:rPr lang="ru-RU" sz="2100" b="0" i="0" kern="1200" dirty="0">
              <a:solidFill>
                <a:schemeClr val="bg1"/>
              </a:solidFill>
            </a:rPr>
            <a:t> громад </a:t>
          </a:r>
          <a:r>
            <a:rPr lang="ru-RU" sz="2100" b="0" i="0" kern="1200" dirty="0" err="1">
              <a:solidFill>
                <a:schemeClr val="bg1"/>
              </a:solidFill>
            </a:rPr>
            <a:t>Харкова</a:t>
          </a:r>
          <a:r>
            <a:rPr lang="ru-RU" sz="2100" b="0" i="0" kern="1200" dirty="0">
              <a:solidFill>
                <a:schemeClr val="bg1"/>
              </a:solidFill>
            </a:rPr>
            <a:t> через призму </a:t>
          </a:r>
          <a:r>
            <a:rPr lang="ru-RU" sz="2100" b="0" i="0" kern="1200" dirty="0" err="1">
              <a:solidFill>
                <a:schemeClr val="bg1"/>
              </a:solidFill>
            </a:rPr>
            <a:t>культури</a:t>
          </a:r>
          <a:r>
            <a:rPr lang="ru-RU" sz="2100" b="0" i="0" kern="1200" dirty="0">
              <a:solidFill>
                <a:schemeClr val="bg1"/>
              </a:solidFill>
            </a:rPr>
            <a:t> й </a:t>
          </a:r>
          <a:r>
            <a:rPr lang="ru-RU" sz="2100" b="0" i="0" kern="1200" dirty="0" err="1">
              <a:solidFill>
                <a:schemeClr val="bg1"/>
              </a:solidFill>
            </a:rPr>
            <a:t>урбаністики</a:t>
          </a:r>
          <a:r>
            <a:rPr lang="ru-RU" sz="2100" b="0" i="0" kern="1200" dirty="0">
              <a:solidFill>
                <a:schemeClr val="bg1"/>
              </a:solidFill>
            </a:rPr>
            <a:t>. Робота </a:t>
          </a:r>
          <a:r>
            <a:rPr lang="ru-RU" sz="2100" b="0" i="0" kern="1200" dirty="0" err="1">
              <a:solidFill>
                <a:schemeClr val="bg1"/>
              </a:solidFill>
            </a:rPr>
            <a:t>розкриває</a:t>
          </a:r>
          <a:r>
            <a:rPr lang="ru-RU" sz="2100" b="0" i="0" kern="1200" dirty="0">
              <a:solidFill>
                <a:schemeClr val="bg1"/>
              </a:solidFill>
            </a:rPr>
            <a:t> роль </a:t>
          </a:r>
          <a:r>
            <a:rPr lang="ru-RU" sz="2100" b="0" i="0" kern="1200" dirty="0" err="1">
              <a:solidFill>
                <a:schemeClr val="bg1"/>
              </a:solidFill>
            </a:rPr>
            <a:t>видатних</a:t>
          </a:r>
          <a:r>
            <a:rPr lang="ru-RU" sz="2100" b="0" i="0" kern="1200" dirty="0">
              <a:solidFill>
                <a:schemeClr val="bg1"/>
              </a:solidFill>
            </a:rPr>
            <a:t> </a:t>
          </a:r>
          <a:r>
            <a:rPr lang="ru-RU" sz="2100" b="0" i="0" kern="1200" dirty="0" err="1">
              <a:solidFill>
                <a:schemeClr val="bg1"/>
              </a:solidFill>
            </a:rPr>
            <a:t>постатей</a:t>
          </a:r>
          <a:r>
            <a:rPr lang="ru-RU" sz="2100" b="0" i="0" kern="1200" dirty="0">
              <a:solidFill>
                <a:schemeClr val="bg1"/>
              </a:solidFill>
            </a:rPr>
            <a:t> та </a:t>
          </a:r>
          <a:r>
            <a:rPr lang="ru-RU" sz="2100" b="0" i="0" kern="1200" dirty="0" err="1">
              <a:solidFill>
                <a:schemeClr val="bg1"/>
              </a:solidFill>
            </a:rPr>
            <a:t>інституцій</a:t>
          </a:r>
          <a:r>
            <a:rPr lang="ru-RU" sz="2100" b="0" i="0" kern="1200" dirty="0">
              <a:solidFill>
                <a:schemeClr val="bg1"/>
              </a:solidFill>
            </a:rPr>
            <a:t> у </a:t>
          </a:r>
          <a:r>
            <a:rPr lang="ru-RU" sz="2100" b="0" i="0" kern="1200" dirty="0" err="1">
              <a:solidFill>
                <a:schemeClr val="bg1"/>
              </a:solidFill>
            </a:rPr>
            <a:t>формуванні</a:t>
          </a:r>
          <a:r>
            <a:rPr lang="ru-RU" sz="2100" b="0" i="0" kern="1200" dirty="0">
              <a:solidFill>
                <a:schemeClr val="bg1"/>
              </a:solidFill>
            </a:rPr>
            <a:t> </a:t>
          </a:r>
          <a:r>
            <a:rPr lang="ru-RU" sz="2100" b="0" i="0" kern="1200" dirty="0" err="1">
              <a:solidFill>
                <a:schemeClr val="bg1"/>
              </a:solidFill>
            </a:rPr>
            <a:t>міського</a:t>
          </a:r>
          <a:r>
            <a:rPr lang="ru-RU" sz="2100" b="0" i="0" kern="1200" dirty="0">
              <a:solidFill>
                <a:schemeClr val="bg1"/>
              </a:solidFill>
            </a:rPr>
            <a:t> простору. </a:t>
          </a:r>
          <a:r>
            <a:rPr lang="ru-RU" sz="2100" b="0" i="0" kern="1200" dirty="0" err="1">
              <a:solidFill>
                <a:schemeClr val="bg1"/>
              </a:solidFill>
            </a:rPr>
            <a:t>Такий</a:t>
          </a:r>
          <a:r>
            <a:rPr lang="ru-RU" sz="2100" b="0" i="0" kern="1200" dirty="0">
              <a:solidFill>
                <a:schemeClr val="bg1"/>
              </a:solidFill>
            </a:rPr>
            <a:t> </a:t>
          </a:r>
          <a:r>
            <a:rPr lang="ru-RU" sz="2100" b="0" i="0" kern="1200" dirty="0" err="1">
              <a:solidFill>
                <a:schemeClr val="bg1"/>
              </a:solidFill>
            </a:rPr>
            <a:t>підхід</a:t>
          </a:r>
          <a:r>
            <a:rPr lang="ru-RU" sz="2100" b="0" i="0" kern="1200" dirty="0">
              <a:solidFill>
                <a:schemeClr val="bg1"/>
              </a:solidFill>
            </a:rPr>
            <a:t> </a:t>
          </a:r>
          <a:r>
            <a:rPr lang="ru-RU" sz="2100" b="0" i="0" kern="1200" dirty="0" err="1">
              <a:solidFill>
                <a:schemeClr val="bg1"/>
              </a:solidFill>
            </a:rPr>
            <a:t>підкреслює</a:t>
          </a:r>
          <a:r>
            <a:rPr lang="ru-RU" sz="2100" b="0" i="0" kern="1200" dirty="0">
              <a:solidFill>
                <a:schemeClr val="bg1"/>
              </a:solidFill>
            </a:rPr>
            <a:t> </a:t>
          </a:r>
          <a:r>
            <a:rPr lang="ru-RU" sz="2100" b="0" i="0" kern="1200" dirty="0" err="1">
              <a:solidFill>
                <a:schemeClr val="bg1"/>
              </a:solidFill>
            </a:rPr>
            <a:t>значення</a:t>
          </a:r>
          <a:r>
            <a:rPr lang="ru-RU" sz="2100" b="0" i="0" kern="1200" dirty="0">
              <a:solidFill>
                <a:schemeClr val="bg1"/>
              </a:solidFill>
            </a:rPr>
            <a:t> </a:t>
          </a:r>
          <a:r>
            <a:rPr lang="ru-RU" sz="2100" b="0" i="0" kern="1200" dirty="0" err="1">
              <a:solidFill>
                <a:schemeClr val="bg1"/>
              </a:solidFill>
            </a:rPr>
            <a:t>міста</a:t>
          </a:r>
          <a:r>
            <a:rPr lang="ru-RU" sz="2100" b="0" i="0" kern="1200" dirty="0">
              <a:solidFill>
                <a:schemeClr val="bg1"/>
              </a:solidFill>
            </a:rPr>
            <a:t> як </a:t>
          </a:r>
          <a:r>
            <a:rPr lang="ru-RU" sz="2100" b="0" i="0" kern="1200" dirty="0" err="1">
              <a:solidFill>
                <a:schemeClr val="bg1"/>
              </a:solidFill>
            </a:rPr>
            <a:t>місця</a:t>
          </a:r>
          <a:r>
            <a:rPr lang="ru-RU" sz="2100" b="0" i="0" kern="1200" dirty="0">
              <a:solidFill>
                <a:schemeClr val="bg1"/>
              </a:solidFill>
            </a:rPr>
            <a:t> </a:t>
          </a:r>
          <a:r>
            <a:rPr lang="ru-RU" sz="2100" b="0" i="0" kern="1200" dirty="0" err="1">
              <a:solidFill>
                <a:schemeClr val="bg1"/>
              </a:solidFill>
            </a:rPr>
            <a:t>діалогу</a:t>
          </a:r>
          <a:r>
            <a:rPr lang="ru-RU" sz="2100" b="0" i="0" kern="1200" dirty="0">
              <a:solidFill>
                <a:schemeClr val="bg1"/>
              </a:solidFill>
            </a:rPr>
            <a:t> для </a:t>
          </a:r>
          <a:r>
            <a:rPr lang="ru-RU" sz="2100" b="0" i="0" kern="1200" dirty="0" err="1">
              <a:solidFill>
                <a:schemeClr val="bg1"/>
              </a:solidFill>
            </a:rPr>
            <a:t>сучасного</a:t>
          </a:r>
          <a:r>
            <a:rPr lang="ru-RU" sz="2100" b="0" i="0" kern="1200" dirty="0">
              <a:solidFill>
                <a:schemeClr val="bg1"/>
              </a:solidFill>
            </a:rPr>
            <a:t> </a:t>
          </a:r>
          <a:r>
            <a:rPr lang="ru-RU" sz="2100" b="0" i="0" kern="1200" dirty="0" err="1">
              <a:solidFill>
                <a:schemeClr val="bg1"/>
              </a:solidFill>
            </a:rPr>
            <a:t>розвитку</a:t>
          </a:r>
          <a:r>
            <a:rPr lang="ru-RU" sz="2100" b="0" i="0" kern="1200" dirty="0">
              <a:solidFill>
                <a:schemeClr val="bg1"/>
              </a:solidFill>
            </a:rPr>
            <a:t> та </a:t>
          </a:r>
          <a:r>
            <a:rPr lang="ru-RU" sz="2100" b="0" i="0" kern="1200" dirty="0" err="1">
              <a:solidFill>
                <a:schemeClr val="bg1"/>
              </a:solidFill>
            </a:rPr>
            <a:t>освіти</a:t>
          </a:r>
          <a:r>
            <a:rPr lang="ru-RU" sz="2100" b="0" i="0" kern="1200" dirty="0">
              <a:solidFill>
                <a:schemeClr val="bg1"/>
              </a:solidFill>
            </a:rPr>
            <a:t>.</a:t>
          </a:r>
          <a:endParaRPr lang="ru-UA" sz="2100" kern="1200" dirty="0">
            <a:solidFill>
              <a:schemeClr val="bg1"/>
            </a:solidFill>
          </a:endParaRPr>
        </a:p>
      </dsp:txBody>
      <dsp:txXfrm>
        <a:off x="249477" y="522187"/>
        <a:ext cx="7476039" cy="46116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5"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959363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3"/>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5"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2309623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5"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2814316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6" name="Footer Placeholder 5"/>
          <p:cNvSpPr>
            <a:spLocks noGrp="1"/>
          </p:cNvSpPr>
          <p:nvPr>
            <p:ph type="ftr" sz="quarter" idx="11"/>
          </p:nvPr>
        </p:nvSpPr>
        <p:spPr/>
        <p:txBody>
          <a:bodyPr/>
          <a:lstStyle/>
          <a:p>
            <a:endParaRPr lang="LID4096"/>
          </a:p>
        </p:txBody>
      </p:sp>
      <p:sp>
        <p:nvSpPr>
          <p:cNvPr id="7" name="Slide Number Placeholder 6"/>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3068633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8" name="Footer Placeholder 7"/>
          <p:cNvSpPr>
            <a:spLocks noGrp="1"/>
          </p:cNvSpPr>
          <p:nvPr>
            <p:ph type="ftr" sz="quarter" idx="11"/>
          </p:nvPr>
        </p:nvSpPr>
        <p:spPr/>
        <p:txBody>
          <a:bodyPr/>
          <a:lstStyle/>
          <a:p>
            <a:endParaRPr lang="LID4096"/>
          </a:p>
        </p:txBody>
      </p:sp>
      <p:sp>
        <p:nvSpPr>
          <p:cNvPr id="9" name="Slide Number Placeholder 8"/>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457057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7" name="Date Placeholder 2"/>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5" name="Footer Placeholder 3"/>
          <p:cNvSpPr>
            <a:spLocks noGrp="1"/>
          </p:cNvSpPr>
          <p:nvPr>
            <p:ph type="ftr" sz="quarter" idx="11"/>
          </p:nvPr>
        </p:nvSpPr>
        <p:spPr/>
        <p:txBody>
          <a:bodyPr/>
          <a:lstStyle/>
          <a:p>
            <a:endParaRPr lang="LID4096"/>
          </a:p>
        </p:txBody>
      </p:sp>
      <p:sp>
        <p:nvSpPr>
          <p:cNvPr id="6" name="Slide Number Placeholder 4"/>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482689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5" name="Footer Placeholder 2"/>
          <p:cNvSpPr>
            <a:spLocks noGrp="1"/>
          </p:cNvSpPr>
          <p:nvPr>
            <p:ph type="ftr" sz="quarter" idx="11"/>
          </p:nvPr>
        </p:nvSpPr>
        <p:spPr/>
        <p:txBody>
          <a:bodyPr/>
          <a:lstStyle/>
          <a:p>
            <a:endParaRPr lang="LID4096"/>
          </a:p>
        </p:txBody>
      </p:sp>
      <p:sp>
        <p:nvSpPr>
          <p:cNvPr id="6" name="Slide Number Placeholder 3"/>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858615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7" name="Date Placeholder 4"/>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5" name="Footer Placeholder 5"/>
          <p:cNvSpPr>
            <a:spLocks noGrp="1"/>
          </p:cNvSpPr>
          <p:nvPr>
            <p:ph type="ftr" sz="quarter" idx="11"/>
          </p:nvPr>
        </p:nvSpPr>
        <p:spPr/>
        <p:txBody>
          <a:bodyPr/>
          <a:lstStyle/>
          <a:p>
            <a:endParaRPr lang="LID4096"/>
          </a:p>
        </p:txBody>
      </p:sp>
      <p:sp>
        <p:nvSpPr>
          <p:cNvPr id="6" name="Slide Number Placeholder 6"/>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2763995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6" name="Footer Placeholder 5"/>
          <p:cNvSpPr>
            <a:spLocks noGrp="1"/>
          </p:cNvSpPr>
          <p:nvPr>
            <p:ph type="ftr" sz="quarter" idx="11"/>
          </p:nvPr>
        </p:nvSpPr>
        <p:spPr/>
        <p:txBody>
          <a:bodyPr/>
          <a:lstStyle/>
          <a:p>
            <a:endParaRPr lang="LID4096"/>
          </a:p>
        </p:txBody>
      </p:sp>
      <p:sp>
        <p:nvSpPr>
          <p:cNvPr id="7" name="Slide Number Placeholder 6"/>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2794739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6" name="Footer Placeholder 5"/>
          <p:cNvSpPr>
            <a:spLocks noGrp="1"/>
          </p:cNvSpPr>
          <p:nvPr>
            <p:ph type="ftr" sz="quarter" idx="11"/>
          </p:nvPr>
        </p:nvSpPr>
        <p:spPr/>
        <p:txBody>
          <a:bodyPr/>
          <a:lstStyle/>
          <a:p>
            <a:endParaRPr lang="LID4096"/>
          </a:p>
        </p:txBody>
      </p:sp>
      <p:sp>
        <p:nvSpPr>
          <p:cNvPr id="7" name="Slide Number Placeholder 6"/>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2951633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5"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2800755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5"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F94AC58A-88E6-4B08-B638-146D7E5282FF}" type="slidenum">
              <a:rPr lang="LID4096" smtClean="0"/>
              <a:t>‹№›</a:t>
            </a:fld>
            <a:endParaRPr lang="LID4096"/>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977753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5"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3567050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4"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4272682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4"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1021456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5"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10701691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28A9923-F584-4335-9F04-49B6E0D842FD}" type="datetimeFigureOut">
              <a:rPr lang="LID4096" smtClean="0"/>
              <a:t>04/11/2026</a:t>
            </a:fld>
            <a:endParaRPr lang="LID4096"/>
          </a:p>
        </p:txBody>
      </p:sp>
      <p:sp>
        <p:nvSpPr>
          <p:cNvPr id="5"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F94AC58A-88E6-4B08-B638-146D7E5282FF}" type="slidenum">
              <a:rPr lang="LID4096" smtClean="0"/>
              <a:t>‹№›</a:t>
            </a:fld>
            <a:endParaRPr lang="LID4096"/>
          </a:p>
        </p:txBody>
      </p:sp>
    </p:spTree>
    <p:extLst>
      <p:ext uri="{BB962C8B-B14F-4D97-AF65-F5344CB8AC3E}">
        <p14:creationId xmlns:p14="http://schemas.microsoft.com/office/powerpoint/2010/main" val="2831960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28A9923-F584-4335-9F04-49B6E0D842FD}" type="datetimeFigureOut">
              <a:rPr lang="LID4096" smtClean="0"/>
              <a:t>04/11/2026</a:t>
            </a:fld>
            <a:endParaRPr lang="LID4096"/>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LID4096"/>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94AC58A-88E6-4B08-B638-146D7E5282FF}" type="slidenum">
              <a:rPr lang="LID4096" smtClean="0"/>
              <a:t>‹№›</a:t>
            </a:fld>
            <a:endParaRPr lang="LID4096"/>
          </a:p>
        </p:txBody>
      </p:sp>
    </p:spTree>
    <p:extLst>
      <p:ext uri="{BB962C8B-B14F-4D97-AF65-F5344CB8AC3E}">
        <p14:creationId xmlns:p14="http://schemas.microsoft.com/office/powerpoint/2010/main" val="317841362"/>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08BE6A-705E-4099-A974-8DA208D6F8C5}"/>
              </a:ext>
            </a:extLst>
          </p:cNvPr>
          <p:cNvSpPr>
            <a:spLocks noGrp="1"/>
          </p:cNvSpPr>
          <p:nvPr>
            <p:ph type="ctrTitle"/>
          </p:nvPr>
        </p:nvSpPr>
        <p:spPr>
          <a:xfrm>
            <a:off x="423198" y="1635319"/>
            <a:ext cx="11377930" cy="2061883"/>
          </a:xfrm>
        </p:spPr>
        <p:txBody>
          <a:bodyPr/>
          <a:lstStyle/>
          <a:p>
            <a:r>
              <a:rPr lang="uk-UA" sz="3600" b="1" dirty="0" err="1">
                <a:solidFill>
                  <a:srgbClr val="FFFF00"/>
                </a:solidFill>
              </a:rPr>
              <a:t>Кроскультурні</a:t>
            </a:r>
            <a:r>
              <a:rPr lang="uk-UA" sz="3600" b="1" dirty="0">
                <a:solidFill>
                  <a:srgbClr val="FFFF00"/>
                </a:solidFill>
              </a:rPr>
              <a:t> взаємодії української та єврейської спільнот у Харкові: взаємний вплив на формування </a:t>
            </a:r>
            <a:r>
              <a:rPr lang="ru-RU" sz="3600" b="1" dirty="0">
                <a:solidFill>
                  <a:srgbClr val="FFFF00"/>
                </a:solidFill>
              </a:rPr>
              <a:t>культурного ландшафту </a:t>
            </a:r>
            <a:r>
              <a:rPr lang="ru-RU" sz="3600" b="1" dirty="0" err="1">
                <a:solidFill>
                  <a:srgbClr val="FFFF00"/>
                </a:solidFill>
              </a:rPr>
              <a:t>міста</a:t>
            </a:r>
            <a:r>
              <a:rPr lang="ru-RU" sz="3600" b="1" dirty="0">
                <a:solidFill>
                  <a:srgbClr val="FFFF00"/>
                </a:solidFill>
              </a:rPr>
              <a:t> (</a:t>
            </a:r>
            <a:r>
              <a:rPr lang="ru-RU" sz="3600" b="1" dirty="0" err="1">
                <a:solidFill>
                  <a:srgbClr val="FFFF00"/>
                </a:solidFill>
              </a:rPr>
              <a:t>кінець</a:t>
            </a:r>
            <a:r>
              <a:rPr lang="ru-RU" sz="3600" b="1" dirty="0">
                <a:solidFill>
                  <a:srgbClr val="FFFF00"/>
                </a:solidFill>
              </a:rPr>
              <a:t> ХІХ ст. - початок ХХІ ст.)</a:t>
            </a:r>
            <a:endParaRPr lang="LID4096" sz="3600" b="1" dirty="0">
              <a:solidFill>
                <a:srgbClr val="FFFF00"/>
              </a:solidFill>
            </a:endParaRPr>
          </a:p>
        </p:txBody>
      </p:sp>
      <p:sp>
        <p:nvSpPr>
          <p:cNvPr id="3" name="Подзаголовок 2">
            <a:extLst>
              <a:ext uri="{FF2B5EF4-FFF2-40B4-BE49-F238E27FC236}">
                <a16:creationId xmlns:a16="http://schemas.microsoft.com/office/drawing/2014/main" id="{CBF34668-2B96-4FDC-B210-32E32DE2D4B9}"/>
              </a:ext>
            </a:extLst>
          </p:cNvPr>
          <p:cNvSpPr>
            <a:spLocks noGrp="1"/>
          </p:cNvSpPr>
          <p:nvPr>
            <p:ph type="subTitle" idx="1"/>
          </p:nvPr>
        </p:nvSpPr>
        <p:spPr>
          <a:xfrm>
            <a:off x="728224" y="4572699"/>
            <a:ext cx="11072904" cy="2061691"/>
          </a:xfrm>
        </p:spPr>
        <p:txBody>
          <a:bodyPr>
            <a:normAutofit/>
          </a:bodyPr>
          <a:lstStyle/>
          <a:p>
            <a:pPr algn="r"/>
            <a:r>
              <a:rPr lang="uk-UA" sz="1600" b="1" i="1" dirty="0" err="1">
                <a:solidFill>
                  <a:schemeClr val="tx1"/>
                </a:solidFill>
              </a:rPr>
              <a:t>Сметанін</a:t>
            </a:r>
            <a:r>
              <a:rPr lang="uk-UA" sz="1600" b="1" i="1" dirty="0">
                <a:solidFill>
                  <a:schemeClr val="tx1"/>
                </a:solidFill>
              </a:rPr>
              <a:t> Володимир Володимирович, </a:t>
            </a:r>
          </a:p>
          <a:p>
            <a:pPr algn="r"/>
            <a:r>
              <a:rPr lang="uk-UA" sz="1600" b="1" i="1" dirty="0">
                <a:solidFill>
                  <a:schemeClr val="tx1"/>
                </a:solidFill>
              </a:rPr>
              <a:t>Харківський ліцей № 24 імені І.Н. </a:t>
            </a:r>
            <a:r>
              <a:rPr lang="uk-UA" sz="1600" b="1" i="1" dirty="0" err="1">
                <a:solidFill>
                  <a:schemeClr val="tx1"/>
                </a:solidFill>
              </a:rPr>
              <a:t>Питікова</a:t>
            </a:r>
            <a:r>
              <a:rPr lang="uk-UA" sz="1600" b="1" i="1" dirty="0">
                <a:solidFill>
                  <a:schemeClr val="tx1"/>
                </a:solidFill>
              </a:rPr>
              <a:t> Харківської міської ради, 7-А клас</a:t>
            </a:r>
          </a:p>
          <a:p>
            <a:pPr algn="r"/>
            <a:r>
              <a:rPr lang="uk-UA" sz="1600" b="1" i="1" dirty="0">
                <a:solidFill>
                  <a:schemeClr val="tx1"/>
                </a:solidFill>
              </a:rPr>
              <a:t>КЗ «Харківська обласна МАН», м. Харків</a:t>
            </a:r>
          </a:p>
          <a:p>
            <a:pPr algn="r"/>
            <a:r>
              <a:rPr lang="uk-UA" sz="1600" b="1" i="1" dirty="0">
                <a:solidFill>
                  <a:schemeClr val="tx1"/>
                </a:solidFill>
              </a:rPr>
              <a:t>Мачарадзе Вікторія Василівна, вчитель історії</a:t>
            </a:r>
          </a:p>
        </p:txBody>
      </p:sp>
    </p:spTree>
    <p:extLst>
      <p:ext uri="{BB962C8B-B14F-4D97-AF65-F5344CB8AC3E}">
        <p14:creationId xmlns:p14="http://schemas.microsoft.com/office/powerpoint/2010/main" val="1781223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652E229-84D1-4C94-BBBF-4C34057E4C6B}"/>
              </a:ext>
            </a:extLst>
          </p:cNvPr>
          <p:cNvSpPr>
            <a:spLocks noGrp="1"/>
          </p:cNvSpPr>
          <p:nvPr>
            <p:ph idx="1"/>
          </p:nvPr>
        </p:nvSpPr>
        <p:spPr>
          <a:xfrm>
            <a:off x="113582" y="846292"/>
            <a:ext cx="6512766" cy="5341444"/>
          </a:xfrm>
        </p:spPr>
        <p:txBody>
          <a:bodyPr>
            <a:normAutofit/>
          </a:bodyPr>
          <a:lstStyle/>
          <a:p>
            <a:r>
              <a:rPr lang="uk-UA" sz="2800" dirty="0"/>
              <a:t>Харків завжди був мультикультурним центром, де тісно перепліталися українська та єврейська громади. Їхня взаємодія сформувала унікальне обличчя міста, вплинувши на науку, мистецтво та освіту. Сьогодні вивчення цього досвіду допомагає нам краще розуміти історію Харкова та цінувати спільну культурну спадщину.</a:t>
            </a:r>
            <a:endParaRPr lang="uk-UA" sz="3200" dirty="0"/>
          </a:p>
        </p:txBody>
      </p:sp>
      <p:pic>
        <p:nvPicPr>
          <p:cNvPr id="4" name="Рисунок 3">
            <a:extLst>
              <a:ext uri="{FF2B5EF4-FFF2-40B4-BE49-F238E27FC236}">
                <a16:creationId xmlns:a16="http://schemas.microsoft.com/office/drawing/2014/main" id="{75737493-133F-495D-857A-8D4193911198}"/>
              </a:ext>
            </a:extLst>
          </p:cNvPr>
          <p:cNvPicPr>
            <a:picLocks noChangeAspect="1"/>
          </p:cNvPicPr>
          <p:nvPr/>
        </p:nvPicPr>
        <p:blipFill>
          <a:blip r:embed="rId2"/>
          <a:stretch>
            <a:fillRect/>
          </a:stretch>
        </p:blipFill>
        <p:spPr>
          <a:xfrm>
            <a:off x="6692752" y="314373"/>
            <a:ext cx="5385666" cy="6405282"/>
          </a:xfrm>
          <a:prstGeom prst="rect">
            <a:avLst/>
          </a:prstGeom>
        </p:spPr>
      </p:pic>
    </p:spTree>
    <p:extLst>
      <p:ext uri="{BB962C8B-B14F-4D97-AF65-F5344CB8AC3E}">
        <p14:creationId xmlns:p14="http://schemas.microsoft.com/office/powerpoint/2010/main" val="12754237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10EBFD6-DB20-4CB6-9F87-882E3EA5AB66}"/>
              </a:ext>
            </a:extLst>
          </p:cNvPr>
          <p:cNvSpPr>
            <a:spLocks noGrp="1"/>
          </p:cNvSpPr>
          <p:nvPr>
            <p:ph idx="1"/>
          </p:nvPr>
        </p:nvSpPr>
        <p:spPr>
          <a:xfrm>
            <a:off x="506832" y="1401585"/>
            <a:ext cx="11178335" cy="4360023"/>
          </a:xfrm>
        </p:spPr>
        <p:txBody>
          <a:bodyPr>
            <a:normAutofit/>
          </a:bodyPr>
          <a:lstStyle/>
          <a:p>
            <a:r>
              <a:rPr lang="uk-UA" sz="3500" b="1" dirty="0"/>
              <a:t>Об’єкт</a:t>
            </a:r>
            <a:r>
              <a:rPr lang="uk-UA" sz="3500" dirty="0"/>
              <a:t>: </a:t>
            </a:r>
            <a:r>
              <a:rPr lang="uk-UA" sz="3500" dirty="0" err="1"/>
              <a:t>кроскультурні</a:t>
            </a:r>
            <a:r>
              <a:rPr lang="uk-UA" sz="3500" dirty="0"/>
              <a:t> взаємодії української та єврейської спільнот у м. Харків</a:t>
            </a:r>
          </a:p>
          <a:p>
            <a:r>
              <a:rPr lang="uk-UA" sz="3500" b="1" dirty="0"/>
              <a:t>Предмет</a:t>
            </a:r>
            <a:r>
              <a:rPr lang="uk-UA" sz="3500" dirty="0"/>
              <a:t>: вплив цих взаємодій на формування культурного ландшафту Харкова в кінці ХІХ — на початку ХХІ ст.</a:t>
            </a:r>
          </a:p>
          <a:p>
            <a:r>
              <a:rPr lang="uk-UA" sz="3500" b="1" dirty="0">
                <a:effectLst/>
                <a:latin typeface="Century Gothic (Заголовки)"/>
                <a:ea typeface="Times New Roman" panose="02020603050405020304" pitchFamily="18" charset="0"/>
              </a:rPr>
              <a:t>Хронологічні межі</a:t>
            </a:r>
            <a:r>
              <a:rPr lang="uk-UA" sz="3500" dirty="0">
                <a:effectLst/>
                <a:latin typeface="Century Gothic (Заголовки)"/>
                <a:ea typeface="Times New Roman" panose="02020603050405020304" pitchFamily="18" charset="0"/>
              </a:rPr>
              <a:t>: кінець ХІХ — початок ХХІ ст.</a:t>
            </a:r>
          </a:p>
          <a:p>
            <a:r>
              <a:rPr lang="uk-UA" sz="3500" b="1" dirty="0">
                <a:latin typeface="Century Gothic (Заголовки)"/>
              </a:rPr>
              <a:t>Територіальні межі </a:t>
            </a:r>
            <a:r>
              <a:rPr lang="uk-UA" sz="3500" dirty="0">
                <a:latin typeface="Century Gothic (Заголовки)"/>
              </a:rPr>
              <a:t>- Харків</a:t>
            </a:r>
            <a:endParaRPr lang="uk-UA" sz="3500" dirty="0"/>
          </a:p>
        </p:txBody>
      </p:sp>
    </p:spTree>
    <p:extLst>
      <p:ext uri="{BB962C8B-B14F-4D97-AF65-F5344CB8AC3E}">
        <p14:creationId xmlns:p14="http://schemas.microsoft.com/office/powerpoint/2010/main" val="6382936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B2E71452-3F67-4895-9572-1E6DA5FC12BE}"/>
              </a:ext>
            </a:extLst>
          </p:cNvPr>
          <p:cNvSpPr>
            <a:spLocks noGrp="1" noChangeArrowheads="1"/>
          </p:cNvSpPr>
          <p:nvPr>
            <p:ph idx="1"/>
          </p:nvPr>
        </p:nvSpPr>
        <p:spPr bwMode="auto">
          <a:xfrm>
            <a:off x="579102" y="527143"/>
            <a:ext cx="7244391"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buClrTx/>
              <a:buSzTx/>
            </a:pPr>
            <a:r>
              <a:rPr kumimoji="0" lang="uk-UA" altLang="LID4096" sz="3200" b="0" i="0" u="none" strike="noStrike" cap="none" normalizeH="0" baseline="0" dirty="0">
                <a:ln>
                  <a:noFill/>
                </a:ln>
                <a:solidFill>
                  <a:schemeClr val="tx1"/>
                </a:solidFill>
                <a:effectLst/>
                <a:latin typeface="Century Gothic (Заголовки)"/>
              </a:rPr>
              <a:t> Історія:  вивчити умови появи української та єврейської громад у Харкові.</a:t>
            </a:r>
          </a:p>
          <a:p>
            <a:pPr defTabSz="914400" eaLnBrk="0" fontAlgn="base" hangingPunct="0">
              <a:spcBef>
                <a:spcPct val="0"/>
              </a:spcBef>
              <a:spcAft>
                <a:spcPct val="0"/>
              </a:spcAft>
              <a:buClrTx/>
              <a:buSzTx/>
            </a:pPr>
            <a:r>
              <a:rPr kumimoji="0" lang="uk-UA" altLang="LID4096" sz="3200" b="0" i="0" u="none" strike="noStrike" cap="none" normalizeH="0" baseline="0" dirty="0">
                <a:ln>
                  <a:noFill/>
                </a:ln>
                <a:solidFill>
                  <a:schemeClr val="tx1"/>
                </a:solidFill>
                <a:effectLst/>
                <a:latin typeface="Century Gothic (Заголовки)"/>
              </a:rPr>
              <a:t> Зв'язки: дослідити форми взаємодії та співпраці між цими спільнотами.</a:t>
            </a:r>
          </a:p>
          <a:p>
            <a:pPr defTabSz="914400" eaLnBrk="0" fontAlgn="base" hangingPunct="0">
              <a:spcBef>
                <a:spcPct val="0"/>
              </a:spcBef>
              <a:spcAft>
                <a:spcPct val="0"/>
              </a:spcAft>
              <a:buClrTx/>
              <a:buSzTx/>
            </a:pPr>
            <a:r>
              <a:rPr kumimoji="0" lang="uk-UA" altLang="LID4096" sz="3200" b="0" i="0" u="none" strike="noStrike" cap="none" normalizeH="0" baseline="0" dirty="0">
                <a:ln>
                  <a:noFill/>
                </a:ln>
                <a:solidFill>
                  <a:schemeClr val="tx1"/>
                </a:solidFill>
                <a:effectLst/>
                <a:latin typeface="Century Gothic (Заголовки)"/>
              </a:rPr>
              <a:t> Практики: виявити культурні заходи та звичаї, що вплинули на місто.</a:t>
            </a:r>
          </a:p>
          <a:p>
            <a:pPr defTabSz="914400" eaLnBrk="0" fontAlgn="base" hangingPunct="0">
              <a:spcBef>
                <a:spcPct val="0"/>
              </a:spcBef>
              <a:spcAft>
                <a:spcPct val="0"/>
              </a:spcAft>
              <a:buClrTx/>
              <a:buSzTx/>
            </a:pPr>
            <a:r>
              <a:rPr kumimoji="0" lang="uk-UA" altLang="LID4096" sz="3200" b="0" i="0" u="none" strike="noStrike" cap="none" normalizeH="0" baseline="0" dirty="0">
                <a:ln>
                  <a:noFill/>
                </a:ln>
                <a:solidFill>
                  <a:schemeClr val="tx1"/>
                </a:solidFill>
                <a:effectLst/>
                <a:latin typeface="Century Gothic (Заголовки)"/>
              </a:rPr>
              <a:t> Результат: оцінити, як цей симбіоз змінив культурне обличчя Харкова.</a:t>
            </a:r>
          </a:p>
        </p:txBody>
      </p:sp>
      <p:pic>
        <p:nvPicPr>
          <p:cNvPr id="5" name="Рисунок 4">
            <a:extLst>
              <a:ext uri="{FF2B5EF4-FFF2-40B4-BE49-F238E27FC236}">
                <a16:creationId xmlns:a16="http://schemas.microsoft.com/office/drawing/2014/main" id="{9CD21DEB-16BA-436C-B1EA-73ECD80C1712}"/>
              </a:ext>
            </a:extLst>
          </p:cNvPr>
          <p:cNvPicPr>
            <a:picLocks noChangeAspect="1"/>
          </p:cNvPicPr>
          <p:nvPr/>
        </p:nvPicPr>
        <p:blipFill>
          <a:blip r:embed="rId2"/>
          <a:stretch>
            <a:fillRect/>
          </a:stretch>
        </p:blipFill>
        <p:spPr>
          <a:xfrm>
            <a:off x="8281988" y="-1"/>
            <a:ext cx="3910012" cy="6801051"/>
          </a:xfrm>
          <a:prstGeom prst="rect">
            <a:avLst/>
          </a:prstGeom>
        </p:spPr>
      </p:pic>
    </p:spTree>
    <p:extLst>
      <p:ext uri="{BB962C8B-B14F-4D97-AF65-F5344CB8AC3E}">
        <p14:creationId xmlns:p14="http://schemas.microsoft.com/office/powerpoint/2010/main" val="2976944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C5340B7-0311-43C8-AEDF-AF8E94D3C961}"/>
              </a:ext>
            </a:extLst>
          </p:cNvPr>
          <p:cNvSpPr>
            <a:spLocks noGrp="1"/>
          </p:cNvSpPr>
          <p:nvPr>
            <p:ph idx="1"/>
          </p:nvPr>
        </p:nvSpPr>
        <p:spPr>
          <a:xfrm>
            <a:off x="530748" y="494583"/>
            <a:ext cx="5933982" cy="6030506"/>
          </a:xfrm>
        </p:spPr>
        <p:txBody>
          <a:bodyPr>
            <a:noAutofit/>
          </a:bodyPr>
          <a:lstStyle/>
          <a:p>
            <a:pPr marL="0" indent="0">
              <a:lnSpc>
                <a:spcPct val="107000"/>
              </a:lnSpc>
              <a:spcAft>
                <a:spcPts val="800"/>
              </a:spcAft>
              <a:buNone/>
            </a:pPr>
            <a:r>
              <a:rPr lang="uk-UA" sz="3200" dirty="0"/>
              <a:t>У ході вивчення було задіяно такі наукові методи: </a:t>
            </a:r>
          </a:p>
          <a:p>
            <a:pPr>
              <a:lnSpc>
                <a:spcPct val="107000"/>
              </a:lnSpc>
              <a:spcAft>
                <a:spcPts val="800"/>
              </a:spcAft>
            </a:pPr>
            <a:r>
              <a:rPr lang="uk-UA" sz="3200" dirty="0">
                <a:effectLst/>
                <a:ea typeface="DengXian" panose="02010600030101010101" pitchFamily="2" charset="-122"/>
                <a:cs typeface="Times New Roman" panose="02020603050405020304" pitchFamily="18" charset="0"/>
              </a:rPr>
              <a:t>Історично-генетичний спосіб </a:t>
            </a:r>
          </a:p>
          <a:p>
            <a:pPr>
              <a:lnSpc>
                <a:spcPct val="107000"/>
              </a:lnSpc>
              <a:spcAft>
                <a:spcPts val="800"/>
              </a:spcAft>
            </a:pPr>
            <a:r>
              <a:rPr lang="uk-UA" sz="3200" dirty="0">
                <a:effectLst/>
                <a:ea typeface="DengXian" panose="02010600030101010101" pitchFamily="2" charset="-122"/>
                <a:cs typeface="Times New Roman" panose="02020603050405020304" pitchFamily="18" charset="0"/>
              </a:rPr>
              <a:t>Міський аналіз</a:t>
            </a:r>
          </a:p>
          <a:p>
            <a:pPr>
              <a:lnSpc>
                <a:spcPct val="107000"/>
              </a:lnSpc>
              <a:spcAft>
                <a:spcPts val="800"/>
              </a:spcAft>
            </a:pPr>
            <a:r>
              <a:rPr lang="uk-UA" sz="3200" dirty="0" err="1">
                <a:ea typeface="DengXian" panose="02010600030101010101" pitchFamily="2" charset="-122"/>
                <a:cs typeface="Times New Roman" panose="02020603050405020304" pitchFamily="18" charset="0"/>
              </a:rPr>
              <a:t>Г</a:t>
            </a:r>
            <a:r>
              <a:rPr lang="uk-UA" sz="3200" dirty="0" err="1">
                <a:effectLst/>
                <a:ea typeface="DengXian" panose="02010600030101010101" pitchFamily="2" charset="-122"/>
                <a:cs typeface="Times New Roman" panose="02020603050405020304" pitchFamily="18" charset="0"/>
              </a:rPr>
              <a:t>ерменевтичний</a:t>
            </a:r>
            <a:r>
              <a:rPr lang="uk-UA" sz="3200" dirty="0">
                <a:effectLst/>
                <a:ea typeface="DengXian" panose="02010600030101010101" pitchFamily="2" charset="-122"/>
                <a:cs typeface="Times New Roman" panose="02020603050405020304" pitchFamily="18" charset="0"/>
              </a:rPr>
              <a:t> підхід </a:t>
            </a:r>
          </a:p>
          <a:p>
            <a:pPr>
              <a:lnSpc>
                <a:spcPct val="107000"/>
              </a:lnSpc>
              <a:spcAft>
                <a:spcPts val="800"/>
              </a:spcAft>
            </a:pPr>
            <a:r>
              <a:rPr lang="uk-UA" sz="3200" dirty="0">
                <a:ea typeface="DengXian" panose="02010600030101010101" pitchFamily="2" charset="-122"/>
                <a:cs typeface="Times New Roman" panose="02020603050405020304" pitchFamily="18" charset="0"/>
              </a:rPr>
              <a:t>А</a:t>
            </a:r>
            <a:r>
              <a:rPr lang="uk-UA" sz="3200" dirty="0">
                <a:effectLst/>
                <a:ea typeface="DengXian" panose="02010600030101010101" pitchFamily="2" charset="-122"/>
                <a:cs typeface="Times New Roman" panose="02020603050405020304" pitchFamily="18" charset="0"/>
              </a:rPr>
              <a:t>наліз дискурсу </a:t>
            </a:r>
          </a:p>
          <a:p>
            <a:pPr>
              <a:lnSpc>
                <a:spcPct val="107000"/>
              </a:lnSpc>
              <a:spcAft>
                <a:spcPts val="800"/>
              </a:spcAft>
            </a:pPr>
            <a:r>
              <a:rPr lang="uk-UA" sz="3200" dirty="0">
                <a:latin typeface="Century Gothic (Заголовки)"/>
                <a:ea typeface="DengXian" panose="02010600030101010101" pitchFamily="2" charset="-122"/>
                <a:cs typeface="Times New Roman" panose="02020603050405020304" pitchFamily="18" charset="0"/>
              </a:rPr>
              <a:t>О</a:t>
            </a:r>
            <a:r>
              <a:rPr lang="uk-UA" sz="3200" dirty="0">
                <a:effectLst/>
                <a:latin typeface="Century Gothic (Заголовки)"/>
                <a:ea typeface="DengXian" panose="02010600030101010101" pitchFamily="2" charset="-122"/>
                <a:cs typeface="Times New Roman" panose="02020603050405020304" pitchFamily="18" charset="0"/>
              </a:rPr>
              <a:t>працьовані архівні та кількісні матеріали.</a:t>
            </a:r>
          </a:p>
          <a:p>
            <a:pPr>
              <a:lnSpc>
                <a:spcPct val="107000"/>
              </a:lnSpc>
              <a:spcAft>
                <a:spcPts val="800"/>
              </a:spcAft>
            </a:pPr>
            <a:endParaRPr lang="ru-RU" sz="3200" dirty="0">
              <a:effectLst/>
              <a:ea typeface="DengXian" panose="02010600030101010101" pitchFamily="2" charset="-122"/>
              <a:cs typeface="Times New Roman" panose="02020603050405020304" pitchFamily="18" charset="0"/>
            </a:endParaRPr>
          </a:p>
          <a:p>
            <a:endParaRPr lang="LID4096" sz="2400" dirty="0"/>
          </a:p>
        </p:txBody>
      </p:sp>
      <p:pic>
        <p:nvPicPr>
          <p:cNvPr id="4" name="Рисунок 3">
            <a:extLst>
              <a:ext uri="{FF2B5EF4-FFF2-40B4-BE49-F238E27FC236}">
                <a16:creationId xmlns:a16="http://schemas.microsoft.com/office/drawing/2014/main" id="{CD5235AB-7E6E-493C-801B-419F38A06540}"/>
              </a:ext>
            </a:extLst>
          </p:cNvPr>
          <p:cNvPicPr>
            <a:picLocks noChangeAspect="1"/>
          </p:cNvPicPr>
          <p:nvPr/>
        </p:nvPicPr>
        <p:blipFill>
          <a:blip r:embed="rId2"/>
          <a:stretch>
            <a:fillRect/>
          </a:stretch>
        </p:blipFill>
        <p:spPr>
          <a:xfrm>
            <a:off x="6858001" y="-1"/>
            <a:ext cx="5334000" cy="6841577"/>
          </a:xfrm>
          <a:prstGeom prst="rect">
            <a:avLst/>
          </a:prstGeom>
        </p:spPr>
      </p:pic>
    </p:spTree>
    <p:extLst>
      <p:ext uri="{BB962C8B-B14F-4D97-AF65-F5344CB8AC3E}">
        <p14:creationId xmlns:p14="http://schemas.microsoft.com/office/powerpoint/2010/main" val="2824040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93BD9929-434D-4EE7-A012-F1D81F747C6B}"/>
              </a:ext>
            </a:extLst>
          </p:cNvPr>
          <p:cNvPicPr>
            <a:picLocks noChangeAspect="1"/>
          </p:cNvPicPr>
          <p:nvPr/>
        </p:nvPicPr>
        <p:blipFill>
          <a:blip r:embed="rId2"/>
          <a:stretch>
            <a:fillRect/>
          </a:stretch>
        </p:blipFill>
        <p:spPr>
          <a:xfrm>
            <a:off x="10363200" y="10953"/>
            <a:ext cx="784412" cy="1172388"/>
          </a:xfrm>
          <a:prstGeom prst="rect">
            <a:avLst/>
          </a:prstGeom>
        </p:spPr>
      </p:pic>
      <p:sp>
        <p:nvSpPr>
          <p:cNvPr id="8" name="Объект 7">
            <a:extLst>
              <a:ext uri="{FF2B5EF4-FFF2-40B4-BE49-F238E27FC236}">
                <a16:creationId xmlns:a16="http://schemas.microsoft.com/office/drawing/2014/main" id="{38E83622-5A7E-421C-904B-A608AA9DC4FF}"/>
              </a:ext>
            </a:extLst>
          </p:cNvPr>
          <p:cNvSpPr>
            <a:spLocks noGrp="1"/>
          </p:cNvSpPr>
          <p:nvPr>
            <p:ph idx="1"/>
          </p:nvPr>
        </p:nvSpPr>
        <p:spPr>
          <a:xfrm>
            <a:off x="417171" y="756082"/>
            <a:ext cx="4748461" cy="5618084"/>
          </a:xfrm>
        </p:spPr>
        <p:txBody>
          <a:bodyPr>
            <a:normAutofit/>
          </a:bodyPr>
          <a:lstStyle/>
          <a:p>
            <a:r>
              <a:rPr lang="uk-UA" sz="2400" dirty="0"/>
              <a:t>На межі ХІХ–ХХ століть Харків став центром індустрії та освіти, що дало поштовх для розвитку української та єврейської громад. Ці спільноти активно співпрацювали в торгівлі, науці та ремеслах, формуючи спільний простір для життя. Постійний культурний обмін між ними став тим фундаментом, який визначив сучасне обличчя та характер нашого міста.</a:t>
            </a:r>
          </a:p>
        </p:txBody>
      </p:sp>
      <p:pic>
        <p:nvPicPr>
          <p:cNvPr id="2050" name="Picture 2" descr="Петиции в Харькове - люди просят власть сохранить старый город |  Комментарии.Харьков">
            <a:extLst>
              <a:ext uri="{FF2B5EF4-FFF2-40B4-BE49-F238E27FC236}">
                <a16:creationId xmlns:a16="http://schemas.microsoft.com/office/drawing/2014/main" id="{00D5478E-13A8-4928-AB50-CF389E029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3558" y="1331650"/>
            <a:ext cx="6665458" cy="4664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7062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Харківський інститут шляхетних дівчат - історія навчального закладу |  Новини.live">
            <a:extLst>
              <a:ext uri="{FF2B5EF4-FFF2-40B4-BE49-F238E27FC236}">
                <a16:creationId xmlns:a16="http://schemas.microsoft.com/office/drawing/2014/main" id="{534DC940-9BB4-48ED-AB0A-9B29B7D113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56" y="324754"/>
            <a:ext cx="6977356" cy="3922946"/>
          </a:xfrm>
          <a:prstGeom prst="rect">
            <a:avLst/>
          </a:prstGeom>
          <a:noFill/>
          <a:extLst>
            <a:ext uri="{909E8E84-426E-40DD-AFC4-6F175D3DCCD1}">
              <a14:hiddenFill xmlns:a14="http://schemas.microsoft.com/office/drawing/2010/main">
                <a:solidFill>
                  <a:srgbClr val="FFFFFF"/>
                </a:solidFill>
              </a14:hiddenFill>
            </a:ext>
          </a:extLst>
        </p:spPr>
      </p:pic>
      <p:sp>
        <p:nvSpPr>
          <p:cNvPr id="11" name="Прямоугольник 10">
            <a:extLst>
              <a:ext uri="{FF2B5EF4-FFF2-40B4-BE49-F238E27FC236}">
                <a16:creationId xmlns:a16="http://schemas.microsoft.com/office/drawing/2014/main" id="{C109A852-7A0C-4C5A-8960-BC1175D2EE7D}"/>
              </a:ext>
            </a:extLst>
          </p:cNvPr>
          <p:cNvSpPr/>
          <p:nvPr/>
        </p:nvSpPr>
        <p:spPr>
          <a:xfrm>
            <a:off x="10448364" y="0"/>
            <a:ext cx="779929" cy="1152983"/>
          </a:xfrm>
          <a:prstGeom prst="rect">
            <a:avLst/>
          </a:prstGeom>
          <a:solidFill>
            <a:schemeClr val="bg2">
              <a:lumMod val="75000"/>
            </a:schemeClr>
          </a:solidFill>
          <a:ln>
            <a:solidFill>
              <a:schemeClr val="bg2">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LID4096"/>
          </a:p>
        </p:txBody>
      </p:sp>
      <p:sp>
        <p:nvSpPr>
          <p:cNvPr id="2" name="Заголовок 1">
            <a:extLst>
              <a:ext uri="{FF2B5EF4-FFF2-40B4-BE49-F238E27FC236}">
                <a16:creationId xmlns:a16="http://schemas.microsoft.com/office/drawing/2014/main" id="{47752FF5-05EC-4319-98F2-80C47DF7D88D}"/>
              </a:ext>
            </a:extLst>
          </p:cNvPr>
          <p:cNvSpPr>
            <a:spLocks noGrp="1"/>
          </p:cNvSpPr>
          <p:nvPr>
            <p:ph type="title"/>
          </p:nvPr>
        </p:nvSpPr>
        <p:spPr>
          <a:xfrm>
            <a:off x="7543800" y="278075"/>
            <a:ext cx="4556464" cy="2769925"/>
          </a:xfrm>
        </p:spPr>
        <p:txBody>
          <a:bodyPr/>
          <a:lstStyle/>
          <a:p>
            <a:r>
              <a:rPr lang="uk-UA" sz="2500" dirty="0">
                <a:solidFill>
                  <a:schemeClr val="tx1"/>
                </a:solidFill>
              </a:rPr>
              <a:t>Головними центрами взаємодії громад стали освітні заклади, зокрема Харківські університети та гімназії, де формувалося спільне інтелектуальне середовище. </a:t>
            </a:r>
          </a:p>
        </p:txBody>
      </p:sp>
      <p:sp>
        <p:nvSpPr>
          <p:cNvPr id="12" name="TextBox 11">
            <a:extLst>
              <a:ext uri="{FF2B5EF4-FFF2-40B4-BE49-F238E27FC236}">
                <a16:creationId xmlns:a16="http://schemas.microsoft.com/office/drawing/2014/main" id="{323D940A-6D95-4EE1-8540-EAD09B859214}"/>
              </a:ext>
            </a:extLst>
          </p:cNvPr>
          <p:cNvSpPr txBox="1"/>
          <p:nvPr/>
        </p:nvSpPr>
        <p:spPr>
          <a:xfrm>
            <a:off x="407956" y="4492787"/>
            <a:ext cx="11514755" cy="2015936"/>
          </a:xfrm>
          <a:prstGeom prst="rect">
            <a:avLst/>
          </a:prstGeom>
          <a:noFill/>
        </p:spPr>
        <p:txBody>
          <a:bodyPr wrap="square" rtlCol="0">
            <a:spAutoFit/>
          </a:bodyPr>
          <a:lstStyle/>
          <a:p>
            <a:r>
              <a:rPr lang="uk-UA" sz="2500" dirty="0">
                <a:solidFill>
                  <a:schemeClr val="tx1"/>
                </a:solidFill>
              </a:rPr>
              <a:t>Культурний обмін активно тривав у театрах, бібліотеках та приватних клубах, створюючи єдиний інформаційний простір. Щоденне спілкування мешканців у центрі Харкова остаточно закріпило статус міста як відкритого майданчика для поєднання українських та єврейських традицій.</a:t>
            </a:r>
            <a:endParaRPr lang="uk-UA" sz="2500" dirty="0"/>
          </a:p>
        </p:txBody>
      </p:sp>
      <p:sp>
        <p:nvSpPr>
          <p:cNvPr id="3" name="TextBox 2">
            <a:extLst>
              <a:ext uri="{FF2B5EF4-FFF2-40B4-BE49-F238E27FC236}">
                <a16:creationId xmlns:a16="http://schemas.microsoft.com/office/drawing/2014/main" id="{C8E953CF-27A2-4CC7-B1FE-229E72EBE1FE}"/>
              </a:ext>
            </a:extLst>
          </p:cNvPr>
          <p:cNvSpPr txBox="1"/>
          <p:nvPr/>
        </p:nvSpPr>
        <p:spPr>
          <a:xfrm>
            <a:off x="7548563" y="3048000"/>
            <a:ext cx="4038600" cy="1200329"/>
          </a:xfrm>
          <a:prstGeom prst="rect">
            <a:avLst/>
          </a:prstGeom>
          <a:noFill/>
        </p:spPr>
        <p:txBody>
          <a:bodyPr wrap="square" rtlCol="0">
            <a:spAutoFit/>
          </a:bodyPr>
          <a:lstStyle/>
          <a:p>
            <a:r>
              <a:rPr lang="uk-UA" b="1" i="1" dirty="0">
                <a:solidFill>
                  <a:schemeClr val="tx2">
                    <a:lumMod val="75000"/>
                  </a:schemeClr>
                </a:solidFill>
                <a:effectLst/>
                <a:latin typeface="Courier New" panose="02070309020205020404" pitchFamily="49" charset="0"/>
                <a:cs typeface="Courier New" panose="02070309020205020404" pitchFamily="49" charset="0"/>
              </a:rPr>
              <a:t>Зараз на цьому історичному місці на Сумській, 33 знаходяться адміністративні будівлі.</a:t>
            </a:r>
            <a:endParaRPr lang="uk-UA" b="1" i="1" dirty="0">
              <a:solidFill>
                <a:schemeClr val="tx2">
                  <a:lumMod val="75000"/>
                </a:schemeClr>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1485284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20AF6DB6-2B43-445A-AA84-9A8BD0DE0DB0}"/>
              </a:ext>
            </a:extLst>
          </p:cNvPr>
          <p:cNvPicPr>
            <a:picLocks noChangeAspect="1"/>
          </p:cNvPicPr>
          <p:nvPr/>
        </p:nvPicPr>
        <p:blipFill>
          <a:blip r:embed="rId2"/>
          <a:stretch>
            <a:fillRect/>
          </a:stretch>
        </p:blipFill>
        <p:spPr>
          <a:xfrm>
            <a:off x="9215438" y="989"/>
            <a:ext cx="2976562" cy="2764550"/>
          </a:xfrm>
          <a:prstGeom prst="rect">
            <a:avLst/>
          </a:prstGeom>
        </p:spPr>
      </p:pic>
      <p:sp>
        <p:nvSpPr>
          <p:cNvPr id="3" name="Объект 2">
            <a:extLst>
              <a:ext uri="{FF2B5EF4-FFF2-40B4-BE49-F238E27FC236}">
                <a16:creationId xmlns:a16="http://schemas.microsoft.com/office/drawing/2014/main" id="{6DFA498C-27D5-41F8-AD7F-C025C8859E9C}"/>
              </a:ext>
            </a:extLst>
          </p:cNvPr>
          <p:cNvSpPr>
            <a:spLocks noGrp="1"/>
          </p:cNvSpPr>
          <p:nvPr>
            <p:ph idx="1"/>
          </p:nvPr>
        </p:nvSpPr>
        <p:spPr>
          <a:xfrm>
            <a:off x="6423212" y="2922076"/>
            <a:ext cx="5637380" cy="2519082"/>
          </a:xfrm>
        </p:spPr>
        <p:txBody>
          <a:bodyPr>
            <a:noAutofit/>
          </a:bodyPr>
          <a:lstStyle/>
          <a:p>
            <a:r>
              <a:rPr lang="uk-UA" sz="2200" dirty="0"/>
              <a:t>Дробицький Яр є одним із ключових історичних місць Харкова, що пов’язане з трагічними подіями Другої світової війни. На території Дробицького Яру відбулася масова загибель єврейського населення. Сьогодні Дробицький Яр є частиною культурного ландшафту Харкова, меморіальний комплекс зберігає пам’ять про жертв  та нагадує про важливість життя </a:t>
            </a:r>
          </a:p>
        </p:txBody>
      </p:sp>
      <p:pic>
        <p:nvPicPr>
          <p:cNvPr id="4" name="Рисунок 3">
            <a:extLst>
              <a:ext uri="{FF2B5EF4-FFF2-40B4-BE49-F238E27FC236}">
                <a16:creationId xmlns:a16="http://schemas.microsoft.com/office/drawing/2014/main" id="{F434C83B-02F2-4EF2-8FEC-915BC537EF43}"/>
              </a:ext>
            </a:extLst>
          </p:cNvPr>
          <p:cNvPicPr>
            <a:picLocks noChangeAspect="1"/>
          </p:cNvPicPr>
          <p:nvPr/>
        </p:nvPicPr>
        <p:blipFill>
          <a:blip r:embed="rId3"/>
          <a:stretch>
            <a:fillRect/>
          </a:stretch>
        </p:blipFill>
        <p:spPr>
          <a:xfrm>
            <a:off x="0" y="0"/>
            <a:ext cx="4572895" cy="2765539"/>
          </a:xfrm>
          <a:prstGeom prst="rect">
            <a:avLst/>
          </a:prstGeom>
          <a:ln>
            <a:solidFill>
              <a:srgbClr val="00B050"/>
            </a:solidFill>
          </a:ln>
        </p:spPr>
      </p:pic>
      <p:pic>
        <p:nvPicPr>
          <p:cNvPr id="5" name="Рисунок 4">
            <a:extLst>
              <a:ext uri="{FF2B5EF4-FFF2-40B4-BE49-F238E27FC236}">
                <a16:creationId xmlns:a16="http://schemas.microsoft.com/office/drawing/2014/main" id="{B5656400-C470-49C5-B428-3BD7E6DFF336}"/>
              </a:ext>
            </a:extLst>
          </p:cNvPr>
          <p:cNvPicPr>
            <a:picLocks noChangeAspect="1"/>
          </p:cNvPicPr>
          <p:nvPr/>
        </p:nvPicPr>
        <p:blipFill>
          <a:blip r:embed="rId4"/>
          <a:stretch>
            <a:fillRect/>
          </a:stretch>
        </p:blipFill>
        <p:spPr>
          <a:xfrm>
            <a:off x="0" y="2765540"/>
            <a:ext cx="6423212" cy="4092460"/>
          </a:xfrm>
          <a:prstGeom prst="rect">
            <a:avLst/>
          </a:prstGeom>
        </p:spPr>
      </p:pic>
      <p:cxnSp>
        <p:nvCxnSpPr>
          <p:cNvPr id="8" name="Прямая соединительная линия 7">
            <a:extLst>
              <a:ext uri="{FF2B5EF4-FFF2-40B4-BE49-F238E27FC236}">
                <a16:creationId xmlns:a16="http://schemas.microsoft.com/office/drawing/2014/main" id="{3B0E0229-F05D-4D6F-9B25-173E7EDF9A7D}"/>
              </a:ext>
            </a:extLst>
          </p:cNvPr>
          <p:cNvCxnSpPr/>
          <p:nvPr/>
        </p:nvCxnSpPr>
        <p:spPr>
          <a:xfrm>
            <a:off x="8485094" y="708212"/>
            <a:ext cx="914400" cy="91440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Рисунок 6">
            <a:extLst>
              <a:ext uri="{FF2B5EF4-FFF2-40B4-BE49-F238E27FC236}">
                <a16:creationId xmlns:a16="http://schemas.microsoft.com/office/drawing/2014/main" id="{5340A4A2-9430-42C9-A6A0-1EE24EAD1290}"/>
              </a:ext>
            </a:extLst>
          </p:cNvPr>
          <p:cNvPicPr>
            <a:picLocks noChangeAspect="1"/>
          </p:cNvPicPr>
          <p:nvPr/>
        </p:nvPicPr>
        <p:blipFill>
          <a:blip r:embed="rId5"/>
          <a:stretch>
            <a:fillRect/>
          </a:stretch>
        </p:blipFill>
        <p:spPr>
          <a:xfrm>
            <a:off x="4575250" y="-1"/>
            <a:ext cx="4644571" cy="2765539"/>
          </a:xfrm>
          <a:prstGeom prst="rect">
            <a:avLst/>
          </a:prstGeom>
        </p:spPr>
      </p:pic>
    </p:spTree>
    <p:extLst>
      <p:ext uri="{BB962C8B-B14F-4D97-AF65-F5344CB8AC3E}">
        <p14:creationId xmlns:p14="http://schemas.microsoft.com/office/powerpoint/2010/main" val="10137082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2923E5-521C-4614-8DD9-FDFC94732A55}"/>
              </a:ext>
            </a:extLst>
          </p:cNvPr>
          <p:cNvSpPr>
            <a:spLocks noGrp="1"/>
          </p:cNvSpPr>
          <p:nvPr>
            <p:ph type="title"/>
          </p:nvPr>
        </p:nvSpPr>
        <p:spPr>
          <a:xfrm>
            <a:off x="527048" y="71719"/>
            <a:ext cx="9404723" cy="1400530"/>
          </a:xfrm>
        </p:spPr>
        <p:txBody>
          <a:bodyPr/>
          <a:lstStyle/>
          <a:p>
            <a:r>
              <a:rPr lang="ru-RU" dirty="0" err="1"/>
              <a:t>Відомі</a:t>
            </a:r>
            <a:r>
              <a:rPr lang="ru-RU" dirty="0"/>
              <a:t> ф</a:t>
            </a:r>
            <a:r>
              <a:rPr lang="uk-UA" dirty="0" err="1"/>
              <a:t>ізики</a:t>
            </a:r>
            <a:r>
              <a:rPr lang="uk-UA" dirty="0"/>
              <a:t> :</a:t>
            </a:r>
            <a:endParaRPr lang="LID4096" dirty="0"/>
          </a:p>
        </p:txBody>
      </p:sp>
      <p:pic>
        <p:nvPicPr>
          <p:cNvPr id="12" name="Рисунок 11">
            <a:extLst>
              <a:ext uri="{FF2B5EF4-FFF2-40B4-BE49-F238E27FC236}">
                <a16:creationId xmlns:a16="http://schemas.microsoft.com/office/drawing/2014/main" id="{75C9795C-92EA-42AF-843E-D39B9B419AF6}"/>
              </a:ext>
            </a:extLst>
          </p:cNvPr>
          <p:cNvPicPr>
            <a:picLocks noChangeAspect="1"/>
          </p:cNvPicPr>
          <p:nvPr/>
        </p:nvPicPr>
        <p:blipFill>
          <a:blip r:embed="rId2"/>
          <a:stretch>
            <a:fillRect/>
          </a:stretch>
        </p:blipFill>
        <p:spPr>
          <a:xfrm>
            <a:off x="628650" y="847725"/>
            <a:ext cx="3113164" cy="4395788"/>
          </a:xfrm>
          <a:prstGeom prst="rect">
            <a:avLst/>
          </a:prstGeom>
        </p:spPr>
      </p:pic>
      <p:pic>
        <p:nvPicPr>
          <p:cNvPr id="13" name="Рисунок 12">
            <a:extLst>
              <a:ext uri="{FF2B5EF4-FFF2-40B4-BE49-F238E27FC236}">
                <a16:creationId xmlns:a16="http://schemas.microsoft.com/office/drawing/2014/main" id="{E383A209-327A-419C-897F-ACCEE2314F25}"/>
              </a:ext>
            </a:extLst>
          </p:cNvPr>
          <p:cNvPicPr>
            <a:picLocks noChangeAspect="1"/>
          </p:cNvPicPr>
          <p:nvPr/>
        </p:nvPicPr>
        <p:blipFill>
          <a:blip r:embed="rId3"/>
          <a:stretch>
            <a:fillRect/>
          </a:stretch>
        </p:blipFill>
        <p:spPr>
          <a:xfrm>
            <a:off x="4933950" y="847725"/>
            <a:ext cx="2828925" cy="4385930"/>
          </a:xfrm>
          <a:prstGeom prst="rect">
            <a:avLst/>
          </a:prstGeom>
        </p:spPr>
      </p:pic>
      <p:sp>
        <p:nvSpPr>
          <p:cNvPr id="14" name="TextBox 13">
            <a:extLst>
              <a:ext uri="{FF2B5EF4-FFF2-40B4-BE49-F238E27FC236}">
                <a16:creationId xmlns:a16="http://schemas.microsoft.com/office/drawing/2014/main" id="{2DC7A556-2A7F-4C7B-9C69-533FED1E3A2A}"/>
              </a:ext>
            </a:extLst>
          </p:cNvPr>
          <p:cNvSpPr txBox="1"/>
          <p:nvPr/>
        </p:nvSpPr>
        <p:spPr>
          <a:xfrm>
            <a:off x="5029199" y="5409496"/>
            <a:ext cx="2900363" cy="1323439"/>
          </a:xfrm>
          <a:prstGeom prst="rect">
            <a:avLst/>
          </a:prstGeom>
          <a:noFill/>
        </p:spPr>
        <p:txBody>
          <a:bodyPr wrap="square" rtlCol="0">
            <a:spAutoFit/>
          </a:bodyPr>
          <a:lstStyle/>
          <a:p>
            <a:r>
              <a:rPr lang="uk-UA" sz="2000" b="1" dirty="0"/>
              <a:t>Ілля </a:t>
            </a:r>
            <a:r>
              <a:rPr lang="uk-UA" sz="2000" b="1" dirty="0" err="1"/>
              <a:t>Ліфшиць</a:t>
            </a:r>
            <a:r>
              <a:rPr lang="uk-UA" sz="2000" b="1" dirty="0"/>
              <a:t> </a:t>
            </a:r>
            <a:r>
              <a:rPr lang="uk-UA" sz="2000" dirty="0"/>
              <a:t>- учень Ландау, зробив значний внесок у фізику твердого тіла</a:t>
            </a:r>
            <a:r>
              <a:rPr lang="ru-RU" sz="2000" dirty="0"/>
              <a:t>.</a:t>
            </a:r>
            <a:endParaRPr lang="LID4096" sz="2000" dirty="0"/>
          </a:p>
        </p:txBody>
      </p:sp>
      <p:sp>
        <p:nvSpPr>
          <p:cNvPr id="15" name="TextBox 14">
            <a:extLst>
              <a:ext uri="{FF2B5EF4-FFF2-40B4-BE49-F238E27FC236}">
                <a16:creationId xmlns:a16="http://schemas.microsoft.com/office/drawing/2014/main" id="{DB6131BF-5CEB-4B9E-BBED-437785B2C159}"/>
              </a:ext>
            </a:extLst>
          </p:cNvPr>
          <p:cNvSpPr txBox="1"/>
          <p:nvPr/>
        </p:nvSpPr>
        <p:spPr>
          <a:xfrm>
            <a:off x="661987" y="5304191"/>
            <a:ext cx="3572662" cy="1323439"/>
          </a:xfrm>
          <a:prstGeom prst="rect">
            <a:avLst/>
          </a:prstGeom>
          <a:noFill/>
        </p:spPr>
        <p:txBody>
          <a:bodyPr wrap="square" rtlCol="0">
            <a:spAutoFit/>
          </a:bodyPr>
          <a:lstStyle/>
          <a:p>
            <a:r>
              <a:rPr lang="uk-UA" sz="2000" b="1" dirty="0"/>
              <a:t>Лев Ландау </a:t>
            </a:r>
            <a:r>
              <a:rPr lang="uk-UA" sz="2000" dirty="0"/>
              <a:t>— один із найвидатніших фізиків XX століття, засновник наукової школи в Харкові</a:t>
            </a:r>
            <a:r>
              <a:rPr lang="ru-RU" sz="2000" dirty="0"/>
              <a:t>.</a:t>
            </a:r>
            <a:endParaRPr lang="LID4096" sz="2000" dirty="0"/>
          </a:p>
        </p:txBody>
      </p:sp>
      <p:sp>
        <p:nvSpPr>
          <p:cNvPr id="16" name="TextBox 15">
            <a:extLst>
              <a:ext uri="{FF2B5EF4-FFF2-40B4-BE49-F238E27FC236}">
                <a16:creationId xmlns:a16="http://schemas.microsoft.com/office/drawing/2014/main" id="{4954B345-B8DD-4AF7-9426-D048E390F9CC}"/>
              </a:ext>
            </a:extLst>
          </p:cNvPr>
          <p:cNvSpPr txBox="1"/>
          <p:nvPr/>
        </p:nvSpPr>
        <p:spPr>
          <a:xfrm>
            <a:off x="8549522" y="5432220"/>
            <a:ext cx="3500436" cy="1323439"/>
          </a:xfrm>
          <a:prstGeom prst="rect">
            <a:avLst/>
          </a:prstGeom>
          <a:noFill/>
        </p:spPr>
        <p:txBody>
          <a:bodyPr wrap="square" rtlCol="0">
            <a:spAutoFit/>
          </a:bodyPr>
          <a:lstStyle/>
          <a:p>
            <a:r>
              <a:rPr lang="uk-UA" sz="2000" b="1" dirty="0"/>
              <a:t>Олександр </a:t>
            </a:r>
            <a:r>
              <a:rPr lang="uk-UA" sz="2000" b="1" dirty="0" err="1"/>
              <a:t>Ахієзер</a:t>
            </a:r>
            <a:r>
              <a:rPr lang="uk-UA" sz="2000" b="1" dirty="0"/>
              <a:t> </a:t>
            </a:r>
            <a:r>
              <a:rPr lang="uk-UA" sz="2000" dirty="0"/>
              <a:t>— займався дослідженнями в галузі ядерної фізики та фізики плазми.</a:t>
            </a:r>
          </a:p>
        </p:txBody>
      </p:sp>
      <p:pic>
        <p:nvPicPr>
          <p:cNvPr id="17" name="Рисунок 16">
            <a:extLst>
              <a:ext uri="{FF2B5EF4-FFF2-40B4-BE49-F238E27FC236}">
                <a16:creationId xmlns:a16="http://schemas.microsoft.com/office/drawing/2014/main" id="{290BC287-3942-4FF3-BDD4-DBB061AB9F4A}"/>
              </a:ext>
            </a:extLst>
          </p:cNvPr>
          <p:cNvPicPr>
            <a:picLocks noChangeAspect="1"/>
          </p:cNvPicPr>
          <p:nvPr/>
        </p:nvPicPr>
        <p:blipFill>
          <a:blip r:embed="rId4"/>
          <a:stretch>
            <a:fillRect/>
          </a:stretch>
        </p:blipFill>
        <p:spPr>
          <a:xfrm>
            <a:off x="8612987" y="847725"/>
            <a:ext cx="3051965" cy="4380812"/>
          </a:xfrm>
          <a:prstGeom prst="rect">
            <a:avLst/>
          </a:prstGeom>
        </p:spPr>
      </p:pic>
    </p:spTree>
    <p:extLst>
      <p:ext uri="{BB962C8B-B14F-4D97-AF65-F5344CB8AC3E}">
        <p14:creationId xmlns:p14="http://schemas.microsoft.com/office/powerpoint/2010/main" val="3613604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661A3737-E3F7-4922-A3B6-D85EF4E0D049}"/>
              </a:ext>
            </a:extLst>
          </p:cNvPr>
          <p:cNvPicPr>
            <a:picLocks noChangeAspect="1"/>
          </p:cNvPicPr>
          <p:nvPr/>
        </p:nvPicPr>
        <p:blipFill>
          <a:blip r:embed="rId2"/>
          <a:stretch>
            <a:fillRect/>
          </a:stretch>
        </p:blipFill>
        <p:spPr>
          <a:xfrm>
            <a:off x="4252913" y="0"/>
            <a:ext cx="3219888" cy="4829832"/>
          </a:xfrm>
          <a:prstGeom prst="rect">
            <a:avLst/>
          </a:prstGeom>
        </p:spPr>
      </p:pic>
      <p:sp>
        <p:nvSpPr>
          <p:cNvPr id="4" name="TextBox 3">
            <a:extLst>
              <a:ext uri="{FF2B5EF4-FFF2-40B4-BE49-F238E27FC236}">
                <a16:creationId xmlns:a16="http://schemas.microsoft.com/office/drawing/2014/main" id="{FB0D2B11-43EB-4C1D-8CD5-2DD2D20EFB95}"/>
              </a:ext>
            </a:extLst>
          </p:cNvPr>
          <p:cNvSpPr txBox="1"/>
          <p:nvPr/>
        </p:nvSpPr>
        <p:spPr>
          <a:xfrm>
            <a:off x="187141" y="5539027"/>
            <a:ext cx="3910012" cy="369332"/>
          </a:xfrm>
          <a:prstGeom prst="rect">
            <a:avLst/>
          </a:prstGeom>
          <a:noFill/>
        </p:spPr>
        <p:txBody>
          <a:bodyPr wrap="square" rtlCol="0">
            <a:spAutoFit/>
          </a:bodyPr>
          <a:lstStyle/>
          <a:p>
            <a:endParaRPr lang="LID4096" dirty="0"/>
          </a:p>
        </p:txBody>
      </p:sp>
      <p:sp>
        <p:nvSpPr>
          <p:cNvPr id="6" name="TextBox 5">
            <a:extLst>
              <a:ext uri="{FF2B5EF4-FFF2-40B4-BE49-F238E27FC236}">
                <a16:creationId xmlns:a16="http://schemas.microsoft.com/office/drawing/2014/main" id="{16319B2D-9A38-4994-9AF7-2C4379BB68AD}"/>
              </a:ext>
            </a:extLst>
          </p:cNvPr>
          <p:cNvSpPr txBox="1"/>
          <p:nvPr/>
        </p:nvSpPr>
        <p:spPr>
          <a:xfrm>
            <a:off x="187141" y="4986338"/>
            <a:ext cx="3465697" cy="1631216"/>
          </a:xfrm>
          <a:prstGeom prst="rect">
            <a:avLst/>
          </a:prstGeom>
          <a:noFill/>
        </p:spPr>
        <p:txBody>
          <a:bodyPr wrap="square" rtlCol="0">
            <a:spAutoFit/>
          </a:bodyPr>
          <a:lstStyle/>
          <a:p>
            <a:r>
              <a:rPr lang="uk-UA" sz="2000" b="1" dirty="0"/>
              <a:t>Наум </a:t>
            </a:r>
            <a:r>
              <a:rPr lang="uk-UA" sz="2000" b="1" dirty="0" err="1"/>
              <a:t>Ахієзер</a:t>
            </a:r>
            <a:r>
              <a:rPr lang="uk-UA" sz="2000" b="1" dirty="0"/>
              <a:t> </a:t>
            </a:r>
            <a:r>
              <a:rPr lang="uk-UA" sz="2000" dirty="0"/>
              <a:t>— фахівець із математичного аналізу, розвивав математичну освіту в Харкові.</a:t>
            </a:r>
          </a:p>
        </p:txBody>
      </p:sp>
      <p:sp>
        <p:nvSpPr>
          <p:cNvPr id="8" name="TextBox 7">
            <a:extLst>
              <a:ext uri="{FF2B5EF4-FFF2-40B4-BE49-F238E27FC236}">
                <a16:creationId xmlns:a16="http://schemas.microsoft.com/office/drawing/2014/main" id="{29153EA8-40FD-4575-B21F-E32D9A1CCA1C}"/>
              </a:ext>
            </a:extLst>
          </p:cNvPr>
          <p:cNvSpPr txBox="1"/>
          <p:nvPr/>
        </p:nvSpPr>
        <p:spPr>
          <a:xfrm>
            <a:off x="4097153" y="4869865"/>
            <a:ext cx="5180012" cy="1938992"/>
          </a:xfrm>
          <a:prstGeom prst="rect">
            <a:avLst/>
          </a:prstGeom>
          <a:noFill/>
        </p:spPr>
        <p:txBody>
          <a:bodyPr wrap="square" rtlCol="0">
            <a:spAutoFit/>
          </a:bodyPr>
          <a:lstStyle/>
          <a:p>
            <a:pPr algn="just"/>
            <a:r>
              <a:rPr lang="uk-UA" sz="2000" b="1" dirty="0"/>
              <a:t>Ілля Мечников </a:t>
            </a:r>
            <a:r>
              <a:rPr lang="uk-UA" sz="2000" dirty="0"/>
              <a:t>— видатний мікробіолог та лауреат Нобелівської премії. Випускник Харківського університету, він відкрив фагоцитоз (здатність клітин поглинати бактерії), що заклало фундамент сучасної імунології</a:t>
            </a:r>
          </a:p>
        </p:txBody>
      </p:sp>
      <p:pic>
        <p:nvPicPr>
          <p:cNvPr id="9" name="Рисунок 8">
            <a:extLst>
              <a:ext uri="{FF2B5EF4-FFF2-40B4-BE49-F238E27FC236}">
                <a16:creationId xmlns:a16="http://schemas.microsoft.com/office/drawing/2014/main" id="{ED3B93EF-692F-480A-93C0-812B4AB5B300}"/>
              </a:ext>
            </a:extLst>
          </p:cNvPr>
          <p:cNvPicPr>
            <a:picLocks noChangeAspect="1"/>
          </p:cNvPicPr>
          <p:nvPr/>
        </p:nvPicPr>
        <p:blipFill>
          <a:blip r:embed="rId3"/>
          <a:stretch>
            <a:fillRect/>
          </a:stretch>
        </p:blipFill>
        <p:spPr>
          <a:xfrm>
            <a:off x="7791457" y="0"/>
            <a:ext cx="4285318" cy="2747963"/>
          </a:xfrm>
          <a:prstGeom prst="rect">
            <a:avLst/>
          </a:prstGeom>
        </p:spPr>
      </p:pic>
      <p:sp>
        <p:nvSpPr>
          <p:cNvPr id="10" name="TextBox 9">
            <a:extLst>
              <a:ext uri="{FF2B5EF4-FFF2-40B4-BE49-F238E27FC236}">
                <a16:creationId xmlns:a16="http://schemas.microsoft.com/office/drawing/2014/main" id="{C7347F0D-BCDE-4888-BD2E-ADF1DBF1F5A0}"/>
              </a:ext>
            </a:extLst>
          </p:cNvPr>
          <p:cNvSpPr txBox="1"/>
          <p:nvPr/>
        </p:nvSpPr>
        <p:spPr>
          <a:xfrm>
            <a:off x="7920037" y="2809300"/>
            <a:ext cx="4084822" cy="1754326"/>
          </a:xfrm>
          <a:prstGeom prst="rect">
            <a:avLst/>
          </a:prstGeom>
          <a:noFill/>
        </p:spPr>
        <p:txBody>
          <a:bodyPr wrap="square" rtlCol="0">
            <a:spAutoFit/>
          </a:bodyPr>
          <a:lstStyle/>
          <a:p>
            <a:r>
              <a:rPr lang="uk-UA" dirty="0">
                <a:solidFill>
                  <a:schemeClr val="tx2">
                    <a:lumMod val="90000"/>
                  </a:schemeClr>
                </a:solidFill>
              </a:rPr>
              <a:t>Інститут мікробіології і імунології імені І.І. Мечникова НАМН України— один з найстаріших у світі наукових закладів протиепідемічного профілю (рік заснування 1886).</a:t>
            </a:r>
          </a:p>
        </p:txBody>
      </p:sp>
      <p:pic>
        <p:nvPicPr>
          <p:cNvPr id="1026" name="Picture 2">
            <a:extLst>
              <a:ext uri="{FF2B5EF4-FFF2-40B4-BE49-F238E27FC236}">
                <a16:creationId xmlns:a16="http://schemas.microsoft.com/office/drawing/2014/main" id="{FB28718D-F13B-4D4C-8900-45810BEF26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445" y="30376"/>
            <a:ext cx="3229087" cy="4829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699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D40800-3635-4735-8D18-AC8B6FD2F3EF}"/>
              </a:ext>
            </a:extLst>
          </p:cNvPr>
          <p:cNvSpPr>
            <a:spLocks noGrp="1"/>
          </p:cNvSpPr>
          <p:nvPr>
            <p:ph type="title"/>
          </p:nvPr>
        </p:nvSpPr>
        <p:spPr/>
        <p:txBody>
          <a:bodyPr/>
          <a:lstStyle/>
          <a:p>
            <a:endParaRPr lang="LID4096" dirty="0"/>
          </a:p>
        </p:txBody>
      </p:sp>
      <p:pic>
        <p:nvPicPr>
          <p:cNvPr id="5" name="Объект 4">
            <a:extLst>
              <a:ext uri="{FF2B5EF4-FFF2-40B4-BE49-F238E27FC236}">
                <a16:creationId xmlns:a16="http://schemas.microsoft.com/office/drawing/2014/main" id="{2F7EEDD5-4BC6-4DD7-8CF3-4A99BAFE953F}"/>
              </a:ext>
            </a:extLst>
          </p:cNvPr>
          <p:cNvPicPr>
            <a:picLocks noGrp="1" noChangeAspect="1"/>
          </p:cNvPicPr>
          <p:nvPr>
            <p:ph idx="1"/>
          </p:nvPr>
        </p:nvPicPr>
        <p:blipFill>
          <a:blip r:embed="rId2"/>
          <a:stretch>
            <a:fillRect/>
          </a:stretch>
        </p:blipFill>
        <p:spPr>
          <a:xfrm>
            <a:off x="0" y="-33338"/>
            <a:ext cx="4951722" cy="6891338"/>
          </a:xfrm>
          <a:prstGeom prst="rect">
            <a:avLst/>
          </a:prstGeom>
        </p:spPr>
      </p:pic>
      <p:grpSp>
        <p:nvGrpSpPr>
          <p:cNvPr id="8" name="Группа 7">
            <a:extLst>
              <a:ext uri="{FF2B5EF4-FFF2-40B4-BE49-F238E27FC236}">
                <a16:creationId xmlns:a16="http://schemas.microsoft.com/office/drawing/2014/main" id="{A0512539-9391-4483-BC7D-976C7BF3901B}"/>
              </a:ext>
            </a:extLst>
          </p:cNvPr>
          <p:cNvGrpSpPr/>
          <p:nvPr/>
        </p:nvGrpSpPr>
        <p:grpSpPr>
          <a:xfrm>
            <a:off x="4951722" y="315130"/>
            <a:ext cx="7167564" cy="6090152"/>
            <a:chOff x="3992328" y="128588"/>
            <a:chExt cx="7784632" cy="5179079"/>
          </a:xfrm>
        </p:grpSpPr>
        <p:sp>
          <p:nvSpPr>
            <p:cNvPr id="4" name="TextBox 3">
              <a:extLst>
                <a:ext uri="{FF2B5EF4-FFF2-40B4-BE49-F238E27FC236}">
                  <a16:creationId xmlns:a16="http://schemas.microsoft.com/office/drawing/2014/main" id="{A2AA42EA-F4B3-4EEC-9A8C-F086F539DF1E}"/>
                </a:ext>
              </a:extLst>
            </p:cNvPr>
            <p:cNvSpPr txBox="1"/>
            <p:nvPr/>
          </p:nvSpPr>
          <p:spPr>
            <a:xfrm>
              <a:off x="4146619" y="3708527"/>
              <a:ext cx="7476049" cy="1599140"/>
            </a:xfrm>
            <a:prstGeom prst="rect">
              <a:avLst/>
            </a:prstGeom>
            <a:noFill/>
          </p:spPr>
          <p:txBody>
            <a:bodyPr wrap="square" rtlCol="0">
              <a:spAutoFit/>
            </a:bodyPr>
            <a:lstStyle/>
            <a:p>
              <a:pPr>
                <a:lnSpc>
                  <a:spcPct val="150000"/>
                </a:lnSpc>
              </a:pPr>
              <a:r>
                <a:rPr lang="uk-UA" sz="2000" b="1" i="0" dirty="0">
                  <a:effectLst/>
                </a:rPr>
                <a:t>Леонард </a:t>
              </a:r>
              <a:r>
                <a:rPr lang="uk-UA" sz="2000" b="1" i="0" dirty="0" err="1">
                  <a:effectLst/>
                </a:rPr>
                <a:t>Гіршман</a:t>
              </a:r>
              <a:r>
                <a:rPr lang="uk-UA" sz="2000" b="1" i="0" dirty="0">
                  <a:effectLst/>
                </a:rPr>
                <a:t> </a:t>
              </a:r>
              <a:r>
                <a:rPr lang="uk-UA" sz="2000" b="0" i="0" dirty="0">
                  <a:effectLst/>
                </a:rPr>
                <a:t>- знаменитий офтальмолог, професор Харківського університету, який заснував лікарню та зробив величезний внесок у розвиток харківської офтальмологічної школи.</a:t>
              </a:r>
              <a:endParaRPr lang="uk-UA" sz="2000" dirty="0"/>
            </a:p>
          </p:txBody>
        </p:sp>
        <p:pic>
          <p:nvPicPr>
            <p:cNvPr id="1028" name="Picture 4" descr="Home - Міська клінічна лікарня № 14 ім. проф. Л.Л. Гіршмана">
              <a:extLst>
                <a:ext uri="{FF2B5EF4-FFF2-40B4-BE49-F238E27FC236}">
                  <a16:creationId xmlns:a16="http://schemas.microsoft.com/office/drawing/2014/main" id="{EEDE041B-439F-4DA5-AF8A-5F7D4B964D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2328" y="128588"/>
              <a:ext cx="7784632" cy="2414588"/>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a:extLst>
              <a:ext uri="{FF2B5EF4-FFF2-40B4-BE49-F238E27FC236}">
                <a16:creationId xmlns:a16="http://schemas.microsoft.com/office/drawing/2014/main" id="{4DA815FD-2EEF-411F-BFC0-D4A78BB0C04D}"/>
              </a:ext>
            </a:extLst>
          </p:cNvPr>
          <p:cNvSpPr txBox="1"/>
          <p:nvPr/>
        </p:nvSpPr>
        <p:spPr>
          <a:xfrm>
            <a:off x="6047711" y="3122321"/>
            <a:ext cx="4951722" cy="1107996"/>
          </a:xfrm>
          <a:prstGeom prst="rect">
            <a:avLst/>
          </a:prstGeom>
          <a:noFill/>
        </p:spPr>
        <p:txBody>
          <a:bodyPr wrap="square" rtlCol="0">
            <a:spAutoFit/>
          </a:bodyPr>
          <a:lstStyle/>
          <a:p>
            <a:r>
              <a:rPr lang="ru-RU" sz="2400" b="0" i="1" dirty="0" err="1">
                <a:solidFill>
                  <a:schemeClr val="tx2">
                    <a:lumMod val="90000"/>
                  </a:schemeClr>
                </a:solidFill>
                <a:effectLst/>
                <a:latin typeface="+mj-lt"/>
              </a:rPr>
              <a:t>Міська</a:t>
            </a:r>
            <a:r>
              <a:rPr lang="ru-RU" sz="2400" b="0" i="1" dirty="0">
                <a:solidFill>
                  <a:schemeClr val="tx2">
                    <a:lumMod val="90000"/>
                  </a:schemeClr>
                </a:solidFill>
                <a:effectLst/>
                <a:latin typeface="+mj-lt"/>
              </a:rPr>
              <a:t> </a:t>
            </a:r>
            <a:r>
              <a:rPr lang="ru-RU" sz="2400" b="0" i="1" dirty="0" err="1">
                <a:solidFill>
                  <a:schemeClr val="tx2">
                    <a:lumMod val="90000"/>
                  </a:schemeClr>
                </a:solidFill>
                <a:effectLst/>
                <a:latin typeface="+mj-lt"/>
              </a:rPr>
              <a:t>клінічна</a:t>
            </a:r>
            <a:r>
              <a:rPr lang="ru-RU" sz="2400" b="0" i="1" dirty="0">
                <a:solidFill>
                  <a:schemeClr val="tx2">
                    <a:lumMod val="90000"/>
                  </a:schemeClr>
                </a:solidFill>
                <a:effectLst/>
                <a:latin typeface="+mj-lt"/>
              </a:rPr>
              <a:t> </a:t>
            </a:r>
            <a:r>
              <a:rPr lang="ru-RU" sz="2400" b="0" i="1" dirty="0" err="1">
                <a:solidFill>
                  <a:schemeClr val="tx2">
                    <a:lumMod val="90000"/>
                  </a:schemeClr>
                </a:solidFill>
                <a:effectLst/>
                <a:latin typeface="+mj-lt"/>
              </a:rPr>
              <a:t>лікарня</a:t>
            </a:r>
            <a:r>
              <a:rPr lang="ru-RU" sz="2400" b="0" i="1" dirty="0">
                <a:solidFill>
                  <a:schemeClr val="tx2">
                    <a:lumMod val="90000"/>
                  </a:schemeClr>
                </a:solidFill>
                <a:effectLst/>
                <a:latin typeface="+mj-lt"/>
              </a:rPr>
              <a:t> № 14 </a:t>
            </a:r>
            <a:r>
              <a:rPr lang="ru-RU" sz="2400" b="0" i="1" dirty="0" err="1">
                <a:solidFill>
                  <a:schemeClr val="tx2">
                    <a:lumMod val="90000"/>
                  </a:schemeClr>
                </a:solidFill>
                <a:effectLst/>
                <a:latin typeface="+mj-lt"/>
              </a:rPr>
              <a:t>ім</a:t>
            </a:r>
            <a:r>
              <a:rPr lang="ru-RU" sz="2400" b="0" i="1" dirty="0">
                <a:solidFill>
                  <a:schemeClr val="tx2">
                    <a:lumMod val="90000"/>
                  </a:schemeClr>
                </a:solidFill>
                <a:effectLst/>
                <a:latin typeface="+mj-lt"/>
              </a:rPr>
              <a:t>. проф. Л.Л. </a:t>
            </a:r>
            <a:r>
              <a:rPr lang="ru-RU" sz="2400" b="0" i="1" dirty="0" err="1">
                <a:solidFill>
                  <a:schemeClr val="tx2">
                    <a:lumMod val="90000"/>
                  </a:schemeClr>
                </a:solidFill>
                <a:effectLst/>
                <a:latin typeface="+mj-lt"/>
              </a:rPr>
              <a:t>Гіршмана</a:t>
            </a:r>
            <a:endParaRPr lang="ru-RU" sz="2400" b="0" i="1" dirty="0">
              <a:solidFill>
                <a:schemeClr val="tx2">
                  <a:lumMod val="90000"/>
                </a:schemeClr>
              </a:solidFill>
              <a:effectLst/>
              <a:latin typeface="+mj-lt"/>
            </a:endParaRPr>
          </a:p>
          <a:p>
            <a:endParaRPr lang="LID4096" dirty="0"/>
          </a:p>
        </p:txBody>
      </p:sp>
    </p:spTree>
    <p:extLst>
      <p:ext uri="{BB962C8B-B14F-4D97-AF65-F5344CB8AC3E}">
        <p14:creationId xmlns:p14="http://schemas.microsoft.com/office/powerpoint/2010/main" val="3670163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C4958D-5FDA-4EFA-9542-0FFE1F722C96}"/>
              </a:ext>
            </a:extLst>
          </p:cNvPr>
          <p:cNvSpPr>
            <a:spLocks noGrp="1"/>
          </p:cNvSpPr>
          <p:nvPr>
            <p:ph type="title"/>
          </p:nvPr>
        </p:nvSpPr>
        <p:spPr>
          <a:xfrm>
            <a:off x="372548" y="102318"/>
            <a:ext cx="9404723" cy="1400530"/>
          </a:xfrm>
        </p:spPr>
        <p:txBody>
          <a:bodyPr/>
          <a:lstStyle/>
          <a:p>
            <a:r>
              <a:rPr lang="uk-UA" sz="2800" b="1" dirty="0"/>
              <a:t>Трансформація культурного ландшафту Харкова під впливом українсько-єврейських взаємин</a:t>
            </a:r>
            <a:endParaRPr lang="uk-UA" sz="2800" dirty="0"/>
          </a:p>
        </p:txBody>
      </p:sp>
      <p:graphicFrame>
        <p:nvGraphicFramePr>
          <p:cNvPr id="3" name="Таблиця 2">
            <a:extLst>
              <a:ext uri="{FF2B5EF4-FFF2-40B4-BE49-F238E27FC236}">
                <a16:creationId xmlns:a16="http://schemas.microsoft.com/office/drawing/2014/main" id="{9CD03C3E-0254-4F0C-96CB-6AAD47561031}"/>
              </a:ext>
            </a:extLst>
          </p:cNvPr>
          <p:cNvGraphicFramePr>
            <a:graphicFrameLocks noGrp="1"/>
          </p:cNvGraphicFramePr>
          <p:nvPr>
            <p:extLst>
              <p:ext uri="{D42A27DB-BD31-4B8C-83A1-F6EECF244321}">
                <p14:modId xmlns:p14="http://schemas.microsoft.com/office/powerpoint/2010/main" val="2907139949"/>
              </p:ext>
            </p:extLst>
          </p:nvPr>
        </p:nvGraphicFramePr>
        <p:xfrm>
          <a:off x="337040" y="1100395"/>
          <a:ext cx="11576796" cy="5700372"/>
        </p:xfrm>
        <a:graphic>
          <a:graphicData uri="http://schemas.openxmlformats.org/drawingml/2006/table">
            <a:tbl>
              <a:tblPr firstRow="1" firstCol="1" bandRow="1">
                <a:tableStyleId>{5C22544A-7EE6-4342-B048-85BDC9FD1C3A}</a:tableStyleId>
              </a:tblPr>
              <a:tblGrid>
                <a:gridCol w="2281873">
                  <a:extLst>
                    <a:ext uri="{9D8B030D-6E8A-4147-A177-3AD203B41FA5}">
                      <a16:colId xmlns:a16="http://schemas.microsoft.com/office/drawing/2014/main" val="1623681725"/>
                    </a:ext>
                  </a:extLst>
                </a:gridCol>
                <a:gridCol w="9294923">
                  <a:extLst>
                    <a:ext uri="{9D8B030D-6E8A-4147-A177-3AD203B41FA5}">
                      <a16:colId xmlns:a16="http://schemas.microsoft.com/office/drawing/2014/main" val="2839115158"/>
                    </a:ext>
                  </a:extLst>
                </a:gridCol>
              </a:tblGrid>
              <a:tr h="399786">
                <a:tc>
                  <a:txBody>
                    <a:bodyPr/>
                    <a:lstStyle/>
                    <a:p>
                      <a:pPr indent="0" algn="ctr">
                        <a:lnSpc>
                          <a:spcPct val="150000"/>
                        </a:lnSpc>
                        <a:spcAft>
                          <a:spcPts val="600"/>
                        </a:spcAft>
                      </a:pPr>
                      <a:r>
                        <a:rPr lang="uk-UA" sz="1600" kern="0" dirty="0">
                          <a:solidFill>
                            <a:schemeClr val="bg1"/>
                          </a:solidFill>
                          <a:effectLst/>
                          <a:latin typeface="Times New Roman" panose="02020603050405020304" pitchFamily="18" charset="0"/>
                          <a:cs typeface="Times New Roman" panose="02020603050405020304" pitchFamily="18" charset="0"/>
                        </a:rPr>
                        <a:t>Аспект дослідження</a:t>
                      </a:r>
                      <a:endParaRPr lang="uk-UA" sz="1600" kern="100" dirty="0">
                        <a:solidFill>
                          <a:schemeClr val="bg1"/>
                        </a:solidFill>
                        <a:effectLst/>
                        <a:latin typeface="Times New Roman" panose="02020603050405020304" pitchFamily="18" charset="0"/>
                        <a:cs typeface="Times New Roman" panose="02020603050405020304" pitchFamily="18" charset="0"/>
                      </a:endParaRPr>
                    </a:p>
                  </a:txBody>
                  <a:tcPr marL="29201" marR="29201" marT="0" marB="0"/>
                </a:tc>
                <a:tc>
                  <a:txBody>
                    <a:bodyPr/>
                    <a:lstStyle/>
                    <a:p>
                      <a:pPr indent="0" algn="ctr">
                        <a:lnSpc>
                          <a:spcPct val="150000"/>
                        </a:lnSpc>
                        <a:spcAft>
                          <a:spcPts val="600"/>
                        </a:spcAft>
                      </a:pPr>
                      <a:r>
                        <a:rPr lang="uk-UA" sz="1600" kern="0" dirty="0">
                          <a:solidFill>
                            <a:schemeClr val="bg1"/>
                          </a:solidFill>
                          <a:effectLst/>
                          <a:latin typeface="Times New Roman" panose="02020603050405020304" pitchFamily="18" charset="0"/>
                          <a:cs typeface="Times New Roman" panose="02020603050405020304" pitchFamily="18" charset="0"/>
                        </a:rPr>
                        <a:t>Зміст виявлених трансформацій</a:t>
                      </a:r>
                      <a:endParaRPr lang="uk-UA" sz="16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extLst>
                  <a:ext uri="{0D108BD9-81ED-4DB2-BD59-A6C34878D82A}">
                    <a16:rowId xmlns:a16="http://schemas.microsoft.com/office/drawing/2014/main" val="348981093"/>
                  </a:ext>
                </a:extLst>
              </a:tr>
              <a:tr h="722522">
                <a:tc>
                  <a:txBody>
                    <a:bodyPr/>
                    <a:lstStyle/>
                    <a:p>
                      <a:pPr indent="0" algn="ctr">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Структурні зміни міського простору</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tc>
                  <a:txBody>
                    <a:bodyPr/>
                    <a:lstStyle/>
                    <a:p>
                      <a:pPr indent="0" algn="l">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Культурний ландшафт міста формувався через поєднання демографічних процесів, інфраструктурних перетворень та мережевої динаміки інституцій, що об’єднували традиції обох спільнот. Поступове формування соціокультурних зон, які ставали символічними вузлами міського середовища.</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extLst>
                  <a:ext uri="{0D108BD9-81ED-4DB2-BD59-A6C34878D82A}">
                    <a16:rowId xmlns:a16="http://schemas.microsoft.com/office/drawing/2014/main" val="2955858395"/>
                  </a:ext>
                </a:extLst>
              </a:tr>
              <a:tr h="568362">
                <a:tc>
                  <a:txBody>
                    <a:bodyPr/>
                    <a:lstStyle/>
                    <a:p>
                      <a:pPr indent="0" algn="ctr">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Поява змішаних просторів проживання</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tc>
                  <a:txBody>
                    <a:bodyPr/>
                    <a:lstStyle/>
                    <a:p>
                      <a:pPr indent="0" algn="l">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Райони компактного проживання єврейської громади інтегрувалися у ширшу міську структуру, утворюючи зони змішаних економічних, культурних та освітніх практик; зростання горизонтальних контактів і поступове поєднання культурних кодів.</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extLst>
                  <a:ext uri="{0D108BD9-81ED-4DB2-BD59-A6C34878D82A}">
                    <a16:rowId xmlns:a16="http://schemas.microsoft.com/office/drawing/2014/main" val="2402257581"/>
                  </a:ext>
                </a:extLst>
              </a:tr>
              <a:tr h="574467">
                <a:tc>
                  <a:txBody>
                    <a:bodyPr/>
                    <a:lstStyle/>
                    <a:p>
                      <a:pPr indent="0" algn="ctr">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Інституційна мережа та комунікаційні канали</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tc>
                  <a:txBody>
                    <a:bodyPr/>
                    <a:lstStyle/>
                    <a:p>
                      <a:pPr indent="0" algn="l">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Розвиток культурних товариств, шкіл, творчих об’єднань і просвітніх структур створював простір для системної співпраці між українськими та єврейськими учасниками, стимулюючи появу спільних </a:t>
                      </a:r>
                      <a:r>
                        <a:rPr lang="uk-UA" sz="1300" kern="0" dirty="0" err="1">
                          <a:solidFill>
                            <a:schemeClr val="bg1"/>
                          </a:solidFill>
                          <a:effectLst/>
                          <a:latin typeface="Times New Roman" panose="02020603050405020304" pitchFamily="18" charset="0"/>
                          <a:cs typeface="Times New Roman" panose="02020603050405020304" pitchFamily="18" charset="0"/>
                        </a:rPr>
                        <a:t>проєктів</a:t>
                      </a:r>
                      <a:r>
                        <a:rPr lang="uk-UA" sz="1300" kern="0" dirty="0">
                          <a:solidFill>
                            <a:schemeClr val="bg1"/>
                          </a:solidFill>
                          <a:effectLst/>
                          <a:latin typeface="Times New Roman" panose="02020603050405020304" pitchFamily="18" charset="0"/>
                          <a:cs typeface="Times New Roman" panose="02020603050405020304" pitchFamily="18" charset="0"/>
                        </a:rPr>
                        <a:t> та професійних </a:t>
                      </a:r>
                      <a:r>
                        <a:rPr lang="uk-UA" sz="1300" kern="0" dirty="0" err="1">
                          <a:solidFill>
                            <a:schemeClr val="bg1"/>
                          </a:solidFill>
                          <a:effectLst/>
                          <a:latin typeface="Times New Roman" panose="02020603050405020304" pitchFamily="18" charset="0"/>
                          <a:cs typeface="Times New Roman" panose="02020603050405020304" pitchFamily="18" charset="0"/>
                        </a:rPr>
                        <a:t>зв’язків</a:t>
                      </a:r>
                      <a:r>
                        <a:rPr lang="uk-UA" sz="1300" kern="0" dirty="0">
                          <a:solidFill>
                            <a:schemeClr val="bg1"/>
                          </a:solidFill>
                          <a:effectLst/>
                          <a:latin typeface="Times New Roman" panose="02020603050405020304" pitchFamily="18" charset="0"/>
                          <a:cs typeface="Times New Roman" panose="02020603050405020304" pitchFamily="18" charset="0"/>
                        </a:rPr>
                        <a:t>.</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extLst>
                  <a:ext uri="{0D108BD9-81ED-4DB2-BD59-A6C34878D82A}">
                    <a16:rowId xmlns:a16="http://schemas.microsoft.com/office/drawing/2014/main" val="4689835"/>
                  </a:ext>
                </a:extLst>
              </a:tr>
              <a:tr h="574467">
                <a:tc>
                  <a:txBody>
                    <a:bodyPr/>
                    <a:lstStyle/>
                    <a:p>
                      <a:pPr indent="0" algn="ctr">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Зміни у міській символіці та культурній пам’яті</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tc>
                  <a:txBody>
                    <a:bodyPr/>
                    <a:lstStyle/>
                    <a:p>
                      <a:pPr indent="0" algn="l">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Елементи єврейської спадщини були включені в ширший міський </a:t>
                      </a:r>
                      <a:r>
                        <a:rPr lang="uk-UA" sz="1300" kern="0" dirty="0" err="1">
                          <a:solidFill>
                            <a:schemeClr val="bg1"/>
                          </a:solidFill>
                          <a:effectLst/>
                          <a:latin typeface="Times New Roman" panose="02020603050405020304" pitchFamily="18" charset="0"/>
                          <a:cs typeface="Times New Roman" panose="02020603050405020304" pitchFamily="18" charset="0"/>
                        </a:rPr>
                        <a:t>наратив</a:t>
                      </a:r>
                      <a:r>
                        <a:rPr lang="uk-UA" sz="1300" kern="0" dirty="0">
                          <a:solidFill>
                            <a:schemeClr val="bg1"/>
                          </a:solidFill>
                          <a:effectLst/>
                          <a:latin typeface="Times New Roman" panose="02020603050405020304" pitchFamily="18" charset="0"/>
                          <a:cs typeface="Times New Roman" panose="02020603050405020304" pitchFamily="18" charset="0"/>
                        </a:rPr>
                        <a:t>: архітектура, топоніміка, меморіальні практики почали відображати перехресний вплив двох культур, формуючи багаторівневий шар міської пам’яті.</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extLst>
                  <a:ext uri="{0D108BD9-81ED-4DB2-BD59-A6C34878D82A}">
                    <a16:rowId xmlns:a16="http://schemas.microsoft.com/office/drawing/2014/main" val="1771942689"/>
                  </a:ext>
                </a:extLst>
              </a:tr>
              <a:tr h="722522">
                <a:tc>
                  <a:txBody>
                    <a:bodyPr/>
                    <a:lstStyle/>
                    <a:p>
                      <a:pPr indent="0" algn="ctr">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Трансформації освітнього простору</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tc>
                  <a:txBody>
                    <a:bodyPr/>
                    <a:lstStyle/>
                    <a:p>
                      <a:pPr indent="0" algn="l">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Співіснування різнокультурних та різномовних моделей навчання, поява міжкультурних контактів серед молоді; школи та гімназії стали каналами тривалих взаємодій та формували соціальні мережі між майбутніми митцями, підприємцями й інтелектуалами.</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extLst>
                  <a:ext uri="{0D108BD9-81ED-4DB2-BD59-A6C34878D82A}">
                    <a16:rowId xmlns:a16="http://schemas.microsoft.com/office/drawing/2014/main" val="1490859338"/>
                  </a:ext>
                </a:extLst>
              </a:tr>
              <a:tr h="574467">
                <a:tc>
                  <a:txBody>
                    <a:bodyPr/>
                    <a:lstStyle/>
                    <a:p>
                      <a:pPr indent="0" algn="ctr">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Динаміка взаємин у XX столітті</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tc>
                  <a:txBody>
                    <a:bodyPr/>
                    <a:lstStyle/>
                    <a:p>
                      <a:pPr indent="0" algn="l">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Періоди лібералізації сприяли зростанню мистецьких контактів, спільних виставок та літературних ініціатив; у періоди політичного тиску інтенсивність взаємодії зменшувалася, однак повністю не зникала, адаптуючись до доступних каналів.</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extLst>
                  <a:ext uri="{0D108BD9-81ED-4DB2-BD59-A6C34878D82A}">
                    <a16:rowId xmlns:a16="http://schemas.microsoft.com/office/drawing/2014/main" val="4189570490"/>
                  </a:ext>
                </a:extLst>
              </a:tr>
              <a:tr h="574467">
                <a:tc>
                  <a:txBody>
                    <a:bodyPr/>
                    <a:lstStyle/>
                    <a:p>
                      <a:pPr indent="0" algn="ctr">
                        <a:lnSpc>
                          <a:spcPct val="150000"/>
                        </a:lnSpc>
                        <a:spcAft>
                          <a:spcPts val="0"/>
                        </a:spcAft>
                      </a:pPr>
                      <a:r>
                        <a:rPr lang="uk-UA" sz="1300" kern="0" dirty="0" err="1">
                          <a:solidFill>
                            <a:schemeClr val="bg1"/>
                          </a:solidFill>
                          <a:effectLst/>
                          <a:latin typeface="Times New Roman" panose="02020603050405020304" pitchFamily="18" charset="0"/>
                          <a:cs typeface="Times New Roman" panose="02020603050405020304" pitchFamily="18" charset="0"/>
                        </a:rPr>
                        <a:t>Меморіалізація</a:t>
                      </a:r>
                      <a:r>
                        <a:rPr lang="uk-UA" sz="1300" kern="0" dirty="0">
                          <a:solidFill>
                            <a:schemeClr val="bg1"/>
                          </a:solidFill>
                          <a:effectLst/>
                          <a:latin typeface="Times New Roman" panose="02020603050405020304" pitchFamily="18" charset="0"/>
                          <a:cs typeface="Times New Roman" panose="02020603050405020304" pitchFamily="18" charset="0"/>
                        </a:rPr>
                        <a:t> та сучасні культурні практики</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tc>
                  <a:txBody>
                    <a:bodyPr/>
                    <a:lstStyle/>
                    <a:p>
                      <a:pPr indent="0" algn="l">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У XXI столітті зростає увага до єврейської спадщини: відновлення історичних об’єктів, створення музейних просторів, проведення тематичних заходів і меморіальних </a:t>
                      </a:r>
                      <a:r>
                        <a:rPr lang="uk-UA" sz="1300" kern="0" dirty="0" err="1">
                          <a:solidFill>
                            <a:schemeClr val="bg1"/>
                          </a:solidFill>
                          <a:effectLst/>
                          <a:latin typeface="Times New Roman" panose="02020603050405020304" pitchFamily="18" charset="0"/>
                          <a:cs typeface="Times New Roman" panose="02020603050405020304" pitchFamily="18" charset="0"/>
                        </a:rPr>
                        <a:t>проєктів</a:t>
                      </a:r>
                      <a:r>
                        <a:rPr lang="uk-UA" sz="1300" kern="0" dirty="0">
                          <a:solidFill>
                            <a:schemeClr val="bg1"/>
                          </a:solidFill>
                          <a:effectLst/>
                          <a:latin typeface="Times New Roman" panose="02020603050405020304" pitchFamily="18" charset="0"/>
                          <a:cs typeface="Times New Roman" panose="02020603050405020304" pitchFamily="18" charset="0"/>
                        </a:rPr>
                        <a:t>; формування нових культурних маршрутів і туристичних практик.</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extLst>
                  <a:ext uri="{0D108BD9-81ED-4DB2-BD59-A6C34878D82A}">
                    <a16:rowId xmlns:a16="http://schemas.microsoft.com/office/drawing/2014/main" val="2750444362"/>
                  </a:ext>
                </a:extLst>
              </a:tr>
              <a:tr h="722522">
                <a:tc>
                  <a:txBody>
                    <a:bodyPr/>
                    <a:lstStyle/>
                    <a:p>
                      <a:pPr indent="0" algn="ctr">
                        <a:lnSpc>
                          <a:spcPct val="150000"/>
                        </a:lnSpc>
                        <a:spcAft>
                          <a:spcPts val="0"/>
                        </a:spcAft>
                      </a:pPr>
                      <a:r>
                        <a:rPr lang="uk-UA" sz="1300" kern="0" dirty="0">
                          <a:solidFill>
                            <a:schemeClr val="bg1"/>
                          </a:solidFill>
                          <a:effectLst/>
                          <a:latin typeface="Times New Roman" panose="02020603050405020304" pitchFamily="18" charset="0"/>
                          <a:cs typeface="Times New Roman" panose="02020603050405020304" pitchFamily="18" charset="0"/>
                        </a:rPr>
                        <a:t>Сучасні мережеві форми взаємодії</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tc>
                  <a:txBody>
                    <a:bodyPr/>
                    <a:lstStyle/>
                    <a:p>
                      <a:pPr indent="0" algn="l">
                        <a:lnSpc>
                          <a:spcPct val="150000"/>
                        </a:lnSpc>
                        <a:spcAft>
                          <a:spcPts val="0"/>
                        </a:spcAft>
                      </a:pPr>
                      <a:r>
                        <a:rPr lang="uk-UA" sz="1300" kern="0" dirty="0" err="1">
                          <a:solidFill>
                            <a:schemeClr val="bg1"/>
                          </a:solidFill>
                          <a:effectLst/>
                          <a:latin typeface="Times New Roman" panose="02020603050405020304" pitchFamily="18" charset="0"/>
                          <a:cs typeface="Times New Roman" panose="02020603050405020304" pitchFamily="18" charset="0"/>
                        </a:rPr>
                        <a:t>Кроскультурні</a:t>
                      </a:r>
                      <a:r>
                        <a:rPr lang="uk-UA" sz="1300" kern="0" dirty="0">
                          <a:solidFill>
                            <a:schemeClr val="bg1"/>
                          </a:solidFill>
                          <a:effectLst/>
                          <a:latin typeface="Times New Roman" panose="02020603050405020304" pitchFamily="18" charset="0"/>
                          <a:cs typeface="Times New Roman" panose="02020603050405020304" pitchFamily="18" charset="0"/>
                        </a:rPr>
                        <a:t> контакти набули гнучких форматів: молодіжні </a:t>
                      </a:r>
                      <a:r>
                        <a:rPr lang="uk-UA" sz="1300" kern="0" dirty="0" err="1">
                          <a:solidFill>
                            <a:schemeClr val="bg1"/>
                          </a:solidFill>
                          <a:effectLst/>
                          <a:latin typeface="Times New Roman" panose="02020603050405020304" pitchFamily="18" charset="0"/>
                          <a:cs typeface="Times New Roman" panose="02020603050405020304" pitchFamily="18" charset="0"/>
                        </a:rPr>
                        <a:t>проєкти</a:t>
                      </a:r>
                      <a:r>
                        <a:rPr lang="uk-UA" sz="1300" kern="0" dirty="0">
                          <a:solidFill>
                            <a:schemeClr val="bg1"/>
                          </a:solidFill>
                          <a:effectLst/>
                          <a:latin typeface="Times New Roman" panose="02020603050405020304" pitchFamily="18" charset="0"/>
                          <a:cs typeface="Times New Roman" panose="02020603050405020304" pitchFamily="18" charset="0"/>
                        </a:rPr>
                        <a:t>, фестивалі, літературні читання, громадські ініціативи та неформальні творчі спільноти. Взаємодія відбувається поза жорсткими інституційними структурами й має органічний характер.</a:t>
                      </a:r>
                      <a:endParaRPr lang="uk-UA" sz="13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9201" marR="29201" marT="0" marB="0"/>
                </a:tc>
                <a:extLst>
                  <a:ext uri="{0D108BD9-81ED-4DB2-BD59-A6C34878D82A}">
                    <a16:rowId xmlns:a16="http://schemas.microsoft.com/office/drawing/2014/main" val="1635802978"/>
                  </a:ext>
                </a:extLst>
              </a:tr>
            </a:tbl>
          </a:graphicData>
        </a:graphic>
      </p:graphicFrame>
    </p:spTree>
    <p:extLst>
      <p:ext uri="{BB962C8B-B14F-4D97-AF65-F5344CB8AC3E}">
        <p14:creationId xmlns:p14="http://schemas.microsoft.com/office/powerpoint/2010/main" val="4162131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F7ED73D2-CB3C-403B-AB0A-7AA44F82EAE2}"/>
              </a:ext>
            </a:extLst>
          </p:cNvPr>
          <p:cNvPicPr>
            <a:picLocks noChangeAspect="1"/>
          </p:cNvPicPr>
          <p:nvPr/>
        </p:nvPicPr>
        <p:blipFill>
          <a:blip r:embed="rId2"/>
          <a:stretch>
            <a:fillRect/>
          </a:stretch>
        </p:blipFill>
        <p:spPr>
          <a:xfrm>
            <a:off x="5811057" y="-1"/>
            <a:ext cx="6429264" cy="4285129"/>
          </a:xfrm>
          <a:prstGeom prst="rect">
            <a:avLst/>
          </a:prstGeom>
        </p:spPr>
      </p:pic>
      <p:sp>
        <p:nvSpPr>
          <p:cNvPr id="3" name="Объект 2">
            <a:extLst>
              <a:ext uri="{FF2B5EF4-FFF2-40B4-BE49-F238E27FC236}">
                <a16:creationId xmlns:a16="http://schemas.microsoft.com/office/drawing/2014/main" id="{49E331D9-4148-402D-9E36-E5856B33D642}"/>
              </a:ext>
            </a:extLst>
          </p:cNvPr>
          <p:cNvSpPr>
            <a:spLocks noGrp="1"/>
          </p:cNvSpPr>
          <p:nvPr>
            <p:ph idx="1"/>
          </p:nvPr>
        </p:nvSpPr>
        <p:spPr>
          <a:xfrm>
            <a:off x="-24966" y="268941"/>
            <a:ext cx="5836023" cy="6589059"/>
          </a:xfrm>
        </p:spPr>
        <p:txBody>
          <a:bodyPr/>
          <a:lstStyle/>
          <a:p>
            <a:r>
              <a:rPr lang="uk-UA" dirty="0"/>
              <a:t>Також у Харкові є житловий будинок, розташований на вулиці Миру, 20. Будинок має 38 під’їздів і був зведений спеціально для працівників ХТЗ у середині ХХ століття. Один із під’їздів будинку будувався за участі єврейських майстрів і навіть сьогодні вирізняється серед інших. У підвальних приміщеннях цього під’їзду збереглися старі газети, надруковані івритом.</a:t>
            </a:r>
          </a:p>
        </p:txBody>
      </p:sp>
      <p:sp>
        <p:nvSpPr>
          <p:cNvPr id="5" name="TextBox 4">
            <a:extLst>
              <a:ext uri="{FF2B5EF4-FFF2-40B4-BE49-F238E27FC236}">
                <a16:creationId xmlns:a16="http://schemas.microsoft.com/office/drawing/2014/main" id="{21F36083-E9C1-4242-9FFC-2FF3628F5898}"/>
              </a:ext>
            </a:extLst>
          </p:cNvPr>
          <p:cNvSpPr txBox="1"/>
          <p:nvPr/>
        </p:nvSpPr>
        <p:spPr>
          <a:xfrm>
            <a:off x="5861007" y="4303455"/>
            <a:ext cx="6329363" cy="2554545"/>
          </a:xfrm>
          <a:prstGeom prst="rect">
            <a:avLst/>
          </a:prstGeom>
          <a:noFill/>
        </p:spPr>
        <p:txBody>
          <a:bodyPr wrap="square" rtlCol="0">
            <a:spAutoFit/>
          </a:bodyPr>
          <a:lstStyle/>
          <a:p>
            <a:r>
              <a:rPr lang="uk-UA" sz="2000" dirty="0"/>
              <a:t>Моя бабуся, яка проживає саме в цьому під’їзді, розповідала, що під час ремонту та заміни шпалер у стіні був знайдений браслет із янтарними </a:t>
            </a:r>
            <a:r>
              <a:rPr lang="uk-UA" sz="2000" dirty="0" err="1"/>
              <a:t>каменями</a:t>
            </a:r>
            <a:r>
              <a:rPr lang="uk-UA" sz="2000" dirty="0"/>
              <a:t>, імовірно залишений майстрами. Ці спостереження підтверджують, що історія та культура різних народів зберігаються не лише в архівах, а й у звичайних міських будівлях</a:t>
            </a:r>
          </a:p>
        </p:txBody>
      </p:sp>
      <p:pic>
        <p:nvPicPr>
          <p:cNvPr id="6" name="Рисунок 5">
            <a:extLst>
              <a:ext uri="{FF2B5EF4-FFF2-40B4-BE49-F238E27FC236}">
                <a16:creationId xmlns:a16="http://schemas.microsoft.com/office/drawing/2014/main" id="{09CCC658-8CC1-447C-94EC-0E6646D057C6}"/>
              </a:ext>
            </a:extLst>
          </p:cNvPr>
          <p:cNvPicPr>
            <a:picLocks noChangeAspect="1"/>
          </p:cNvPicPr>
          <p:nvPr/>
        </p:nvPicPr>
        <p:blipFill rotWithShape="1">
          <a:blip r:embed="rId3"/>
          <a:srcRect l="5001" t="6222" r="9436" b="16303"/>
          <a:stretch/>
        </p:blipFill>
        <p:spPr>
          <a:xfrm>
            <a:off x="646111" y="3563470"/>
            <a:ext cx="4586287" cy="3115102"/>
          </a:xfrm>
          <a:prstGeom prst="rect">
            <a:avLst/>
          </a:prstGeom>
        </p:spPr>
      </p:pic>
    </p:spTree>
    <p:extLst>
      <p:ext uri="{BB962C8B-B14F-4D97-AF65-F5344CB8AC3E}">
        <p14:creationId xmlns:p14="http://schemas.microsoft.com/office/powerpoint/2010/main" val="27145860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97EDB45-647D-4FCE-887A-B6D043028796}"/>
              </a:ext>
            </a:extLst>
          </p:cNvPr>
          <p:cNvSpPr>
            <a:spLocks noGrp="1"/>
          </p:cNvSpPr>
          <p:nvPr>
            <p:ph type="title"/>
          </p:nvPr>
        </p:nvSpPr>
        <p:spPr>
          <a:xfrm>
            <a:off x="2464856" y="134689"/>
            <a:ext cx="9404723" cy="1400530"/>
          </a:xfrm>
        </p:spPr>
        <p:txBody>
          <a:bodyPr/>
          <a:lstStyle/>
          <a:p>
            <a:r>
              <a:rPr lang="uk-UA" b="1" dirty="0"/>
              <a:t>Висновок</a:t>
            </a:r>
            <a:endParaRPr lang="LID4096" b="1" dirty="0"/>
          </a:p>
        </p:txBody>
      </p:sp>
      <p:graphicFrame>
        <p:nvGraphicFramePr>
          <p:cNvPr id="5" name="Объект 4">
            <a:extLst>
              <a:ext uri="{FF2B5EF4-FFF2-40B4-BE49-F238E27FC236}">
                <a16:creationId xmlns:a16="http://schemas.microsoft.com/office/drawing/2014/main" id="{4074BB88-EFB3-4DDD-ACA1-80F7BF3AD177}"/>
              </a:ext>
            </a:extLst>
          </p:cNvPr>
          <p:cNvGraphicFramePr>
            <a:graphicFrameLocks noGrp="1"/>
          </p:cNvGraphicFramePr>
          <p:nvPr>
            <p:ph idx="1"/>
            <p:extLst>
              <p:ext uri="{D42A27DB-BD31-4B8C-83A1-F6EECF244321}">
                <p14:modId xmlns:p14="http://schemas.microsoft.com/office/powerpoint/2010/main" val="163745343"/>
              </p:ext>
            </p:extLst>
          </p:nvPr>
        </p:nvGraphicFramePr>
        <p:xfrm>
          <a:off x="78395" y="941140"/>
          <a:ext cx="7974993" cy="5655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a:extLst>
              <a:ext uri="{FF2B5EF4-FFF2-40B4-BE49-F238E27FC236}">
                <a16:creationId xmlns:a16="http://schemas.microsoft.com/office/drawing/2014/main" id="{565166F3-16AF-4BE5-B3B3-9EB6670BB728}"/>
              </a:ext>
            </a:extLst>
          </p:cNvPr>
          <p:cNvPicPr>
            <a:picLocks noChangeAspect="1"/>
          </p:cNvPicPr>
          <p:nvPr/>
        </p:nvPicPr>
        <p:blipFill>
          <a:blip r:embed="rId7"/>
          <a:stretch>
            <a:fillRect/>
          </a:stretch>
        </p:blipFill>
        <p:spPr>
          <a:xfrm>
            <a:off x="8428117" y="0"/>
            <a:ext cx="3763883" cy="6681788"/>
          </a:xfrm>
          <a:prstGeom prst="rect">
            <a:avLst/>
          </a:prstGeom>
        </p:spPr>
      </p:pic>
    </p:spTree>
    <p:extLst>
      <p:ext uri="{BB962C8B-B14F-4D97-AF65-F5344CB8AC3E}">
        <p14:creationId xmlns:p14="http://schemas.microsoft.com/office/powerpoint/2010/main" val="1892586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07FBE5-037A-426E-9FDC-7C9DF2D50792}"/>
              </a:ext>
            </a:extLst>
          </p:cNvPr>
          <p:cNvSpPr>
            <a:spLocks noGrp="1"/>
          </p:cNvSpPr>
          <p:nvPr>
            <p:ph type="title"/>
          </p:nvPr>
        </p:nvSpPr>
        <p:spPr>
          <a:xfrm>
            <a:off x="492754" y="297402"/>
            <a:ext cx="9404723" cy="750163"/>
          </a:xfrm>
        </p:spPr>
        <p:txBody>
          <a:bodyPr/>
          <a:lstStyle/>
          <a:p>
            <a:r>
              <a:rPr lang="uk-UA" dirty="0"/>
              <a:t>Список використаних джерел</a:t>
            </a:r>
            <a:endParaRPr lang="LID4096" dirty="0"/>
          </a:p>
        </p:txBody>
      </p:sp>
      <p:sp>
        <p:nvSpPr>
          <p:cNvPr id="3" name="Объект 2">
            <a:extLst>
              <a:ext uri="{FF2B5EF4-FFF2-40B4-BE49-F238E27FC236}">
                <a16:creationId xmlns:a16="http://schemas.microsoft.com/office/drawing/2014/main" id="{55E75E05-4E90-4EE3-B5F2-B5EA726E301E}"/>
              </a:ext>
            </a:extLst>
          </p:cNvPr>
          <p:cNvSpPr>
            <a:spLocks noGrp="1"/>
          </p:cNvSpPr>
          <p:nvPr>
            <p:ph idx="1"/>
          </p:nvPr>
        </p:nvSpPr>
        <p:spPr>
          <a:xfrm>
            <a:off x="272706" y="1292005"/>
            <a:ext cx="11339286" cy="5268593"/>
          </a:xfrm>
        </p:spPr>
        <p:txBody>
          <a:bodyPr/>
          <a:lstStyle/>
          <a:p>
            <a:r>
              <a:rPr lang="ru-RU" dirty="0"/>
              <a:t>Про </a:t>
            </a:r>
            <a:r>
              <a:rPr lang="ru-RU" dirty="0" err="1"/>
              <a:t>присвоєння</a:t>
            </a:r>
            <a:r>
              <a:rPr lang="ru-RU" dirty="0"/>
              <a:t> </a:t>
            </a:r>
            <a:r>
              <a:rPr lang="ru-RU" dirty="0" err="1"/>
              <a:t>почесних</a:t>
            </a:r>
            <a:r>
              <a:rPr lang="ru-RU" dirty="0"/>
              <a:t> </a:t>
            </a:r>
            <a:r>
              <a:rPr lang="ru-RU" dirty="0" err="1"/>
              <a:t>звань</a:t>
            </a:r>
            <a:r>
              <a:rPr lang="ru-RU" dirty="0"/>
              <a:t> </a:t>
            </a:r>
            <a:r>
              <a:rPr lang="ru-RU" dirty="0" err="1"/>
              <a:t>України</a:t>
            </a:r>
            <a:r>
              <a:rPr lang="ru-RU" dirty="0"/>
              <a:t> </a:t>
            </a:r>
            <a:r>
              <a:rPr lang="ru-RU" dirty="0" err="1"/>
              <a:t>діячам</a:t>
            </a:r>
            <a:r>
              <a:rPr lang="ru-RU" dirty="0"/>
              <a:t> </a:t>
            </a:r>
            <a:r>
              <a:rPr lang="ru-RU" dirty="0" err="1"/>
              <a:t>єврейської</a:t>
            </a:r>
            <a:r>
              <a:rPr lang="ru-RU" dirty="0"/>
              <a:t> </a:t>
            </a:r>
            <a:r>
              <a:rPr lang="ru-RU" dirty="0" err="1"/>
              <a:t>культури</a:t>
            </a:r>
            <a:r>
              <a:rPr lang="ru-RU" dirty="0"/>
              <a:t> в </a:t>
            </a:r>
            <a:r>
              <a:rPr lang="ru-RU" dirty="0" err="1"/>
              <a:t>Україні</a:t>
            </a:r>
            <a:r>
              <a:rPr lang="ru-RU" dirty="0"/>
              <a:t> : Указ Президента </a:t>
            </a:r>
            <a:r>
              <a:rPr lang="ru-RU" dirty="0" err="1"/>
              <a:t>України</a:t>
            </a:r>
            <a:r>
              <a:rPr lang="ru-RU" dirty="0"/>
              <a:t> </a:t>
            </a:r>
            <a:r>
              <a:rPr lang="ru-RU" dirty="0" err="1"/>
              <a:t>від</a:t>
            </a:r>
            <a:r>
              <a:rPr lang="ru-RU" dirty="0"/>
              <a:t> 30.05.1994 № 267/94. URL: https://zakon.rada.gov.ua/laws/show/267/94#Text(дата звернення:29.01.2026).</a:t>
            </a:r>
          </a:p>
          <a:p>
            <a:r>
              <a:rPr lang="ru-RU" dirty="0"/>
              <a:t>Розовик О. Д. </a:t>
            </a:r>
            <a:r>
              <a:rPr lang="ru-RU" dirty="0" err="1"/>
              <a:t>Формування</a:t>
            </a:r>
            <a:r>
              <a:rPr lang="ru-RU" dirty="0"/>
              <a:t> </a:t>
            </a:r>
            <a:r>
              <a:rPr lang="ru-RU" dirty="0" err="1"/>
              <a:t>єврейської</a:t>
            </a:r>
            <a:r>
              <a:rPr lang="ru-RU" dirty="0"/>
              <a:t> </a:t>
            </a:r>
            <a:r>
              <a:rPr lang="ru-RU" dirty="0" err="1"/>
              <a:t>шкільної</a:t>
            </a:r>
            <a:r>
              <a:rPr lang="ru-RU" dirty="0"/>
              <a:t> </a:t>
            </a:r>
            <a:r>
              <a:rPr lang="ru-RU" dirty="0" err="1"/>
              <a:t>освіти</a:t>
            </a:r>
            <a:r>
              <a:rPr lang="ru-RU" dirty="0"/>
              <a:t> в УСРР у 1920-х - початку 1930-х </a:t>
            </a:r>
            <a:r>
              <a:rPr lang="ru-RU" dirty="0" err="1"/>
              <a:t>рр</a:t>
            </a:r>
            <a:r>
              <a:rPr lang="ru-RU" dirty="0"/>
              <a:t>. </a:t>
            </a:r>
            <a:r>
              <a:rPr lang="ru-RU" dirty="0" err="1"/>
              <a:t>Гілея</a:t>
            </a:r>
            <a:r>
              <a:rPr lang="ru-RU" dirty="0"/>
              <a:t>. 2014. </a:t>
            </a:r>
            <a:r>
              <a:rPr lang="ru-RU" dirty="0" err="1"/>
              <a:t>Вип</a:t>
            </a:r>
            <a:r>
              <a:rPr lang="ru-RU" dirty="0"/>
              <a:t>. 91 (№ 12). С. 71–74.</a:t>
            </a:r>
          </a:p>
          <a:p>
            <a:r>
              <a:rPr lang="ru-RU" dirty="0"/>
              <a:t>Про </a:t>
            </a:r>
            <a:r>
              <a:rPr lang="ru-RU" dirty="0" err="1"/>
              <a:t>проведення</a:t>
            </a:r>
            <a:r>
              <a:rPr lang="ru-RU" dirty="0"/>
              <a:t> </a:t>
            </a:r>
            <a:r>
              <a:rPr lang="ru-RU" dirty="0" err="1"/>
              <a:t>Днів</a:t>
            </a:r>
            <a:r>
              <a:rPr lang="ru-RU" dirty="0"/>
              <a:t> </a:t>
            </a:r>
            <a:r>
              <a:rPr lang="ru-RU" dirty="0" err="1"/>
              <a:t>Єврейської</a:t>
            </a:r>
            <a:r>
              <a:rPr lang="ru-RU" dirty="0"/>
              <a:t> </a:t>
            </a:r>
            <a:r>
              <a:rPr lang="ru-RU" dirty="0" err="1"/>
              <a:t>культури</a:t>
            </a:r>
            <a:r>
              <a:rPr lang="ru-RU" dirty="0"/>
              <a:t> в </a:t>
            </a:r>
            <a:r>
              <a:rPr lang="ru-RU" dirty="0" err="1"/>
              <a:t>Україні</a:t>
            </a:r>
            <a:r>
              <a:rPr lang="ru-RU" dirty="0"/>
              <a:t> : </a:t>
            </a:r>
            <a:r>
              <a:rPr lang="ru-RU" dirty="0" err="1"/>
              <a:t>Розпорядж</a:t>
            </a:r>
            <a:r>
              <a:rPr lang="ru-RU" dirty="0"/>
              <a:t>. </a:t>
            </a:r>
            <a:r>
              <a:rPr lang="ru-RU" dirty="0" err="1"/>
              <a:t>Каб</a:t>
            </a:r>
            <a:r>
              <a:rPr lang="ru-RU" dirty="0"/>
              <a:t>. </a:t>
            </a:r>
            <a:r>
              <a:rPr lang="ru-RU" dirty="0" err="1"/>
              <a:t>Міністрів</a:t>
            </a:r>
            <a:r>
              <a:rPr lang="ru-RU" dirty="0"/>
              <a:t> </a:t>
            </a:r>
            <a:r>
              <a:rPr lang="ru-RU" dirty="0" err="1"/>
              <a:t>України</a:t>
            </a:r>
            <a:r>
              <a:rPr lang="ru-RU" dirty="0"/>
              <a:t> </a:t>
            </a:r>
            <a:r>
              <a:rPr lang="ru-RU" dirty="0" err="1"/>
              <a:t>від</a:t>
            </a:r>
            <a:r>
              <a:rPr lang="ru-RU" dirty="0"/>
              <a:t> 28.01.1994 № 49-р. </a:t>
            </a:r>
            <a:r>
              <a:rPr lang="de-DE" dirty="0"/>
              <a:t>URL: https://zakon.rada.gov.ua/laws/show/49-94-</a:t>
            </a:r>
            <a:r>
              <a:rPr lang="ru-RU" dirty="0"/>
              <a:t>р#</a:t>
            </a:r>
            <a:r>
              <a:rPr lang="de-DE" dirty="0"/>
              <a:t>Text(</a:t>
            </a:r>
            <a:r>
              <a:rPr lang="ru-RU" dirty="0"/>
              <a:t>дата </a:t>
            </a:r>
            <a:r>
              <a:rPr lang="ru-RU" dirty="0" err="1"/>
              <a:t>звернення</a:t>
            </a:r>
            <a:r>
              <a:rPr lang="ru-RU" dirty="0"/>
              <a:t>: 29.01.2026).</a:t>
            </a:r>
          </a:p>
          <a:p>
            <a:r>
              <a:rPr lang="de-DE" dirty="0" err="1"/>
              <a:t>Drobytskyi</a:t>
            </a:r>
            <a:r>
              <a:rPr lang="de-DE" dirty="0"/>
              <a:t> </a:t>
            </a:r>
            <a:r>
              <a:rPr lang="de-DE" dirty="0" err="1"/>
              <a:t>Yar</a:t>
            </a:r>
            <a:r>
              <a:rPr lang="de-DE" dirty="0"/>
              <a:t>: </a:t>
            </a:r>
            <a:r>
              <a:rPr lang="ru-RU" dirty="0" err="1"/>
              <a:t>історичний</a:t>
            </a:r>
            <a:r>
              <a:rPr lang="ru-RU" dirty="0"/>
              <a:t> контекст </a:t>
            </a:r>
            <a:r>
              <a:rPr lang="ru-RU" dirty="0" err="1"/>
              <a:t>єврейської</a:t>
            </a:r>
            <a:r>
              <a:rPr lang="ru-RU" dirty="0"/>
              <a:t> </a:t>
            </a:r>
            <a:r>
              <a:rPr lang="ru-RU" dirty="0" err="1"/>
              <a:t>громади</a:t>
            </a:r>
            <a:r>
              <a:rPr lang="ru-RU" dirty="0"/>
              <a:t> та </a:t>
            </a:r>
            <a:r>
              <a:rPr lang="ru-RU" dirty="0" err="1"/>
              <a:t>Голокосту</a:t>
            </a:r>
            <a:r>
              <a:rPr lang="ru-RU" dirty="0"/>
              <a:t> в </a:t>
            </a:r>
            <a:r>
              <a:rPr lang="ru-RU" dirty="0" err="1"/>
              <a:t>Харкові</a:t>
            </a:r>
            <a:r>
              <a:rPr lang="ru-RU" dirty="0"/>
              <a:t>. </a:t>
            </a:r>
            <a:r>
              <a:rPr lang="de-DE" dirty="0"/>
              <a:t>Wikipedia </a:t>
            </a:r>
            <a:r>
              <a:rPr lang="de-DE" dirty="0" err="1"/>
              <a:t>article</a:t>
            </a:r>
            <a:r>
              <a:rPr lang="de-DE" dirty="0"/>
              <a:t>.</a:t>
            </a:r>
            <a:r>
              <a:rPr lang="uk-UA" dirty="0"/>
              <a:t> </a:t>
            </a:r>
            <a:r>
              <a:rPr lang="de-DE" dirty="0"/>
              <a:t>URL: https://en.wikipedia.org/wiki/Drobytsky_Yar (</a:t>
            </a:r>
            <a:r>
              <a:rPr lang="ru-RU" dirty="0"/>
              <a:t>дата </a:t>
            </a:r>
            <a:r>
              <a:rPr lang="ru-RU" dirty="0" err="1"/>
              <a:t>звернення</a:t>
            </a:r>
            <a:r>
              <a:rPr lang="ru-RU" dirty="0"/>
              <a:t>: 29.01.2026).</a:t>
            </a:r>
          </a:p>
          <a:p>
            <a:r>
              <a:rPr lang="de-DE" dirty="0"/>
              <a:t>Savka V. E., </a:t>
            </a:r>
            <a:r>
              <a:rPr lang="de-DE" dirty="0" err="1"/>
              <a:t>Klimanska</a:t>
            </a:r>
            <a:r>
              <a:rPr lang="de-DE" dirty="0"/>
              <a:t> L. D. </a:t>
            </a:r>
            <a:r>
              <a:rPr lang="ru-RU" dirty="0" err="1"/>
              <a:t>Соціальне</a:t>
            </a:r>
            <a:r>
              <a:rPr lang="ru-RU" dirty="0"/>
              <a:t> </a:t>
            </a:r>
            <a:r>
              <a:rPr lang="ru-RU" dirty="0" err="1"/>
              <a:t>самопочуття</a:t>
            </a:r>
            <a:r>
              <a:rPr lang="ru-RU" dirty="0"/>
              <a:t> </a:t>
            </a:r>
            <a:r>
              <a:rPr lang="ru-RU" dirty="0" err="1"/>
              <a:t>єврейської</a:t>
            </a:r>
            <a:r>
              <a:rPr lang="ru-RU" dirty="0"/>
              <a:t> </a:t>
            </a:r>
            <a:r>
              <a:rPr lang="ru-RU" dirty="0" err="1"/>
              <a:t>громади</a:t>
            </a:r>
            <a:r>
              <a:rPr lang="ru-RU" dirty="0"/>
              <a:t> </a:t>
            </a:r>
            <a:r>
              <a:rPr lang="ru-RU" dirty="0" err="1"/>
              <a:t>сучасної</a:t>
            </a:r>
            <a:r>
              <a:rPr lang="ru-RU" dirty="0"/>
              <a:t> </a:t>
            </a:r>
            <a:r>
              <a:rPr lang="ru-RU" dirty="0" err="1"/>
              <a:t>України</a:t>
            </a:r>
            <a:r>
              <a:rPr lang="ru-RU" dirty="0"/>
              <a:t>: </a:t>
            </a:r>
            <a:r>
              <a:rPr lang="ru-RU" dirty="0" err="1"/>
              <a:t>спроба</a:t>
            </a:r>
            <a:r>
              <a:rPr lang="ru-RU" dirty="0"/>
              <a:t> </a:t>
            </a:r>
            <a:r>
              <a:rPr lang="ru-RU" dirty="0" err="1"/>
              <a:t>аналізу</a:t>
            </a:r>
            <a:r>
              <a:rPr lang="ru-RU" dirty="0"/>
              <a:t>. </a:t>
            </a:r>
            <a:r>
              <a:rPr lang="de-DE" dirty="0" err="1"/>
              <a:t>Sociological</a:t>
            </a:r>
            <a:r>
              <a:rPr lang="de-DE" dirty="0"/>
              <a:t> </a:t>
            </a:r>
            <a:r>
              <a:rPr lang="de-DE" dirty="0" err="1"/>
              <a:t>studios</a:t>
            </a:r>
            <a:r>
              <a:rPr lang="de-DE" dirty="0"/>
              <a:t>. 2018. № 1(1).</a:t>
            </a:r>
            <a:r>
              <a:rPr lang="uk-UA" dirty="0"/>
              <a:t> </a:t>
            </a:r>
            <a:r>
              <a:rPr lang="ru-RU" dirty="0"/>
              <a:t>С. 101–105. </a:t>
            </a:r>
            <a:r>
              <a:rPr lang="de-DE" dirty="0"/>
              <a:t>URL: https://doi.org/10.29038/2306-3971-2012-01-101-105(</a:t>
            </a:r>
            <a:r>
              <a:rPr lang="ru-RU" dirty="0"/>
              <a:t>дата </a:t>
            </a:r>
            <a:r>
              <a:rPr lang="ru-RU" dirty="0" err="1"/>
              <a:t>звернення</a:t>
            </a:r>
            <a:r>
              <a:rPr lang="ru-RU" dirty="0"/>
              <a:t>: 29.01.2026).</a:t>
            </a:r>
            <a:endParaRPr lang="LID4096" dirty="0"/>
          </a:p>
        </p:txBody>
      </p:sp>
    </p:spTree>
    <p:extLst>
      <p:ext uri="{BB962C8B-B14F-4D97-AF65-F5344CB8AC3E}">
        <p14:creationId xmlns:p14="http://schemas.microsoft.com/office/powerpoint/2010/main" val="714196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612</TotalTime>
  <Words>1279</Words>
  <Application>Microsoft Office PowerPoint</Application>
  <PresentationFormat>Широкий екран</PresentationFormat>
  <Paragraphs>63</Paragraphs>
  <Slides>15</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15</vt:i4>
      </vt:variant>
    </vt:vector>
  </HeadingPairs>
  <TitlesOfParts>
    <vt:vector size="22" baseType="lpstr">
      <vt:lpstr>Arial</vt:lpstr>
      <vt:lpstr>Century Gothic</vt:lpstr>
      <vt:lpstr>Century Gothic (Заголовки)</vt:lpstr>
      <vt:lpstr>Courier New</vt:lpstr>
      <vt:lpstr>Times New Roman</vt:lpstr>
      <vt:lpstr>Wingdings 3</vt:lpstr>
      <vt:lpstr>Ион</vt:lpstr>
      <vt:lpstr>Кроскультурні взаємодії української та єврейської спільнот у Харкові: взаємний вплив на формування культурного ландшафту міста (кінець ХІХ ст. - початок ХХІ ст.)</vt:lpstr>
      <vt:lpstr>Презентація PowerPoint</vt:lpstr>
      <vt:lpstr>Презентація PowerPoint</vt:lpstr>
      <vt:lpstr>Презентація PowerPoint</vt:lpstr>
      <vt:lpstr>Презентація PowerPoint</vt:lpstr>
      <vt:lpstr>Презентація PowerPoint</vt:lpstr>
      <vt:lpstr>Головними центрами взаємодії громад стали освітні заклади, зокрема Харківські університети та гімназії, де формувалося спільне інтелектуальне середовище. </vt:lpstr>
      <vt:lpstr>Презентація PowerPoint</vt:lpstr>
      <vt:lpstr>Відомі фізики :</vt:lpstr>
      <vt:lpstr>Презентація PowerPoint</vt:lpstr>
      <vt:lpstr>Презентація PowerPoint</vt:lpstr>
      <vt:lpstr>Трансформація культурного ландшафту Харкова під впливом українсько-єврейських взаємин</vt:lpstr>
      <vt:lpstr>Презентація PowerPoint</vt:lpstr>
      <vt:lpstr>Висновок</vt:lpstr>
      <vt:lpstr>Список використаних джерел</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Кроскультурні взаємодії української та єврейської спільнот у Харкові: взаємний вплив на формування культурного ландшафту міста (кінець 19 ст. - початок 21 ст.)</dc:title>
  <dc:creator>Владимир Сметанин</dc:creator>
  <cp:lastModifiedBy>Виктория Ольховская</cp:lastModifiedBy>
  <cp:revision>54</cp:revision>
  <dcterms:created xsi:type="dcterms:W3CDTF">2026-02-12T13:58:57Z</dcterms:created>
  <dcterms:modified xsi:type="dcterms:W3CDTF">2026-04-11T13:04:05Z</dcterms:modified>
</cp:coreProperties>
</file>