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Calibri" panose="020F0502020204030204" pitchFamily="34" charset="0"/>
      <p:regular r:id="rId17"/>
      <p:bold r:id="rId18"/>
      <p:italic r:id="rId19"/>
      <p:boldItalic r:id="rId20"/>
    </p:embeddedFont>
    <p:embeddedFont>
      <p:font typeface="Canva Sans" panose="020B0604020202020204" charset="0"/>
      <p:regular r:id="rId21"/>
    </p:embeddedFont>
    <p:embeddedFont>
      <p:font typeface="Canva Sans Bold Italics" panose="020B0604020202020204" charset="0"/>
      <p:regular r:id="rId22"/>
    </p:embeddedFont>
    <p:embeddedFont>
      <p:font typeface="Lazydog" panose="020B0604020202020204" charset="0"/>
      <p:regular r:id="rId23"/>
    </p:embeddedFont>
    <p:embeddedFont>
      <p:font typeface="Noto Serif Display ExtraCondensed" panose="020B0604020202020204"/>
      <p:regular r:id="rId24"/>
    </p:embeddedFont>
    <p:embeddedFont>
      <p:font typeface="Noto Serif Display ExtraCondensed Bold" panose="020B0604020202020204"/>
      <p:regular r:id="rId25"/>
    </p:embeddedFont>
    <p:embeddedFont>
      <p:font typeface="Noto Serif Display ExtraCondensed Bold Italics" panose="020B0604020202020204"/>
      <p:regular r:id="rId26"/>
    </p:embeddedFont>
    <p:embeddedFont>
      <p:font typeface="Sloop Script Pro" panose="020B0604020202020204" charset="0"/>
      <p:regular r:id="rId27"/>
    </p:embeddedFont>
    <p:embeddedFont>
      <p:font typeface="Times New Roman MT Condensed" panose="020B0604020202020204" charset="0"/>
      <p:regular r:id="rId28"/>
    </p:embeddedFont>
    <p:embeddedFont>
      <p:font typeface="Times New Roman MT Condensed Bold" panose="020B0604020202020204" charset="0"/>
      <p:regular r:id="rId29"/>
    </p:embeddedFont>
    <p:embeddedFont>
      <p:font typeface="Yeseva One" panose="020B0604020202020204" charset="-52"/>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77" d="100"/>
          <a:sy n="77" d="100"/>
        </p:scale>
        <p:origin x="258"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hyperlink" Target="https://darikradio.bg/konat-e-edin-ot-simvolite-na-blagoevgrad.html" TargetMode="External"/><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svg"/><Relationship Id="rId12" Type="http://schemas.openxmlformats.org/officeDocument/2006/relationships/image" Target="../media/image23.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sv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svg"/></Relationships>
</file>

<file path=ppt/slides/_rels/slide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svg"/><Relationship Id="rId9" Type="http://schemas.openxmlformats.org/officeDocument/2006/relationships/image" Target="../media/image31.jpe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35.jpeg"/><Relationship Id="rId7" Type="http://schemas.openxmlformats.org/officeDocument/2006/relationships/image" Target="../media/image1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0.svg"/><Relationship Id="rId4" Type="http://schemas.openxmlformats.org/officeDocument/2006/relationships/image" Target="../media/image36.jpeg"/><Relationship Id="rId9" Type="http://schemas.openxmlformats.org/officeDocument/2006/relationships/image" Target="../media/image39.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7.png"/><Relationship Id="rId7" Type="http://schemas.openxmlformats.org/officeDocument/2006/relationships/image" Target="../media/image45.jpe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16.svg"/></Relationships>
</file>

<file path=ppt/slides/_rels/slide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5.jpeg"/><Relationship Id="rId7" Type="http://schemas.openxmlformats.org/officeDocument/2006/relationships/image" Target="../media/image43.jpe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38.png"/><Relationship Id="rId10" Type="http://schemas.openxmlformats.org/officeDocument/2006/relationships/image" Target="../media/image45.jpeg"/><Relationship Id="rId4" Type="http://schemas.openxmlformats.org/officeDocument/2006/relationships/image" Target="../media/image36.jpeg"/><Relationship Id="rId9" Type="http://schemas.openxmlformats.org/officeDocument/2006/relationships/image" Target="../media/image44.jpe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sv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3.jpe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5.png"/><Relationship Id="rId3" Type="http://schemas.openxmlformats.org/officeDocument/2006/relationships/image" Target="../media/image55.svg"/><Relationship Id="rId7" Type="http://schemas.openxmlformats.org/officeDocument/2006/relationships/image" Target="../media/image59.png"/><Relationship Id="rId12" Type="http://schemas.openxmlformats.org/officeDocument/2006/relationships/image" Target="../media/image64.sv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 Id="rId14" Type="http://schemas.openxmlformats.org/officeDocument/2006/relationships/image" Target="../media/image66.jpeg"/></Relationships>
</file>

<file path=ppt/slides/_rels/slide1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71.png"/><Relationship Id="rId7" Type="http://schemas.openxmlformats.org/officeDocument/2006/relationships/image" Target="../media/image74.jpe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3.jpeg"/><Relationship Id="rId4" Type="http://schemas.openxmlformats.org/officeDocument/2006/relationships/image" Target="../media/image72.svg"/><Relationship Id="rId9" Type="http://schemas.openxmlformats.org/officeDocument/2006/relationships/image" Target="../media/image75.png"/></Relationships>
</file>

<file path=ppt/slides/_rels/slide1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76.jpeg"/><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15.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31.jpeg"/><Relationship Id="rId7" Type="http://schemas.openxmlformats.org/officeDocument/2006/relationships/image" Target="../media/image81.png"/><Relationship Id="rId12" Type="http://schemas.openxmlformats.org/officeDocument/2006/relationships/image" Target="../media/image85.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84.png"/><Relationship Id="rId5" Type="http://schemas.openxmlformats.org/officeDocument/2006/relationships/image" Target="../media/image77.jpeg"/><Relationship Id="rId10" Type="http://schemas.openxmlformats.org/officeDocument/2006/relationships/image" Target="../media/image83.png"/><Relationship Id="rId4" Type="http://schemas.openxmlformats.org/officeDocument/2006/relationships/image" Target="../media/image79.png"/><Relationship Id="rId9" Type="http://schemas.openxmlformats.org/officeDocument/2006/relationships/image" Target="../media/image82.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0" y="-5256"/>
            <a:ext cx="2134455" cy="2702775"/>
          </a:xfrm>
          <a:custGeom>
            <a:avLst/>
            <a:gdLst/>
            <a:ahLst/>
            <a:cxnLst/>
            <a:rect l="l" t="t" r="r" b="b"/>
            <a:pathLst>
              <a:path w="2134455" h="2702775">
                <a:moveTo>
                  <a:pt x="0" y="0"/>
                </a:moveTo>
                <a:lnTo>
                  <a:pt x="2134455" y="0"/>
                </a:lnTo>
                <a:lnTo>
                  <a:pt x="2134455" y="2702775"/>
                </a:lnTo>
                <a:lnTo>
                  <a:pt x="0" y="2702775"/>
                </a:lnTo>
                <a:lnTo>
                  <a:pt x="0" y="0"/>
                </a:lnTo>
                <a:close/>
              </a:path>
            </a:pathLst>
          </a:custGeom>
          <a:blipFill>
            <a:blip r:embed="rId2"/>
            <a:stretch>
              <a:fillRect t="-105" b="-105"/>
            </a:stretch>
          </a:blipFill>
        </p:spPr>
      </p:sp>
      <p:sp>
        <p:nvSpPr>
          <p:cNvPr id="3" name="Freeform 3"/>
          <p:cNvSpPr/>
          <p:nvPr/>
        </p:nvSpPr>
        <p:spPr>
          <a:xfrm>
            <a:off x="2159836" y="-88615"/>
            <a:ext cx="1737997" cy="1434746"/>
          </a:xfrm>
          <a:custGeom>
            <a:avLst/>
            <a:gdLst/>
            <a:ahLst/>
            <a:cxnLst/>
            <a:rect l="l" t="t" r="r" b="b"/>
            <a:pathLst>
              <a:path w="1737997" h="1434746">
                <a:moveTo>
                  <a:pt x="0" y="0"/>
                </a:moveTo>
                <a:lnTo>
                  <a:pt x="1737998" y="0"/>
                </a:lnTo>
                <a:lnTo>
                  <a:pt x="1737998" y="1434747"/>
                </a:lnTo>
                <a:lnTo>
                  <a:pt x="0" y="1434747"/>
                </a:lnTo>
                <a:lnTo>
                  <a:pt x="0" y="0"/>
                </a:lnTo>
                <a:close/>
              </a:path>
            </a:pathLst>
          </a:custGeom>
          <a:blipFill>
            <a:blip r:embed="rId3"/>
            <a:stretch>
              <a:fillRect t="-216" b="-216"/>
            </a:stretch>
          </a:blipFill>
        </p:spPr>
      </p:sp>
      <p:sp>
        <p:nvSpPr>
          <p:cNvPr id="4" name="Freeform 4"/>
          <p:cNvSpPr/>
          <p:nvPr/>
        </p:nvSpPr>
        <p:spPr>
          <a:xfrm>
            <a:off x="16310760" y="0"/>
            <a:ext cx="1977240" cy="3144313"/>
          </a:xfrm>
          <a:custGeom>
            <a:avLst/>
            <a:gdLst/>
            <a:ahLst/>
            <a:cxnLst/>
            <a:rect l="l" t="t" r="r" b="b"/>
            <a:pathLst>
              <a:path w="1977240" h="3144313">
                <a:moveTo>
                  <a:pt x="0" y="0"/>
                </a:moveTo>
                <a:lnTo>
                  <a:pt x="1977240" y="0"/>
                </a:lnTo>
                <a:lnTo>
                  <a:pt x="1977240" y="3144313"/>
                </a:lnTo>
                <a:lnTo>
                  <a:pt x="0" y="3144313"/>
                </a:lnTo>
                <a:lnTo>
                  <a:pt x="0" y="0"/>
                </a:lnTo>
                <a:close/>
              </a:path>
            </a:pathLst>
          </a:custGeom>
          <a:blipFill>
            <a:blip r:embed="rId4"/>
            <a:stretch>
              <a:fillRect l="-100191" t="-4731" r="-89873" b="-4949"/>
            </a:stretch>
          </a:blipFill>
        </p:spPr>
      </p:sp>
      <p:sp>
        <p:nvSpPr>
          <p:cNvPr id="5" name="Freeform 5"/>
          <p:cNvSpPr/>
          <p:nvPr/>
        </p:nvSpPr>
        <p:spPr>
          <a:xfrm>
            <a:off x="2162132" y="1331502"/>
            <a:ext cx="1467153" cy="1176788"/>
          </a:xfrm>
          <a:custGeom>
            <a:avLst/>
            <a:gdLst/>
            <a:ahLst/>
            <a:cxnLst/>
            <a:rect l="l" t="t" r="r" b="b"/>
            <a:pathLst>
              <a:path w="1467153" h="1176788">
                <a:moveTo>
                  <a:pt x="0" y="0"/>
                </a:moveTo>
                <a:lnTo>
                  <a:pt x="1467153" y="0"/>
                </a:lnTo>
                <a:lnTo>
                  <a:pt x="1467153" y="1176788"/>
                </a:lnTo>
                <a:lnTo>
                  <a:pt x="0" y="1176788"/>
                </a:lnTo>
                <a:lnTo>
                  <a:pt x="0" y="0"/>
                </a:lnTo>
                <a:close/>
              </a:path>
            </a:pathLst>
          </a:custGeom>
          <a:blipFill>
            <a:blip r:embed="rId3"/>
            <a:stretch>
              <a:fillRect t="-1683" b="-1683"/>
            </a:stretch>
          </a:blipFill>
        </p:spPr>
      </p:sp>
      <p:sp>
        <p:nvSpPr>
          <p:cNvPr id="6" name="Freeform 6"/>
          <p:cNvSpPr/>
          <p:nvPr/>
        </p:nvSpPr>
        <p:spPr>
          <a:xfrm>
            <a:off x="2299607" y="1413732"/>
            <a:ext cx="1629884" cy="1099431"/>
          </a:xfrm>
          <a:custGeom>
            <a:avLst/>
            <a:gdLst/>
            <a:ahLst/>
            <a:cxnLst/>
            <a:rect l="l" t="t" r="r" b="b"/>
            <a:pathLst>
              <a:path w="1629884" h="1099431">
                <a:moveTo>
                  <a:pt x="0" y="0"/>
                </a:moveTo>
                <a:lnTo>
                  <a:pt x="1629883" y="0"/>
                </a:lnTo>
                <a:lnTo>
                  <a:pt x="1629883" y="1099431"/>
                </a:lnTo>
                <a:lnTo>
                  <a:pt x="0" y="10994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2314489" y="171513"/>
            <a:ext cx="1583344" cy="1063890"/>
          </a:xfrm>
          <a:custGeom>
            <a:avLst/>
            <a:gdLst/>
            <a:ahLst/>
            <a:cxnLst/>
            <a:rect l="l" t="t" r="r" b="b"/>
            <a:pathLst>
              <a:path w="1583344" h="1063890">
                <a:moveTo>
                  <a:pt x="0" y="0"/>
                </a:moveTo>
                <a:lnTo>
                  <a:pt x="1583345" y="0"/>
                </a:lnTo>
                <a:lnTo>
                  <a:pt x="1583345" y="1063890"/>
                </a:lnTo>
                <a:lnTo>
                  <a:pt x="0" y="1063890"/>
                </a:lnTo>
                <a:lnTo>
                  <a:pt x="0" y="0"/>
                </a:lnTo>
                <a:close/>
              </a:path>
            </a:pathLst>
          </a:custGeom>
          <a:blipFill>
            <a:blip r:embed="rId7"/>
            <a:stretch>
              <a:fillRect r="-11987"/>
            </a:stretch>
          </a:blipFill>
        </p:spPr>
      </p:sp>
      <p:sp>
        <p:nvSpPr>
          <p:cNvPr id="8" name="Freeform 8"/>
          <p:cNvSpPr/>
          <p:nvPr/>
        </p:nvSpPr>
        <p:spPr>
          <a:xfrm>
            <a:off x="10711419" y="4620075"/>
            <a:ext cx="7231873" cy="5423905"/>
          </a:xfrm>
          <a:custGeom>
            <a:avLst/>
            <a:gdLst/>
            <a:ahLst/>
            <a:cxnLst/>
            <a:rect l="l" t="t" r="r" b="b"/>
            <a:pathLst>
              <a:path w="7231873" h="5423905">
                <a:moveTo>
                  <a:pt x="0" y="0"/>
                </a:moveTo>
                <a:lnTo>
                  <a:pt x="7231873" y="0"/>
                </a:lnTo>
                <a:lnTo>
                  <a:pt x="7231873" y="5423905"/>
                </a:lnTo>
                <a:lnTo>
                  <a:pt x="0" y="5423905"/>
                </a:lnTo>
                <a:lnTo>
                  <a:pt x="0" y="0"/>
                </a:lnTo>
                <a:close/>
              </a:path>
            </a:pathLst>
          </a:custGeom>
          <a:blipFill>
            <a:blip r:embed="rId8"/>
            <a:stretch>
              <a:fillRect/>
            </a:stretch>
          </a:blipFill>
        </p:spPr>
      </p:sp>
      <p:sp>
        <p:nvSpPr>
          <p:cNvPr id="9" name="Freeform 9"/>
          <p:cNvSpPr/>
          <p:nvPr/>
        </p:nvSpPr>
        <p:spPr>
          <a:xfrm>
            <a:off x="7482693" y="7106217"/>
            <a:ext cx="3917018" cy="2937763"/>
          </a:xfrm>
          <a:custGeom>
            <a:avLst/>
            <a:gdLst/>
            <a:ahLst/>
            <a:cxnLst/>
            <a:rect l="l" t="t" r="r" b="b"/>
            <a:pathLst>
              <a:path w="3917018" h="2937763">
                <a:moveTo>
                  <a:pt x="0" y="0"/>
                </a:moveTo>
                <a:lnTo>
                  <a:pt x="3917018" y="0"/>
                </a:lnTo>
                <a:lnTo>
                  <a:pt x="3917018" y="2937763"/>
                </a:lnTo>
                <a:lnTo>
                  <a:pt x="0" y="2937763"/>
                </a:lnTo>
                <a:lnTo>
                  <a:pt x="0" y="0"/>
                </a:lnTo>
                <a:close/>
              </a:path>
            </a:pathLst>
          </a:custGeom>
          <a:blipFill>
            <a:blip r:embed="rId9"/>
            <a:stretch>
              <a:fillRect/>
            </a:stretch>
          </a:blipFill>
        </p:spPr>
      </p:sp>
      <p:sp>
        <p:nvSpPr>
          <p:cNvPr id="10" name="Freeform 10"/>
          <p:cNvSpPr/>
          <p:nvPr/>
        </p:nvSpPr>
        <p:spPr>
          <a:xfrm>
            <a:off x="13778270" y="-88615"/>
            <a:ext cx="2532490" cy="3206410"/>
          </a:xfrm>
          <a:custGeom>
            <a:avLst/>
            <a:gdLst/>
            <a:ahLst/>
            <a:cxnLst/>
            <a:rect l="l" t="t" r="r" b="b"/>
            <a:pathLst>
              <a:path w="2532490" h="3206410">
                <a:moveTo>
                  <a:pt x="0" y="0"/>
                </a:moveTo>
                <a:lnTo>
                  <a:pt x="2532490" y="0"/>
                </a:lnTo>
                <a:lnTo>
                  <a:pt x="2532490" y="3206410"/>
                </a:lnTo>
                <a:lnTo>
                  <a:pt x="0" y="3206410"/>
                </a:lnTo>
                <a:lnTo>
                  <a:pt x="0" y="0"/>
                </a:lnTo>
                <a:close/>
              </a:path>
            </a:pathLst>
          </a:custGeom>
          <a:blipFill>
            <a:blip r:embed="rId10"/>
            <a:stretch>
              <a:fillRect t="-14594" b="-56177"/>
            </a:stretch>
          </a:blipFill>
        </p:spPr>
      </p:sp>
      <p:sp>
        <p:nvSpPr>
          <p:cNvPr id="11" name="TextBox 11"/>
          <p:cNvSpPr txBox="1"/>
          <p:nvPr/>
        </p:nvSpPr>
        <p:spPr>
          <a:xfrm>
            <a:off x="502367" y="7335324"/>
            <a:ext cx="6980326" cy="2082860"/>
          </a:xfrm>
          <a:prstGeom prst="rect">
            <a:avLst/>
          </a:prstGeom>
        </p:spPr>
        <p:txBody>
          <a:bodyPr lIns="0" tIns="0" rIns="0" bIns="0" rtlCol="0" anchor="t">
            <a:spAutoFit/>
          </a:bodyPr>
          <a:lstStyle/>
          <a:p>
            <a:pPr algn="l">
              <a:lnSpc>
                <a:spcPts val="3321"/>
              </a:lnSpc>
            </a:pPr>
            <a:r>
              <a:rPr lang="en-US" sz="2372" b="1" i="1">
                <a:solidFill>
                  <a:srgbClr val="FFFFFF"/>
                </a:solidFill>
                <a:latin typeface="Canva Sans Bold Italics"/>
                <a:ea typeface="Canva Sans Bold Italics"/>
                <a:cs typeface="Canva Sans Bold Italics"/>
                <a:sym typeface="Canva Sans Bold Italics"/>
              </a:rPr>
              <a:t>Керівник</a:t>
            </a:r>
            <a:r>
              <a:rPr lang="en-US" sz="2372">
                <a:solidFill>
                  <a:srgbClr val="FFFFFF"/>
                </a:solidFill>
                <a:latin typeface="Canva Sans"/>
                <a:ea typeface="Canva Sans"/>
                <a:cs typeface="Canva Sans"/>
                <a:sym typeface="Canva Sans"/>
              </a:rPr>
              <a:t>: Діас Германов Еміліо Альберто, вчитель історії комунального закладу</a:t>
            </a:r>
          </a:p>
          <a:p>
            <a:pPr algn="l">
              <a:lnSpc>
                <a:spcPts val="3321"/>
              </a:lnSpc>
            </a:pPr>
            <a:r>
              <a:rPr lang="en-US" sz="2372">
                <a:solidFill>
                  <a:srgbClr val="FFFFFF"/>
                </a:solidFill>
                <a:latin typeface="Canva Sans"/>
                <a:ea typeface="Canva Sans"/>
                <a:cs typeface="Canva Sans"/>
                <a:sym typeface="Canva Sans"/>
              </a:rPr>
              <a:t>"Харківський ліцей Nº93 Харківської міської</a:t>
            </a:r>
          </a:p>
          <a:p>
            <a:pPr algn="l">
              <a:lnSpc>
                <a:spcPts val="3321"/>
              </a:lnSpc>
            </a:pPr>
            <a:r>
              <a:rPr lang="en-US" sz="2372">
                <a:solidFill>
                  <a:srgbClr val="FFFFFF"/>
                </a:solidFill>
                <a:latin typeface="Canva Sans"/>
                <a:ea typeface="Canva Sans"/>
                <a:cs typeface="Canva Sans"/>
                <a:sym typeface="Canva Sans"/>
              </a:rPr>
              <a:t>ради" Новобаварського району</a:t>
            </a:r>
          </a:p>
          <a:p>
            <a:pPr algn="l">
              <a:lnSpc>
                <a:spcPts val="3321"/>
              </a:lnSpc>
              <a:spcBef>
                <a:spcPct val="0"/>
              </a:spcBef>
            </a:pPr>
            <a:endParaRPr lang="en-US" sz="2372">
              <a:solidFill>
                <a:srgbClr val="FFFFFF"/>
              </a:solidFill>
              <a:latin typeface="Canva Sans"/>
              <a:ea typeface="Canva Sans"/>
              <a:cs typeface="Canva Sans"/>
              <a:sym typeface="Canva Sans"/>
            </a:endParaRPr>
          </a:p>
        </p:txBody>
      </p:sp>
      <p:sp>
        <p:nvSpPr>
          <p:cNvPr id="12" name="TextBox 12"/>
          <p:cNvSpPr txBox="1"/>
          <p:nvPr/>
        </p:nvSpPr>
        <p:spPr>
          <a:xfrm>
            <a:off x="502367" y="5221466"/>
            <a:ext cx="6225034" cy="1980508"/>
          </a:xfrm>
          <a:prstGeom prst="rect">
            <a:avLst/>
          </a:prstGeom>
        </p:spPr>
        <p:txBody>
          <a:bodyPr lIns="0" tIns="0" rIns="0" bIns="0" rtlCol="0" anchor="t">
            <a:spAutoFit/>
          </a:bodyPr>
          <a:lstStyle/>
          <a:p>
            <a:pPr algn="l">
              <a:lnSpc>
                <a:spcPts val="3188"/>
              </a:lnSpc>
            </a:pPr>
            <a:r>
              <a:rPr lang="en-US" sz="2277" b="1" i="1">
                <a:solidFill>
                  <a:srgbClr val="FFFFFF"/>
                </a:solidFill>
                <a:latin typeface="Canva Sans Bold Italics"/>
                <a:ea typeface="Canva Sans Bold Italics"/>
                <a:cs typeface="Canva Sans Bold Italics"/>
                <a:sym typeface="Canva Sans Bold Italics"/>
              </a:rPr>
              <a:t>Виконала</a:t>
            </a:r>
            <a:r>
              <a:rPr lang="en-US" sz="2277">
                <a:solidFill>
                  <a:srgbClr val="FFFFFF"/>
                </a:solidFill>
                <a:latin typeface="Canva Sans"/>
                <a:ea typeface="Canva Sans"/>
                <a:cs typeface="Canva Sans"/>
                <a:sym typeface="Canva Sans"/>
              </a:rPr>
              <a:t>: Скнарь Софія Іванівна,</a:t>
            </a:r>
          </a:p>
          <a:p>
            <a:pPr algn="l">
              <a:lnSpc>
                <a:spcPts val="3188"/>
              </a:lnSpc>
            </a:pPr>
            <a:r>
              <a:rPr lang="en-US" sz="2277">
                <a:solidFill>
                  <a:srgbClr val="FFFFFF"/>
                </a:solidFill>
                <a:latin typeface="Canva Sans"/>
                <a:ea typeface="Canva Sans"/>
                <a:cs typeface="Canva Sans"/>
                <a:sym typeface="Canva Sans"/>
              </a:rPr>
              <a:t>учениця 7-А класу комунального закладу</a:t>
            </a:r>
          </a:p>
          <a:p>
            <a:pPr algn="l">
              <a:lnSpc>
                <a:spcPts val="3188"/>
              </a:lnSpc>
            </a:pPr>
            <a:r>
              <a:rPr lang="en-US" sz="2277">
                <a:solidFill>
                  <a:srgbClr val="FFFFFF"/>
                </a:solidFill>
                <a:latin typeface="Canva Sans"/>
                <a:ea typeface="Canva Sans"/>
                <a:cs typeface="Canva Sans"/>
                <a:sym typeface="Canva Sans"/>
              </a:rPr>
              <a:t>"Харківський ліцей Nº93 Харківської міської</a:t>
            </a:r>
          </a:p>
          <a:p>
            <a:pPr algn="l">
              <a:lnSpc>
                <a:spcPts val="3188"/>
              </a:lnSpc>
            </a:pPr>
            <a:r>
              <a:rPr lang="en-US" sz="2277">
                <a:solidFill>
                  <a:srgbClr val="FFFFFF"/>
                </a:solidFill>
                <a:latin typeface="Canva Sans"/>
                <a:ea typeface="Canva Sans"/>
                <a:cs typeface="Canva Sans"/>
                <a:sym typeface="Canva Sans"/>
              </a:rPr>
              <a:t>ради" Новобаварського району</a:t>
            </a:r>
          </a:p>
          <a:p>
            <a:pPr algn="l">
              <a:lnSpc>
                <a:spcPts val="3188"/>
              </a:lnSpc>
              <a:spcBef>
                <a:spcPct val="0"/>
              </a:spcBef>
            </a:pPr>
            <a:endParaRPr lang="en-US" sz="2277">
              <a:solidFill>
                <a:srgbClr val="FFFFFF"/>
              </a:solidFill>
              <a:latin typeface="Canva Sans"/>
              <a:ea typeface="Canva Sans"/>
              <a:cs typeface="Canva Sans"/>
              <a:sym typeface="Canva Sans"/>
            </a:endParaRPr>
          </a:p>
        </p:txBody>
      </p:sp>
      <p:sp>
        <p:nvSpPr>
          <p:cNvPr id="13" name="TextBox 13"/>
          <p:cNvSpPr txBox="1"/>
          <p:nvPr/>
        </p:nvSpPr>
        <p:spPr>
          <a:xfrm>
            <a:off x="2118578" y="3174489"/>
            <a:ext cx="15140722" cy="1445587"/>
          </a:xfrm>
          <a:prstGeom prst="rect">
            <a:avLst/>
          </a:prstGeom>
        </p:spPr>
        <p:txBody>
          <a:bodyPr lIns="0" tIns="0" rIns="0" bIns="0" rtlCol="0" anchor="t">
            <a:spAutoFit/>
          </a:bodyPr>
          <a:lstStyle/>
          <a:p>
            <a:pPr algn="ctr">
              <a:lnSpc>
                <a:spcPts val="5810"/>
              </a:lnSpc>
              <a:spcBef>
                <a:spcPct val="0"/>
              </a:spcBef>
            </a:pPr>
            <a:r>
              <a:rPr lang="en-US" sz="4150" b="1">
                <a:solidFill>
                  <a:srgbClr val="FFFFFF"/>
                </a:solidFill>
                <a:latin typeface="Noto Serif Display ExtraCondensed Bold"/>
                <a:ea typeface="Noto Serif Display ExtraCondensed Bold"/>
                <a:cs typeface="Noto Serif Display ExtraCondensed Bold"/>
                <a:sym typeface="Noto Serif Display ExtraCondensed Bold"/>
              </a:rPr>
              <a:t>Тема проєкту: Вплив американської системи освіти на  місто Благоєвград</a:t>
            </a:r>
          </a:p>
        </p:txBody>
      </p:sp>
      <p:sp>
        <p:nvSpPr>
          <p:cNvPr id="14" name="TextBox 14"/>
          <p:cNvSpPr txBox="1"/>
          <p:nvPr/>
        </p:nvSpPr>
        <p:spPr>
          <a:xfrm>
            <a:off x="198945" y="2528868"/>
            <a:ext cx="1923701" cy="250730"/>
          </a:xfrm>
          <a:prstGeom prst="rect">
            <a:avLst/>
          </a:prstGeom>
        </p:spPr>
        <p:txBody>
          <a:bodyPr lIns="0" tIns="0" rIns="0" bIns="0" rtlCol="0" anchor="t">
            <a:spAutoFit/>
          </a:bodyPr>
          <a:lstStyle/>
          <a:p>
            <a:pPr algn="ctr">
              <a:lnSpc>
                <a:spcPts val="1077"/>
              </a:lnSpc>
              <a:spcBef>
                <a:spcPct val="0"/>
              </a:spcBef>
            </a:pPr>
            <a:r>
              <a:rPr lang="en-US" sz="769" b="1" u="sng">
                <a:solidFill>
                  <a:srgbClr val="E4D6CA"/>
                </a:solidFill>
                <a:latin typeface="Noto Serif Display ExtraCondensed Bold"/>
                <a:ea typeface="Noto Serif Display ExtraCondensed Bold"/>
                <a:cs typeface="Noto Serif Display ExtraCondensed Bold"/>
                <a:sym typeface="Noto Serif Display ExtraCondensed Bold"/>
                <a:hlinkClick r:id="rId11" tooltip="https://darikradio.bg/konat-e-edin-ot-simvolite-na-blagoevgrad.html"/>
              </a:rPr>
              <a:t>texthttps://darikradio.bg/konat-e-edin-ot-simvolite-na-blagoevgrad.html</a:t>
            </a:r>
          </a:p>
        </p:txBody>
      </p:sp>
      <p:sp>
        <p:nvSpPr>
          <p:cNvPr id="15" name="TextBox 15"/>
          <p:cNvSpPr txBox="1"/>
          <p:nvPr/>
        </p:nvSpPr>
        <p:spPr>
          <a:xfrm>
            <a:off x="8801748" y="9556014"/>
            <a:ext cx="6998716" cy="487967"/>
          </a:xfrm>
          <a:prstGeom prst="rect">
            <a:avLst/>
          </a:prstGeom>
        </p:spPr>
        <p:txBody>
          <a:bodyPr lIns="0" tIns="0" rIns="0" bIns="0" rtlCol="0" anchor="t">
            <a:spAutoFit/>
          </a:bodyPr>
          <a:lstStyle/>
          <a:p>
            <a:pPr algn="ctr">
              <a:lnSpc>
                <a:spcPts val="4079"/>
              </a:lnSpc>
              <a:spcBef>
                <a:spcPct val="0"/>
              </a:spcBef>
            </a:pPr>
            <a:r>
              <a:rPr lang="en-US" sz="2913" b="1">
                <a:solidFill>
                  <a:srgbClr val="FFFFFF"/>
                </a:solidFill>
                <a:latin typeface="Noto Serif Display ExtraCondensed Bold"/>
                <a:ea typeface="Noto Serif Display ExtraCondensed Bold"/>
                <a:cs typeface="Noto Serif Display ExtraCondensed Bold"/>
                <a:sym typeface="Noto Serif Display ExtraCondensed Bold"/>
              </a:rPr>
              <a:t>Фотографії зроблені автором</a:t>
            </a:r>
          </a:p>
        </p:txBody>
      </p:sp>
      <p:sp>
        <p:nvSpPr>
          <p:cNvPr id="16" name="TextBox 16"/>
          <p:cNvSpPr txBox="1"/>
          <p:nvPr/>
        </p:nvSpPr>
        <p:spPr>
          <a:xfrm>
            <a:off x="13440357" y="3062045"/>
            <a:ext cx="3288008" cy="244973"/>
          </a:xfrm>
          <a:prstGeom prst="rect">
            <a:avLst/>
          </a:prstGeom>
        </p:spPr>
        <p:txBody>
          <a:bodyPr lIns="0" tIns="0" rIns="0" bIns="0" rtlCol="0" anchor="t">
            <a:spAutoFit/>
          </a:bodyPr>
          <a:lstStyle/>
          <a:p>
            <a:pPr algn="ctr">
              <a:lnSpc>
                <a:spcPts val="1916"/>
              </a:lnSpc>
              <a:spcBef>
                <a:spcPct val="0"/>
              </a:spcBef>
            </a:pPr>
            <a:r>
              <a:rPr lang="en-US" sz="1368" b="1">
                <a:solidFill>
                  <a:srgbClr val="FFFFFF"/>
                </a:solidFill>
                <a:latin typeface="Noto Serif Display ExtraCondensed Bold"/>
                <a:ea typeface="Noto Serif Display ExtraCondensed Bold"/>
                <a:cs typeface="Noto Serif Display ExtraCondensed Bold"/>
                <a:sym typeface="Noto Serif Display ExtraCondensed Bold"/>
              </a:rPr>
              <a:t>Фотографії зроблені автором</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9729787" y="0"/>
            <a:ext cx="4702378" cy="5887172"/>
          </a:xfrm>
          <a:custGeom>
            <a:avLst/>
            <a:gdLst/>
            <a:ahLst/>
            <a:cxnLst/>
            <a:rect l="l" t="t" r="r" b="b"/>
            <a:pathLst>
              <a:path w="4702378" h="5887172">
                <a:moveTo>
                  <a:pt x="0" y="0"/>
                </a:moveTo>
                <a:lnTo>
                  <a:pt x="4702379" y="0"/>
                </a:lnTo>
                <a:lnTo>
                  <a:pt x="4702379" y="5887172"/>
                </a:lnTo>
                <a:lnTo>
                  <a:pt x="0" y="5887172"/>
                </a:lnTo>
                <a:lnTo>
                  <a:pt x="0" y="0"/>
                </a:lnTo>
                <a:close/>
              </a:path>
            </a:pathLst>
          </a:custGeom>
          <a:blipFill>
            <a:blip r:embed="rId2"/>
            <a:stretch>
              <a:fillRect/>
            </a:stretch>
          </a:blipFill>
        </p:spPr>
      </p:sp>
      <p:sp>
        <p:nvSpPr>
          <p:cNvPr id="3" name="Freeform 3"/>
          <p:cNvSpPr/>
          <p:nvPr/>
        </p:nvSpPr>
        <p:spPr>
          <a:xfrm>
            <a:off x="14432166" y="-38144"/>
            <a:ext cx="4443987" cy="5925316"/>
          </a:xfrm>
          <a:custGeom>
            <a:avLst/>
            <a:gdLst/>
            <a:ahLst/>
            <a:cxnLst/>
            <a:rect l="l" t="t" r="r" b="b"/>
            <a:pathLst>
              <a:path w="4443987" h="5925316">
                <a:moveTo>
                  <a:pt x="0" y="0"/>
                </a:moveTo>
                <a:lnTo>
                  <a:pt x="4443987" y="0"/>
                </a:lnTo>
                <a:lnTo>
                  <a:pt x="4443987" y="5925316"/>
                </a:lnTo>
                <a:lnTo>
                  <a:pt x="0" y="5925316"/>
                </a:lnTo>
                <a:lnTo>
                  <a:pt x="0" y="0"/>
                </a:lnTo>
                <a:close/>
              </a:path>
            </a:pathLst>
          </a:custGeom>
          <a:blipFill>
            <a:blip r:embed="rId3"/>
            <a:stretch>
              <a:fillRect/>
            </a:stretch>
          </a:blipFill>
        </p:spPr>
      </p:sp>
      <p:sp>
        <p:nvSpPr>
          <p:cNvPr id="4" name="Freeform 4"/>
          <p:cNvSpPr/>
          <p:nvPr/>
        </p:nvSpPr>
        <p:spPr>
          <a:xfrm>
            <a:off x="11135416" y="6240162"/>
            <a:ext cx="6942175" cy="4046838"/>
          </a:xfrm>
          <a:custGeom>
            <a:avLst/>
            <a:gdLst/>
            <a:ahLst/>
            <a:cxnLst/>
            <a:rect l="l" t="t" r="r" b="b"/>
            <a:pathLst>
              <a:path w="6942175" h="4046838">
                <a:moveTo>
                  <a:pt x="0" y="0"/>
                </a:moveTo>
                <a:lnTo>
                  <a:pt x="6942175" y="0"/>
                </a:lnTo>
                <a:lnTo>
                  <a:pt x="6942175" y="4046838"/>
                </a:lnTo>
                <a:lnTo>
                  <a:pt x="0" y="4046838"/>
                </a:lnTo>
                <a:lnTo>
                  <a:pt x="0" y="0"/>
                </a:lnTo>
                <a:close/>
              </a:path>
            </a:pathLst>
          </a:custGeom>
          <a:blipFill>
            <a:blip r:embed="rId4"/>
            <a:stretch>
              <a:fillRect/>
            </a:stretch>
          </a:blipFill>
        </p:spPr>
      </p:sp>
      <p:sp>
        <p:nvSpPr>
          <p:cNvPr id="5" name="TextBox 5"/>
          <p:cNvSpPr txBox="1"/>
          <p:nvPr/>
        </p:nvSpPr>
        <p:spPr>
          <a:xfrm>
            <a:off x="918190" y="6521762"/>
            <a:ext cx="8736403" cy="1005368"/>
          </a:xfrm>
          <a:prstGeom prst="rect">
            <a:avLst/>
          </a:prstGeom>
        </p:spPr>
        <p:txBody>
          <a:bodyPr lIns="0" tIns="0" rIns="0" bIns="0" rtlCol="0" anchor="t">
            <a:spAutoFit/>
          </a:bodyPr>
          <a:lstStyle/>
          <a:p>
            <a:pPr algn="ctr">
              <a:lnSpc>
                <a:spcPts val="4067"/>
              </a:lnSpc>
              <a:spcBef>
                <a:spcPct val="0"/>
              </a:spcBef>
            </a:pPr>
            <a:r>
              <a:rPr lang="en-US" sz="2905" b="1">
                <a:solidFill>
                  <a:srgbClr val="E4D6CA"/>
                </a:solidFill>
                <a:latin typeface="Noto Serif Display ExtraCondensed Bold"/>
                <a:ea typeface="Noto Serif Display ExtraCondensed Bold"/>
                <a:cs typeface="Noto Serif Display ExtraCondensed Bold"/>
                <a:sym typeface="Noto Serif Display ExtraCondensed Bold"/>
              </a:rPr>
              <a:t>Обʼєкт  дослідження</a:t>
            </a:r>
            <a:r>
              <a:rPr lang="en-US" sz="2905" b="1">
                <a:solidFill>
                  <a:srgbClr val="FFFFFF"/>
                </a:solidFill>
                <a:latin typeface="Noto Serif Display ExtraCondensed Bold"/>
                <a:ea typeface="Noto Serif Display ExtraCondensed Bold"/>
                <a:cs typeface="Noto Serif Display ExtraCondensed Bold"/>
                <a:sym typeface="Noto Serif Display ExtraCondensed Bold"/>
              </a:rPr>
              <a:t>: Американській університет в Болгарії у місті Благоєвград.(AUBG)</a:t>
            </a:r>
          </a:p>
        </p:txBody>
      </p:sp>
      <p:sp>
        <p:nvSpPr>
          <p:cNvPr id="6" name="TextBox 6"/>
          <p:cNvSpPr txBox="1"/>
          <p:nvPr/>
        </p:nvSpPr>
        <p:spPr>
          <a:xfrm>
            <a:off x="1593653" y="7927180"/>
            <a:ext cx="7385476" cy="1005236"/>
          </a:xfrm>
          <a:prstGeom prst="rect">
            <a:avLst/>
          </a:prstGeom>
        </p:spPr>
        <p:txBody>
          <a:bodyPr lIns="0" tIns="0" rIns="0" bIns="0" rtlCol="0" anchor="t">
            <a:spAutoFit/>
          </a:bodyPr>
          <a:lstStyle/>
          <a:p>
            <a:pPr algn="ctr">
              <a:lnSpc>
                <a:spcPts val="4072"/>
              </a:lnSpc>
              <a:spcBef>
                <a:spcPct val="0"/>
              </a:spcBef>
            </a:pPr>
            <a:r>
              <a:rPr lang="en-US" sz="2908" b="1">
                <a:solidFill>
                  <a:srgbClr val="E4D6CA"/>
                </a:solidFill>
                <a:latin typeface="Noto Serif Display ExtraCondensed Bold"/>
                <a:ea typeface="Noto Serif Display ExtraCondensed Bold"/>
                <a:cs typeface="Noto Serif Display ExtraCondensed Bold"/>
                <a:sym typeface="Noto Serif Display ExtraCondensed Bold"/>
              </a:rPr>
              <a:t>Предмет дослідження</a:t>
            </a:r>
            <a:r>
              <a:rPr lang="en-US" sz="2908" b="1">
                <a:solidFill>
                  <a:srgbClr val="FFFFFF"/>
                </a:solidFill>
                <a:latin typeface="Noto Serif Display ExtraCondensed Bold"/>
                <a:ea typeface="Noto Serif Display ExtraCondensed Bold"/>
                <a:cs typeface="Noto Serif Display ExtraCondensed Bold"/>
                <a:sym typeface="Noto Serif Display ExtraCondensed Bold"/>
              </a:rPr>
              <a:t>: культурно-освітній розвиток випускників населення цього міста</a:t>
            </a:r>
          </a:p>
        </p:txBody>
      </p:sp>
      <p:sp>
        <p:nvSpPr>
          <p:cNvPr id="7" name="TextBox 7"/>
          <p:cNvSpPr txBox="1"/>
          <p:nvPr/>
        </p:nvSpPr>
        <p:spPr>
          <a:xfrm>
            <a:off x="532768" y="3048633"/>
            <a:ext cx="9093784" cy="3068821"/>
          </a:xfrm>
          <a:prstGeom prst="rect">
            <a:avLst/>
          </a:prstGeom>
        </p:spPr>
        <p:txBody>
          <a:bodyPr lIns="0" tIns="0" rIns="0" bIns="0" rtlCol="0" anchor="t">
            <a:spAutoFit/>
          </a:bodyPr>
          <a:lstStyle/>
          <a:p>
            <a:pPr algn="ctr">
              <a:lnSpc>
                <a:spcPts val="4079"/>
              </a:lnSpc>
            </a:pPr>
            <a:r>
              <a:rPr lang="en-US" sz="2914" b="1">
                <a:solidFill>
                  <a:srgbClr val="E4D6CA"/>
                </a:solidFill>
                <a:latin typeface="Noto Serif Display ExtraCondensed Bold"/>
                <a:ea typeface="Noto Serif Display ExtraCondensed Bold"/>
                <a:cs typeface="Noto Serif Display ExtraCondensed Bold"/>
                <a:sym typeface="Noto Serif Display ExtraCondensed Bold"/>
              </a:rPr>
              <a:t>Завдання дослідження</a:t>
            </a:r>
            <a:r>
              <a:rPr lang="en-US" sz="2914" b="1">
                <a:solidFill>
                  <a:srgbClr val="FFFFFF"/>
                </a:solidFill>
                <a:latin typeface="Noto Serif Display ExtraCondensed Bold"/>
                <a:ea typeface="Noto Serif Display ExtraCondensed Bold"/>
                <a:cs typeface="Noto Serif Display ExtraCondensed Bold"/>
                <a:sym typeface="Noto Serif Display ExtraCondensed Bold"/>
              </a:rPr>
              <a:t>:1)відстежити вплив Американських технологій на ефективність освіти Благоєвграду здійснивши аналіз документації та статичних даних.</a:t>
            </a:r>
          </a:p>
          <a:p>
            <a:pPr algn="ctr">
              <a:lnSpc>
                <a:spcPts val="4079"/>
              </a:lnSpc>
              <a:spcBef>
                <a:spcPct val="0"/>
              </a:spcBef>
            </a:pPr>
            <a:r>
              <a:rPr lang="en-US" sz="2914" b="1">
                <a:solidFill>
                  <a:srgbClr val="FFFFFF"/>
                </a:solidFill>
                <a:latin typeface="Noto Serif Display ExtraCondensed Bold"/>
                <a:ea typeface="Noto Serif Display ExtraCondensed Bold"/>
                <a:cs typeface="Noto Serif Display ExtraCondensed Bold"/>
                <a:sym typeface="Noto Serif Display ExtraCondensed Bold"/>
              </a:rPr>
              <a:t>2)виявити динаміку розвитку освіти випускників Американського університету (AUBG) Благоєвграду </a:t>
            </a:r>
          </a:p>
        </p:txBody>
      </p:sp>
      <p:sp>
        <p:nvSpPr>
          <p:cNvPr id="8" name="TextBox 8"/>
          <p:cNvSpPr txBox="1"/>
          <p:nvPr/>
        </p:nvSpPr>
        <p:spPr>
          <a:xfrm>
            <a:off x="504726" y="680374"/>
            <a:ext cx="9149867" cy="2538592"/>
          </a:xfrm>
          <a:prstGeom prst="rect">
            <a:avLst/>
          </a:prstGeom>
        </p:spPr>
        <p:txBody>
          <a:bodyPr lIns="0" tIns="0" rIns="0" bIns="0" rtlCol="0" anchor="t">
            <a:spAutoFit/>
          </a:bodyPr>
          <a:lstStyle/>
          <a:p>
            <a:pPr algn="ctr">
              <a:lnSpc>
                <a:spcPts val="4073"/>
              </a:lnSpc>
              <a:spcBef>
                <a:spcPct val="0"/>
              </a:spcBef>
            </a:pPr>
            <a:r>
              <a:rPr lang="en-US" sz="2909" b="1">
                <a:solidFill>
                  <a:srgbClr val="E4D6CA"/>
                </a:solidFill>
                <a:latin typeface="Noto Serif Display ExtraCondensed Bold"/>
                <a:ea typeface="Noto Serif Display ExtraCondensed Bold"/>
                <a:cs typeface="Noto Serif Display ExtraCondensed Bold"/>
                <a:sym typeface="Noto Serif Display ExtraCondensed Bold"/>
              </a:rPr>
              <a:t>Мета проєкту</a:t>
            </a:r>
            <a:r>
              <a:rPr lang="en-US" sz="2909" b="1">
                <a:solidFill>
                  <a:srgbClr val="FFFFFF"/>
                </a:solidFill>
                <a:latin typeface="Noto Serif Display ExtraCondensed Bold"/>
                <a:ea typeface="Noto Serif Display ExtraCondensed Bold"/>
                <a:cs typeface="Noto Serif Display ExtraCondensed Bold"/>
                <a:sym typeface="Noto Serif Display ExtraCondensed Bold"/>
              </a:rPr>
              <a:t>:дослідити вплив американської системи освіти на розвиток освіти міста Благоєвград, визначити основні форми її прояву та оцінити її значення для покращення якості навчання.</a:t>
            </a:r>
          </a:p>
          <a:p>
            <a:pPr algn="ctr">
              <a:lnSpc>
                <a:spcPts val="4073"/>
              </a:lnSpc>
              <a:spcBef>
                <a:spcPct val="0"/>
              </a:spcBef>
            </a:pPr>
            <a:endParaRPr lang="en-US" sz="2909"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9" name="TextBox 9"/>
          <p:cNvSpPr txBox="1"/>
          <p:nvPr/>
        </p:nvSpPr>
        <p:spPr>
          <a:xfrm>
            <a:off x="13173647" y="5507228"/>
            <a:ext cx="2452114" cy="379944"/>
          </a:xfrm>
          <a:prstGeom prst="rect">
            <a:avLst/>
          </a:prstGeom>
        </p:spPr>
        <p:txBody>
          <a:bodyPr lIns="0" tIns="0" rIns="0" bIns="0" rtlCol="0" anchor="t">
            <a:spAutoFit/>
          </a:bodyPr>
          <a:lstStyle/>
          <a:p>
            <a:pPr algn="ctr">
              <a:lnSpc>
                <a:spcPts val="3167"/>
              </a:lnSpc>
              <a:spcBef>
                <a:spcPct val="0"/>
              </a:spcBef>
            </a:pPr>
            <a:r>
              <a:rPr lang="en-US" sz="2262" b="1">
                <a:solidFill>
                  <a:srgbClr val="FFFFFF"/>
                </a:solidFill>
                <a:latin typeface="Noto Serif Display ExtraCondensed Bold"/>
                <a:ea typeface="Noto Serif Display ExtraCondensed Bold"/>
                <a:cs typeface="Noto Serif Display ExtraCondensed Bold"/>
                <a:sym typeface="Noto Serif Display ExtraCondensed Bold"/>
              </a:rPr>
              <a:t>фото автора</a:t>
            </a:r>
          </a:p>
        </p:txBody>
      </p:sp>
      <p:sp>
        <p:nvSpPr>
          <p:cNvPr id="10" name="TextBox 10"/>
          <p:cNvSpPr txBox="1"/>
          <p:nvPr/>
        </p:nvSpPr>
        <p:spPr>
          <a:xfrm>
            <a:off x="12293069" y="9990364"/>
            <a:ext cx="5552793" cy="263705"/>
          </a:xfrm>
          <a:prstGeom prst="rect">
            <a:avLst/>
          </a:prstGeom>
        </p:spPr>
        <p:txBody>
          <a:bodyPr lIns="0" tIns="0" rIns="0" bIns="0" rtlCol="0" anchor="t">
            <a:spAutoFit/>
          </a:bodyPr>
          <a:lstStyle/>
          <a:p>
            <a:pPr algn="ctr">
              <a:lnSpc>
                <a:spcPts val="2178"/>
              </a:lnSpc>
              <a:spcBef>
                <a:spcPct val="0"/>
              </a:spcBef>
            </a:pPr>
            <a:r>
              <a:rPr lang="en-US" sz="1556" b="1">
                <a:solidFill>
                  <a:srgbClr val="FFFFFF"/>
                </a:solidFill>
                <a:latin typeface="Noto Serif Display ExtraCondensed Bold"/>
                <a:ea typeface="Noto Serif Display ExtraCondensed Bold"/>
                <a:cs typeface="Noto Serif Display ExtraCondensed Bold"/>
                <a:sym typeface="Noto Serif Display ExtraCondensed Bold"/>
              </a:rPr>
              <a:t>https://anons.bg/blagoevgrad-otbelyazva-dnes-praznika-na-grada/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14421633" y="304777"/>
            <a:ext cx="3836339" cy="3754817"/>
          </a:xfrm>
          <a:custGeom>
            <a:avLst/>
            <a:gdLst/>
            <a:ahLst/>
            <a:cxnLst/>
            <a:rect l="l" t="t" r="r" b="b"/>
            <a:pathLst>
              <a:path w="3836339" h="3754817">
                <a:moveTo>
                  <a:pt x="0" y="0"/>
                </a:moveTo>
                <a:lnTo>
                  <a:pt x="3836339" y="0"/>
                </a:lnTo>
                <a:lnTo>
                  <a:pt x="3836339" y="3754817"/>
                </a:lnTo>
                <a:lnTo>
                  <a:pt x="0" y="3754817"/>
                </a:lnTo>
                <a:lnTo>
                  <a:pt x="0" y="0"/>
                </a:lnTo>
                <a:close/>
              </a:path>
            </a:pathLst>
          </a:custGeom>
          <a:blipFill>
            <a:blip r:embed="rId2"/>
            <a:stretch>
              <a:fillRect/>
            </a:stretch>
          </a:blipFill>
        </p:spPr>
      </p:sp>
      <p:sp>
        <p:nvSpPr>
          <p:cNvPr id="3" name="Freeform 3"/>
          <p:cNvSpPr/>
          <p:nvPr/>
        </p:nvSpPr>
        <p:spPr>
          <a:xfrm>
            <a:off x="9400495" y="397162"/>
            <a:ext cx="5021138" cy="3765854"/>
          </a:xfrm>
          <a:custGeom>
            <a:avLst/>
            <a:gdLst/>
            <a:ahLst/>
            <a:cxnLst/>
            <a:rect l="l" t="t" r="r" b="b"/>
            <a:pathLst>
              <a:path w="5021138" h="3765854">
                <a:moveTo>
                  <a:pt x="0" y="0"/>
                </a:moveTo>
                <a:lnTo>
                  <a:pt x="5021138" y="0"/>
                </a:lnTo>
                <a:lnTo>
                  <a:pt x="5021138" y="3765854"/>
                </a:lnTo>
                <a:lnTo>
                  <a:pt x="0" y="3765854"/>
                </a:lnTo>
                <a:lnTo>
                  <a:pt x="0" y="0"/>
                </a:lnTo>
                <a:close/>
              </a:path>
            </a:pathLst>
          </a:custGeom>
          <a:blipFill>
            <a:blip r:embed="rId3"/>
            <a:stretch>
              <a:fillRect/>
            </a:stretch>
          </a:blipFill>
        </p:spPr>
      </p:sp>
      <p:sp>
        <p:nvSpPr>
          <p:cNvPr id="4" name="TextBox 4"/>
          <p:cNvSpPr txBox="1"/>
          <p:nvPr/>
        </p:nvSpPr>
        <p:spPr>
          <a:xfrm>
            <a:off x="3249857" y="-179635"/>
            <a:ext cx="12279118" cy="2195075"/>
          </a:xfrm>
          <a:prstGeom prst="rect">
            <a:avLst/>
          </a:prstGeom>
        </p:spPr>
        <p:txBody>
          <a:bodyPr lIns="0" tIns="0" rIns="0" bIns="0" rtlCol="0" anchor="t">
            <a:spAutoFit/>
          </a:bodyPr>
          <a:lstStyle/>
          <a:p>
            <a:pPr algn="ctr">
              <a:lnSpc>
                <a:spcPts val="5893"/>
              </a:lnSpc>
              <a:spcBef>
                <a:spcPct val="0"/>
              </a:spcBef>
            </a:pPr>
            <a:r>
              <a:rPr lang="en-US" sz="4209" b="1">
                <a:solidFill>
                  <a:srgbClr val="FFFFFF"/>
                </a:solidFill>
                <a:latin typeface="Noto Serif Display ExtraCondensed Bold"/>
                <a:ea typeface="Noto Serif Display ExtraCondensed Bold"/>
                <a:cs typeface="Noto Serif Display ExtraCondensed Bold"/>
                <a:sym typeface="Noto Serif Display ExtraCondensed Bold"/>
              </a:rPr>
              <a:t>Історія розвитку та сучасна специфіка університетів</a:t>
            </a:r>
          </a:p>
          <a:p>
            <a:pPr algn="ctr">
              <a:lnSpc>
                <a:spcPts val="5893"/>
              </a:lnSpc>
              <a:spcBef>
                <a:spcPct val="0"/>
              </a:spcBef>
            </a:pPr>
            <a:endParaRPr lang="en-US" sz="4209" b="1">
              <a:solidFill>
                <a:srgbClr val="FFFFFF"/>
              </a:solidFill>
              <a:latin typeface="Noto Serif Display ExtraCondensed Bold"/>
              <a:ea typeface="Noto Serif Display ExtraCondensed Bold"/>
              <a:cs typeface="Noto Serif Display ExtraCondensed Bold"/>
              <a:sym typeface="Noto Serif Display ExtraCondensed Bold"/>
            </a:endParaRPr>
          </a:p>
          <a:p>
            <a:pPr algn="ctr">
              <a:lnSpc>
                <a:spcPts val="5893"/>
              </a:lnSpc>
              <a:spcBef>
                <a:spcPct val="0"/>
              </a:spcBef>
            </a:pPr>
            <a:endParaRPr lang="en-US" sz="4209"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5" name="Freeform 5"/>
          <p:cNvSpPr/>
          <p:nvPr/>
        </p:nvSpPr>
        <p:spPr>
          <a:xfrm rot="-9653486" flipH="1">
            <a:off x="7908937" y="9193433"/>
            <a:ext cx="917863" cy="302060"/>
          </a:xfrm>
          <a:custGeom>
            <a:avLst/>
            <a:gdLst/>
            <a:ahLst/>
            <a:cxnLst/>
            <a:rect l="l" t="t" r="r" b="b"/>
            <a:pathLst>
              <a:path w="917863" h="302060">
                <a:moveTo>
                  <a:pt x="917863" y="0"/>
                </a:moveTo>
                <a:lnTo>
                  <a:pt x="0" y="0"/>
                </a:lnTo>
                <a:lnTo>
                  <a:pt x="0" y="302061"/>
                </a:lnTo>
                <a:lnTo>
                  <a:pt x="917863" y="302061"/>
                </a:lnTo>
                <a:lnTo>
                  <a:pt x="917863"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39987" y="645069"/>
            <a:ext cx="8853275" cy="2854046"/>
          </a:xfrm>
          <a:prstGeom prst="rect">
            <a:avLst/>
          </a:prstGeom>
        </p:spPr>
        <p:txBody>
          <a:bodyPr lIns="0" tIns="0" rIns="0" bIns="0" rtlCol="0" anchor="t">
            <a:spAutoFit/>
          </a:bodyPr>
          <a:lstStyle/>
          <a:p>
            <a:pPr algn="l">
              <a:lnSpc>
                <a:spcPts val="2815"/>
              </a:lnSpc>
            </a:pPr>
            <a:r>
              <a:rPr lang="en-US" sz="2010">
                <a:solidFill>
                  <a:srgbClr val="FFFFFF"/>
                </a:solidFill>
                <a:latin typeface="Times New Roman MT Condensed"/>
                <a:ea typeface="Times New Roman MT Condensed"/>
                <a:cs typeface="Times New Roman MT Condensed"/>
                <a:sym typeface="Times New Roman MT Condensed"/>
              </a:rPr>
              <a:t>Американський університет у Благоєвграді був заснований у 1991 році в результаті партнерства урядів США та Болгарії за підтримки Open Society Foundation і University of Maine як перший заклад у Східній Європі, що працює за американською моделлю liberal arts. На момент відкриття навчання розпочали 208 студентів під керівництвом 16 викладачів, що стало початком міжнародної академічної спільноти. Сьогодні в університеті навчається приблизно 1500 студентів.</a:t>
            </a:r>
          </a:p>
          <a:p>
            <a:pPr algn="l">
              <a:lnSpc>
                <a:spcPts val="2815"/>
              </a:lnSpc>
              <a:spcBef>
                <a:spcPct val="0"/>
              </a:spcBef>
            </a:pPr>
            <a:endParaRPr lang="en-US" sz="2010">
              <a:solidFill>
                <a:srgbClr val="FFFFFF"/>
              </a:solidFill>
              <a:latin typeface="Times New Roman MT Condensed"/>
              <a:ea typeface="Times New Roman MT Condensed"/>
              <a:cs typeface="Times New Roman MT Condensed"/>
              <a:sym typeface="Times New Roman MT Condensed"/>
            </a:endParaRPr>
          </a:p>
        </p:txBody>
      </p:sp>
      <p:sp>
        <p:nvSpPr>
          <p:cNvPr id="7" name="Freeform 7"/>
          <p:cNvSpPr/>
          <p:nvPr/>
        </p:nvSpPr>
        <p:spPr>
          <a:xfrm rot="10498891" flipH="1">
            <a:off x="8180278" y="8609367"/>
            <a:ext cx="860286" cy="283112"/>
          </a:xfrm>
          <a:custGeom>
            <a:avLst/>
            <a:gdLst/>
            <a:ahLst/>
            <a:cxnLst/>
            <a:rect l="l" t="t" r="r" b="b"/>
            <a:pathLst>
              <a:path w="860286" h="283112">
                <a:moveTo>
                  <a:pt x="860286" y="0"/>
                </a:moveTo>
                <a:lnTo>
                  <a:pt x="0" y="0"/>
                </a:lnTo>
                <a:lnTo>
                  <a:pt x="0" y="283113"/>
                </a:lnTo>
                <a:lnTo>
                  <a:pt x="860286" y="283113"/>
                </a:lnTo>
                <a:lnTo>
                  <a:pt x="860286"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10490234">
            <a:off x="11353214" y="4430452"/>
            <a:ext cx="1598020" cy="1627613"/>
          </a:xfrm>
          <a:custGeom>
            <a:avLst/>
            <a:gdLst/>
            <a:ahLst/>
            <a:cxnLst/>
            <a:rect l="l" t="t" r="r" b="b"/>
            <a:pathLst>
              <a:path w="1598020" h="1627613">
                <a:moveTo>
                  <a:pt x="0" y="0"/>
                </a:moveTo>
                <a:lnTo>
                  <a:pt x="1598020" y="0"/>
                </a:lnTo>
                <a:lnTo>
                  <a:pt x="1598020" y="1627613"/>
                </a:lnTo>
                <a:lnTo>
                  <a:pt x="0" y="16276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275706" y="8554015"/>
            <a:ext cx="7774580" cy="1679489"/>
          </a:xfrm>
          <a:prstGeom prst="rect">
            <a:avLst/>
          </a:prstGeom>
        </p:spPr>
        <p:txBody>
          <a:bodyPr lIns="0" tIns="0" rIns="0" bIns="0" rtlCol="0" anchor="t">
            <a:spAutoFit/>
          </a:bodyPr>
          <a:lstStyle/>
          <a:p>
            <a:pPr algn="l">
              <a:lnSpc>
                <a:spcPts val="3359"/>
              </a:lnSpc>
              <a:spcBef>
                <a:spcPct val="0"/>
              </a:spcBef>
            </a:pPr>
            <a:r>
              <a:rPr lang="en-US" sz="2399" dirty="0" err="1">
                <a:solidFill>
                  <a:srgbClr val="FFFFFF"/>
                </a:solidFill>
                <a:latin typeface="Noto Serif Display ExtraCondensed"/>
                <a:ea typeface="Noto Serif Display ExtraCondensed"/>
                <a:cs typeface="Noto Serif Display ExtraCondensed"/>
                <a:sym typeface="Noto Serif Display ExtraCondensed"/>
              </a:rPr>
              <a:t>Він</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підвищив</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конкуренцію</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стимулював</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інтернаціоналізацію</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університетів</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та</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забезпечив</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високий</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рівень</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працевлаштування</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випускників</a:t>
            </a:r>
            <a:r>
              <a:rPr lang="en-US" sz="2399" dirty="0">
                <a:solidFill>
                  <a:srgbClr val="FFFFFF"/>
                </a:solidFill>
                <a:latin typeface="Noto Serif Display ExtraCondensed"/>
                <a:ea typeface="Noto Serif Display ExtraCondensed"/>
                <a:cs typeface="Noto Serif Display ExtraCondensed"/>
                <a:sym typeface="Noto Serif Display ExtraCondensed"/>
              </a:rPr>
              <a:t> (99,8%), </a:t>
            </a:r>
            <a:r>
              <a:rPr lang="en-US" sz="2399" dirty="0" err="1">
                <a:solidFill>
                  <a:srgbClr val="FFFFFF"/>
                </a:solidFill>
                <a:latin typeface="Noto Serif Display ExtraCondensed"/>
                <a:ea typeface="Noto Serif Display ExtraCondensed"/>
                <a:cs typeface="Noto Serif Display ExtraCondensed"/>
                <a:sym typeface="Noto Serif Display ExtraCondensed"/>
              </a:rPr>
              <a:t>інтегруючи</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їх</a:t>
            </a:r>
            <a:r>
              <a:rPr lang="en-US" sz="2399" dirty="0">
                <a:solidFill>
                  <a:srgbClr val="FFFFFF"/>
                </a:solidFill>
                <a:latin typeface="Noto Serif Display ExtraCondensed"/>
                <a:ea typeface="Noto Serif Display ExtraCondensed"/>
                <a:cs typeface="Noto Serif Display ExtraCondensed"/>
                <a:sym typeface="Noto Serif Display ExtraCondensed"/>
              </a:rPr>
              <a:t> у </a:t>
            </a:r>
            <a:r>
              <a:rPr lang="en-US" sz="2399" dirty="0" err="1">
                <a:solidFill>
                  <a:srgbClr val="FFFFFF"/>
                </a:solidFill>
                <a:latin typeface="Noto Serif Display ExtraCondensed"/>
                <a:ea typeface="Noto Serif Display ExtraCondensed"/>
                <a:cs typeface="Noto Serif Display ExtraCondensed"/>
                <a:sym typeface="Noto Serif Display ExtraCondensed"/>
              </a:rPr>
              <a:t>глобальний</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професійний</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r>
              <a:rPr lang="en-US" sz="2399" dirty="0" err="1">
                <a:solidFill>
                  <a:srgbClr val="FFFFFF"/>
                </a:solidFill>
                <a:latin typeface="Noto Serif Display ExtraCondensed"/>
                <a:ea typeface="Noto Serif Display ExtraCondensed"/>
                <a:cs typeface="Noto Serif Display ExtraCondensed"/>
                <a:sym typeface="Noto Serif Display ExtraCondensed"/>
              </a:rPr>
              <a:t>сектор</a:t>
            </a:r>
            <a:r>
              <a:rPr lang="en-US" sz="2399" dirty="0">
                <a:solidFill>
                  <a:srgbClr val="FFFFFF"/>
                </a:solidFill>
                <a:latin typeface="Noto Serif Display ExtraCondensed"/>
                <a:ea typeface="Noto Serif Display ExtraCondensed"/>
                <a:cs typeface="Noto Serif Display ExtraCondensed"/>
                <a:sym typeface="Noto Serif Display ExtraCondensed"/>
              </a:rPr>
              <a:t> </a:t>
            </a:r>
          </a:p>
        </p:txBody>
      </p:sp>
      <p:sp>
        <p:nvSpPr>
          <p:cNvPr id="10" name="TextBox 10"/>
          <p:cNvSpPr txBox="1"/>
          <p:nvPr/>
        </p:nvSpPr>
        <p:spPr>
          <a:xfrm>
            <a:off x="139987" y="3206660"/>
            <a:ext cx="8689741" cy="3974492"/>
          </a:xfrm>
          <a:prstGeom prst="rect">
            <a:avLst/>
          </a:prstGeom>
        </p:spPr>
        <p:txBody>
          <a:bodyPr lIns="0" tIns="0" rIns="0" bIns="0" rtlCol="0" anchor="t">
            <a:spAutoFit/>
          </a:bodyPr>
          <a:lstStyle/>
          <a:p>
            <a:pPr algn="l">
              <a:lnSpc>
                <a:spcPts val="3192"/>
              </a:lnSpc>
            </a:pPr>
            <a:r>
              <a:rPr lang="en-US" sz="2280" b="1">
                <a:solidFill>
                  <a:srgbClr val="FFFFFF"/>
                </a:solidFill>
                <a:latin typeface="Noto Serif Display ExtraCondensed Bold"/>
                <a:ea typeface="Noto Serif Display ExtraCondensed Bold"/>
                <a:cs typeface="Noto Serif Display ExtraCondensed Bold"/>
                <a:sym typeface="Noto Serif Display ExtraCondensed Bold"/>
              </a:rPr>
              <a:t>Як</a:t>
            </a:r>
            <a:r>
              <a:rPr lang="en-US" sz="2280">
                <a:solidFill>
                  <a:srgbClr val="FFFFFF"/>
                </a:solidFill>
                <a:latin typeface="Noto Serif Display ExtraCondensed"/>
                <a:ea typeface="Noto Serif Display ExtraCondensed"/>
                <a:cs typeface="Noto Serif Display ExtraCondensed"/>
                <a:sym typeface="Noto Serif Display ExtraCondensed"/>
              </a:rPr>
              <a:t> </a:t>
            </a:r>
            <a:r>
              <a:rPr lang="en-US" sz="2280" b="1">
                <a:solidFill>
                  <a:srgbClr val="FFFFFF"/>
                </a:solidFill>
                <a:latin typeface="Noto Serif Display ExtraCondensed Bold"/>
                <a:ea typeface="Noto Serif Display ExtraCondensed Bold"/>
                <a:cs typeface="Noto Serif Display ExtraCondensed Bold"/>
                <a:sym typeface="Noto Serif Display ExtraCondensed Bold"/>
              </a:rPr>
              <a:t>же вищий Американський освітній заклад зумовив зміни на Болгарську освіту?</a:t>
            </a:r>
            <a:r>
              <a:rPr lang="en-US" sz="2280">
                <a:solidFill>
                  <a:srgbClr val="FFFFFF"/>
                </a:solidFill>
                <a:latin typeface="Noto Serif Display ExtraCondensed"/>
                <a:ea typeface="Noto Serif Display ExtraCondensed"/>
                <a:cs typeface="Noto Serif Display ExtraCondensed"/>
                <a:sym typeface="Noto Serif Display ExtraCondensed"/>
              </a:rPr>
              <a:t>Вищий американський освітній заклад суттєво вплинув на розвиток болгарської освіти. Запровадження AUBG сприяло модернізації освітньо-наукової системи країни. Університет реалізував модель liberal arts, що передбачає гнучкий вибір дисциплін, міждисциплінарний підхід і розвиток критичного мислення. Це стало інноваційною альтернативою традиційній системі вузької спеціалізації та стимулювало інші болгарські університети впроваджувати вибіркові курси й сучасні навчальні програми.</a:t>
            </a:r>
          </a:p>
          <a:p>
            <a:pPr algn="l">
              <a:lnSpc>
                <a:spcPts val="3192"/>
              </a:lnSpc>
              <a:spcBef>
                <a:spcPct val="0"/>
              </a:spcBef>
            </a:pPr>
            <a:endParaRPr lang="en-US" sz="2280">
              <a:solidFill>
                <a:srgbClr val="FFFFFF"/>
              </a:solidFill>
              <a:latin typeface="Noto Serif Display ExtraCondensed"/>
              <a:ea typeface="Noto Serif Display ExtraCondensed"/>
              <a:cs typeface="Noto Serif Display ExtraCondensed"/>
              <a:sym typeface="Noto Serif Display ExtraCondensed"/>
            </a:endParaRPr>
          </a:p>
        </p:txBody>
      </p:sp>
      <p:sp>
        <p:nvSpPr>
          <p:cNvPr id="11" name="Freeform 11"/>
          <p:cNvSpPr/>
          <p:nvPr/>
        </p:nvSpPr>
        <p:spPr>
          <a:xfrm rot="9392819" flipH="1">
            <a:off x="7604879" y="8010761"/>
            <a:ext cx="1328977" cy="437354"/>
          </a:xfrm>
          <a:custGeom>
            <a:avLst/>
            <a:gdLst/>
            <a:ahLst/>
            <a:cxnLst/>
            <a:rect l="l" t="t" r="r" b="b"/>
            <a:pathLst>
              <a:path w="1328977" h="437354">
                <a:moveTo>
                  <a:pt x="1328977" y="0"/>
                </a:moveTo>
                <a:lnTo>
                  <a:pt x="0" y="0"/>
                </a:lnTo>
                <a:lnTo>
                  <a:pt x="0" y="437354"/>
                </a:lnTo>
                <a:lnTo>
                  <a:pt x="1328977" y="437354"/>
                </a:lnTo>
                <a:lnTo>
                  <a:pt x="132897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4980758" flipV="1">
            <a:off x="2633350" y="7062175"/>
            <a:ext cx="1361822" cy="1387041"/>
          </a:xfrm>
          <a:custGeom>
            <a:avLst/>
            <a:gdLst/>
            <a:ahLst/>
            <a:cxnLst/>
            <a:rect l="l" t="t" r="r" b="b"/>
            <a:pathLst>
              <a:path w="1361822" h="1387041">
                <a:moveTo>
                  <a:pt x="0" y="1387041"/>
                </a:moveTo>
                <a:lnTo>
                  <a:pt x="1361823" y="1387041"/>
                </a:lnTo>
                <a:lnTo>
                  <a:pt x="1361823" y="0"/>
                </a:lnTo>
                <a:lnTo>
                  <a:pt x="0" y="0"/>
                </a:lnTo>
                <a:lnTo>
                  <a:pt x="0" y="138704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ru-RU" dirty="0"/>
          </a:p>
        </p:txBody>
      </p:sp>
      <p:sp>
        <p:nvSpPr>
          <p:cNvPr id="13" name="Freeform 13"/>
          <p:cNvSpPr/>
          <p:nvPr/>
        </p:nvSpPr>
        <p:spPr>
          <a:xfrm rot="-3784217" flipV="1">
            <a:off x="3887293" y="6957039"/>
            <a:ext cx="1381162" cy="1406739"/>
          </a:xfrm>
          <a:custGeom>
            <a:avLst/>
            <a:gdLst/>
            <a:ahLst/>
            <a:cxnLst/>
            <a:rect l="l" t="t" r="r" b="b"/>
            <a:pathLst>
              <a:path w="1381162" h="1406739">
                <a:moveTo>
                  <a:pt x="0" y="1406740"/>
                </a:moveTo>
                <a:lnTo>
                  <a:pt x="1381162" y="1406740"/>
                </a:lnTo>
                <a:lnTo>
                  <a:pt x="1381162" y="0"/>
                </a:lnTo>
                <a:lnTo>
                  <a:pt x="0" y="0"/>
                </a:lnTo>
                <a:lnTo>
                  <a:pt x="0" y="140674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rot="-6522602">
            <a:off x="839658" y="7062037"/>
            <a:ext cx="1379112" cy="1404651"/>
          </a:xfrm>
          <a:custGeom>
            <a:avLst/>
            <a:gdLst/>
            <a:ahLst/>
            <a:cxnLst/>
            <a:rect l="l" t="t" r="r" b="b"/>
            <a:pathLst>
              <a:path w="1379112" h="1404651">
                <a:moveTo>
                  <a:pt x="0" y="0"/>
                </a:moveTo>
                <a:lnTo>
                  <a:pt x="1379112" y="0"/>
                </a:lnTo>
                <a:lnTo>
                  <a:pt x="1379112" y="1404651"/>
                </a:lnTo>
                <a:lnTo>
                  <a:pt x="0" y="140465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ru-RU" dirty="0"/>
          </a:p>
        </p:txBody>
      </p:sp>
      <p:sp>
        <p:nvSpPr>
          <p:cNvPr id="15" name="Freeform 15"/>
          <p:cNvSpPr/>
          <p:nvPr/>
        </p:nvSpPr>
        <p:spPr>
          <a:xfrm>
            <a:off x="12737937" y="4032792"/>
            <a:ext cx="5496114" cy="3858239"/>
          </a:xfrm>
          <a:custGeom>
            <a:avLst/>
            <a:gdLst/>
            <a:ahLst/>
            <a:cxnLst/>
            <a:rect l="l" t="t" r="r" b="b"/>
            <a:pathLst>
              <a:path w="5496114" h="3858239">
                <a:moveTo>
                  <a:pt x="0" y="0"/>
                </a:moveTo>
                <a:lnTo>
                  <a:pt x="5496114" y="0"/>
                </a:lnTo>
                <a:lnTo>
                  <a:pt x="5496114" y="3858239"/>
                </a:lnTo>
                <a:lnTo>
                  <a:pt x="0" y="3858239"/>
                </a:lnTo>
                <a:lnTo>
                  <a:pt x="0" y="0"/>
                </a:lnTo>
                <a:close/>
              </a:path>
            </a:pathLst>
          </a:custGeom>
          <a:blipFill>
            <a:blip r:embed="rId10"/>
            <a:stretch>
              <a:fillRect l="-2904" t="-8269" b="-8269"/>
            </a:stretch>
          </a:blipFill>
        </p:spPr>
      </p:sp>
      <p:sp>
        <p:nvSpPr>
          <p:cNvPr id="16" name="Freeform 16"/>
          <p:cNvSpPr/>
          <p:nvPr/>
        </p:nvSpPr>
        <p:spPr>
          <a:xfrm rot="-426426">
            <a:off x="15056768" y="4790729"/>
            <a:ext cx="768533" cy="679104"/>
          </a:xfrm>
          <a:custGeom>
            <a:avLst/>
            <a:gdLst/>
            <a:ahLst/>
            <a:cxnLst/>
            <a:rect l="l" t="t" r="r" b="b"/>
            <a:pathLst>
              <a:path w="768533" h="679104">
                <a:moveTo>
                  <a:pt x="0" y="0"/>
                </a:moveTo>
                <a:lnTo>
                  <a:pt x="768534" y="0"/>
                </a:lnTo>
                <a:lnTo>
                  <a:pt x="768534" y="679104"/>
                </a:lnTo>
                <a:lnTo>
                  <a:pt x="0" y="67910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7" name="TextBox 17"/>
          <p:cNvSpPr txBox="1"/>
          <p:nvPr/>
        </p:nvSpPr>
        <p:spPr>
          <a:xfrm>
            <a:off x="15550947" y="3759164"/>
            <a:ext cx="2325333" cy="273628"/>
          </a:xfrm>
          <a:prstGeom prst="rect">
            <a:avLst/>
          </a:prstGeom>
        </p:spPr>
        <p:txBody>
          <a:bodyPr lIns="0" tIns="0" rIns="0" bIns="0" rtlCol="0" anchor="t">
            <a:spAutoFit/>
          </a:bodyPr>
          <a:lstStyle/>
          <a:p>
            <a:pPr algn="ctr">
              <a:lnSpc>
                <a:spcPts val="1101"/>
              </a:lnSpc>
              <a:spcBef>
                <a:spcPct val="0"/>
              </a:spcBef>
            </a:pPr>
            <a:r>
              <a:rPr lang="en-US" sz="786" b="1" dirty="0">
                <a:solidFill>
                  <a:srgbClr val="FFFFFF"/>
                </a:solidFill>
                <a:latin typeface="Noto Serif Display ExtraCondensed Bold"/>
                <a:ea typeface="Noto Serif Display ExtraCondensed Bold"/>
                <a:cs typeface="Noto Serif Display ExtraCondensed Bold"/>
                <a:sym typeface="Noto Serif Display ExtraCondensed Bold"/>
              </a:rPr>
              <a:t>https://www.tilevarchitects.com/educational-buildings-and-projects/academic-center-aubg</a:t>
            </a:r>
          </a:p>
        </p:txBody>
      </p:sp>
      <p:sp>
        <p:nvSpPr>
          <p:cNvPr id="18" name="TextBox 18"/>
          <p:cNvSpPr txBox="1"/>
          <p:nvPr/>
        </p:nvSpPr>
        <p:spPr>
          <a:xfrm>
            <a:off x="9161305" y="7806889"/>
            <a:ext cx="9126695" cy="2346339"/>
          </a:xfrm>
          <a:prstGeom prst="rect">
            <a:avLst/>
          </a:prstGeom>
        </p:spPr>
        <p:txBody>
          <a:bodyPr lIns="0" tIns="0" rIns="0" bIns="0" rtlCol="0" anchor="t">
            <a:spAutoFit/>
          </a:bodyPr>
          <a:lstStyle/>
          <a:p>
            <a:pPr algn="l">
              <a:lnSpc>
                <a:spcPts val="3175"/>
              </a:lnSpc>
            </a:pPr>
            <a:r>
              <a:rPr lang="en-US" sz="2268" dirty="0" err="1">
                <a:solidFill>
                  <a:srgbClr val="FFFFFF"/>
                </a:solidFill>
                <a:latin typeface="Noto Serif Display ExtraCondensed"/>
                <a:ea typeface="Noto Serif Display ExtraCondensed"/>
                <a:cs typeface="Noto Serif Display ExtraCondensed"/>
                <a:sym typeface="Noto Serif Display ExtraCondensed"/>
              </a:rPr>
              <a:t>Важливим</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внеском</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стало</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поширення</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англомовного</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навчання</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що</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сприяло</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інтеграції</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болгарських</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університетів</a:t>
            </a:r>
            <a:r>
              <a:rPr lang="en-US" sz="2268" dirty="0">
                <a:solidFill>
                  <a:srgbClr val="FFFFFF"/>
                </a:solidFill>
                <a:latin typeface="Noto Serif Display ExtraCondensed"/>
                <a:ea typeface="Noto Serif Display ExtraCondensed"/>
                <a:cs typeface="Noto Serif Display ExtraCondensed"/>
                <a:sym typeface="Noto Serif Display ExtraCondensed"/>
              </a:rPr>
              <a:t> у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міжнародний</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освітній</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простір</a:t>
            </a:r>
            <a:r>
              <a:rPr lang="en-US" sz="2268" dirty="0">
                <a:solidFill>
                  <a:srgbClr val="FFFFFF"/>
                </a:solidFill>
                <a:latin typeface="Noto Serif Display ExtraCondensed"/>
                <a:ea typeface="Noto Serif Display ExtraCondensed"/>
                <a:cs typeface="Noto Serif Display ExtraCondensed"/>
                <a:sym typeface="Noto Serif Display ExtraCondensed"/>
              </a:rPr>
              <a:t> і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залученню</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іноземних</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студентів</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Крім</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того</a:t>
            </a:r>
            <a:r>
              <a:rPr lang="en-US" sz="2268" dirty="0">
                <a:solidFill>
                  <a:srgbClr val="FFFFFF"/>
                </a:solidFill>
                <a:latin typeface="Noto Serif Display ExtraCondensed"/>
                <a:ea typeface="Noto Serif Display ExtraCondensed"/>
                <a:cs typeface="Noto Serif Display ExtraCondensed"/>
                <a:sym typeface="Noto Serif Display ExtraCondensed"/>
              </a:rPr>
              <a:t>, AUBG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активно</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впроваджував</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інтерактивні</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методи</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викладання</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зокрема</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дискусії</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презентації</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та</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практичні</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проєкти</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які</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поступово</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почали</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використовуватися</a:t>
            </a:r>
            <a:r>
              <a:rPr lang="en-US" sz="2268" dirty="0">
                <a:solidFill>
                  <a:srgbClr val="FFFFFF"/>
                </a:solidFill>
                <a:latin typeface="Noto Serif Display ExtraCondensed"/>
                <a:ea typeface="Noto Serif Display ExtraCondensed"/>
                <a:cs typeface="Noto Serif Display ExtraCondensed"/>
                <a:sym typeface="Noto Serif Display ExtraCondensed"/>
              </a:rPr>
              <a:t> й в </a:t>
            </a:r>
            <a:r>
              <a:rPr lang="en-US" sz="2268" dirty="0" err="1">
                <a:solidFill>
                  <a:srgbClr val="FFFFFF"/>
                </a:solidFill>
                <a:latin typeface="Noto Serif Display ExtraCondensed"/>
                <a:ea typeface="Noto Serif Display ExtraCondensed"/>
                <a:cs typeface="Noto Serif Display ExtraCondensed"/>
                <a:sym typeface="Noto Serif Display ExtraCondensed"/>
              </a:rPr>
              <a:t>інших</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закладах</a:t>
            </a:r>
            <a:r>
              <a:rPr lang="en-US" sz="2268" dirty="0">
                <a:solidFill>
                  <a:srgbClr val="FFFFFF"/>
                </a:solidFill>
                <a:latin typeface="Noto Serif Display ExtraCondensed"/>
                <a:ea typeface="Noto Serif Display ExtraCondensed"/>
                <a:cs typeface="Noto Serif Display ExtraCondensed"/>
                <a:sym typeface="Noto Serif Display ExtraCondensed"/>
              </a:rPr>
              <a:t> </a:t>
            </a:r>
            <a:r>
              <a:rPr lang="en-US" sz="2268" dirty="0" err="1">
                <a:solidFill>
                  <a:srgbClr val="FFFFFF"/>
                </a:solidFill>
                <a:latin typeface="Noto Serif Display ExtraCondensed"/>
                <a:ea typeface="Noto Serif Display ExtraCondensed"/>
                <a:cs typeface="Noto Serif Display ExtraCondensed"/>
                <a:sym typeface="Noto Serif Display ExtraCondensed"/>
              </a:rPr>
              <a:t>освіти</a:t>
            </a:r>
            <a:r>
              <a:rPr lang="en-US" sz="2268" dirty="0">
                <a:solidFill>
                  <a:srgbClr val="FFFFFF"/>
                </a:solidFill>
                <a:latin typeface="Noto Serif Display ExtraCondensed"/>
                <a:ea typeface="Noto Serif Display ExtraCondensed"/>
                <a:cs typeface="Noto Serif Display ExtraCondensed"/>
                <a:sym typeface="Noto Serif Display ExtraCondensed"/>
              </a:rPr>
              <a:t>.</a:t>
            </a:r>
          </a:p>
          <a:p>
            <a:pPr algn="l">
              <a:lnSpc>
                <a:spcPts val="3175"/>
              </a:lnSpc>
              <a:spcBef>
                <a:spcPct val="0"/>
              </a:spcBef>
            </a:pPr>
            <a:endParaRPr lang="en-US" sz="2268" dirty="0">
              <a:solidFill>
                <a:srgbClr val="FFFFFF"/>
              </a:solidFill>
              <a:latin typeface="Noto Serif Display ExtraCondensed"/>
              <a:ea typeface="Noto Serif Display ExtraCondensed"/>
              <a:cs typeface="Noto Serif Display ExtraCondensed"/>
              <a:sym typeface="Noto Serif Display ExtraCondensed"/>
            </a:endParaRPr>
          </a:p>
        </p:txBody>
      </p:sp>
      <p:sp>
        <p:nvSpPr>
          <p:cNvPr id="19" name="TextBox 19"/>
          <p:cNvSpPr txBox="1"/>
          <p:nvPr/>
        </p:nvSpPr>
        <p:spPr>
          <a:xfrm>
            <a:off x="11566511" y="4018296"/>
            <a:ext cx="1171426" cy="289440"/>
          </a:xfrm>
          <a:prstGeom prst="rect">
            <a:avLst/>
          </a:prstGeom>
        </p:spPr>
        <p:txBody>
          <a:bodyPr lIns="0" tIns="0" rIns="0" bIns="0" rtlCol="0" anchor="t">
            <a:spAutoFit/>
          </a:bodyPr>
          <a:lstStyle/>
          <a:p>
            <a:pPr algn="ctr">
              <a:lnSpc>
                <a:spcPts val="2421"/>
              </a:lnSpc>
              <a:spcBef>
                <a:spcPct val="0"/>
              </a:spcBef>
            </a:pPr>
            <a:r>
              <a:rPr lang="en-US" sz="1729" b="1">
                <a:solidFill>
                  <a:srgbClr val="FFFFFF"/>
                </a:solidFill>
                <a:latin typeface="Noto Serif Display ExtraCondensed Bold"/>
                <a:ea typeface="Noto Serif Display ExtraCondensed Bold"/>
                <a:cs typeface="Noto Serif Display ExtraCondensed Bold"/>
                <a:sym typeface="Noto Serif Display ExtraCondensed Bold"/>
              </a:rPr>
              <a:t>Фото автора</a:t>
            </a:r>
          </a:p>
        </p:txBody>
      </p:sp>
      <p:sp>
        <p:nvSpPr>
          <p:cNvPr id="20" name="TextBox 20"/>
          <p:cNvSpPr txBox="1"/>
          <p:nvPr/>
        </p:nvSpPr>
        <p:spPr>
          <a:xfrm>
            <a:off x="14803593" y="530027"/>
            <a:ext cx="3122852" cy="353909"/>
          </a:xfrm>
          <a:prstGeom prst="rect">
            <a:avLst/>
          </a:prstGeom>
        </p:spPr>
        <p:txBody>
          <a:bodyPr lIns="0" tIns="0" rIns="0" bIns="0" rtlCol="0" anchor="t">
            <a:spAutoFit/>
          </a:bodyPr>
          <a:lstStyle/>
          <a:p>
            <a:pPr algn="ctr">
              <a:lnSpc>
                <a:spcPts val="2838"/>
              </a:lnSpc>
              <a:spcBef>
                <a:spcPct val="0"/>
              </a:spcBef>
            </a:pPr>
            <a:r>
              <a:rPr lang="en-US" sz="2027" b="1" dirty="0" err="1">
                <a:solidFill>
                  <a:srgbClr val="FFFFFF"/>
                </a:solidFill>
                <a:latin typeface="Noto Serif Display ExtraCondensed Bold"/>
                <a:ea typeface="Noto Serif Display ExtraCondensed Bold"/>
                <a:cs typeface="Noto Serif Display ExtraCondensed Bold"/>
                <a:sym typeface="Noto Serif Display ExtraCondensed Bold"/>
              </a:rPr>
              <a:t>початок</a:t>
            </a:r>
            <a:r>
              <a:rPr lang="en-US" sz="2027"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27" b="1" dirty="0" err="1">
                <a:solidFill>
                  <a:srgbClr val="FFFFFF"/>
                </a:solidFill>
                <a:latin typeface="Noto Serif Display ExtraCondensed Bold"/>
                <a:ea typeface="Noto Serif Display ExtraCondensed Bold"/>
                <a:cs typeface="Noto Serif Display ExtraCondensed Bold"/>
                <a:sym typeface="Noto Serif Display ExtraCondensed Bold"/>
              </a:rPr>
              <a:t>будування</a:t>
            </a:r>
            <a:r>
              <a:rPr lang="en-US" sz="2027"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27" b="1" dirty="0" err="1">
                <a:solidFill>
                  <a:srgbClr val="FFFFFF"/>
                </a:solidFill>
                <a:latin typeface="Noto Serif Display ExtraCondensed Bold"/>
                <a:ea typeface="Noto Serif Display ExtraCondensed Bold"/>
                <a:cs typeface="Noto Serif Display ExtraCondensed Bold"/>
                <a:sym typeface="Noto Serif Display ExtraCondensed Bold"/>
              </a:rPr>
              <a:t>кампусу</a:t>
            </a:r>
            <a:endParaRPr lang="en-US" sz="2027" b="1" dirty="0">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7414106" y="219904"/>
            <a:ext cx="5244810" cy="4390704"/>
          </a:xfrm>
          <a:prstGeom prst="rect">
            <a:avLst/>
          </a:prstGeom>
        </p:spPr>
      </p:pic>
      <p:sp>
        <p:nvSpPr>
          <p:cNvPr id="3" name="Freeform 3"/>
          <p:cNvSpPr/>
          <p:nvPr/>
        </p:nvSpPr>
        <p:spPr>
          <a:xfrm rot="-430913">
            <a:off x="10570475" y="70936"/>
            <a:ext cx="549566" cy="549566"/>
          </a:xfrm>
          <a:custGeom>
            <a:avLst/>
            <a:gdLst/>
            <a:ahLst/>
            <a:cxnLst/>
            <a:rect l="l" t="t" r="r" b="b"/>
            <a:pathLst>
              <a:path w="549566" h="549566">
                <a:moveTo>
                  <a:pt x="0" y="0"/>
                </a:moveTo>
                <a:lnTo>
                  <a:pt x="549566" y="0"/>
                </a:lnTo>
                <a:lnTo>
                  <a:pt x="549566" y="549566"/>
                </a:lnTo>
                <a:lnTo>
                  <a:pt x="0" y="549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0420776" y="4085339"/>
            <a:ext cx="7867224" cy="2126590"/>
          </a:xfrm>
          <a:prstGeom prst="rect">
            <a:avLst/>
          </a:prstGeom>
        </p:spPr>
        <p:txBody>
          <a:bodyPr lIns="0" tIns="0" rIns="0" bIns="0" rtlCol="0" anchor="t">
            <a:spAutoFit/>
          </a:bodyPr>
          <a:lstStyle/>
          <a:p>
            <a:pPr algn="ctr">
              <a:lnSpc>
                <a:spcPts val="2809"/>
              </a:lnSpc>
              <a:spcBef>
                <a:spcPct val="0"/>
              </a:spcBef>
            </a:pPr>
            <a:r>
              <a:rPr lang="en-US" sz="2006">
                <a:solidFill>
                  <a:srgbClr val="FFFFFF"/>
                </a:solidFill>
                <a:latin typeface="Noto Serif Display ExtraCondensed"/>
                <a:ea typeface="Noto Serif Display ExtraCondensed"/>
                <a:cs typeface="Noto Serif Display ExtraCondensed"/>
                <a:sym typeface="Noto Serif Display ExtraCondensed"/>
              </a:rPr>
              <a:t>За аналізами даних національностей всіх студентів цього університету,я виявила,що близько  62% учнів AUBG є іноземним студентами,але інші 38% становлять чисті болгари,тобто це 930 студент з 40+ різних країн.Найпопулярніші національності університету є Албанія(24%);Україна(7%);Грузія(5%); США(5%)Північна Македонія(4%)та 10%Інших країн світу.</a:t>
            </a:r>
          </a:p>
        </p:txBody>
      </p:sp>
      <p:pic>
        <p:nvPicPr>
          <p:cNvPr id="5" name="Picture 5"/>
          <p:cNvPicPr>
            <a:picLocks noChangeAspect="1"/>
          </p:cNvPicPr>
          <p:nvPr/>
        </p:nvPicPr>
        <p:blipFill>
          <a:blip r:embed="rId5"/>
          <a:stretch>
            <a:fillRect/>
          </a:stretch>
        </p:blipFill>
        <p:spPr>
          <a:xfrm>
            <a:off x="11544435" y="-399692"/>
            <a:ext cx="7370666" cy="4975365"/>
          </a:xfrm>
          <a:prstGeom prst="rect">
            <a:avLst/>
          </a:prstGeom>
        </p:spPr>
      </p:pic>
      <p:sp>
        <p:nvSpPr>
          <p:cNvPr id="6" name="Freeform 6"/>
          <p:cNvSpPr/>
          <p:nvPr/>
        </p:nvSpPr>
        <p:spPr>
          <a:xfrm>
            <a:off x="15289963" y="-69737"/>
            <a:ext cx="3019108" cy="2268105"/>
          </a:xfrm>
          <a:custGeom>
            <a:avLst/>
            <a:gdLst/>
            <a:ahLst/>
            <a:cxnLst/>
            <a:rect l="l" t="t" r="r" b="b"/>
            <a:pathLst>
              <a:path w="3019108" h="2268105">
                <a:moveTo>
                  <a:pt x="0" y="0"/>
                </a:moveTo>
                <a:lnTo>
                  <a:pt x="3019108" y="0"/>
                </a:lnTo>
                <a:lnTo>
                  <a:pt x="3019108" y="2268105"/>
                </a:lnTo>
                <a:lnTo>
                  <a:pt x="0" y="2268105"/>
                </a:lnTo>
                <a:lnTo>
                  <a:pt x="0" y="0"/>
                </a:lnTo>
                <a:close/>
              </a:path>
            </a:pathLst>
          </a:custGeom>
          <a:blipFill>
            <a:blip r:embed="rId6"/>
            <a:stretch>
              <a:fillRect/>
            </a:stretch>
          </a:blipFill>
        </p:spPr>
      </p:sp>
      <p:sp>
        <p:nvSpPr>
          <p:cNvPr id="7" name="TextBox 7"/>
          <p:cNvSpPr txBox="1"/>
          <p:nvPr/>
        </p:nvSpPr>
        <p:spPr>
          <a:xfrm>
            <a:off x="7616205" y="-85725"/>
            <a:ext cx="3055590" cy="738424"/>
          </a:xfrm>
          <a:prstGeom prst="rect">
            <a:avLst/>
          </a:prstGeom>
        </p:spPr>
        <p:txBody>
          <a:bodyPr lIns="0" tIns="0" rIns="0" bIns="0" rtlCol="0" anchor="t">
            <a:spAutoFit/>
          </a:bodyPr>
          <a:lstStyle/>
          <a:p>
            <a:pPr algn="ctr">
              <a:lnSpc>
                <a:spcPts val="6024"/>
              </a:lnSpc>
              <a:spcBef>
                <a:spcPct val="0"/>
              </a:spcBef>
            </a:pPr>
            <a:r>
              <a:rPr lang="en-US" sz="4303" b="1">
                <a:solidFill>
                  <a:srgbClr val="FFFFFF"/>
                </a:solidFill>
                <a:latin typeface="Noto Serif Display ExtraCondensed Bold"/>
                <a:ea typeface="Noto Serif Display ExtraCondensed Bold"/>
                <a:cs typeface="Noto Serif Display ExtraCondensed Bold"/>
                <a:sym typeface="Noto Serif Display ExtraCondensed Bold"/>
              </a:rPr>
              <a:t>Освіта AUBG </a:t>
            </a:r>
          </a:p>
        </p:txBody>
      </p:sp>
      <p:sp>
        <p:nvSpPr>
          <p:cNvPr id="8" name="TextBox 8"/>
          <p:cNvSpPr txBox="1"/>
          <p:nvPr/>
        </p:nvSpPr>
        <p:spPr>
          <a:xfrm>
            <a:off x="0" y="449568"/>
            <a:ext cx="7905042" cy="4908840"/>
          </a:xfrm>
          <a:prstGeom prst="rect">
            <a:avLst/>
          </a:prstGeom>
        </p:spPr>
        <p:txBody>
          <a:bodyPr lIns="0" tIns="0" rIns="0" bIns="0" rtlCol="0" anchor="t">
            <a:spAutoFit/>
          </a:bodyPr>
          <a:lstStyle/>
          <a:p>
            <a:pPr algn="l">
              <a:lnSpc>
                <a:spcPts val="3052"/>
              </a:lnSpc>
            </a:pPr>
            <a:r>
              <a:rPr lang="en-US" sz="2180">
                <a:solidFill>
                  <a:srgbClr val="FFFFFF"/>
                </a:solidFill>
                <a:latin typeface="Noto Serif Display ExtraCondensed"/>
                <a:ea typeface="Noto Serif Display ExtraCondensed"/>
                <a:cs typeface="Noto Serif Display ExtraCondensed"/>
                <a:sym typeface="Noto Serif Display ExtraCondensed"/>
              </a:rPr>
              <a:t>Цей науковий освітній заклад має акредитацію одного з найпрестижніших університетів світу — Harvard University. AUBG пропонує широкий спектр спеціальностей: від бізнес-адміністрування до історії та цивілізації, причому одним із найпопулярніших напрямів є журналістика та масові комунікації. Випускники AUBG отримують два дипломи — американського та європейського зразка. Згідно з офіційними даними університету, 99,8% випускників протягом кількох місяців після завершення навчання працевлаштовуються або продовжують освіту на магістерських програмах. Крім того, випускники AUBG досягають значних кар’єрних успіхів і працюють у провідних компаніях обраної галузі.</a:t>
            </a:r>
          </a:p>
          <a:p>
            <a:pPr algn="l">
              <a:lnSpc>
                <a:spcPts val="3052"/>
              </a:lnSpc>
              <a:spcBef>
                <a:spcPct val="0"/>
              </a:spcBef>
            </a:pPr>
            <a:endParaRPr lang="en-US" sz="2180">
              <a:solidFill>
                <a:srgbClr val="FFFFFF"/>
              </a:solidFill>
              <a:latin typeface="Noto Serif Display ExtraCondensed"/>
              <a:ea typeface="Noto Serif Display ExtraCondensed"/>
              <a:cs typeface="Noto Serif Display ExtraCondensed"/>
              <a:sym typeface="Noto Serif Display ExtraCondensed"/>
            </a:endParaRPr>
          </a:p>
        </p:txBody>
      </p:sp>
      <p:sp>
        <p:nvSpPr>
          <p:cNvPr id="9" name="TextBox 9"/>
          <p:cNvSpPr txBox="1"/>
          <p:nvPr/>
        </p:nvSpPr>
        <p:spPr>
          <a:xfrm>
            <a:off x="54960" y="5220697"/>
            <a:ext cx="7070901" cy="3317233"/>
          </a:xfrm>
          <a:prstGeom prst="rect">
            <a:avLst/>
          </a:prstGeom>
        </p:spPr>
        <p:txBody>
          <a:bodyPr lIns="0" tIns="0" rIns="0" bIns="0" rtlCol="0" anchor="t">
            <a:spAutoFit/>
          </a:bodyPr>
          <a:lstStyle/>
          <a:p>
            <a:pPr algn="l">
              <a:lnSpc>
                <a:spcPts val="3292"/>
              </a:lnSpc>
            </a:pPr>
            <a:r>
              <a:rPr lang="en-US" sz="2351">
                <a:solidFill>
                  <a:srgbClr val="FFFFFF"/>
                </a:solidFill>
                <a:latin typeface="Noto Serif Display ExtraCondensed"/>
                <a:ea typeface="Noto Serif Display ExtraCondensed"/>
                <a:cs typeface="Noto Serif Display ExtraCondensed"/>
                <a:sym typeface="Noto Serif Display ExtraCondensed"/>
              </a:rPr>
              <a:t>Освітній заклад недарма має назву американського університету. Окрім основної інформації, відомо, що він має понад 300 партнерських університетів у світі та бере участь у програмах академічного обміну. Студенти можуть навчатися у США або інших країнах протягом одного семестру чи цілого року. Однак виникає питання: чи все настільки ідеально, як здається на перший погляд?</a:t>
            </a:r>
          </a:p>
          <a:p>
            <a:pPr algn="l">
              <a:lnSpc>
                <a:spcPts val="3292"/>
              </a:lnSpc>
              <a:spcBef>
                <a:spcPct val="0"/>
              </a:spcBef>
            </a:pPr>
            <a:endParaRPr lang="en-US" sz="2351">
              <a:solidFill>
                <a:srgbClr val="FFFFFF"/>
              </a:solidFill>
              <a:latin typeface="Noto Serif Display ExtraCondensed"/>
              <a:ea typeface="Noto Serif Display ExtraCondensed"/>
              <a:cs typeface="Noto Serif Display ExtraCondensed"/>
              <a:sym typeface="Noto Serif Display ExtraCondensed"/>
            </a:endParaRPr>
          </a:p>
        </p:txBody>
      </p:sp>
      <p:sp>
        <p:nvSpPr>
          <p:cNvPr id="10" name="Freeform 10"/>
          <p:cNvSpPr/>
          <p:nvPr/>
        </p:nvSpPr>
        <p:spPr>
          <a:xfrm rot="5400000">
            <a:off x="6237544" y="4684755"/>
            <a:ext cx="1212636" cy="1031843"/>
          </a:xfrm>
          <a:custGeom>
            <a:avLst/>
            <a:gdLst/>
            <a:ahLst/>
            <a:cxnLst/>
            <a:rect l="l" t="t" r="r" b="b"/>
            <a:pathLst>
              <a:path w="1212636" h="1031843">
                <a:moveTo>
                  <a:pt x="0" y="0"/>
                </a:moveTo>
                <a:lnTo>
                  <a:pt x="1212635" y="0"/>
                </a:lnTo>
                <a:lnTo>
                  <a:pt x="1212635" y="1031843"/>
                </a:lnTo>
                <a:lnTo>
                  <a:pt x="0" y="103184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7777767" y="7006930"/>
            <a:ext cx="7631429" cy="2903840"/>
          </a:xfrm>
          <a:prstGeom prst="rect">
            <a:avLst/>
          </a:prstGeom>
        </p:spPr>
        <p:txBody>
          <a:bodyPr lIns="0" tIns="0" rIns="0" bIns="0" rtlCol="0" anchor="t">
            <a:spAutoFit/>
          </a:bodyPr>
          <a:lstStyle/>
          <a:p>
            <a:pPr algn="l">
              <a:lnSpc>
                <a:spcPts val="2886"/>
              </a:lnSpc>
            </a:pPr>
            <a:r>
              <a:rPr lang="en-US" sz="2061">
                <a:solidFill>
                  <a:srgbClr val="FFFFFF"/>
                </a:solidFill>
                <a:latin typeface="Times New Roman MT Condensed"/>
                <a:ea typeface="Times New Roman MT Condensed"/>
                <a:cs typeface="Times New Roman MT Condensed"/>
                <a:sym typeface="Times New Roman MT Condensed"/>
              </a:rPr>
              <a:t>Абсолютно так!Але слід розуміти,що за такі можливості завжди треба боротися,не завжди в такі програми беруть усіх охочих,чому?Тому що місць не так багато,конкуренція зашкалює,окрім гарних оцінок ти маєш бути впевненим у собі,показати всі свої гарні якості.Університет має партнерство з університетами по всьому світу,звісно включаючи США,майже кожен рік в учбовому закладі  стартує програма</a:t>
            </a:r>
            <a:r>
              <a:rPr lang="en-US" sz="2061" b="1">
                <a:solidFill>
                  <a:srgbClr val="FFFFFF"/>
                </a:solidFill>
                <a:latin typeface="Times New Roman MT Condensed Bold"/>
                <a:ea typeface="Times New Roman MT Condensed Bold"/>
                <a:cs typeface="Times New Roman MT Condensed Bold"/>
                <a:sym typeface="Times New Roman MT Condensed Bold"/>
              </a:rPr>
              <a:t> ERASMURS </a:t>
            </a:r>
          </a:p>
        </p:txBody>
      </p:sp>
      <p:sp>
        <p:nvSpPr>
          <p:cNvPr id="12" name="Freeform 12"/>
          <p:cNvSpPr/>
          <p:nvPr/>
        </p:nvSpPr>
        <p:spPr>
          <a:xfrm rot="519724">
            <a:off x="5838030" y="8124754"/>
            <a:ext cx="1449471" cy="1233368"/>
          </a:xfrm>
          <a:custGeom>
            <a:avLst/>
            <a:gdLst/>
            <a:ahLst/>
            <a:cxnLst/>
            <a:rect l="l" t="t" r="r" b="b"/>
            <a:pathLst>
              <a:path w="1449471" h="1233368">
                <a:moveTo>
                  <a:pt x="0" y="0"/>
                </a:moveTo>
                <a:lnTo>
                  <a:pt x="1449471" y="0"/>
                </a:lnTo>
                <a:lnTo>
                  <a:pt x="1449471" y="1233368"/>
                </a:lnTo>
                <a:lnTo>
                  <a:pt x="0" y="12333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a:off x="15639079" y="6682495"/>
            <a:ext cx="2662370" cy="3671287"/>
          </a:xfrm>
          <a:custGeom>
            <a:avLst/>
            <a:gdLst/>
            <a:ahLst/>
            <a:cxnLst/>
            <a:rect l="l" t="t" r="r" b="b"/>
            <a:pathLst>
              <a:path w="2662370" h="3671287">
                <a:moveTo>
                  <a:pt x="0" y="0"/>
                </a:moveTo>
                <a:lnTo>
                  <a:pt x="2662371" y="0"/>
                </a:lnTo>
                <a:lnTo>
                  <a:pt x="2662371" y="3671286"/>
                </a:lnTo>
                <a:lnTo>
                  <a:pt x="0" y="3671286"/>
                </a:lnTo>
                <a:lnTo>
                  <a:pt x="0" y="0"/>
                </a:lnTo>
                <a:close/>
              </a:path>
            </a:pathLst>
          </a:custGeom>
          <a:blipFill>
            <a:blip r:embed="rId9"/>
            <a:stretch>
              <a:fillRect l="-3833" t="-4105" r="-3833"/>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extBox 2"/>
          <p:cNvSpPr txBox="1"/>
          <p:nvPr/>
        </p:nvSpPr>
        <p:spPr>
          <a:xfrm>
            <a:off x="81605" y="1511219"/>
            <a:ext cx="10175875" cy="2791337"/>
          </a:xfrm>
          <a:prstGeom prst="rect">
            <a:avLst/>
          </a:prstGeom>
        </p:spPr>
        <p:txBody>
          <a:bodyPr lIns="0" tIns="0" rIns="0" bIns="0" rtlCol="0" anchor="t">
            <a:spAutoFit/>
          </a:bodyPr>
          <a:lstStyle/>
          <a:p>
            <a:pPr algn="l">
              <a:lnSpc>
                <a:spcPts val="2744"/>
              </a:lnSpc>
              <a:spcBef>
                <a:spcPct val="0"/>
              </a:spcBef>
            </a:pPr>
            <a:r>
              <a:rPr lang="en-US" sz="1960" b="1">
                <a:solidFill>
                  <a:srgbClr val="FFFFFF"/>
                </a:solidFill>
                <a:latin typeface="Times New Roman MT Condensed Bold"/>
                <a:ea typeface="Times New Roman MT Condensed Bold"/>
                <a:cs typeface="Times New Roman MT Condensed Bold"/>
                <a:sym typeface="Times New Roman MT Condensed Bold"/>
              </a:rPr>
              <a:t>ERASMURS</a:t>
            </a:r>
            <a:r>
              <a:rPr lang="en-US" sz="1960">
                <a:solidFill>
                  <a:srgbClr val="FFFFFF"/>
                </a:solidFill>
                <a:latin typeface="Times New Roman MT Condensed"/>
                <a:ea typeface="Times New Roman MT Condensed"/>
                <a:cs typeface="Times New Roman MT Condensed"/>
                <a:sym typeface="Times New Roman MT Condensed"/>
              </a:rPr>
              <a:t>-Чого саме цю програму обирають більшість студентів?Дослідивши та проаналізувавши офіційні сайти AUBG,а також прочитавши додаткову інформацію я прийшла до висновку,що ця програма наймасовіша та найреальніш,вона доступна абсолютно кожного року майже для всіх студентів.ERASMURS -дуже широка програма ,яка охоплює різноманітний спектр заходів.Якщо студент хоче взяти участь самостійно,а не від імені організаці,то вам потрібно буде подати заявку через таку організацію як ваш університет.Також ERASMURS приймає заявки на грант.</a:t>
            </a:r>
          </a:p>
        </p:txBody>
      </p:sp>
      <p:pic>
        <p:nvPicPr>
          <p:cNvPr id="3" name="Picture 3"/>
          <p:cNvPicPr>
            <a:picLocks noChangeAspect="1"/>
          </p:cNvPicPr>
          <p:nvPr/>
        </p:nvPicPr>
        <p:blipFill>
          <a:blip r:embed="rId2"/>
          <a:stretch>
            <a:fillRect/>
          </a:stretch>
        </p:blipFill>
        <p:spPr>
          <a:xfrm>
            <a:off x="10488944" y="650010"/>
            <a:ext cx="3973531" cy="3956362"/>
          </a:xfrm>
          <a:prstGeom prst="rect">
            <a:avLst/>
          </a:prstGeom>
        </p:spPr>
      </p:pic>
      <p:pic>
        <p:nvPicPr>
          <p:cNvPr id="4" name="Picture 4"/>
          <p:cNvPicPr>
            <a:picLocks noChangeAspect="1"/>
          </p:cNvPicPr>
          <p:nvPr/>
        </p:nvPicPr>
        <p:blipFill>
          <a:blip r:embed="rId3"/>
          <a:stretch>
            <a:fillRect/>
          </a:stretch>
        </p:blipFill>
        <p:spPr>
          <a:xfrm>
            <a:off x="13433674" y="270677"/>
            <a:ext cx="5454220" cy="4107015"/>
          </a:xfrm>
          <a:prstGeom prst="rect">
            <a:avLst/>
          </a:prstGeom>
        </p:spPr>
      </p:pic>
      <p:sp>
        <p:nvSpPr>
          <p:cNvPr id="5" name="TextBox 5"/>
          <p:cNvSpPr txBox="1"/>
          <p:nvPr/>
        </p:nvSpPr>
        <p:spPr>
          <a:xfrm>
            <a:off x="10830287" y="4224484"/>
            <a:ext cx="7185517" cy="1016772"/>
          </a:xfrm>
          <a:prstGeom prst="rect">
            <a:avLst/>
          </a:prstGeom>
        </p:spPr>
        <p:txBody>
          <a:bodyPr lIns="0" tIns="0" rIns="0" bIns="0" rtlCol="0" anchor="t">
            <a:spAutoFit/>
          </a:bodyPr>
          <a:lstStyle/>
          <a:p>
            <a:pPr algn="ctr">
              <a:lnSpc>
                <a:spcPts val="1948"/>
              </a:lnSpc>
              <a:spcBef>
                <a:spcPct val="0"/>
              </a:spcBef>
            </a:pPr>
            <a:r>
              <a:rPr lang="en-US" sz="1391">
                <a:solidFill>
                  <a:srgbClr val="FFFFFF"/>
                </a:solidFill>
                <a:latin typeface="Times New Roman MT Condensed"/>
                <a:ea typeface="Times New Roman MT Condensed"/>
                <a:cs typeface="Times New Roman MT Condensed"/>
                <a:sym typeface="Times New Roman MT Condensed"/>
              </a:rPr>
              <a:t>Нажаль організація не розголошує та не дає офіційних даних,щодо скільком людям вони  схвалюють та скільком людям вони відмовляють у програмі,але проаналізувавши всі випадки,я зробила приблизні діаграми з відсотками скільком людям вдається та не вдається попасти на програму ERASMURS за рік.</a:t>
            </a:r>
          </a:p>
        </p:txBody>
      </p:sp>
      <p:sp>
        <p:nvSpPr>
          <p:cNvPr id="6" name="TextBox 6"/>
          <p:cNvSpPr txBox="1"/>
          <p:nvPr/>
        </p:nvSpPr>
        <p:spPr>
          <a:xfrm>
            <a:off x="3781043" y="-102883"/>
            <a:ext cx="12311661" cy="1495477"/>
          </a:xfrm>
          <a:prstGeom prst="rect">
            <a:avLst/>
          </a:prstGeom>
        </p:spPr>
        <p:txBody>
          <a:bodyPr lIns="0" tIns="0" rIns="0" bIns="0" rtlCol="0" anchor="t">
            <a:spAutoFit/>
          </a:bodyPr>
          <a:lstStyle/>
          <a:p>
            <a:pPr algn="ctr">
              <a:lnSpc>
                <a:spcPts val="6065"/>
              </a:lnSpc>
              <a:spcBef>
                <a:spcPct val="0"/>
              </a:spcBef>
            </a:pPr>
            <a:r>
              <a:rPr lang="en-US" sz="4332" b="1">
                <a:solidFill>
                  <a:srgbClr val="FFFFFF"/>
                </a:solidFill>
                <a:latin typeface="Noto Serif Display ExtraCondensed Bold"/>
                <a:ea typeface="Noto Serif Display ExtraCondensed Bold"/>
                <a:cs typeface="Noto Serif Display ExtraCondensed Bold"/>
                <a:sym typeface="Noto Serif Display ExtraCondensed Bold"/>
              </a:rPr>
              <a:t>Що таке ERASMURS? Чим славиться AUBG,та чим відрізняється від інших учбових закладів </a:t>
            </a:r>
          </a:p>
        </p:txBody>
      </p:sp>
      <p:sp>
        <p:nvSpPr>
          <p:cNvPr id="7" name="TextBox 7"/>
          <p:cNvSpPr txBox="1"/>
          <p:nvPr/>
        </p:nvSpPr>
        <p:spPr>
          <a:xfrm>
            <a:off x="-153831" y="5324993"/>
            <a:ext cx="6243744" cy="578676"/>
          </a:xfrm>
          <a:prstGeom prst="rect">
            <a:avLst/>
          </a:prstGeom>
        </p:spPr>
        <p:txBody>
          <a:bodyPr lIns="0" tIns="0" rIns="0" bIns="0" rtlCol="0" anchor="t">
            <a:spAutoFit/>
          </a:bodyPr>
          <a:lstStyle/>
          <a:p>
            <a:pPr algn="ctr">
              <a:lnSpc>
                <a:spcPts val="4770"/>
              </a:lnSpc>
              <a:spcBef>
                <a:spcPct val="0"/>
              </a:spcBef>
            </a:pPr>
            <a:r>
              <a:rPr lang="en-US" sz="3407" b="1">
                <a:solidFill>
                  <a:srgbClr val="FFFFFF"/>
                </a:solidFill>
                <a:latin typeface="Noto Serif Display ExtraCondensed Bold"/>
                <a:ea typeface="Noto Serif Display ExtraCondensed Bold"/>
                <a:cs typeface="Noto Serif Display ExtraCondensed Bold"/>
                <a:sym typeface="Noto Serif Display ExtraCondensed Bold"/>
              </a:rPr>
              <a:t>Чим славиться</a:t>
            </a:r>
          </a:p>
        </p:txBody>
      </p:sp>
      <p:sp>
        <p:nvSpPr>
          <p:cNvPr id="8" name="TextBox 8"/>
          <p:cNvSpPr txBox="1"/>
          <p:nvPr/>
        </p:nvSpPr>
        <p:spPr>
          <a:xfrm>
            <a:off x="578311" y="6087401"/>
            <a:ext cx="5671114" cy="4199599"/>
          </a:xfrm>
          <a:prstGeom prst="rect">
            <a:avLst/>
          </a:prstGeom>
        </p:spPr>
        <p:txBody>
          <a:bodyPr lIns="0" tIns="0" rIns="0" bIns="0" rtlCol="0" anchor="t">
            <a:spAutoFit/>
          </a:bodyPr>
          <a:lstStyle/>
          <a:p>
            <a:pPr algn="l">
              <a:lnSpc>
                <a:spcPts val="2356"/>
              </a:lnSpc>
            </a:pPr>
            <a:r>
              <a:rPr lang="en-US" sz="1683">
                <a:solidFill>
                  <a:srgbClr val="FFFFFF"/>
                </a:solidFill>
                <a:latin typeface="Times New Roman MT Condensed"/>
                <a:ea typeface="Times New Roman MT Condensed"/>
                <a:cs typeface="Times New Roman MT Condensed"/>
                <a:sym typeface="Times New Roman MT Condensed"/>
              </a:rPr>
              <a:t>1:Висока якість навчання (American Style): Навчання базується на американській системі гуманітарних наук (liberal arts), яка дозволяє студентам самостійно формувати свій навчальний план, поєднуючи різні дисципліни.</a:t>
            </a:r>
          </a:p>
          <a:p>
            <a:pPr algn="l">
              <a:lnSpc>
                <a:spcPts val="2356"/>
              </a:lnSpc>
            </a:pPr>
            <a:r>
              <a:rPr lang="en-US" sz="1683">
                <a:solidFill>
                  <a:srgbClr val="FFFFFF"/>
                </a:solidFill>
                <a:latin typeface="Times New Roman MT Condensed"/>
                <a:ea typeface="Times New Roman MT Condensed"/>
                <a:cs typeface="Times New Roman MT Condensed"/>
                <a:sym typeface="Times New Roman MT Condensed"/>
              </a:rPr>
              <a:t>2:Міжнародна освітня спільнота: Університет славиться своєю мультикультурністю: тут навчаються студенти та викладають професори з десятків країн світу.</a:t>
            </a:r>
          </a:p>
          <a:p>
            <a:pPr algn="l">
              <a:lnSpc>
                <a:spcPts val="2356"/>
              </a:lnSpc>
            </a:pPr>
            <a:r>
              <a:rPr lang="en-US" sz="1683">
                <a:solidFill>
                  <a:srgbClr val="FFFFFF"/>
                </a:solidFill>
                <a:latin typeface="Times New Roman MT Condensed"/>
                <a:ea typeface="Times New Roman MT Condensed"/>
                <a:cs typeface="Times New Roman MT Condensed"/>
                <a:sym typeface="Times New Roman MT Condensed"/>
              </a:rPr>
              <a:t>3:Висока працевлаштованість випускників: Випускники AUBG мають високі показники працевлаштування або успішно продовжують навчання у провідних університетах світу.</a:t>
            </a:r>
          </a:p>
          <a:p>
            <a:pPr algn="l">
              <a:lnSpc>
                <a:spcPts val="2356"/>
              </a:lnSpc>
              <a:spcBef>
                <a:spcPct val="0"/>
              </a:spcBef>
            </a:pPr>
            <a:endParaRPr lang="en-US" sz="1683">
              <a:solidFill>
                <a:srgbClr val="FFFFFF"/>
              </a:solidFill>
              <a:latin typeface="Times New Roman MT Condensed"/>
              <a:ea typeface="Times New Roman MT Condensed"/>
              <a:cs typeface="Times New Roman MT Condensed"/>
              <a:sym typeface="Times New Roman MT Condensed"/>
            </a:endParaRPr>
          </a:p>
        </p:txBody>
      </p:sp>
      <p:sp>
        <p:nvSpPr>
          <p:cNvPr id="9" name="Freeform 9"/>
          <p:cNvSpPr/>
          <p:nvPr/>
        </p:nvSpPr>
        <p:spPr>
          <a:xfrm rot="2462756" flipH="1">
            <a:off x="5909542" y="5411111"/>
            <a:ext cx="1416584" cy="1442817"/>
          </a:xfrm>
          <a:custGeom>
            <a:avLst/>
            <a:gdLst/>
            <a:ahLst/>
            <a:cxnLst/>
            <a:rect l="l" t="t" r="r" b="b"/>
            <a:pathLst>
              <a:path w="1416584" h="1442817">
                <a:moveTo>
                  <a:pt x="1416584" y="0"/>
                </a:moveTo>
                <a:lnTo>
                  <a:pt x="0" y="0"/>
                </a:lnTo>
                <a:lnTo>
                  <a:pt x="0" y="1442816"/>
                </a:lnTo>
                <a:lnTo>
                  <a:pt x="1416584" y="1442816"/>
                </a:lnTo>
                <a:lnTo>
                  <a:pt x="141658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8869695" y="5321468"/>
            <a:ext cx="8045270" cy="582201"/>
          </a:xfrm>
          <a:prstGeom prst="rect">
            <a:avLst/>
          </a:prstGeom>
        </p:spPr>
        <p:txBody>
          <a:bodyPr lIns="0" tIns="0" rIns="0" bIns="0" rtlCol="0" anchor="t">
            <a:spAutoFit/>
          </a:bodyPr>
          <a:lstStyle/>
          <a:p>
            <a:pPr algn="ctr">
              <a:lnSpc>
                <a:spcPts val="4776"/>
              </a:lnSpc>
              <a:spcBef>
                <a:spcPct val="0"/>
              </a:spcBef>
            </a:pPr>
            <a:r>
              <a:rPr lang="en-US" sz="3412" b="1">
                <a:solidFill>
                  <a:srgbClr val="FFFFFF"/>
                </a:solidFill>
                <a:latin typeface="Noto Serif Display ExtraCondensed Bold"/>
                <a:ea typeface="Noto Serif Display ExtraCondensed Bold"/>
                <a:cs typeface="Noto Serif Display ExtraCondensed Bold"/>
                <a:sym typeface="Noto Serif Display ExtraCondensed Bold"/>
              </a:rPr>
              <a:t>чим відрізняється від інших університетів</a:t>
            </a:r>
          </a:p>
        </p:txBody>
      </p:sp>
      <p:sp>
        <p:nvSpPr>
          <p:cNvPr id="11" name="TextBox 11"/>
          <p:cNvSpPr txBox="1"/>
          <p:nvPr/>
        </p:nvSpPr>
        <p:spPr>
          <a:xfrm>
            <a:off x="7522612" y="5588756"/>
            <a:ext cx="10739435" cy="4735975"/>
          </a:xfrm>
          <a:prstGeom prst="rect">
            <a:avLst/>
          </a:prstGeom>
        </p:spPr>
        <p:txBody>
          <a:bodyPr lIns="0" tIns="0" rIns="0" bIns="0" rtlCol="0" anchor="t">
            <a:spAutoFit/>
          </a:bodyPr>
          <a:lstStyle/>
          <a:p>
            <a:pPr algn="l">
              <a:lnSpc>
                <a:spcPts val="2192"/>
              </a:lnSpc>
            </a:pPr>
            <a:endParaRPr/>
          </a:p>
          <a:p>
            <a:pPr algn="l">
              <a:lnSpc>
                <a:spcPts val="2192"/>
              </a:lnSpc>
            </a:pPr>
            <a:r>
              <a:rPr lang="en-US" sz="1566">
                <a:solidFill>
                  <a:srgbClr val="FFFFFF"/>
                </a:solidFill>
                <a:latin typeface="Times New Roman MT Condensed"/>
                <a:ea typeface="Times New Roman MT Condensed"/>
                <a:cs typeface="Times New Roman MT Condensed"/>
                <a:sym typeface="Times New Roman MT Condensed"/>
              </a:rPr>
              <a:t>Студенти можуть обирати спеціальність (major) після першого або другого курсу, досліджуючи різні дисципліни — від бізнесу до літератури, що формує широкий академічний кругозір і міждисциплінарний підхід.</a:t>
            </a:r>
          </a:p>
          <a:p>
            <a:pPr algn="l">
              <a:lnSpc>
                <a:spcPts val="2192"/>
              </a:lnSpc>
            </a:pPr>
            <a:r>
              <a:rPr lang="en-US" sz="1566">
                <a:solidFill>
                  <a:srgbClr val="FFFFFF"/>
                </a:solidFill>
                <a:latin typeface="Times New Roman MT Condensed"/>
                <a:ea typeface="Times New Roman MT Condensed"/>
                <a:cs typeface="Times New Roman MT Condensed"/>
                <a:sym typeface="Times New Roman MT Condensed"/>
              </a:rPr>
              <a:t>—————————————————————————————————————————————————————</a:t>
            </a:r>
          </a:p>
          <a:p>
            <a:pPr algn="l">
              <a:lnSpc>
                <a:spcPts val="2192"/>
              </a:lnSpc>
            </a:pPr>
            <a:r>
              <a:rPr lang="en-US" sz="1566">
                <a:solidFill>
                  <a:srgbClr val="FFFFFF"/>
                </a:solidFill>
                <a:latin typeface="Times New Roman MT Condensed"/>
                <a:ea typeface="Times New Roman MT Condensed"/>
                <a:cs typeface="Times New Roman MT Condensed"/>
                <a:sym typeface="Times New Roman MT Condensed"/>
              </a:rPr>
              <a:t>Навчання відбувається в англомовному середовищі, яке поєднує американські освітні стандарти з європейським простором. Такий підхід сприяє формуванню глобальної академічної компетентності та підготовці до міжнародної кар’єри.</a:t>
            </a:r>
          </a:p>
          <a:p>
            <a:pPr algn="l">
              <a:lnSpc>
                <a:spcPts val="2192"/>
              </a:lnSpc>
            </a:pPr>
            <a:r>
              <a:rPr lang="en-US" sz="1566">
                <a:solidFill>
                  <a:srgbClr val="FFFFFF"/>
                </a:solidFill>
                <a:latin typeface="Times New Roman MT Condensed"/>
                <a:ea typeface="Times New Roman MT Condensed"/>
                <a:cs typeface="Times New Roman MT Condensed"/>
                <a:sym typeface="Times New Roman MT Condensed"/>
              </a:rPr>
              <a:t>—————————————————————————————————————————————————————</a:t>
            </a:r>
          </a:p>
          <a:p>
            <a:pPr algn="l">
              <a:lnSpc>
                <a:spcPts val="2192"/>
              </a:lnSpc>
            </a:pPr>
            <a:r>
              <a:rPr lang="en-US" sz="1566">
                <a:solidFill>
                  <a:srgbClr val="FFFFFF"/>
                </a:solidFill>
                <a:latin typeface="Times New Roman MT Condensed"/>
                <a:ea typeface="Times New Roman MT Condensed"/>
                <a:cs typeface="Times New Roman MT Condensed"/>
                <a:sym typeface="Times New Roman MT Condensed"/>
              </a:rPr>
              <a:t>Університет вирізняється практичною спрямованістю та гнучкістю навчання: значна увага приділяється розвитку критичного мислення, активній участі в заняттях і роботі над практичними проєктами.</a:t>
            </a:r>
          </a:p>
          <a:p>
            <a:pPr algn="l">
              <a:lnSpc>
                <a:spcPts val="2192"/>
              </a:lnSpc>
            </a:pPr>
            <a:r>
              <a:rPr lang="en-US" sz="1566">
                <a:solidFill>
                  <a:srgbClr val="FFFFFF"/>
                </a:solidFill>
                <a:latin typeface="Times New Roman MT Condensed"/>
                <a:ea typeface="Times New Roman MT Condensed"/>
                <a:cs typeface="Times New Roman MT Condensed"/>
                <a:sym typeface="Times New Roman MT Condensed"/>
              </a:rPr>
              <a:t>—————————————————————————————————————————————————————</a:t>
            </a:r>
          </a:p>
          <a:p>
            <a:pPr algn="l">
              <a:lnSpc>
                <a:spcPts val="2192"/>
              </a:lnSpc>
            </a:pPr>
            <a:r>
              <a:rPr lang="en-US" sz="1566">
                <a:solidFill>
                  <a:srgbClr val="FFFFFF"/>
                </a:solidFill>
                <a:latin typeface="Times New Roman MT Condensed"/>
                <a:ea typeface="Times New Roman MT Condensed"/>
                <a:cs typeface="Times New Roman MT Condensed"/>
                <a:sym typeface="Times New Roman MT Condensed"/>
              </a:rPr>
              <a:t>Кампус у Благоєвграді забезпечує динамічне студентське життя: сучасна інфраструктура та різноманітні клуби дозволяють реалізовувати захоплення й брати участь у культурних та соціальних ініціативах.</a:t>
            </a:r>
          </a:p>
          <a:p>
            <a:pPr algn="l">
              <a:lnSpc>
                <a:spcPts val="2192"/>
              </a:lnSpc>
            </a:pPr>
            <a:r>
              <a:rPr lang="en-US" sz="1566">
                <a:solidFill>
                  <a:srgbClr val="FFFFFF"/>
                </a:solidFill>
                <a:latin typeface="Times New Roman MT Condensed"/>
                <a:ea typeface="Times New Roman MT Condensed"/>
                <a:cs typeface="Times New Roman MT Condensed"/>
                <a:sym typeface="Times New Roman MT Condensed"/>
              </a:rPr>
              <a:t>—————————————————————————————————————————————————————</a:t>
            </a:r>
          </a:p>
          <a:p>
            <a:pPr algn="l">
              <a:lnSpc>
                <a:spcPts val="2192"/>
              </a:lnSpc>
            </a:pPr>
            <a:r>
              <a:rPr lang="en-US" sz="1566">
                <a:solidFill>
                  <a:srgbClr val="FFFFFF"/>
                </a:solidFill>
                <a:latin typeface="Times New Roman MT Condensed"/>
                <a:ea typeface="Times New Roman MT Condensed"/>
                <a:cs typeface="Times New Roman MT Condensed"/>
                <a:sym typeface="Times New Roman MT Condensed"/>
              </a:rPr>
              <a:t>Додатково університет пропонує широкі можливості фінансової підтримки: студенти можуть отримати різні стипендії та гранти, що робить освіту доступнішою.</a:t>
            </a:r>
          </a:p>
          <a:p>
            <a:pPr algn="l">
              <a:lnSpc>
                <a:spcPts val="2192"/>
              </a:lnSpc>
              <a:spcBef>
                <a:spcPct val="0"/>
              </a:spcBef>
            </a:pPr>
            <a:endParaRPr lang="en-US" sz="1566">
              <a:solidFill>
                <a:srgbClr val="FFFFFF"/>
              </a:solidFill>
              <a:latin typeface="Times New Roman MT Condensed"/>
              <a:ea typeface="Times New Roman MT Condensed"/>
              <a:cs typeface="Times New Roman MT Condensed"/>
              <a:sym typeface="Times New Roman MT Condensed"/>
            </a:endParaRPr>
          </a:p>
        </p:txBody>
      </p:sp>
      <p:sp>
        <p:nvSpPr>
          <p:cNvPr id="12" name="Freeform 12"/>
          <p:cNvSpPr/>
          <p:nvPr/>
        </p:nvSpPr>
        <p:spPr>
          <a:xfrm rot="2462756" flipH="1">
            <a:off x="5909542" y="5529031"/>
            <a:ext cx="1416584" cy="1442817"/>
          </a:xfrm>
          <a:custGeom>
            <a:avLst/>
            <a:gdLst/>
            <a:ahLst/>
            <a:cxnLst/>
            <a:rect l="l" t="t" r="r" b="b"/>
            <a:pathLst>
              <a:path w="1416584" h="1442817">
                <a:moveTo>
                  <a:pt x="1416584" y="0"/>
                </a:moveTo>
                <a:lnTo>
                  <a:pt x="0" y="0"/>
                </a:lnTo>
                <a:lnTo>
                  <a:pt x="0" y="1442817"/>
                </a:lnTo>
                <a:lnTo>
                  <a:pt x="1416584" y="1442817"/>
                </a:lnTo>
                <a:lnTo>
                  <a:pt x="141658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rot="-1206535" flipH="1" flipV="1">
            <a:off x="6004307" y="8184857"/>
            <a:ext cx="1416584" cy="1442817"/>
          </a:xfrm>
          <a:custGeom>
            <a:avLst/>
            <a:gdLst/>
            <a:ahLst/>
            <a:cxnLst/>
            <a:rect l="l" t="t" r="r" b="b"/>
            <a:pathLst>
              <a:path w="1416584" h="1442817">
                <a:moveTo>
                  <a:pt x="1416584" y="1442817"/>
                </a:moveTo>
                <a:lnTo>
                  <a:pt x="0" y="1442817"/>
                </a:lnTo>
                <a:lnTo>
                  <a:pt x="0" y="0"/>
                </a:lnTo>
                <a:lnTo>
                  <a:pt x="1416584" y="0"/>
                </a:lnTo>
                <a:lnTo>
                  <a:pt x="1416584" y="1442817"/>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rot="-1206535" flipH="1" flipV="1">
            <a:off x="5909542" y="8184857"/>
            <a:ext cx="1416584" cy="1442817"/>
          </a:xfrm>
          <a:custGeom>
            <a:avLst/>
            <a:gdLst/>
            <a:ahLst/>
            <a:cxnLst/>
            <a:rect l="l" t="t" r="r" b="b"/>
            <a:pathLst>
              <a:path w="1416584" h="1442817">
                <a:moveTo>
                  <a:pt x="1416584" y="1442817"/>
                </a:moveTo>
                <a:lnTo>
                  <a:pt x="0" y="1442817"/>
                </a:lnTo>
                <a:lnTo>
                  <a:pt x="0" y="0"/>
                </a:lnTo>
                <a:lnTo>
                  <a:pt x="1416584" y="0"/>
                </a:lnTo>
                <a:lnTo>
                  <a:pt x="1416584" y="1442817"/>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extBox 2"/>
          <p:cNvSpPr txBox="1"/>
          <p:nvPr/>
        </p:nvSpPr>
        <p:spPr>
          <a:xfrm>
            <a:off x="40133" y="1481145"/>
            <a:ext cx="8782851" cy="4751495"/>
          </a:xfrm>
          <a:prstGeom prst="rect">
            <a:avLst/>
          </a:prstGeom>
        </p:spPr>
        <p:txBody>
          <a:bodyPr lIns="0" tIns="0" rIns="0" bIns="0" rtlCol="0" anchor="t">
            <a:spAutoFit/>
          </a:bodyPr>
          <a:lstStyle/>
          <a:p>
            <a:pPr algn="l">
              <a:lnSpc>
                <a:spcPts val="3756"/>
              </a:lnSpc>
            </a:pPr>
            <a:r>
              <a:rPr lang="en-US" sz="2683">
                <a:solidFill>
                  <a:srgbClr val="FFFFFF"/>
                </a:solidFill>
                <a:latin typeface="Noto Serif Display ExtraCondensed"/>
                <a:ea typeface="Noto Serif Display ExtraCondensed"/>
                <a:cs typeface="Noto Serif Display ExtraCondensed"/>
                <a:sym typeface="Noto Serif Display ExtraCondensed"/>
              </a:rPr>
              <a:t>Хрісто Грозєв (Клас 1995) – Журналіст-розслідувач №1</a:t>
            </a:r>
          </a:p>
          <a:p>
            <a:pPr algn="l">
              <a:lnSpc>
                <a:spcPts val="3756"/>
              </a:lnSpc>
            </a:pPr>
            <a:r>
              <a:rPr lang="en-US" sz="2683">
                <a:solidFill>
                  <a:srgbClr val="FFFFFF"/>
                </a:solidFill>
                <a:latin typeface="Noto Serif Display ExtraCondensed"/>
                <a:ea typeface="Noto Serif Display ExtraCondensed"/>
                <a:cs typeface="Noto Serif Display ExtraCondensed"/>
                <a:sym typeface="Noto Serif Display ExtraCondensed"/>
              </a:rPr>
              <a:t>Випускник першого набору університету, який став світовою зіркою розслідувань.</a:t>
            </a:r>
          </a:p>
          <a:p>
            <a:pPr algn="l">
              <a:lnSpc>
                <a:spcPts val="3756"/>
              </a:lnSpc>
            </a:pPr>
            <a:r>
              <a:rPr lang="en-US" sz="2683">
                <a:solidFill>
                  <a:srgbClr val="FFFFFF"/>
                </a:solidFill>
                <a:latin typeface="Noto Serif Display ExtraCondensed"/>
                <a:ea typeface="Noto Serif Display ExtraCondensed"/>
                <a:cs typeface="Noto Serif Display ExtraCondensed"/>
                <a:sym typeface="Noto Serif Display ExtraCondensed"/>
              </a:rPr>
              <a:t>Чим відомий: Головний розслідувач Bellingcat. Саме він відіграв ключову роль у ідентифікації причетних до збиття рейсу MH17. Зараз: Отримав «Оскар» за документальний фільм.</a:t>
            </a:r>
          </a:p>
          <a:p>
            <a:pPr algn="ctr">
              <a:lnSpc>
                <a:spcPts val="3756"/>
              </a:lnSpc>
            </a:pPr>
            <a:endParaRPr lang="en-US" sz="2683">
              <a:solidFill>
                <a:srgbClr val="FFFFFF"/>
              </a:solidFill>
              <a:latin typeface="Noto Serif Display ExtraCondensed"/>
              <a:ea typeface="Noto Serif Display ExtraCondensed"/>
              <a:cs typeface="Noto Serif Display ExtraCondensed"/>
              <a:sym typeface="Noto Serif Display ExtraCondensed"/>
            </a:endParaRPr>
          </a:p>
          <a:p>
            <a:pPr algn="ctr">
              <a:lnSpc>
                <a:spcPts val="3756"/>
              </a:lnSpc>
            </a:pPr>
            <a:endParaRPr lang="en-US" sz="2683">
              <a:solidFill>
                <a:srgbClr val="FFFFFF"/>
              </a:solidFill>
              <a:latin typeface="Noto Serif Display ExtraCondensed"/>
              <a:ea typeface="Noto Serif Display ExtraCondensed"/>
              <a:cs typeface="Noto Serif Display ExtraCondensed"/>
              <a:sym typeface="Noto Serif Display ExtraCondensed"/>
            </a:endParaRPr>
          </a:p>
          <a:p>
            <a:pPr algn="ctr">
              <a:lnSpc>
                <a:spcPts val="3756"/>
              </a:lnSpc>
              <a:spcBef>
                <a:spcPct val="0"/>
              </a:spcBef>
            </a:pPr>
            <a:endParaRPr lang="en-US" sz="2683">
              <a:solidFill>
                <a:srgbClr val="FFFFFF"/>
              </a:solidFill>
              <a:latin typeface="Noto Serif Display ExtraCondensed"/>
              <a:ea typeface="Noto Serif Display ExtraCondensed"/>
              <a:cs typeface="Noto Serif Display ExtraCondensed"/>
              <a:sym typeface="Noto Serif Display ExtraCondensed"/>
            </a:endParaRPr>
          </a:p>
        </p:txBody>
      </p:sp>
      <p:sp>
        <p:nvSpPr>
          <p:cNvPr id="3" name="Freeform 3"/>
          <p:cNvSpPr/>
          <p:nvPr/>
        </p:nvSpPr>
        <p:spPr>
          <a:xfrm>
            <a:off x="8822985" y="1706100"/>
            <a:ext cx="1849616" cy="2351525"/>
          </a:xfrm>
          <a:custGeom>
            <a:avLst/>
            <a:gdLst/>
            <a:ahLst/>
            <a:cxnLst/>
            <a:rect l="l" t="t" r="r" b="b"/>
            <a:pathLst>
              <a:path w="1849616" h="2351525">
                <a:moveTo>
                  <a:pt x="0" y="0"/>
                </a:moveTo>
                <a:lnTo>
                  <a:pt x="1849616" y="0"/>
                </a:lnTo>
                <a:lnTo>
                  <a:pt x="1849616" y="2351526"/>
                </a:lnTo>
                <a:lnTo>
                  <a:pt x="0" y="2351526"/>
                </a:lnTo>
                <a:lnTo>
                  <a:pt x="0" y="0"/>
                </a:lnTo>
                <a:close/>
              </a:path>
            </a:pathLst>
          </a:custGeom>
          <a:blipFill>
            <a:blip r:embed="rId2"/>
            <a:stretch>
              <a:fillRect l="-53333" r="-37489"/>
            </a:stretch>
          </a:blipFill>
        </p:spPr>
      </p:sp>
      <p:sp>
        <p:nvSpPr>
          <p:cNvPr id="4" name="TextBox 4"/>
          <p:cNvSpPr txBox="1"/>
          <p:nvPr/>
        </p:nvSpPr>
        <p:spPr>
          <a:xfrm>
            <a:off x="59744" y="5583940"/>
            <a:ext cx="8260765" cy="4563065"/>
          </a:xfrm>
          <a:prstGeom prst="rect">
            <a:avLst/>
          </a:prstGeom>
        </p:spPr>
        <p:txBody>
          <a:bodyPr lIns="0" tIns="0" rIns="0" bIns="0" rtlCol="0" anchor="t">
            <a:spAutoFit/>
          </a:bodyPr>
          <a:lstStyle/>
          <a:p>
            <a:pPr algn="l">
              <a:lnSpc>
                <a:spcPts val="3642"/>
              </a:lnSpc>
            </a:pPr>
            <a:r>
              <a:rPr lang="en-US" sz="2601">
                <a:solidFill>
                  <a:srgbClr val="FFFFFF"/>
                </a:solidFill>
                <a:latin typeface="Noto Serif Display ExtraCondensed"/>
                <a:ea typeface="Noto Serif Display ExtraCondensed"/>
                <a:cs typeface="Noto Serif Display ExtraCondensed"/>
                <a:sym typeface="Noto Serif Display ExtraCondensed"/>
              </a:rPr>
              <a:t>Елвін Гурі (Клас 1996) - Фінансовий стратег та філантроп</a:t>
            </a:r>
          </a:p>
          <a:p>
            <a:pPr algn="l">
              <a:lnSpc>
                <a:spcPts val="3642"/>
              </a:lnSpc>
            </a:pPr>
            <a:r>
              <a:rPr lang="en-US" sz="2601">
                <a:solidFill>
                  <a:srgbClr val="FFFFFF"/>
                </a:solidFill>
                <a:latin typeface="Noto Serif Display ExtraCondensed"/>
                <a:ea typeface="Noto Serif Display ExtraCondensed"/>
                <a:cs typeface="Noto Serif Display ExtraCondensed"/>
                <a:sym typeface="Noto Serif Display ExtraCondensed"/>
              </a:rPr>
              <a:t>Албанець за походженням, який побудував карʼєру в Болгарії та став одним із найбільших спонсорів університету.</a:t>
            </a:r>
          </a:p>
          <a:p>
            <a:pPr algn="l">
              <a:lnSpc>
                <a:spcPts val="3642"/>
              </a:lnSpc>
            </a:pPr>
            <a:r>
              <a:rPr lang="en-US" sz="2601">
                <a:solidFill>
                  <a:srgbClr val="FFFFFF"/>
                </a:solidFill>
                <a:latin typeface="Noto Serif Display ExtraCondensed"/>
                <a:ea typeface="Noto Serif Display ExtraCondensed"/>
                <a:cs typeface="Noto Serif Display ExtraCondensed"/>
                <a:sym typeface="Noto Serif Display ExtraCondensed"/>
              </a:rPr>
              <a:t> Чим відомий: Заснував JetFinance International, яка стала найбільшим споживчим кредитором у Південно-Східній Європі (згодом продана BNP Paribas). Зараз: Генеральний директор Invenio Partners (фонд прямих інвестицій). Він пожертвував понад $1 млн на стипендії AUBG, щоб допомогти студентам з Балкан.</a:t>
            </a:r>
          </a:p>
          <a:p>
            <a:pPr algn="l">
              <a:lnSpc>
                <a:spcPts val="3642"/>
              </a:lnSpc>
              <a:spcBef>
                <a:spcPct val="0"/>
              </a:spcBef>
            </a:pPr>
            <a:endParaRPr lang="en-US" sz="2601">
              <a:solidFill>
                <a:srgbClr val="FFFFFF"/>
              </a:solidFill>
              <a:latin typeface="Noto Serif Display ExtraCondensed"/>
              <a:ea typeface="Noto Serif Display ExtraCondensed"/>
              <a:cs typeface="Noto Serif Display ExtraCondensed"/>
              <a:sym typeface="Noto Serif Display ExtraCondensed"/>
            </a:endParaRPr>
          </a:p>
        </p:txBody>
      </p:sp>
      <p:sp>
        <p:nvSpPr>
          <p:cNvPr id="5" name="Freeform 5"/>
          <p:cNvSpPr/>
          <p:nvPr/>
        </p:nvSpPr>
        <p:spPr>
          <a:xfrm>
            <a:off x="8616843" y="7664040"/>
            <a:ext cx="1940001" cy="2286764"/>
          </a:xfrm>
          <a:custGeom>
            <a:avLst/>
            <a:gdLst/>
            <a:ahLst/>
            <a:cxnLst/>
            <a:rect l="l" t="t" r="r" b="b"/>
            <a:pathLst>
              <a:path w="1940001" h="2286764">
                <a:moveTo>
                  <a:pt x="0" y="0"/>
                </a:moveTo>
                <a:lnTo>
                  <a:pt x="1940001" y="0"/>
                </a:lnTo>
                <a:lnTo>
                  <a:pt x="1940001" y="2286764"/>
                </a:lnTo>
                <a:lnTo>
                  <a:pt x="0" y="2286764"/>
                </a:lnTo>
                <a:lnTo>
                  <a:pt x="0" y="0"/>
                </a:lnTo>
                <a:close/>
              </a:path>
            </a:pathLst>
          </a:custGeom>
          <a:blipFill>
            <a:blip r:embed="rId3"/>
            <a:stretch>
              <a:fillRect/>
            </a:stretch>
          </a:blipFill>
        </p:spPr>
      </p:sp>
      <p:sp>
        <p:nvSpPr>
          <p:cNvPr id="6" name="Freeform 6"/>
          <p:cNvSpPr/>
          <p:nvPr/>
        </p:nvSpPr>
        <p:spPr>
          <a:xfrm>
            <a:off x="14713975" y="994994"/>
            <a:ext cx="1749316" cy="2530268"/>
          </a:xfrm>
          <a:custGeom>
            <a:avLst/>
            <a:gdLst/>
            <a:ahLst/>
            <a:cxnLst/>
            <a:rect l="l" t="t" r="r" b="b"/>
            <a:pathLst>
              <a:path w="1749316" h="2530268">
                <a:moveTo>
                  <a:pt x="0" y="0"/>
                </a:moveTo>
                <a:lnTo>
                  <a:pt x="1749316" y="0"/>
                </a:lnTo>
                <a:lnTo>
                  <a:pt x="1749316" y="2530269"/>
                </a:lnTo>
                <a:lnTo>
                  <a:pt x="0" y="2530269"/>
                </a:lnTo>
                <a:lnTo>
                  <a:pt x="0" y="0"/>
                </a:lnTo>
                <a:close/>
              </a:path>
            </a:pathLst>
          </a:custGeom>
          <a:blipFill>
            <a:blip r:embed="rId4"/>
            <a:stretch>
              <a:fillRect l="-10629" t="-10383" b="-4762"/>
            </a:stretch>
          </a:blipFill>
        </p:spPr>
      </p:sp>
      <p:sp>
        <p:nvSpPr>
          <p:cNvPr id="7" name="TextBox 7"/>
          <p:cNvSpPr txBox="1"/>
          <p:nvPr/>
        </p:nvSpPr>
        <p:spPr>
          <a:xfrm>
            <a:off x="11835576" y="3938825"/>
            <a:ext cx="6358854" cy="2405898"/>
          </a:xfrm>
          <a:prstGeom prst="rect">
            <a:avLst/>
          </a:prstGeom>
        </p:spPr>
        <p:txBody>
          <a:bodyPr lIns="0" tIns="0" rIns="0" bIns="0" rtlCol="0" anchor="t">
            <a:spAutoFit/>
          </a:bodyPr>
          <a:lstStyle/>
          <a:p>
            <a:pPr algn="r">
              <a:lnSpc>
                <a:spcPts val="3891"/>
              </a:lnSpc>
            </a:pPr>
            <a:r>
              <a:rPr lang="en-US" sz="2779">
                <a:solidFill>
                  <a:srgbClr val="FFFFFF"/>
                </a:solidFill>
                <a:latin typeface="Noto Serif Display ExtraCondensed"/>
                <a:ea typeface="Noto Serif Display ExtraCondensed"/>
                <a:cs typeface="Noto Serif Display ExtraCondensed"/>
                <a:sym typeface="Noto Serif Display ExtraCondensed"/>
              </a:rPr>
              <a:t>Деян Василев (клас 1995) - засновник та СЕО провідного фінансового порталу MoitePari.bg у Болгарії та Finzoom.ro у Румунії.</a:t>
            </a:r>
          </a:p>
          <a:p>
            <a:pPr algn="r">
              <a:lnSpc>
                <a:spcPts val="3891"/>
              </a:lnSpc>
              <a:spcBef>
                <a:spcPct val="0"/>
              </a:spcBef>
            </a:pPr>
            <a:endParaRPr lang="en-US" sz="2779">
              <a:solidFill>
                <a:srgbClr val="FFFFFF"/>
              </a:solidFill>
              <a:latin typeface="Noto Serif Display ExtraCondensed"/>
              <a:ea typeface="Noto Serif Display ExtraCondensed"/>
              <a:cs typeface="Noto Serif Display ExtraCondensed"/>
              <a:sym typeface="Noto Serif Display ExtraCondensed"/>
            </a:endParaRPr>
          </a:p>
        </p:txBody>
      </p:sp>
      <p:sp>
        <p:nvSpPr>
          <p:cNvPr id="8" name="TextBox 8"/>
          <p:cNvSpPr txBox="1"/>
          <p:nvPr/>
        </p:nvSpPr>
        <p:spPr>
          <a:xfrm>
            <a:off x="4818603" y="127542"/>
            <a:ext cx="9158883" cy="1393644"/>
          </a:xfrm>
          <a:prstGeom prst="rect">
            <a:avLst/>
          </a:prstGeom>
        </p:spPr>
        <p:txBody>
          <a:bodyPr lIns="0" tIns="0" rIns="0" bIns="0" rtlCol="0" anchor="t">
            <a:spAutoFit/>
          </a:bodyPr>
          <a:lstStyle/>
          <a:p>
            <a:pPr algn="ctr">
              <a:lnSpc>
                <a:spcPts val="5609"/>
              </a:lnSpc>
            </a:pPr>
            <a:r>
              <a:rPr lang="en-US" sz="4007" b="1">
                <a:solidFill>
                  <a:srgbClr val="E4D6CA"/>
                </a:solidFill>
                <a:latin typeface="Noto Serif Display ExtraCondensed Bold"/>
                <a:ea typeface="Noto Serif Display ExtraCondensed Bold"/>
                <a:cs typeface="Noto Serif Display ExtraCondensed Bold"/>
                <a:sym typeface="Noto Serif Display ExtraCondensed Bold"/>
              </a:rPr>
              <a:t>Одні з найвідоміших випускників з AUBG</a:t>
            </a:r>
          </a:p>
          <a:p>
            <a:pPr algn="ctr">
              <a:lnSpc>
                <a:spcPts val="5609"/>
              </a:lnSpc>
              <a:spcBef>
                <a:spcPct val="0"/>
              </a:spcBef>
            </a:pPr>
            <a:endParaRPr lang="en-US" sz="4007" b="1">
              <a:solidFill>
                <a:srgbClr val="E4D6CA"/>
              </a:solidFill>
              <a:latin typeface="Noto Serif Display ExtraCondensed Bold"/>
              <a:ea typeface="Noto Serif Display ExtraCondensed Bold"/>
              <a:cs typeface="Noto Serif Display ExtraCondensed Bold"/>
              <a:sym typeface="Noto Serif Display ExtraCondensed Bold"/>
            </a:endParaRPr>
          </a:p>
        </p:txBody>
      </p:sp>
      <p:sp>
        <p:nvSpPr>
          <p:cNvPr id="9" name="Freeform 9"/>
          <p:cNvSpPr/>
          <p:nvPr/>
        </p:nvSpPr>
        <p:spPr>
          <a:xfrm>
            <a:off x="8294150" y="6975298"/>
            <a:ext cx="2668294" cy="3641030"/>
          </a:xfrm>
          <a:custGeom>
            <a:avLst/>
            <a:gdLst/>
            <a:ahLst/>
            <a:cxnLst/>
            <a:rect l="l" t="t" r="r" b="b"/>
            <a:pathLst>
              <a:path w="2668294" h="3641030">
                <a:moveTo>
                  <a:pt x="0" y="0"/>
                </a:moveTo>
                <a:lnTo>
                  <a:pt x="2668294" y="0"/>
                </a:lnTo>
                <a:lnTo>
                  <a:pt x="2668294" y="3641030"/>
                </a:lnTo>
                <a:lnTo>
                  <a:pt x="0" y="3641030"/>
                </a:lnTo>
                <a:lnTo>
                  <a:pt x="0" y="0"/>
                </a:lnTo>
                <a:close/>
              </a:path>
            </a:pathLst>
          </a:custGeom>
          <a:blipFill>
            <a:blip r:embed="rId5"/>
            <a:stretch>
              <a:fillRect/>
            </a:stretch>
          </a:blipFill>
        </p:spPr>
      </p:sp>
      <p:sp>
        <p:nvSpPr>
          <p:cNvPr id="10" name="Freeform 10"/>
          <p:cNvSpPr/>
          <p:nvPr/>
        </p:nvSpPr>
        <p:spPr>
          <a:xfrm>
            <a:off x="8373180" y="866496"/>
            <a:ext cx="2953886" cy="4030735"/>
          </a:xfrm>
          <a:custGeom>
            <a:avLst/>
            <a:gdLst/>
            <a:ahLst/>
            <a:cxnLst/>
            <a:rect l="l" t="t" r="r" b="b"/>
            <a:pathLst>
              <a:path w="2953886" h="4030735">
                <a:moveTo>
                  <a:pt x="0" y="0"/>
                </a:moveTo>
                <a:lnTo>
                  <a:pt x="2953885" y="0"/>
                </a:lnTo>
                <a:lnTo>
                  <a:pt x="2953885" y="4030734"/>
                </a:lnTo>
                <a:lnTo>
                  <a:pt x="0" y="4030734"/>
                </a:lnTo>
                <a:lnTo>
                  <a:pt x="0" y="0"/>
                </a:lnTo>
                <a:close/>
              </a:path>
            </a:pathLst>
          </a:custGeom>
          <a:blipFill>
            <a:blip r:embed="rId5"/>
            <a:stretch>
              <a:fillRect/>
            </a:stretch>
          </a:blipFill>
        </p:spPr>
      </p:sp>
      <p:sp>
        <p:nvSpPr>
          <p:cNvPr id="11" name="Freeform 11"/>
          <p:cNvSpPr/>
          <p:nvPr/>
        </p:nvSpPr>
        <p:spPr>
          <a:xfrm>
            <a:off x="14205287" y="216979"/>
            <a:ext cx="2873336" cy="3920820"/>
          </a:xfrm>
          <a:custGeom>
            <a:avLst/>
            <a:gdLst/>
            <a:ahLst/>
            <a:cxnLst/>
            <a:rect l="l" t="t" r="r" b="b"/>
            <a:pathLst>
              <a:path w="2873336" h="3920820">
                <a:moveTo>
                  <a:pt x="0" y="0"/>
                </a:moveTo>
                <a:lnTo>
                  <a:pt x="2873336" y="0"/>
                </a:lnTo>
                <a:lnTo>
                  <a:pt x="2873336" y="3920820"/>
                </a:lnTo>
                <a:lnTo>
                  <a:pt x="0" y="3920820"/>
                </a:lnTo>
                <a:lnTo>
                  <a:pt x="0" y="0"/>
                </a:lnTo>
                <a:close/>
              </a:path>
            </a:pathLst>
          </a:custGeom>
          <a:blipFill>
            <a:blip r:embed="rId5"/>
            <a:stretch>
              <a:fillRect/>
            </a:stretch>
          </a:blipFill>
        </p:spPr>
      </p:sp>
      <p:sp>
        <p:nvSpPr>
          <p:cNvPr id="12" name="Freeform 12"/>
          <p:cNvSpPr/>
          <p:nvPr/>
        </p:nvSpPr>
        <p:spPr>
          <a:xfrm>
            <a:off x="11713254" y="5921749"/>
            <a:ext cx="1688944" cy="1972298"/>
          </a:xfrm>
          <a:custGeom>
            <a:avLst/>
            <a:gdLst/>
            <a:ahLst/>
            <a:cxnLst/>
            <a:rect l="l" t="t" r="r" b="b"/>
            <a:pathLst>
              <a:path w="1688944" h="1972298">
                <a:moveTo>
                  <a:pt x="0" y="0"/>
                </a:moveTo>
                <a:lnTo>
                  <a:pt x="1688944" y="0"/>
                </a:lnTo>
                <a:lnTo>
                  <a:pt x="1688944" y="1972298"/>
                </a:lnTo>
                <a:lnTo>
                  <a:pt x="0" y="1972298"/>
                </a:lnTo>
                <a:lnTo>
                  <a:pt x="0" y="0"/>
                </a:lnTo>
                <a:close/>
              </a:path>
            </a:pathLst>
          </a:custGeom>
          <a:blipFill>
            <a:blip r:embed="rId6"/>
            <a:stretch>
              <a:fillRect l="-63823" r="-15833"/>
            </a:stretch>
          </a:blipFill>
        </p:spPr>
      </p:sp>
      <p:sp>
        <p:nvSpPr>
          <p:cNvPr id="13" name="TextBox 13"/>
          <p:cNvSpPr txBox="1"/>
          <p:nvPr/>
        </p:nvSpPr>
        <p:spPr>
          <a:xfrm>
            <a:off x="11874844" y="8385658"/>
            <a:ext cx="6324319" cy="2314183"/>
          </a:xfrm>
          <a:prstGeom prst="rect">
            <a:avLst/>
          </a:prstGeom>
        </p:spPr>
        <p:txBody>
          <a:bodyPr lIns="0" tIns="0" rIns="0" bIns="0" rtlCol="0" anchor="t">
            <a:spAutoFit/>
          </a:bodyPr>
          <a:lstStyle/>
          <a:p>
            <a:pPr algn="r">
              <a:lnSpc>
                <a:spcPts val="3696"/>
              </a:lnSpc>
            </a:pPr>
            <a:r>
              <a:rPr lang="en-US" sz="2640">
                <a:solidFill>
                  <a:srgbClr val="FFFFFF"/>
                </a:solidFill>
                <a:latin typeface="Noto Serif Display ExtraCondensed"/>
                <a:ea typeface="Noto Serif Display ExtraCondensed"/>
                <a:cs typeface="Noto Serif Display ExtraCondensed"/>
                <a:sym typeface="Noto Serif Display ExtraCondensed"/>
              </a:rPr>
              <a:t>Синді Шкодрані ( 2015) - інженер з досліджень та розробок автономного водіння в компанії TomTom в Амстердамі, а також ментор АІ- стартапів.</a:t>
            </a:r>
          </a:p>
          <a:p>
            <a:pPr algn="r">
              <a:lnSpc>
                <a:spcPts val="3696"/>
              </a:lnSpc>
              <a:spcBef>
                <a:spcPct val="0"/>
              </a:spcBef>
            </a:pPr>
            <a:endParaRPr lang="en-US" sz="2640">
              <a:solidFill>
                <a:srgbClr val="FFFFFF"/>
              </a:solidFill>
              <a:latin typeface="Noto Serif Display ExtraCondensed"/>
              <a:ea typeface="Noto Serif Display ExtraCondensed"/>
              <a:cs typeface="Noto Serif Display ExtraCondensed"/>
              <a:sym typeface="Noto Serif Display ExtraCondensed"/>
            </a:endParaRPr>
          </a:p>
        </p:txBody>
      </p:sp>
      <p:sp>
        <p:nvSpPr>
          <p:cNvPr id="14" name="Freeform 14"/>
          <p:cNvSpPr/>
          <p:nvPr/>
        </p:nvSpPr>
        <p:spPr>
          <a:xfrm>
            <a:off x="11327065" y="5262911"/>
            <a:ext cx="2509813" cy="3424774"/>
          </a:xfrm>
          <a:custGeom>
            <a:avLst/>
            <a:gdLst/>
            <a:ahLst/>
            <a:cxnLst/>
            <a:rect l="l" t="t" r="r" b="b"/>
            <a:pathLst>
              <a:path w="2509813" h="3424774">
                <a:moveTo>
                  <a:pt x="0" y="0"/>
                </a:moveTo>
                <a:lnTo>
                  <a:pt x="2509814" y="0"/>
                </a:lnTo>
                <a:lnTo>
                  <a:pt x="2509814" y="3424774"/>
                </a:lnTo>
                <a:lnTo>
                  <a:pt x="0" y="3424774"/>
                </a:lnTo>
                <a:lnTo>
                  <a:pt x="0" y="0"/>
                </a:lnTo>
                <a:close/>
              </a:path>
            </a:pathLst>
          </a:custGeom>
          <a:blipFill>
            <a:blip r:embed="rId5"/>
            <a:stretch>
              <a:fillRect/>
            </a:stretch>
          </a:blipFill>
        </p:spPr>
      </p:sp>
      <p:sp>
        <p:nvSpPr>
          <p:cNvPr id="15" name="Freeform 15"/>
          <p:cNvSpPr/>
          <p:nvPr/>
        </p:nvSpPr>
        <p:spPr>
          <a:xfrm rot="3564285">
            <a:off x="13096502" y="8008019"/>
            <a:ext cx="983935" cy="323804"/>
          </a:xfrm>
          <a:custGeom>
            <a:avLst/>
            <a:gdLst/>
            <a:ahLst/>
            <a:cxnLst/>
            <a:rect l="l" t="t" r="r" b="b"/>
            <a:pathLst>
              <a:path w="983935" h="323804">
                <a:moveTo>
                  <a:pt x="0" y="0"/>
                </a:moveTo>
                <a:lnTo>
                  <a:pt x="983936" y="0"/>
                </a:lnTo>
                <a:lnTo>
                  <a:pt x="983936" y="323805"/>
                </a:lnTo>
                <a:lnTo>
                  <a:pt x="0" y="32380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6" name="Freeform 16"/>
          <p:cNvSpPr/>
          <p:nvPr/>
        </p:nvSpPr>
        <p:spPr>
          <a:xfrm rot="7827978">
            <a:off x="13297636" y="3448112"/>
            <a:ext cx="1054488" cy="347023"/>
          </a:xfrm>
          <a:custGeom>
            <a:avLst/>
            <a:gdLst/>
            <a:ahLst/>
            <a:cxnLst/>
            <a:rect l="l" t="t" r="r" b="b"/>
            <a:pathLst>
              <a:path w="1054488" h="347023">
                <a:moveTo>
                  <a:pt x="0" y="0"/>
                </a:moveTo>
                <a:lnTo>
                  <a:pt x="1054489" y="0"/>
                </a:lnTo>
                <a:lnTo>
                  <a:pt x="1054489" y="347022"/>
                </a:lnTo>
                <a:lnTo>
                  <a:pt x="0" y="34702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rot="-1473513">
            <a:off x="6863870" y="4313770"/>
            <a:ext cx="1723481" cy="517044"/>
          </a:xfrm>
          <a:custGeom>
            <a:avLst/>
            <a:gdLst/>
            <a:ahLst/>
            <a:cxnLst/>
            <a:rect l="l" t="t" r="r" b="b"/>
            <a:pathLst>
              <a:path w="1723481" h="517044">
                <a:moveTo>
                  <a:pt x="0" y="0"/>
                </a:moveTo>
                <a:lnTo>
                  <a:pt x="1723481" y="0"/>
                </a:lnTo>
                <a:lnTo>
                  <a:pt x="1723481" y="517044"/>
                </a:lnTo>
                <a:lnTo>
                  <a:pt x="0" y="51704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Freeform 18"/>
          <p:cNvSpPr/>
          <p:nvPr/>
        </p:nvSpPr>
        <p:spPr>
          <a:xfrm rot="-208446">
            <a:off x="6789786" y="9281464"/>
            <a:ext cx="1238774" cy="371632"/>
          </a:xfrm>
          <a:custGeom>
            <a:avLst/>
            <a:gdLst/>
            <a:ahLst/>
            <a:cxnLst/>
            <a:rect l="l" t="t" r="r" b="b"/>
            <a:pathLst>
              <a:path w="1238774" h="371632">
                <a:moveTo>
                  <a:pt x="0" y="0"/>
                </a:moveTo>
                <a:lnTo>
                  <a:pt x="1238774" y="0"/>
                </a:lnTo>
                <a:lnTo>
                  <a:pt x="1238774" y="371632"/>
                </a:lnTo>
                <a:lnTo>
                  <a:pt x="0" y="3716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6620446" y="711092"/>
            <a:ext cx="2523554" cy="2523554"/>
          </a:xfrm>
          <a:custGeom>
            <a:avLst/>
            <a:gdLst/>
            <a:ahLst/>
            <a:cxnLst/>
            <a:rect l="l" t="t" r="r" b="b"/>
            <a:pathLst>
              <a:path w="2523554" h="2523554">
                <a:moveTo>
                  <a:pt x="0" y="0"/>
                </a:moveTo>
                <a:lnTo>
                  <a:pt x="2523554" y="0"/>
                </a:lnTo>
                <a:lnTo>
                  <a:pt x="2523554" y="2523554"/>
                </a:lnTo>
                <a:lnTo>
                  <a:pt x="0" y="2523554"/>
                </a:lnTo>
                <a:lnTo>
                  <a:pt x="0" y="0"/>
                </a:lnTo>
                <a:close/>
              </a:path>
            </a:pathLst>
          </a:custGeom>
          <a:blipFill>
            <a:blip r:embed="rId2"/>
            <a:stretch>
              <a:fillRect/>
            </a:stretch>
          </a:blipFill>
        </p:spPr>
      </p:sp>
      <p:sp>
        <p:nvSpPr>
          <p:cNvPr id="3" name="Freeform 3"/>
          <p:cNvSpPr/>
          <p:nvPr/>
        </p:nvSpPr>
        <p:spPr>
          <a:xfrm>
            <a:off x="6378465" y="-141143"/>
            <a:ext cx="3098467" cy="4228023"/>
          </a:xfrm>
          <a:custGeom>
            <a:avLst/>
            <a:gdLst/>
            <a:ahLst/>
            <a:cxnLst/>
            <a:rect l="l" t="t" r="r" b="b"/>
            <a:pathLst>
              <a:path w="3098467" h="4228023">
                <a:moveTo>
                  <a:pt x="0" y="0"/>
                </a:moveTo>
                <a:lnTo>
                  <a:pt x="3098466" y="0"/>
                </a:lnTo>
                <a:lnTo>
                  <a:pt x="3098466" y="4228023"/>
                </a:lnTo>
                <a:lnTo>
                  <a:pt x="0" y="4228023"/>
                </a:lnTo>
                <a:lnTo>
                  <a:pt x="0" y="0"/>
                </a:lnTo>
                <a:close/>
              </a:path>
            </a:pathLst>
          </a:custGeom>
          <a:blipFill>
            <a:blip r:embed="rId3"/>
            <a:stretch>
              <a:fillRect/>
            </a:stretch>
          </a:blipFill>
        </p:spPr>
      </p:sp>
      <p:sp>
        <p:nvSpPr>
          <p:cNvPr id="4" name="Freeform 4"/>
          <p:cNvSpPr/>
          <p:nvPr/>
        </p:nvSpPr>
        <p:spPr>
          <a:xfrm>
            <a:off x="7879136" y="7487492"/>
            <a:ext cx="1974498" cy="1974498"/>
          </a:xfrm>
          <a:custGeom>
            <a:avLst/>
            <a:gdLst/>
            <a:ahLst/>
            <a:cxnLst/>
            <a:rect l="l" t="t" r="r" b="b"/>
            <a:pathLst>
              <a:path w="1974498" h="1974498">
                <a:moveTo>
                  <a:pt x="0" y="0"/>
                </a:moveTo>
                <a:lnTo>
                  <a:pt x="1974498" y="0"/>
                </a:lnTo>
                <a:lnTo>
                  <a:pt x="1974498" y="1974499"/>
                </a:lnTo>
                <a:lnTo>
                  <a:pt x="0" y="1974499"/>
                </a:lnTo>
                <a:lnTo>
                  <a:pt x="0" y="0"/>
                </a:lnTo>
                <a:close/>
              </a:path>
            </a:pathLst>
          </a:custGeom>
          <a:blipFill>
            <a:blip r:embed="rId4"/>
            <a:stretch>
              <a:fillRect/>
            </a:stretch>
          </a:blipFill>
        </p:spPr>
      </p:sp>
      <p:sp>
        <p:nvSpPr>
          <p:cNvPr id="5" name="TextBox 5"/>
          <p:cNvSpPr txBox="1"/>
          <p:nvPr/>
        </p:nvSpPr>
        <p:spPr>
          <a:xfrm>
            <a:off x="52415" y="8180710"/>
            <a:ext cx="7450181" cy="1896984"/>
          </a:xfrm>
          <a:prstGeom prst="rect">
            <a:avLst/>
          </a:prstGeom>
        </p:spPr>
        <p:txBody>
          <a:bodyPr lIns="0" tIns="0" rIns="0" bIns="0" rtlCol="0" anchor="t">
            <a:spAutoFit/>
          </a:bodyPr>
          <a:lstStyle/>
          <a:p>
            <a:pPr algn="l">
              <a:lnSpc>
                <a:spcPts val="3870"/>
              </a:lnSpc>
              <a:spcBef>
                <a:spcPct val="0"/>
              </a:spcBef>
            </a:pPr>
            <a:r>
              <a:rPr lang="en-US" sz="2764" dirty="0" err="1">
                <a:solidFill>
                  <a:srgbClr val="FFFFFF"/>
                </a:solidFill>
                <a:latin typeface="Noto Serif Display ExtraCondensed"/>
                <a:ea typeface="Noto Serif Display ExtraCondensed"/>
                <a:cs typeface="Noto Serif Display ExtraCondensed"/>
                <a:sym typeface="Noto Serif Display ExtraCondensed"/>
              </a:rPr>
              <a:t>Даніел</a:t>
            </a:r>
            <a:r>
              <a:rPr lang="en-US" sz="2764" dirty="0">
                <a:solidFill>
                  <a:srgbClr val="FFFFFF"/>
                </a:solidFill>
                <a:latin typeface="Noto Serif Display ExtraCondensed"/>
                <a:ea typeface="Noto Serif Display ExtraCondensed"/>
                <a:cs typeface="Noto Serif Display ExtraCondensed"/>
                <a:sym typeface="Noto Serif Display ExtraCondensed"/>
              </a:rPr>
              <a:t> </a:t>
            </a:r>
            <a:r>
              <a:rPr lang="en-US" sz="2764" dirty="0" err="1">
                <a:solidFill>
                  <a:srgbClr val="FFFFFF"/>
                </a:solidFill>
                <a:latin typeface="Noto Serif Display ExtraCondensed"/>
                <a:ea typeface="Noto Serif Display ExtraCondensed"/>
                <a:cs typeface="Noto Serif Display ExtraCondensed"/>
                <a:sym typeface="Noto Serif Display ExtraCondensed"/>
              </a:rPr>
              <a:t>Томов</a:t>
            </a:r>
            <a:r>
              <a:rPr lang="en-US" sz="2764" dirty="0">
                <a:solidFill>
                  <a:srgbClr val="FFFFFF"/>
                </a:solidFill>
                <a:latin typeface="Noto Serif Display ExtraCondensed"/>
                <a:ea typeface="Noto Serif Display ExtraCondensed"/>
                <a:cs typeface="Noto Serif Display ExtraCondensed"/>
                <a:sym typeface="Noto Serif Display ExtraCondensed"/>
              </a:rPr>
              <a:t>: </a:t>
            </a:r>
            <a:r>
              <a:rPr lang="en-US" sz="2764" dirty="0" err="1">
                <a:solidFill>
                  <a:srgbClr val="FFFFFF"/>
                </a:solidFill>
                <a:latin typeface="Noto Serif Display ExtraCondensed"/>
                <a:ea typeface="Noto Serif Display ExtraCondensed"/>
                <a:cs typeface="Noto Serif Display ExtraCondensed"/>
                <a:sym typeface="Noto Serif Display ExtraCondensed"/>
              </a:rPr>
              <a:t>Засновник</a:t>
            </a:r>
            <a:r>
              <a:rPr lang="en-US" sz="2764" dirty="0">
                <a:solidFill>
                  <a:srgbClr val="FFFFFF"/>
                </a:solidFill>
                <a:latin typeface="Noto Serif Display ExtraCondensed"/>
                <a:ea typeface="Noto Serif Display ExtraCondensed"/>
                <a:cs typeface="Noto Serif Display ExtraCondensed"/>
                <a:sym typeface="Noto Serif Display ExtraCondensed"/>
              </a:rPr>
              <a:t> Eleven Ventures, </a:t>
            </a:r>
            <a:r>
              <a:rPr lang="en-US" sz="2764" dirty="0" err="1">
                <a:solidFill>
                  <a:srgbClr val="FFFFFF"/>
                </a:solidFill>
                <a:latin typeface="Noto Serif Display ExtraCondensed"/>
                <a:ea typeface="Noto Serif Display ExtraCondensed"/>
                <a:cs typeface="Noto Serif Display ExtraCondensed"/>
                <a:sym typeface="Noto Serif Display ExtraCondensed"/>
              </a:rPr>
              <a:t>одного</a:t>
            </a:r>
            <a:r>
              <a:rPr lang="en-US" sz="2764" dirty="0">
                <a:solidFill>
                  <a:srgbClr val="FFFFFF"/>
                </a:solidFill>
                <a:latin typeface="Noto Serif Display ExtraCondensed"/>
                <a:ea typeface="Noto Serif Display ExtraCondensed"/>
                <a:cs typeface="Noto Serif Display ExtraCondensed"/>
                <a:sym typeface="Noto Serif Display ExtraCondensed"/>
              </a:rPr>
              <a:t> з </a:t>
            </a:r>
            <a:r>
              <a:rPr lang="en-US" sz="2764" dirty="0" err="1">
                <a:solidFill>
                  <a:srgbClr val="FFFFFF"/>
                </a:solidFill>
                <a:latin typeface="Noto Serif Display ExtraCondensed"/>
                <a:ea typeface="Noto Serif Display ExtraCondensed"/>
                <a:cs typeface="Noto Serif Display ExtraCondensed"/>
                <a:sym typeface="Noto Serif Display ExtraCondensed"/>
              </a:rPr>
              <a:t>провідних</a:t>
            </a:r>
            <a:r>
              <a:rPr lang="en-US" sz="2764" dirty="0">
                <a:solidFill>
                  <a:srgbClr val="FFFFFF"/>
                </a:solidFill>
                <a:latin typeface="Noto Serif Display ExtraCondensed"/>
                <a:ea typeface="Noto Serif Display ExtraCondensed"/>
                <a:cs typeface="Noto Serif Display ExtraCondensed"/>
                <a:sym typeface="Noto Serif Display ExtraCondensed"/>
              </a:rPr>
              <a:t> </a:t>
            </a:r>
            <a:r>
              <a:rPr lang="en-US" sz="2764" dirty="0" err="1">
                <a:solidFill>
                  <a:srgbClr val="FFFFFF"/>
                </a:solidFill>
                <a:latin typeface="Noto Serif Display ExtraCondensed"/>
                <a:ea typeface="Noto Serif Display ExtraCondensed"/>
                <a:cs typeface="Noto Serif Display ExtraCondensed"/>
                <a:sym typeface="Noto Serif Display ExtraCondensed"/>
              </a:rPr>
              <a:t>венчурних</a:t>
            </a:r>
            <a:r>
              <a:rPr lang="en-US" sz="2764" dirty="0">
                <a:solidFill>
                  <a:srgbClr val="FFFFFF"/>
                </a:solidFill>
                <a:latin typeface="Noto Serif Display ExtraCondensed"/>
                <a:ea typeface="Noto Serif Display ExtraCondensed"/>
                <a:cs typeface="Noto Serif Display ExtraCondensed"/>
                <a:sym typeface="Noto Serif Display ExtraCondensed"/>
              </a:rPr>
              <a:t> </a:t>
            </a:r>
            <a:r>
              <a:rPr lang="en-US" sz="2764" dirty="0" err="1">
                <a:solidFill>
                  <a:srgbClr val="FFFFFF"/>
                </a:solidFill>
                <a:latin typeface="Noto Serif Display ExtraCondensed"/>
                <a:ea typeface="Noto Serif Display ExtraCondensed"/>
                <a:cs typeface="Noto Serif Display ExtraCondensed"/>
                <a:sym typeface="Noto Serif Display ExtraCondensed"/>
              </a:rPr>
              <a:t>фондів</a:t>
            </a:r>
            <a:r>
              <a:rPr lang="en-US" sz="2764" dirty="0">
                <a:solidFill>
                  <a:srgbClr val="FFFFFF"/>
                </a:solidFill>
                <a:latin typeface="Noto Serif Display ExtraCondensed"/>
                <a:ea typeface="Noto Serif Display ExtraCondensed"/>
                <a:cs typeface="Noto Serif Display ExtraCondensed"/>
                <a:sym typeface="Noto Serif Display ExtraCondensed"/>
              </a:rPr>
              <a:t> у </a:t>
            </a:r>
            <a:r>
              <a:rPr lang="en-US" sz="2764" dirty="0" err="1">
                <a:solidFill>
                  <a:srgbClr val="FFFFFF"/>
                </a:solidFill>
                <a:latin typeface="Noto Serif Display ExtraCondensed"/>
                <a:ea typeface="Noto Serif Display ExtraCondensed"/>
                <a:cs typeface="Noto Serif Display ExtraCondensed"/>
                <a:sym typeface="Noto Serif Display ExtraCondensed"/>
              </a:rPr>
              <a:t>Південно-Східній</a:t>
            </a:r>
            <a:r>
              <a:rPr lang="en-US" sz="2764" dirty="0">
                <a:solidFill>
                  <a:srgbClr val="FFFFFF"/>
                </a:solidFill>
                <a:latin typeface="Noto Serif Display ExtraCondensed"/>
                <a:ea typeface="Noto Serif Display ExtraCondensed"/>
                <a:cs typeface="Noto Serif Display ExtraCondensed"/>
                <a:sym typeface="Noto Serif Display ExtraCondensed"/>
              </a:rPr>
              <a:t> </a:t>
            </a:r>
            <a:r>
              <a:rPr lang="en-US" sz="2764" dirty="0" err="1">
                <a:solidFill>
                  <a:srgbClr val="FFFFFF"/>
                </a:solidFill>
                <a:latin typeface="Noto Serif Display ExtraCondensed"/>
                <a:ea typeface="Noto Serif Display ExtraCondensed"/>
                <a:cs typeface="Noto Serif Display ExtraCondensed"/>
                <a:sym typeface="Noto Serif Display ExtraCondensed"/>
              </a:rPr>
              <a:t>Європі</a:t>
            </a:r>
            <a:r>
              <a:rPr lang="en-US" sz="2764" dirty="0">
                <a:solidFill>
                  <a:srgbClr val="FFFFFF"/>
                </a:solidFill>
                <a:latin typeface="Noto Serif Display ExtraCondensed"/>
                <a:ea typeface="Noto Serif Display ExtraCondensed"/>
                <a:cs typeface="Noto Serif Display ExtraCondensed"/>
                <a:sym typeface="Noto Serif Display ExtraCondensed"/>
              </a:rPr>
              <a:t>, </a:t>
            </a:r>
            <a:r>
              <a:rPr lang="en-US" sz="2764" dirty="0" err="1">
                <a:solidFill>
                  <a:srgbClr val="FFFFFF"/>
                </a:solidFill>
                <a:latin typeface="Noto Serif Display ExtraCondensed"/>
                <a:ea typeface="Noto Serif Display ExtraCondensed"/>
                <a:cs typeface="Noto Serif Display ExtraCondensed"/>
                <a:sym typeface="Noto Serif Display ExtraCondensed"/>
              </a:rPr>
              <a:t>та</a:t>
            </a:r>
            <a:r>
              <a:rPr lang="en-US" sz="2764" dirty="0">
                <a:solidFill>
                  <a:srgbClr val="FFFFFF"/>
                </a:solidFill>
                <a:latin typeface="Noto Serif Display ExtraCondensed"/>
                <a:ea typeface="Noto Serif Display ExtraCondensed"/>
                <a:cs typeface="Noto Serif Display ExtraCondensed"/>
                <a:sym typeface="Noto Serif Display ExtraCondensed"/>
              </a:rPr>
              <a:t> </a:t>
            </a:r>
            <a:r>
              <a:rPr lang="en-US" sz="2764" dirty="0" err="1">
                <a:solidFill>
                  <a:srgbClr val="FFFFFF"/>
                </a:solidFill>
                <a:latin typeface="Noto Serif Display ExtraCondensed"/>
                <a:ea typeface="Noto Serif Display ExtraCondensed"/>
                <a:cs typeface="Noto Serif Display ExtraCondensed"/>
                <a:sym typeface="Noto Serif Display ExtraCondensed"/>
              </a:rPr>
              <a:t>творець</a:t>
            </a:r>
            <a:r>
              <a:rPr lang="en-US" sz="2764" dirty="0">
                <a:solidFill>
                  <a:srgbClr val="FFFFFF"/>
                </a:solidFill>
                <a:latin typeface="Noto Serif Display ExtraCondensed"/>
                <a:ea typeface="Noto Serif Display ExtraCondensed"/>
                <a:cs typeface="Noto Serif Display ExtraCondensed"/>
                <a:sym typeface="Noto Serif Display ExtraCondensed"/>
              </a:rPr>
              <a:t> </a:t>
            </a:r>
            <a:r>
              <a:rPr lang="en-US" sz="2764" dirty="0" err="1">
                <a:solidFill>
                  <a:srgbClr val="FFFFFF"/>
                </a:solidFill>
                <a:latin typeface="Noto Serif Display ExtraCondensed"/>
                <a:ea typeface="Noto Serif Display ExtraCondensed"/>
                <a:cs typeface="Noto Serif Display ExtraCondensed"/>
                <a:sym typeface="Noto Serif Display ExtraCondensed"/>
              </a:rPr>
              <a:t>університетського</a:t>
            </a:r>
            <a:r>
              <a:rPr lang="en-US" sz="2764" dirty="0">
                <a:solidFill>
                  <a:srgbClr val="FFFFFF"/>
                </a:solidFill>
                <a:latin typeface="Noto Serif Display ExtraCondensed"/>
                <a:ea typeface="Noto Serif Display ExtraCondensed"/>
                <a:cs typeface="Noto Serif Display ExtraCondensed"/>
                <a:sym typeface="Noto Serif Display ExtraCondensed"/>
              </a:rPr>
              <a:t> </a:t>
            </a:r>
            <a:r>
              <a:rPr lang="en-US" sz="2764" dirty="0" err="1">
                <a:solidFill>
                  <a:srgbClr val="FFFFFF"/>
                </a:solidFill>
                <a:latin typeface="Noto Serif Display ExtraCondensed"/>
                <a:ea typeface="Noto Serif Display ExtraCondensed"/>
                <a:cs typeface="Noto Serif Display ExtraCondensed"/>
                <a:sym typeface="Noto Serif Display ExtraCondensed"/>
              </a:rPr>
              <a:t>акселератора</a:t>
            </a:r>
            <a:r>
              <a:rPr lang="en-US" sz="2764" dirty="0">
                <a:solidFill>
                  <a:srgbClr val="FFFFFF"/>
                </a:solidFill>
                <a:latin typeface="Noto Serif Display ExtraCondensed"/>
                <a:ea typeface="Noto Serif Display ExtraCondensed"/>
                <a:cs typeface="Noto Serif Display ExtraCondensed"/>
                <a:sym typeface="Noto Serif Display ExtraCondensed"/>
              </a:rPr>
              <a:t> Elevate</a:t>
            </a:r>
          </a:p>
        </p:txBody>
      </p:sp>
      <p:sp>
        <p:nvSpPr>
          <p:cNvPr id="6" name="Freeform 6"/>
          <p:cNvSpPr/>
          <p:nvPr/>
        </p:nvSpPr>
        <p:spPr>
          <a:xfrm>
            <a:off x="7682788" y="6739801"/>
            <a:ext cx="2693341" cy="3675208"/>
          </a:xfrm>
          <a:custGeom>
            <a:avLst/>
            <a:gdLst/>
            <a:ahLst/>
            <a:cxnLst/>
            <a:rect l="l" t="t" r="r" b="b"/>
            <a:pathLst>
              <a:path w="2693341" h="3675208">
                <a:moveTo>
                  <a:pt x="0" y="0"/>
                </a:moveTo>
                <a:lnTo>
                  <a:pt x="2693341" y="0"/>
                </a:lnTo>
                <a:lnTo>
                  <a:pt x="2693341" y="3675208"/>
                </a:lnTo>
                <a:lnTo>
                  <a:pt x="0" y="3675208"/>
                </a:lnTo>
                <a:lnTo>
                  <a:pt x="0" y="0"/>
                </a:lnTo>
                <a:close/>
              </a:path>
            </a:pathLst>
          </a:custGeom>
          <a:blipFill>
            <a:blip r:embed="rId3"/>
            <a:stretch>
              <a:fillRect/>
            </a:stretch>
          </a:blipFill>
        </p:spPr>
      </p:sp>
      <p:sp>
        <p:nvSpPr>
          <p:cNvPr id="7" name="Freeform 7"/>
          <p:cNvSpPr/>
          <p:nvPr/>
        </p:nvSpPr>
        <p:spPr>
          <a:xfrm>
            <a:off x="6332037" y="4343537"/>
            <a:ext cx="2139089" cy="2139089"/>
          </a:xfrm>
          <a:custGeom>
            <a:avLst/>
            <a:gdLst/>
            <a:ahLst/>
            <a:cxnLst/>
            <a:rect l="l" t="t" r="r" b="b"/>
            <a:pathLst>
              <a:path w="2139089" h="2139089">
                <a:moveTo>
                  <a:pt x="0" y="0"/>
                </a:moveTo>
                <a:lnTo>
                  <a:pt x="2139089" y="0"/>
                </a:lnTo>
                <a:lnTo>
                  <a:pt x="2139089" y="2139089"/>
                </a:lnTo>
                <a:lnTo>
                  <a:pt x="0" y="2139089"/>
                </a:lnTo>
                <a:lnTo>
                  <a:pt x="0" y="0"/>
                </a:lnTo>
                <a:close/>
              </a:path>
            </a:pathLst>
          </a:custGeom>
          <a:blipFill>
            <a:blip r:embed="rId5"/>
            <a:stretch>
              <a:fillRect/>
            </a:stretch>
          </a:blipFill>
        </p:spPr>
      </p:sp>
      <p:sp>
        <p:nvSpPr>
          <p:cNvPr id="8" name="TextBox 8"/>
          <p:cNvSpPr txBox="1"/>
          <p:nvPr/>
        </p:nvSpPr>
        <p:spPr>
          <a:xfrm>
            <a:off x="221457" y="1502985"/>
            <a:ext cx="6038646" cy="2804416"/>
          </a:xfrm>
          <a:prstGeom prst="rect">
            <a:avLst/>
          </a:prstGeom>
        </p:spPr>
        <p:txBody>
          <a:bodyPr lIns="0" tIns="0" rIns="0" bIns="0" rtlCol="0" anchor="t">
            <a:spAutoFit/>
          </a:bodyPr>
          <a:lstStyle/>
          <a:p>
            <a:pPr algn="l">
              <a:lnSpc>
                <a:spcPts val="3732"/>
              </a:lnSpc>
            </a:pPr>
            <a:r>
              <a:rPr lang="en-US" sz="2665">
                <a:solidFill>
                  <a:srgbClr val="FFFFFF"/>
                </a:solidFill>
                <a:latin typeface="Noto Serif Display ExtraCondensed"/>
                <a:ea typeface="Noto Serif Display ExtraCondensed"/>
                <a:cs typeface="Noto Serif Display ExtraCondensed"/>
                <a:sym typeface="Noto Serif Display ExtraCondensed"/>
              </a:rPr>
              <a:t>Димитар Цоцорков: Голова наглядової ради компанії Assarel-Medet та меценат, який активно підтримує університет через стипендії.</a:t>
            </a:r>
          </a:p>
          <a:p>
            <a:pPr algn="ctr">
              <a:lnSpc>
                <a:spcPts val="3732"/>
              </a:lnSpc>
            </a:pPr>
            <a:endParaRPr lang="en-US" sz="2665">
              <a:solidFill>
                <a:srgbClr val="FFFFFF"/>
              </a:solidFill>
              <a:latin typeface="Noto Serif Display ExtraCondensed"/>
              <a:ea typeface="Noto Serif Display ExtraCondensed"/>
              <a:cs typeface="Noto Serif Display ExtraCondensed"/>
              <a:sym typeface="Noto Serif Display ExtraCondensed"/>
            </a:endParaRPr>
          </a:p>
          <a:p>
            <a:pPr algn="ctr">
              <a:lnSpc>
                <a:spcPts val="3732"/>
              </a:lnSpc>
              <a:spcBef>
                <a:spcPct val="0"/>
              </a:spcBef>
            </a:pPr>
            <a:endParaRPr lang="en-US" sz="2665">
              <a:solidFill>
                <a:srgbClr val="FFFFFF"/>
              </a:solidFill>
              <a:latin typeface="Noto Serif Display ExtraCondensed"/>
              <a:ea typeface="Noto Serif Display ExtraCondensed"/>
              <a:cs typeface="Noto Serif Display ExtraCondensed"/>
              <a:sym typeface="Noto Serif Display ExtraCondensed"/>
            </a:endParaRPr>
          </a:p>
        </p:txBody>
      </p:sp>
      <p:sp>
        <p:nvSpPr>
          <p:cNvPr id="9" name="Freeform 9"/>
          <p:cNvSpPr/>
          <p:nvPr/>
        </p:nvSpPr>
        <p:spPr>
          <a:xfrm>
            <a:off x="6138808" y="3607536"/>
            <a:ext cx="2727577" cy="3721924"/>
          </a:xfrm>
          <a:custGeom>
            <a:avLst/>
            <a:gdLst/>
            <a:ahLst/>
            <a:cxnLst/>
            <a:rect l="l" t="t" r="r" b="b"/>
            <a:pathLst>
              <a:path w="2727577" h="3721924">
                <a:moveTo>
                  <a:pt x="0" y="0"/>
                </a:moveTo>
                <a:lnTo>
                  <a:pt x="2727577" y="0"/>
                </a:lnTo>
                <a:lnTo>
                  <a:pt x="2727577" y="3721925"/>
                </a:lnTo>
                <a:lnTo>
                  <a:pt x="0" y="3721925"/>
                </a:lnTo>
                <a:lnTo>
                  <a:pt x="0" y="0"/>
                </a:lnTo>
                <a:close/>
              </a:path>
            </a:pathLst>
          </a:custGeom>
          <a:blipFill>
            <a:blip r:embed="rId3"/>
            <a:stretch>
              <a:fillRect/>
            </a:stretch>
          </a:blipFill>
        </p:spPr>
      </p:sp>
      <p:sp>
        <p:nvSpPr>
          <p:cNvPr id="10" name="Freeform 10"/>
          <p:cNvSpPr/>
          <p:nvPr/>
        </p:nvSpPr>
        <p:spPr>
          <a:xfrm>
            <a:off x="10076793" y="1320317"/>
            <a:ext cx="2785081" cy="2219162"/>
          </a:xfrm>
          <a:custGeom>
            <a:avLst/>
            <a:gdLst/>
            <a:ahLst/>
            <a:cxnLst/>
            <a:rect l="l" t="t" r="r" b="b"/>
            <a:pathLst>
              <a:path w="2785081" h="2219162">
                <a:moveTo>
                  <a:pt x="0" y="0"/>
                </a:moveTo>
                <a:lnTo>
                  <a:pt x="2785081" y="0"/>
                </a:lnTo>
                <a:lnTo>
                  <a:pt x="2785081" y="2219163"/>
                </a:lnTo>
                <a:lnTo>
                  <a:pt x="0" y="2219163"/>
                </a:lnTo>
                <a:lnTo>
                  <a:pt x="0" y="0"/>
                </a:lnTo>
                <a:close/>
              </a:path>
            </a:pathLst>
          </a:custGeom>
          <a:blipFill>
            <a:blip r:embed="rId6"/>
            <a:stretch>
              <a:fillRect l="-29827"/>
            </a:stretch>
          </a:blipFill>
        </p:spPr>
      </p:sp>
      <p:sp>
        <p:nvSpPr>
          <p:cNvPr id="11" name="TextBox 11"/>
          <p:cNvSpPr txBox="1"/>
          <p:nvPr/>
        </p:nvSpPr>
        <p:spPr>
          <a:xfrm>
            <a:off x="13017710" y="1002952"/>
            <a:ext cx="5185513" cy="2530869"/>
          </a:xfrm>
          <a:prstGeom prst="rect">
            <a:avLst/>
          </a:prstGeom>
        </p:spPr>
        <p:txBody>
          <a:bodyPr lIns="0" tIns="0" rIns="0" bIns="0" rtlCol="0" anchor="t">
            <a:spAutoFit/>
          </a:bodyPr>
          <a:lstStyle/>
          <a:p>
            <a:pPr algn="r">
              <a:lnSpc>
                <a:spcPts val="4067"/>
              </a:lnSpc>
              <a:spcBef>
                <a:spcPct val="0"/>
              </a:spcBef>
            </a:pPr>
            <a:r>
              <a:rPr lang="en-US" sz="2905">
                <a:solidFill>
                  <a:srgbClr val="FFFFFF"/>
                </a:solidFill>
                <a:latin typeface="Noto Serif Display ExtraCondensed"/>
                <a:ea typeface="Noto Serif Display ExtraCondensed"/>
                <a:cs typeface="Noto Serif Display ExtraCondensed"/>
                <a:sym typeface="Noto Serif Display ExtraCondensed"/>
              </a:rPr>
              <a:t>Раліца Васілєва: Колишня ведуча CNN International в Атланті (отримала почесний ступінь доктора гуманітарних наук AUBG).</a:t>
            </a:r>
          </a:p>
        </p:txBody>
      </p:sp>
      <p:sp>
        <p:nvSpPr>
          <p:cNvPr id="12" name="Freeform 12"/>
          <p:cNvSpPr/>
          <p:nvPr/>
        </p:nvSpPr>
        <p:spPr>
          <a:xfrm>
            <a:off x="9997471" y="400734"/>
            <a:ext cx="2918207" cy="4058372"/>
          </a:xfrm>
          <a:custGeom>
            <a:avLst/>
            <a:gdLst/>
            <a:ahLst/>
            <a:cxnLst/>
            <a:rect l="l" t="t" r="r" b="b"/>
            <a:pathLst>
              <a:path w="2918207" h="4058372">
                <a:moveTo>
                  <a:pt x="0" y="0"/>
                </a:moveTo>
                <a:lnTo>
                  <a:pt x="2918207" y="0"/>
                </a:lnTo>
                <a:lnTo>
                  <a:pt x="2918207" y="4058373"/>
                </a:lnTo>
                <a:lnTo>
                  <a:pt x="0" y="4058373"/>
                </a:lnTo>
                <a:lnTo>
                  <a:pt x="0" y="0"/>
                </a:lnTo>
                <a:close/>
              </a:path>
            </a:pathLst>
          </a:custGeom>
          <a:blipFill>
            <a:blip r:embed="rId3"/>
            <a:stretch>
              <a:fillRect l="-975" t="-34" r="-975"/>
            </a:stretch>
          </a:blipFill>
        </p:spPr>
      </p:sp>
      <p:sp>
        <p:nvSpPr>
          <p:cNvPr id="13" name="Freeform 13"/>
          <p:cNvSpPr/>
          <p:nvPr/>
        </p:nvSpPr>
        <p:spPr>
          <a:xfrm>
            <a:off x="10606064" y="6420877"/>
            <a:ext cx="2440569" cy="2440569"/>
          </a:xfrm>
          <a:custGeom>
            <a:avLst/>
            <a:gdLst/>
            <a:ahLst/>
            <a:cxnLst/>
            <a:rect l="l" t="t" r="r" b="b"/>
            <a:pathLst>
              <a:path w="2440569" h="2440569">
                <a:moveTo>
                  <a:pt x="0" y="0"/>
                </a:moveTo>
                <a:lnTo>
                  <a:pt x="2440569" y="0"/>
                </a:lnTo>
                <a:lnTo>
                  <a:pt x="2440569" y="2440568"/>
                </a:lnTo>
                <a:lnTo>
                  <a:pt x="0" y="2440568"/>
                </a:lnTo>
                <a:lnTo>
                  <a:pt x="0" y="0"/>
                </a:lnTo>
                <a:close/>
              </a:path>
            </a:pathLst>
          </a:custGeom>
          <a:blipFill>
            <a:blip r:embed="rId7"/>
            <a:stretch>
              <a:fillRect/>
            </a:stretch>
          </a:blipFill>
        </p:spPr>
      </p:sp>
      <p:sp>
        <p:nvSpPr>
          <p:cNvPr id="14" name="TextBox 14"/>
          <p:cNvSpPr txBox="1"/>
          <p:nvPr/>
        </p:nvSpPr>
        <p:spPr>
          <a:xfrm>
            <a:off x="13112676" y="6759435"/>
            <a:ext cx="4995580" cy="2334246"/>
          </a:xfrm>
          <a:prstGeom prst="rect">
            <a:avLst/>
          </a:prstGeom>
        </p:spPr>
        <p:txBody>
          <a:bodyPr lIns="0" tIns="0" rIns="0" bIns="0" rtlCol="0" anchor="t">
            <a:spAutoFit/>
          </a:bodyPr>
          <a:lstStyle/>
          <a:p>
            <a:pPr algn="r">
              <a:lnSpc>
                <a:spcPts val="4647"/>
              </a:lnSpc>
              <a:spcBef>
                <a:spcPct val="0"/>
              </a:spcBef>
            </a:pPr>
            <a:r>
              <a:rPr lang="en-US" sz="3319" dirty="0" err="1">
                <a:solidFill>
                  <a:srgbClr val="FFFFFF"/>
                </a:solidFill>
                <a:latin typeface="Noto Serif Display ExtraCondensed"/>
                <a:ea typeface="Noto Serif Display ExtraCondensed"/>
                <a:cs typeface="Noto Serif Display ExtraCondensed"/>
                <a:sym typeface="Noto Serif Display ExtraCondensed"/>
              </a:rPr>
              <a:t>Моніка</a:t>
            </a:r>
            <a:r>
              <a:rPr lang="en-US" sz="3319" dirty="0">
                <a:solidFill>
                  <a:srgbClr val="FFFFFF"/>
                </a:solidFill>
                <a:latin typeface="Noto Serif Display ExtraCondensed"/>
                <a:ea typeface="Noto Serif Display ExtraCondensed"/>
                <a:cs typeface="Noto Serif Display ExtraCondensed"/>
                <a:sym typeface="Noto Serif Display ExtraCondensed"/>
              </a:rPr>
              <a:t> </a:t>
            </a:r>
            <a:r>
              <a:rPr lang="en-US" sz="3319" dirty="0" err="1">
                <a:solidFill>
                  <a:srgbClr val="FFFFFF"/>
                </a:solidFill>
                <a:latin typeface="Noto Serif Display ExtraCondensed"/>
                <a:ea typeface="Noto Serif Display ExtraCondensed"/>
                <a:cs typeface="Noto Serif Display ExtraCondensed"/>
                <a:sym typeface="Noto Serif Display ExtraCondensed"/>
              </a:rPr>
              <a:t>Євстатієва:Старший</a:t>
            </a:r>
            <a:r>
              <a:rPr lang="en-US" sz="3319" dirty="0">
                <a:solidFill>
                  <a:srgbClr val="FFFFFF"/>
                </a:solidFill>
                <a:latin typeface="Noto Serif Display ExtraCondensed"/>
                <a:ea typeface="Noto Serif Display ExtraCondensed"/>
                <a:cs typeface="Noto Serif Display ExtraCondensed"/>
                <a:sym typeface="Noto Serif Display ExtraCondensed"/>
              </a:rPr>
              <a:t> </a:t>
            </a:r>
            <a:r>
              <a:rPr lang="en-US" sz="3319" dirty="0" err="1">
                <a:solidFill>
                  <a:srgbClr val="FFFFFF"/>
                </a:solidFill>
                <a:latin typeface="Noto Serif Display ExtraCondensed"/>
                <a:ea typeface="Noto Serif Display ExtraCondensed"/>
                <a:cs typeface="Noto Serif Display ExtraCondensed"/>
                <a:sym typeface="Noto Serif Display ExtraCondensed"/>
              </a:rPr>
              <a:t>продюсер</a:t>
            </a:r>
            <a:r>
              <a:rPr lang="en-US" sz="3319" dirty="0">
                <a:solidFill>
                  <a:srgbClr val="FFFFFF"/>
                </a:solidFill>
                <a:latin typeface="Noto Serif Display ExtraCondensed"/>
                <a:ea typeface="Noto Serif Display ExtraCondensed"/>
                <a:cs typeface="Noto Serif Display ExtraCondensed"/>
                <a:sym typeface="Noto Serif Display ExtraCondensed"/>
              </a:rPr>
              <a:t> </a:t>
            </a:r>
            <a:r>
              <a:rPr lang="en-US" sz="3319" dirty="0" err="1">
                <a:solidFill>
                  <a:srgbClr val="FFFFFF"/>
                </a:solidFill>
                <a:latin typeface="Noto Serif Display ExtraCondensed"/>
                <a:ea typeface="Noto Serif Display ExtraCondensed"/>
                <a:cs typeface="Noto Serif Display ExtraCondensed"/>
                <a:sym typeface="Noto Serif Display ExtraCondensed"/>
              </a:rPr>
              <a:t>відділу</a:t>
            </a:r>
            <a:r>
              <a:rPr lang="en-US" sz="3319" dirty="0">
                <a:solidFill>
                  <a:srgbClr val="FFFFFF"/>
                </a:solidFill>
                <a:latin typeface="Noto Serif Display ExtraCondensed"/>
                <a:ea typeface="Noto Serif Display ExtraCondensed"/>
                <a:cs typeface="Noto Serif Display ExtraCondensed"/>
                <a:sym typeface="Noto Serif Display ExtraCondensed"/>
              </a:rPr>
              <a:t> </a:t>
            </a:r>
            <a:r>
              <a:rPr lang="en-US" sz="3319" dirty="0" err="1">
                <a:solidFill>
                  <a:srgbClr val="FFFFFF"/>
                </a:solidFill>
                <a:latin typeface="Noto Serif Display ExtraCondensed"/>
                <a:ea typeface="Noto Serif Display ExtraCondensed"/>
                <a:cs typeface="Noto Serif Display ExtraCondensed"/>
                <a:sym typeface="Noto Serif Display ExtraCondensed"/>
              </a:rPr>
              <a:t>розслідувань</a:t>
            </a:r>
            <a:r>
              <a:rPr lang="en-US" sz="3319" dirty="0">
                <a:solidFill>
                  <a:srgbClr val="FFFFFF"/>
                </a:solidFill>
                <a:latin typeface="Noto Serif Display ExtraCondensed"/>
                <a:ea typeface="Noto Serif Display ExtraCondensed"/>
                <a:cs typeface="Noto Serif Display ExtraCondensed"/>
                <a:sym typeface="Noto Serif Display ExtraCondensed"/>
              </a:rPr>
              <a:t> </a:t>
            </a:r>
            <a:r>
              <a:rPr lang="en-US" sz="3319" dirty="0" err="1">
                <a:solidFill>
                  <a:srgbClr val="FFFFFF"/>
                </a:solidFill>
                <a:latin typeface="Noto Serif Display ExtraCondensed"/>
                <a:ea typeface="Noto Serif Display ExtraCondensed"/>
                <a:cs typeface="Noto Serif Display ExtraCondensed"/>
                <a:sym typeface="Noto Serif Display ExtraCondensed"/>
              </a:rPr>
              <a:t>американського</a:t>
            </a:r>
            <a:r>
              <a:rPr lang="en-US" sz="3319" dirty="0">
                <a:solidFill>
                  <a:srgbClr val="FFFFFF"/>
                </a:solidFill>
                <a:latin typeface="Noto Serif Display ExtraCondensed"/>
                <a:ea typeface="Noto Serif Display ExtraCondensed"/>
                <a:cs typeface="Noto Serif Display ExtraCondensed"/>
                <a:sym typeface="Noto Serif Display ExtraCondensed"/>
              </a:rPr>
              <a:t> </a:t>
            </a:r>
            <a:r>
              <a:rPr lang="en-US" sz="3319" dirty="0" err="1">
                <a:solidFill>
                  <a:srgbClr val="FFFFFF"/>
                </a:solidFill>
                <a:latin typeface="Noto Serif Display ExtraCondensed"/>
                <a:ea typeface="Noto Serif Display ExtraCondensed"/>
                <a:cs typeface="Noto Serif Display ExtraCondensed"/>
                <a:sym typeface="Noto Serif Display ExtraCondensed"/>
              </a:rPr>
              <a:t>радіо</a:t>
            </a:r>
            <a:r>
              <a:rPr lang="en-US" sz="3319" dirty="0">
                <a:solidFill>
                  <a:srgbClr val="FFFFFF"/>
                </a:solidFill>
                <a:latin typeface="Noto Serif Display ExtraCondensed"/>
                <a:ea typeface="Noto Serif Display ExtraCondensed"/>
                <a:cs typeface="Noto Serif Display ExtraCondensed"/>
                <a:sym typeface="Noto Serif Display ExtraCondensed"/>
              </a:rPr>
              <a:t> NPR. </a:t>
            </a:r>
          </a:p>
        </p:txBody>
      </p:sp>
      <p:sp>
        <p:nvSpPr>
          <p:cNvPr id="15" name="Freeform 15"/>
          <p:cNvSpPr/>
          <p:nvPr/>
        </p:nvSpPr>
        <p:spPr>
          <a:xfrm>
            <a:off x="10329925" y="5413082"/>
            <a:ext cx="3211197" cy="4381849"/>
          </a:xfrm>
          <a:custGeom>
            <a:avLst/>
            <a:gdLst/>
            <a:ahLst/>
            <a:cxnLst/>
            <a:rect l="l" t="t" r="r" b="b"/>
            <a:pathLst>
              <a:path w="3211197" h="4381849">
                <a:moveTo>
                  <a:pt x="0" y="0"/>
                </a:moveTo>
                <a:lnTo>
                  <a:pt x="3211197" y="0"/>
                </a:lnTo>
                <a:lnTo>
                  <a:pt x="3211197" y="4381849"/>
                </a:lnTo>
                <a:lnTo>
                  <a:pt x="0" y="4381849"/>
                </a:lnTo>
                <a:lnTo>
                  <a:pt x="0" y="0"/>
                </a:lnTo>
                <a:close/>
              </a:path>
            </a:pathLst>
          </a:custGeom>
          <a:blipFill>
            <a:blip r:embed="rId3"/>
            <a:stretch>
              <a:fillRect/>
            </a:stretch>
          </a:blipFill>
        </p:spPr>
      </p:sp>
      <p:sp>
        <p:nvSpPr>
          <p:cNvPr id="16" name="Freeform 16"/>
          <p:cNvSpPr/>
          <p:nvPr/>
        </p:nvSpPr>
        <p:spPr>
          <a:xfrm rot="9014594">
            <a:off x="5354155" y="993416"/>
            <a:ext cx="1246672" cy="410268"/>
          </a:xfrm>
          <a:custGeom>
            <a:avLst/>
            <a:gdLst/>
            <a:ahLst/>
            <a:cxnLst/>
            <a:rect l="l" t="t" r="r" b="b"/>
            <a:pathLst>
              <a:path w="1246672" h="410268">
                <a:moveTo>
                  <a:pt x="0" y="0"/>
                </a:moveTo>
                <a:lnTo>
                  <a:pt x="1246672" y="0"/>
                </a:lnTo>
                <a:lnTo>
                  <a:pt x="1246672" y="410269"/>
                </a:lnTo>
                <a:lnTo>
                  <a:pt x="0" y="4102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TextBox 17"/>
          <p:cNvSpPr txBox="1"/>
          <p:nvPr/>
        </p:nvSpPr>
        <p:spPr>
          <a:xfrm>
            <a:off x="221457" y="5086350"/>
            <a:ext cx="5818772" cy="1856486"/>
          </a:xfrm>
          <a:prstGeom prst="rect">
            <a:avLst/>
          </a:prstGeom>
        </p:spPr>
        <p:txBody>
          <a:bodyPr lIns="0" tIns="0" rIns="0" bIns="0" rtlCol="0" anchor="t">
            <a:spAutoFit/>
          </a:bodyPr>
          <a:lstStyle/>
          <a:p>
            <a:pPr algn="l">
              <a:lnSpc>
                <a:spcPts val="3724"/>
              </a:lnSpc>
              <a:spcBef>
                <a:spcPct val="0"/>
              </a:spcBef>
            </a:pPr>
            <a:r>
              <a:rPr lang="en-US" sz="2660">
                <a:solidFill>
                  <a:srgbClr val="FFFFFF"/>
                </a:solidFill>
                <a:latin typeface="Noto Serif Display ExtraCondensed"/>
                <a:ea typeface="Noto Serif Display ExtraCondensed"/>
                <a:cs typeface="Noto Serif Display ExtraCondensed"/>
                <a:sym typeface="Noto Serif Display ExtraCondensed"/>
              </a:rPr>
              <a:t>Ануш Бабаджанян ('06): Відома фотографка агентства VII Photo Agency, чиї роботи висвітлюють соціальні конфлікти в Кавказькому регіоні</a:t>
            </a:r>
          </a:p>
        </p:txBody>
      </p:sp>
      <p:sp>
        <p:nvSpPr>
          <p:cNvPr id="18" name="Freeform 18"/>
          <p:cNvSpPr/>
          <p:nvPr/>
        </p:nvSpPr>
        <p:spPr>
          <a:xfrm rot="10006638">
            <a:off x="4981010" y="4882680"/>
            <a:ext cx="1246672" cy="410268"/>
          </a:xfrm>
          <a:custGeom>
            <a:avLst/>
            <a:gdLst/>
            <a:ahLst/>
            <a:cxnLst/>
            <a:rect l="l" t="t" r="r" b="b"/>
            <a:pathLst>
              <a:path w="1246672" h="410268">
                <a:moveTo>
                  <a:pt x="0" y="0"/>
                </a:moveTo>
                <a:lnTo>
                  <a:pt x="1246672" y="0"/>
                </a:lnTo>
                <a:lnTo>
                  <a:pt x="1246672" y="410269"/>
                </a:lnTo>
                <a:lnTo>
                  <a:pt x="0" y="4102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9"/>
          <p:cNvSpPr/>
          <p:nvPr/>
        </p:nvSpPr>
        <p:spPr>
          <a:xfrm rot="9519947">
            <a:off x="5997110" y="7984106"/>
            <a:ext cx="1246672" cy="410268"/>
          </a:xfrm>
          <a:custGeom>
            <a:avLst/>
            <a:gdLst/>
            <a:ahLst/>
            <a:cxnLst/>
            <a:rect l="l" t="t" r="r" b="b"/>
            <a:pathLst>
              <a:path w="1246672" h="410268">
                <a:moveTo>
                  <a:pt x="0" y="0"/>
                </a:moveTo>
                <a:lnTo>
                  <a:pt x="1246672" y="0"/>
                </a:lnTo>
                <a:lnTo>
                  <a:pt x="1246672" y="410268"/>
                </a:lnTo>
                <a:lnTo>
                  <a:pt x="0" y="4102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0" name="Freeform 20"/>
          <p:cNvSpPr/>
          <p:nvPr/>
        </p:nvSpPr>
        <p:spPr>
          <a:xfrm rot="-10800000" flipH="1">
            <a:off x="12917786" y="711092"/>
            <a:ext cx="1246672" cy="410268"/>
          </a:xfrm>
          <a:custGeom>
            <a:avLst/>
            <a:gdLst/>
            <a:ahLst/>
            <a:cxnLst/>
            <a:rect l="l" t="t" r="r" b="b"/>
            <a:pathLst>
              <a:path w="1246672" h="410268">
                <a:moveTo>
                  <a:pt x="1246672" y="0"/>
                </a:moveTo>
                <a:lnTo>
                  <a:pt x="0" y="0"/>
                </a:lnTo>
                <a:lnTo>
                  <a:pt x="0" y="410268"/>
                </a:lnTo>
                <a:lnTo>
                  <a:pt x="1246672" y="410268"/>
                </a:lnTo>
                <a:lnTo>
                  <a:pt x="1246672"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1" name="Freeform 21"/>
          <p:cNvSpPr/>
          <p:nvPr/>
        </p:nvSpPr>
        <p:spPr>
          <a:xfrm rot="-10532258" flipH="1">
            <a:off x="13350492" y="6737702"/>
            <a:ext cx="1246672" cy="410268"/>
          </a:xfrm>
          <a:custGeom>
            <a:avLst/>
            <a:gdLst/>
            <a:ahLst/>
            <a:cxnLst/>
            <a:rect l="l" t="t" r="r" b="b"/>
            <a:pathLst>
              <a:path w="1246672" h="410268">
                <a:moveTo>
                  <a:pt x="1246672" y="0"/>
                </a:moveTo>
                <a:lnTo>
                  <a:pt x="0" y="0"/>
                </a:lnTo>
                <a:lnTo>
                  <a:pt x="0" y="410268"/>
                </a:lnTo>
                <a:lnTo>
                  <a:pt x="1246672" y="410268"/>
                </a:lnTo>
                <a:lnTo>
                  <a:pt x="1246672"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extBox 2"/>
          <p:cNvSpPr txBox="1"/>
          <p:nvPr/>
        </p:nvSpPr>
        <p:spPr>
          <a:xfrm>
            <a:off x="3616300" y="-106829"/>
            <a:ext cx="10631445" cy="725659"/>
          </a:xfrm>
          <a:prstGeom prst="rect">
            <a:avLst/>
          </a:prstGeom>
        </p:spPr>
        <p:txBody>
          <a:bodyPr lIns="0" tIns="0" rIns="0" bIns="0" rtlCol="0" anchor="t">
            <a:spAutoFit/>
          </a:bodyPr>
          <a:lstStyle/>
          <a:p>
            <a:pPr algn="ctr">
              <a:lnSpc>
                <a:spcPts val="5977"/>
              </a:lnSpc>
              <a:spcBef>
                <a:spcPct val="0"/>
              </a:spcBef>
            </a:pPr>
            <a:r>
              <a:rPr lang="en-US" sz="4269" b="1">
                <a:solidFill>
                  <a:srgbClr val="FFFFFF"/>
                </a:solidFill>
                <a:latin typeface="Noto Serif Display ExtraCondensed Bold"/>
                <a:ea typeface="Noto Serif Display ExtraCondensed Bold"/>
                <a:cs typeface="Noto Serif Display ExtraCondensed Bold"/>
                <a:sym typeface="Noto Serif Display ExtraCondensed Bold"/>
              </a:rPr>
              <a:t>Вплив випускників університету на Америку</a:t>
            </a:r>
          </a:p>
        </p:txBody>
      </p:sp>
      <p:sp>
        <p:nvSpPr>
          <p:cNvPr id="3" name="TextBox 3"/>
          <p:cNvSpPr txBox="1"/>
          <p:nvPr/>
        </p:nvSpPr>
        <p:spPr>
          <a:xfrm>
            <a:off x="198951" y="693317"/>
            <a:ext cx="11343093" cy="1700420"/>
          </a:xfrm>
          <a:prstGeom prst="rect">
            <a:avLst/>
          </a:prstGeom>
        </p:spPr>
        <p:txBody>
          <a:bodyPr lIns="0" tIns="0" rIns="0" bIns="0" rtlCol="0" anchor="t">
            <a:spAutoFit/>
          </a:bodyPr>
          <a:lstStyle/>
          <a:p>
            <a:pPr algn="l">
              <a:lnSpc>
                <a:spcPts val="3401"/>
              </a:lnSpc>
              <a:spcBef>
                <a:spcPct val="0"/>
              </a:spcBef>
            </a:pPr>
            <a:r>
              <a:rPr lang="en-US" sz="2429" b="1">
                <a:solidFill>
                  <a:srgbClr val="FFFFFF"/>
                </a:solidFill>
                <a:latin typeface="Noto Serif Display ExtraCondensed Bold"/>
                <a:ea typeface="Noto Serif Display ExtraCondensed Bold"/>
                <a:cs typeface="Noto Serif Display ExtraCondensed Bold"/>
                <a:sym typeface="Noto Serif Display ExtraCondensed Bold"/>
              </a:rPr>
              <a:t>Христо Грозєв: Його вплив на американську політику та суспільство став колосальним після виходу фільму «Навальний», який здобув премію «Оскар» у 2023 році. Грозєв неодноразово виступав експертом у Конгресі США та на провідних телеканалах (CNN, NBC), розкриваючи схеми роботи іноземних спецслужб.</a:t>
            </a:r>
          </a:p>
        </p:txBody>
      </p:sp>
      <p:sp>
        <p:nvSpPr>
          <p:cNvPr id="4" name="TextBox 4"/>
          <p:cNvSpPr txBox="1"/>
          <p:nvPr/>
        </p:nvSpPr>
        <p:spPr>
          <a:xfrm>
            <a:off x="198951" y="2728137"/>
            <a:ext cx="11022391" cy="1690577"/>
          </a:xfrm>
          <a:prstGeom prst="rect">
            <a:avLst/>
          </a:prstGeom>
        </p:spPr>
        <p:txBody>
          <a:bodyPr lIns="0" tIns="0" rIns="0" bIns="0" rtlCol="0" anchor="t">
            <a:spAutoFit/>
          </a:bodyPr>
          <a:lstStyle/>
          <a:p>
            <a:pPr algn="l">
              <a:lnSpc>
                <a:spcPts val="3418"/>
              </a:lnSpc>
              <a:spcBef>
                <a:spcPct val="0"/>
              </a:spcBef>
            </a:pPr>
            <a:r>
              <a:rPr lang="en-US" sz="2441" b="1">
                <a:solidFill>
                  <a:srgbClr val="FFFFFF"/>
                </a:solidFill>
                <a:latin typeface="Noto Serif Display ExtraCondensed Bold"/>
                <a:ea typeface="Noto Serif Display ExtraCondensed Bold"/>
                <a:cs typeface="Noto Serif Display ExtraCondensed Bold"/>
                <a:sym typeface="Noto Serif Display ExtraCondensed Bold"/>
              </a:rPr>
              <a:t>Раліца Василєва: Протягом 23 років вона була обличчям CNN International в Атланті. Вона стала першою журналісткою з посткомуністичної Європи, яка вела головні новини для американської та світової аудиторії, формуючи порядок денний у часи воєн на Балканах та терактів 11 вересня.</a:t>
            </a:r>
          </a:p>
        </p:txBody>
      </p:sp>
      <p:sp>
        <p:nvSpPr>
          <p:cNvPr id="5" name="TextBox 5"/>
          <p:cNvSpPr txBox="1"/>
          <p:nvPr/>
        </p:nvSpPr>
        <p:spPr>
          <a:xfrm>
            <a:off x="198951" y="4912732"/>
            <a:ext cx="11129403" cy="1676350"/>
          </a:xfrm>
          <a:prstGeom prst="rect">
            <a:avLst/>
          </a:prstGeom>
        </p:spPr>
        <p:txBody>
          <a:bodyPr lIns="0" tIns="0" rIns="0" bIns="0" rtlCol="0" anchor="t">
            <a:spAutoFit/>
          </a:bodyPr>
          <a:lstStyle/>
          <a:p>
            <a:pPr algn="l">
              <a:lnSpc>
                <a:spcPts val="3412"/>
              </a:lnSpc>
              <a:spcBef>
                <a:spcPct val="0"/>
              </a:spcBef>
            </a:pPr>
            <a:r>
              <a:rPr lang="en-US" sz="2437" b="1">
                <a:solidFill>
                  <a:srgbClr val="FFFFFF"/>
                </a:solidFill>
                <a:latin typeface="Noto Serif Display ExtraCondensed Bold"/>
                <a:ea typeface="Noto Serif Display ExtraCondensed Bold"/>
                <a:cs typeface="Noto Serif Display ExtraCondensed Bold"/>
                <a:sym typeface="Noto Serif Display ExtraCondensed Bold"/>
              </a:rPr>
              <a:t>Моніка Євстатієва: Як старший продюсер розслідувань на NPR (Національне громадське радіо США), вона керує створенням контенту, який слухають мільйони американців щодня. Її репортажі про корупцію та соціальні зміни неодноразово відзначалися престижними журналістськими нагородами США.</a:t>
            </a:r>
          </a:p>
        </p:txBody>
      </p:sp>
      <p:sp>
        <p:nvSpPr>
          <p:cNvPr id="6" name="TextBox 6"/>
          <p:cNvSpPr txBox="1"/>
          <p:nvPr/>
        </p:nvSpPr>
        <p:spPr>
          <a:xfrm>
            <a:off x="198951" y="7084383"/>
            <a:ext cx="9168021" cy="1691204"/>
          </a:xfrm>
          <a:prstGeom prst="rect">
            <a:avLst/>
          </a:prstGeom>
        </p:spPr>
        <p:txBody>
          <a:bodyPr lIns="0" tIns="0" rIns="0" bIns="0" rtlCol="0" anchor="t">
            <a:spAutoFit/>
          </a:bodyPr>
          <a:lstStyle/>
          <a:p>
            <a:pPr algn="l">
              <a:lnSpc>
                <a:spcPts val="3384"/>
              </a:lnSpc>
              <a:spcBef>
                <a:spcPct val="0"/>
              </a:spcBef>
            </a:pPr>
            <a:r>
              <a:rPr lang="en-US" sz="2417" b="1">
                <a:solidFill>
                  <a:srgbClr val="FFFFFF"/>
                </a:solidFill>
                <a:latin typeface="Noto Serif Display ExtraCondensed Bold"/>
                <a:ea typeface="Noto Serif Display ExtraCondensed Bold"/>
                <a:cs typeface="Noto Serif Display ExtraCondensed Bold"/>
                <a:sym typeface="Noto Serif Display ExtraCondensed Bold"/>
              </a:rPr>
              <a:t>Ануш Бабаджанян: Її фотопроєкти регулярно публікуються в The New York Timesта National Geographic. Вона візуалізує для американського читача складні конфлікти та екологічні проблеми Кавказу та Центральної Азії.</a:t>
            </a:r>
          </a:p>
        </p:txBody>
      </p:sp>
      <p:sp>
        <p:nvSpPr>
          <p:cNvPr id="7" name="TextBox 7"/>
          <p:cNvSpPr txBox="1"/>
          <p:nvPr/>
        </p:nvSpPr>
        <p:spPr>
          <a:xfrm>
            <a:off x="12195784" y="616581"/>
            <a:ext cx="6042851" cy="2985393"/>
          </a:xfrm>
          <a:prstGeom prst="rect">
            <a:avLst/>
          </a:prstGeom>
        </p:spPr>
        <p:txBody>
          <a:bodyPr lIns="0" tIns="0" rIns="0" bIns="0" rtlCol="0" anchor="t">
            <a:spAutoFit/>
          </a:bodyPr>
          <a:lstStyle/>
          <a:p>
            <a:pPr algn="r">
              <a:lnSpc>
                <a:spcPts val="2998"/>
              </a:lnSpc>
              <a:spcBef>
                <a:spcPct val="0"/>
              </a:spcBef>
            </a:pPr>
            <a:r>
              <a:rPr lang="en-US" sz="2141" b="1">
                <a:solidFill>
                  <a:srgbClr val="FFFFFF"/>
                </a:solidFill>
                <a:latin typeface="Noto Serif Display ExtraCondensed Bold"/>
                <a:ea typeface="Noto Serif Display ExtraCondensed Bold"/>
                <a:cs typeface="Noto Serif Display ExtraCondensed Bold"/>
                <a:sym typeface="Noto Serif Display ExtraCondensed Bold"/>
              </a:rPr>
              <a:t>Синді Шкодрані: Працюючи інженером у Meta (Facebook), вона безпосередньо впливає на розвиток американських технологій комп'ютерного зору та доповненої реальності (AR), які використовують мільярди людей у всьому світі.</a:t>
            </a:r>
          </a:p>
          <a:p>
            <a:pPr algn="ctr">
              <a:lnSpc>
                <a:spcPts val="2998"/>
              </a:lnSpc>
              <a:spcBef>
                <a:spcPct val="0"/>
              </a:spcBef>
            </a:pPr>
            <a:endParaRPr lang="en-US" sz="2141" b="1">
              <a:solidFill>
                <a:srgbClr val="FFFFFF"/>
              </a:solidFill>
              <a:latin typeface="Noto Serif Display ExtraCondensed Bold"/>
              <a:ea typeface="Noto Serif Display ExtraCondensed Bold"/>
              <a:cs typeface="Noto Serif Display ExtraCondensed Bold"/>
              <a:sym typeface="Noto Serif Display ExtraCondensed Bold"/>
            </a:endParaRPr>
          </a:p>
          <a:p>
            <a:pPr algn="ctr">
              <a:lnSpc>
                <a:spcPts val="2998"/>
              </a:lnSpc>
              <a:spcBef>
                <a:spcPct val="0"/>
              </a:spcBef>
            </a:pPr>
            <a:endParaRPr lang="en-US" sz="2141"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8" name="TextBox 8"/>
          <p:cNvSpPr txBox="1"/>
          <p:nvPr/>
        </p:nvSpPr>
        <p:spPr>
          <a:xfrm>
            <a:off x="13094729" y="3107828"/>
            <a:ext cx="5142871" cy="1843005"/>
          </a:xfrm>
          <a:prstGeom prst="rect">
            <a:avLst/>
          </a:prstGeom>
        </p:spPr>
        <p:txBody>
          <a:bodyPr lIns="0" tIns="0" rIns="0" bIns="0" rtlCol="0" anchor="t">
            <a:spAutoFit/>
          </a:bodyPr>
          <a:lstStyle/>
          <a:p>
            <a:pPr algn="r">
              <a:lnSpc>
                <a:spcPts val="2999"/>
              </a:lnSpc>
              <a:spcBef>
                <a:spcPct val="0"/>
              </a:spcBef>
            </a:pPr>
            <a:r>
              <a:rPr lang="en-US" sz="2142" b="1">
                <a:solidFill>
                  <a:srgbClr val="FFFFFF"/>
                </a:solidFill>
                <a:latin typeface="Noto Serif Display ExtraCondensed Bold"/>
                <a:ea typeface="Noto Serif Display ExtraCondensed Bold"/>
                <a:cs typeface="Noto Serif Display ExtraCondensed Bold"/>
                <a:sym typeface="Noto Serif Display ExtraCondensed Bold"/>
              </a:rPr>
              <a:t>Даніель Томов: Через фонд Eleven Ventures він інтегрує балканські стартапи в американську екосистему, допомагаючи їм залучати капітал від фондів Кремнієвої долини.</a:t>
            </a:r>
          </a:p>
        </p:txBody>
      </p:sp>
      <p:sp>
        <p:nvSpPr>
          <p:cNvPr id="9" name="TextBox 9"/>
          <p:cNvSpPr txBox="1"/>
          <p:nvPr/>
        </p:nvSpPr>
        <p:spPr>
          <a:xfrm>
            <a:off x="12655031" y="5284954"/>
            <a:ext cx="5582569" cy="2584008"/>
          </a:xfrm>
          <a:prstGeom prst="rect">
            <a:avLst/>
          </a:prstGeom>
        </p:spPr>
        <p:txBody>
          <a:bodyPr lIns="0" tIns="0" rIns="0" bIns="0" rtlCol="0" anchor="t">
            <a:spAutoFit/>
          </a:bodyPr>
          <a:lstStyle/>
          <a:p>
            <a:pPr algn="r">
              <a:lnSpc>
                <a:spcPts val="2999"/>
              </a:lnSpc>
              <a:spcBef>
                <a:spcPct val="0"/>
              </a:spcBef>
            </a:pPr>
            <a:r>
              <a:rPr lang="en-US" sz="2142" b="1">
                <a:solidFill>
                  <a:srgbClr val="FFFFFF"/>
                </a:solidFill>
                <a:latin typeface="Noto Serif Display ExtraCondensed Bold"/>
                <a:ea typeface="Noto Serif Display ExtraCondensed Bold"/>
                <a:cs typeface="Noto Serif Display ExtraCondensed Bold"/>
                <a:sym typeface="Noto Serif Display ExtraCondensed Bold"/>
              </a:rPr>
              <a:t>Василь Терзієв: Його компанія Telerik була настільки успішною, що її викупила американська корпорація Progress Software за рекордні $262,5 млн. Це довело американському інвестору, що болгарські розробники можуть створювати продукт світового рівня</a:t>
            </a:r>
          </a:p>
        </p:txBody>
      </p:sp>
      <p:sp>
        <p:nvSpPr>
          <p:cNvPr id="10" name="TextBox 10"/>
          <p:cNvSpPr txBox="1"/>
          <p:nvPr/>
        </p:nvSpPr>
        <p:spPr>
          <a:xfrm>
            <a:off x="12630511" y="8160790"/>
            <a:ext cx="5581906" cy="1840844"/>
          </a:xfrm>
          <a:prstGeom prst="rect">
            <a:avLst/>
          </a:prstGeom>
        </p:spPr>
        <p:txBody>
          <a:bodyPr lIns="0" tIns="0" rIns="0" bIns="0" rtlCol="0" anchor="t">
            <a:spAutoFit/>
          </a:bodyPr>
          <a:lstStyle/>
          <a:p>
            <a:pPr algn="r">
              <a:lnSpc>
                <a:spcPts val="2999"/>
              </a:lnSpc>
              <a:spcBef>
                <a:spcPct val="0"/>
              </a:spcBef>
            </a:pPr>
            <a:r>
              <a:rPr lang="en-US" sz="2142" b="1">
                <a:solidFill>
                  <a:srgbClr val="FFFFFF"/>
                </a:solidFill>
                <a:latin typeface="Noto Serif Display ExtraCondensed Bold"/>
                <a:ea typeface="Noto Serif Display ExtraCondensed Bold"/>
                <a:cs typeface="Noto Serif Display ExtraCondensed Bold"/>
                <a:sym typeface="Noto Serif Display ExtraCondensed Bold"/>
              </a:rPr>
              <a:t>Димитр Цорцунов та інші топменеджери з дипломами AUBG впроваджують американські стандарти корпоративного управління в міжнародних компаніях, що працюють на ринку США</a:t>
            </a:r>
          </a:p>
        </p:txBody>
      </p:sp>
      <p:sp>
        <p:nvSpPr>
          <p:cNvPr id="11" name="Freeform 11"/>
          <p:cNvSpPr/>
          <p:nvPr/>
        </p:nvSpPr>
        <p:spPr>
          <a:xfrm>
            <a:off x="212012" y="8829946"/>
            <a:ext cx="1135180" cy="1443221"/>
          </a:xfrm>
          <a:custGeom>
            <a:avLst/>
            <a:gdLst/>
            <a:ahLst/>
            <a:cxnLst/>
            <a:rect l="l" t="t" r="r" b="b"/>
            <a:pathLst>
              <a:path w="1135180" h="1443221">
                <a:moveTo>
                  <a:pt x="0" y="0"/>
                </a:moveTo>
                <a:lnTo>
                  <a:pt x="1135180" y="0"/>
                </a:lnTo>
                <a:lnTo>
                  <a:pt x="1135180" y="1443221"/>
                </a:lnTo>
                <a:lnTo>
                  <a:pt x="0" y="1443221"/>
                </a:lnTo>
                <a:lnTo>
                  <a:pt x="0" y="0"/>
                </a:lnTo>
                <a:close/>
              </a:path>
            </a:pathLst>
          </a:custGeom>
          <a:blipFill>
            <a:blip r:embed="rId2"/>
            <a:stretch>
              <a:fillRect l="-53333" r="-37489"/>
            </a:stretch>
          </a:blipFill>
        </p:spPr>
      </p:sp>
      <p:sp>
        <p:nvSpPr>
          <p:cNvPr id="12" name="Freeform 12"/>
          <p:cNvSpPr/>
          <p:nvPr/>
        </p:nvSpPr>
        <p:spPr>
          <a:xfrm>
            <a:off x="1293370" y="8811029"/>
            <a:ext cx="1314564" cy="1549535"/>
          </a:xfrm>
          <a:custGeom>
            <a:avLst/>
            <a:gdLst/>
            <a:ahLst/>
            <a:cxnLst/>
            <a:rect l="l" t="t" r="r" b="b"/>
            <a:pathLst>
              <a:path w="1314564" h="1549535">
                <a:moveTo>
                  <a:pt x="0" y="0"/>
                </a:moveTo>
                <a:lnTo>
                  <a:pt x="1314565" y="0"/>
                </a:lnTo>
                <a:lnTo>
                  <a:pt x="1314565" y="1549535"/>
                </a:lnTo>
                <a:lnTo>
                  <a:pt x="0" y="1549535"/>
                </a:lnTo>
                <a:lnTo>
                  <a:pt x="0" y="0"/>
                </a:lnTo>
                <a:close/>
              </a:path>
            </a:pathLst>
          </a:custGeom>
          <a:blipFill>
            <a:blip r:embed="rId3"/>
            <a:stretch>
              <a:fillRect/>
            </a:stretch>
          </a:blipFill>
        </p:spPr>
      </p:sp>
      <p:sp>
        <p:nvSpPr>
          <p:cNvPr id="13" name="Freeform 13"/>
          <p:cNvSpPr/>
          <p:nvPr/>
        </p:nvSpPr>
        <p:spPr>
          <a:xfrm>
            <a:off x="2607935" y="8811029"/>
            <a:ext cx="1163805" cy="1683365"/>
          </a:xfrm>
          <a:custGeom>
            <a:avLst/>
            <a:gdLst/>
            <a:ahLst/>
            <a:cxnLst/>
            <a:rect l="l" t="t" r="r" b="b"/>
            <a:pathLst>
              <a:path w="1163805" h="1683365">
                <a:moveTo>
                  <a:pt x="0" y="0"/>
                </a:moveTo>
                <a:lnTo>
                  <a:pt x="1163804" y="0"/>
                </a:lnTo>
                <a:lnTo>
                  <a:pt x="1163804" y="1683366"/>
                </a:lnTo>
                <a:lnTo>
                  <a:pt x="0" y="1683366"/>
                </a:lnTo>
                <a:lnTo>
                  <a:pt x="0" y="0"/>
                </a:lnTo>
                <a:close/>
              </a:path>
            </a:pathLst>
          </a:custGeom>
          <a:blipFill>
            <a:blip r:embed="rId4"/>
            <a:stretch>
              <a:fillRect l="-10629" t="-10383" b="-4762"/>
            </a:stretch>
          </a:blipFill>
        </p:spPr>
      </p:sp>
      <p:sp>
        <p:nvSpPr>
          <p:cNvPr id="14" name="Freeform 14"/>
          <p:cNvSpPr/>
          <p:nvPr/>
        </p:nvSpPr>
        <p:spPr>
          <a:xfrm>
            <a:off x="7268038" y="8811029"/>
            <a:ext cx="1401066" cy="1636123"/>
          </a:xfrm>
          <a:custGeom>
            <a:avLst/>
            <a:gdLst/>
            <a:ahLst/>
            <a:cxnLst/>
            <a:rect l="l" t="t" r="r" b="b"/>
            <a:pathLst>
              <a:path w="1401066" h="1636123">
                <a:moveTo>
                  <a:pt x="0" y="0"/>
                </a:moveTo>
                <a:lnTo>
                  <a:pt x="1401065" y="0"/>
                </a:lnTo>
                <a:lnTo>
                  <a:pt x="1401065" y="1636123"/>
                </a:lnTo>
                <a:lnTo>
                  <a:pt x="0" y="1636123"/>
                </a:lnTo>
                <a:lnTo>
                  <a:pt x="0" y="0"/>
                </a:lnTo>
                <a:close/>
              </a:path>
            </a:pathLst>
          </a:custGeom>
          <a:blipFill>
            <a:blip r:embed="rId5"/>
            <a:stretch>
              <a:fillRect l="-63823" r="-15833"/>
            </a:stretch>
          </a:blipFill>
        </p:spPr>
      </p:sp>
      <p:sp>
        <p:nvSpPr>
          <p:cNvPr id="15" name="Freeform 15"/>
          <p:cNvSpPr/>
          <p:nvPr/>
        </p:nvSpPr>
        <p:spPr>
          <a:xfrm>
            <a:off x="3696467" y="8811029"/>
            <a:ext cx="1873075" cy="1681106"/>
          </a:xfrm>
          <a:custGeom>
            <a:avLst/>
            <a:gdLst/>
            <a:ahLst/>
            <a:cxnLst/>
            <a:rect l="l" t="t" r="r" b="b"/>
            <a:pathLst>
              <a:path w="1873075" h="1681106">
                <a:moveTo>
                  <a:pt x="0" y="0"/>
                </a:moveTo>
                <a:lnTo>
                  <a:pt x="1873076" y="0"/>
                </a:lnTo>
                <a:lnTo>
                  <a:pt x="1873076" y="1681106"/>
                </a:lnTo>
                <a:lnTo>
                  <a:pt x="0" y="1681106"/>
                </a:lnTo>
                <a:lnTo>
                  <a:pt x="0" y="0"/>
                </a:lnTo>
                <a:close/>
              </a:path>
            </a:pathLst>
          </a:custGeom>
          <a:blipFill>
            <a:blip r:embed="rId6"/>
            <a:stretch>
              <a:fillRect t="-5709" b="-5709"/>
            </a:stretch>
          </a:blipFill>
        </p:spPr>
      </p:sp>
      <p:sp>
        <p:nvSpPr>
          <p:cNvPr id="16" name="Freeform 16"/>
          <p:cNvSpPr/>
          <p:nvPr/>
        </p:nvSpPr>
        <p:spPr>
          <a:xfrm>
            <a:off x="8610161" y="8809331"/>
            <a:ext cx="1596971" cy="1596971"/>
          </a:xfrm>
          <a:custGeom>
            <a:avLst/>
            <a:gdLst/>
            <a:ahLst/>
            <a:cxnLst/>
            <a:rect l="l" t="t" r="r" b="b"/>
            <a:pathLst>
              <a:path w="1596971" h="1596971">
                <a:moveTo>
                  <a:pt x="0" y="0"/>
                </a:moveTo>
                <a:lnTo>
                  <a:pt x="1596971" y="0"/>
                </a:lnTo>
                <a:lnTo>
                  <a:pt x="1596971" y="1596972"/>
                </a:lnTo>
                <a:lnTo>
                  <a:pt x="0" y="1596972"/>
                </a:lnTo>
                <a:lnTo>
                  <a:pt x="0" y="0"/>
                </a:lnTo>
                <a:close/>
              </a:path>
            </a:pathLst>
          </a:custGeom>
          <a:blipFill>
            <a:blip r:embed="rId7"/>
            <a:stretch>
              <a:fillRect/>
            </a:stretch>
          </a:blipFill>
        </p:spPr>
      </p:sp>
      <p:sp>
        <p:nvSpPr>
          <p:cNvPr id="17" name="Freeform 17"/>
          <p:cNvSpPr/>
          <p:nvPr/>
        </p:nvSpPr>
        <p:spPr>
          <a:xfrm>
            <a:off x="5544010" y="8801458"/>
            <a:ext cx="1808851" cy="1808851"/>
          </a:xfrm>
          <a:custGeom>
            <a:avLst/>
            <a:gdLst/>
            <a:ahLst/>
            <a:cxnLst/>
            <a:rect l="l" t="t" r="r" b="b"/>
            <a:pathLst>
              <a:path w="1808851" h="1808851">
                <a:moveTo>
                  <a:pt x="0" y="0"/>
                </a:moveTo>
                <a:lnTo>
                  <a:pt x="1808851" y="0"/>
                </a:lnTo>
                <a:lnTo>
                  <a:pt x="1808851" y="1808851"/>
                </a:lnTo>
                <a:lnTo>
                  <a:pt x="0" y="1808851"/>
                </a:lnTo>
                <a:lnTo>
                  <a:pt x="0" y="0"/>
                </a:lnTo>
                <a:close/>
              </a:path>
            </a:pathLst>
          </a:custGeom>
          <a:blipFill>
            <a:blip r:embed="rId8"/>
            <a:stretch>
              <a:fillRect/>
            </a:stretch>
          </a:blipFill>
        </p:spPr>
      </p:sp>
      <p:sp>
        <p:nvSpPr>
          <p:cNvPr id="18" name="Freeform 18"/>
          <p:cNvSpPr/>
          <p:nvPr/>
        </p:nvSpPr>
        <p:spPr>
          <a:xfrm>
            <a:off x="10066367" y="8809331"/>
            <a:ext cx="1860466" cy="1482426"/>
          </a:xfrm>
          <a:custGeom>
            <a:avLst/>
            <a:gdLst/>
            <a:ahLst/>
            <a:cxnLst/>
            <a:rect l="l" t="t" r="r" b="b"/>
            <a:pathLst>
              <a:path w="1860466" h="1482426">
                <a:moveTo>
                  <a:pt x="0" y="0"/>
                </a:moveTo>
                <a:lnTo>
                  <a:pt x="1860466" y="0"/>
                </a:lnTo>
                <a:lnTo>
                  <a:pt x="1860466" y="1482427"/>
                </a:lnTo>
                <a:lnTo>
                  <a:pt x="0" y="1482427"/>
                </a:lnTo>
                <a:lnTo>
                  <a:pt x="0" y="0"/>
                </a:lnTo>
                <a:close/>
              </a:path>
            </a:pathLst>
          </a:custGeom>
          <a:blipFill>
            <a:blip r:embed="rId9"/>
            <a:stretch>
              <a:fillRect l="-29827"/>
            </a:stretch>
          </a:blipFill>
        </p:spPr>
      </p:sp>
      <p:sp>
        <p:nvSpPr>
          <p:cNvPr id="19" name="Freeform 19"/>
          <p:cNvSpPr/>
          <p:nvPr/>
        </p:nvSpPr>
        <p:spPr>
          <a:xfrm>
            <a:off x="11549679" y="8801458"/>
            <a:ext cx="1526894" cy="1526894"/>
          </a:xfrm>
          <a:custGeom>
            <a:avLst/>
            <a:gdLst/>
            <a:ahLst/>
            <a:cxnLst/>
            <a:rect l="l" t="t" r="r" b="b"/>
            <a:pathLst>
              <a:path w="1526894" h="1526894">
                <a:moveTo>
                  <a:pt x="0" y="0"/>
                </a:moveTo>
                <a:lnTo>
                  <a:pt x="1526894" y="0"/>
                </a:lnTo>
                <a:lnTo>
                  <a:pt x="1526894" y="1526895"/>
                </a:lnTo>
                <a:lnTo>
                  <a:pt x="0" y="1526895"/>
                </a:lnTo>
                <a:lnTo>
                  <a:pt x="0" y="0"/>
                </a:lnTo>
                <a:close/>
              </a:path>
            </a:pathLst>
          </a:custGeom>
          <a:blipFill>
            <a:blip r:embed="rId10"/>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48608" y="1955703"/>
            <a:ext cx="8940708" cy="8812524"/>
          </a:xfrm>
          <a:prstGeom prst="rect">
            <a:avLst/>
          </a:prstGeom>
        </p:spPr>
      </p:pic>
      <p:sp>
        <p:nvSpPr>
          <p:cNvPr id="3" name="TextBox 3"/>
          <p:cNvSpPr txBox="1"/>
          <p:nvPr/>
        </p:nvSpPr>
        <p:spPr>
          <a:xfrm>
            <a:off x="8777089" y="1223590"/>
            <a:ext cx="8981311" cy="1663987"/>
          </a:xfrm>
          <a:prstGeom prst="rect">
            <a:avLst/>
          </a:prstGeom>
        </p:spPr>
        <p:txBody>
          <a:bodyPr lIns="0" tIns="0" rIns="0" bIns="0" rtlCol="0" anchor="t">
            <a:spAutoFit/>
          </a:bodyPr>
          <a:lstStyle/>
          <a:p>
            <a:pPr algn="ctr">
              <a:lnSpc>
                <a:spcPts val="3309"/>
              </a:lnSpc>
            </a:pPr>
            <a:r>
              <a:rPr lang="en-US" sz="2363" b="1">
                <a:solidFill>
                  <a:srgbClr val="E4D6CA"/>
                </a:solidFill>
                <a:latin typeface="Noto Serif Display ExtraCondensed Bold"/>
                <a:ea typeface="Noto Serif Display ExtraCondensed Bold"/>
                <a:cs typeface="Noto Serif Display ExtraCondensed Bold"/>
                <a:sym typeface="Noto Serif Display ExtraCondensed Bold"/>
              </a:rPr>
              <a:t>(2022)</a:t>
            </a:r>
            <a:r>
              <a:rPr lang="en-US" sz="2363" b="1">
                <a:solidFill>
                  <a:srgbClr val="FFFFFF"/>
                </a:solidFill>
                <a:latin typeface="Noto Serif Display ExtraCondensed Bold"/>
                <a:ea typeface="Noto Serif Display ExtraCondensed Bold"/>
                <a:cs typeface="Noto Serif Display ExtraCondensed Bold"/>
                <a:sym typeface="Noto Serif Display ExtraCondensed Bold"/>
              </a:rPr>
              <a:t>Університет підтвердив свої провідні позиції в національних рейтингах Болгарії, посівши перші місця за спеціальностями «Бізнес-адміністрування», «Журналістика» та «Політологія».</a:t>
            </a:r>
          </a:p>
          <a:p>
            <a:pPr algn="ctr">
              <a:lnSpc>
                <a:spcPts val="3309"/>
              </a:lnSpc>
              <a:spcBef>
                <a:spcPct val="0"/>
              </a:spcBef>
            </a:pPr>
            <a:endParaRPr lang="en-US" sz="2363"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4" name="TextBox 4"/>
          <p:cNvSpPr txBox="1"/>
          <p:nvPr/>
        </p:nvSpPr>
        <p:spPr>
          <a:xfrm>
            <a:off x="9019767" y="2762524"/>
            <a:ext cx="8239533" cy="2083252"/>
          </a:xfrm>
          <a:prstGeom prst="rect">
            <a:avLst/>
          </a:prstGeom>
        </p:spPr>
        <p:txBody>
          <a:bodyPr lIns="0" tIns="0" rIns="0" bIns="0" rtlCol="0" anchor="t">
            <a:spAutoFit/>
          </a:bodyPr>
          <a:lstStyle/>
          <a:p>
            <a:pPr algn="ctr">
              <a:lnSpc>
                <a:spcPts val="3300"/>
              </a:lnSpc>
            </a:pPr>
            <a:r>
              <a:rPr lang="en-US" sz="2357" b="1">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357" b="1">
                <a:solidFill>
                  <a:srgbClr val="E4D6CA"/>
                </a:solidFill>
                <a:latin typeface="Noto Serif Display ExtraCondensed Bold"/>
                <a:ea typeface="Noto Serif Display ExtraCondensed Bold"/>
                <a:cs typeface="Noto Serif Display ExtraCondensed Bold"/>
                <a:sym typeface="Noto Serif Display ExtraCondensed Bold"/>
              </a:rPr>
              <a:t>2023–2024</a:t>
            </a:r>
            <a:r>
              <a:rPr lang="en-US" sz="2357" b="1">
                <a:solidFill>
                  <a:srgbClr val="FFFFFF"/>
                </a:solidFill>
                <a:latin typeface="Noto Serif Display ExtraCondensed Bold"/>
                <a:ea typeface="Noto Serif Display ExtraCondensed Bold"/>
                <a:cs typeface="Noto Serif Display ExtraCondensed Bold"/>
                <a:sym typeface="Noto Serif Display ExtraCondensed Bold"/>
              </a:rPr>
              <a:t> : Суттєве підвищення академічного престижу. У 2024 році AUBG отримав нову шестирічну акредитацію з оцінкою 9.31 (порівняно з попередньою 9.09), що засвідчує значне зростання стандартів освіти. теж саме про другий</a:t>
            </a:r>
          </a:p>
          <a:p>
            <a:pPr algn="ctr">
              <a:lnSpc>
                <a:spcPts val="3300"/>
              </a:lnSpc>
              <a:spcBef>
                <a:spcPct val="0"/>
              </a:spcBef>
            </a:pPr>
            <a:endParaRPr lang="en-US" sz="2357"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5" name="TextBox 5"/>
          <p:cNvSpPr txBox="1"/>
          <p:nvPr/>
        </p:nvSpPr>
        <p:spPr>
          <a:xfrm>
            <a:off x="9019767" y="4800689"/>
            <a:ext cx="8239533" cy="2083207"/>
          </a:xfrm>
          <a:prstGeom prst="rect">
            <a:avLst/>
          </a:prstGeom>
        </p:spPr>
        <p:txBody>
          <a:bodyPr lIns="0" tIns="0" rIns="0" bIns="0" rtlCol="0" anchor="t">
            <a:spAutoFit/>
          </a:bodyPr>
          <a:lstStyle/>
          <a:p>
            <a:pPr algn="ctr">
              <a:lnSpc>
                <a:spcPts val="3302"/>
              </a:lnSpc>
            </a:pPr>
            <a:r>
              <a:rPr lang="en-US" sz="2358" b="1">
                <a:solidFill>
                  <a:srgbClr val="E4D6CA"/>
                </a:solidFill>
                <a:latin typeface="Noto Serif Display ExtraCondensed Bold"/>
                <a:ea typeface="Noto Serif Display ExtraCondensed Bold"/>
                <a:cs typeface="Noto Serif Display ExtraCondensed Bold"/>
                <a:sym typeface="Noto Serif Display ExtraCondensed Bold"/>
              </a:rPr>
              <a:t>2024–2025</a:t>
            </a:r>
            <a:r>
              <a:rPr lang="en-US" sz="2358" b="1">
                <a:solidFill>
                  <a:srgbClr val="FFFFFF"/>
                </a:solidFill>
                <a:latin typeface="Noto Serif Display ExtraCondensed Bold"/>
                <a:ea typeface="Noto Serif Display ExtraCondensed Bold"/>
                <a:cs typeface="Noto Serif Display ExtraCondensed Bold"/>
                <a:sym typeface="Noto Serif Display ExtraCondensed Bold"/>
              </a:rPr>
              <a:t>: Зафіксовано рекордні показники набору студентів і подальше розширення освітніх програм. У 2024 році університет уперше за тривалий період достроково завершив прийом заяв у зв’язку з повною заповненістю кампусу.</a:t>
            </a:r>
          </a:p>
          <a:p>
            <a:pPr algn="ctr">
              <a:lnSpc>
                <a:spcPts val="3302"/>
              </a:lnSpc>
              <a:spcBef>
                <a:spcPct val="0"/>
              </a:spcBef>
            </a:pPr>
            <a:endParaRPr lang="en-US" sz="2358"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6" name="TextBox 6"/>
          <p:cNvSpPr txBox="1"/>
          <p:nvPr/>
        </p:nvSpPr>
        <p:spPr>
          <a:xfrm>
            <a:off x="9019767" y="6836271"/>
            <a:ext cx="8239533" cy="2083207"/>
          </a:xfrm>
          <a:prstGeom prst="rect">
            <a:avLst/>
          </a:prstGeom>
        </p:spPr>
        <p:txBody>
          <a:bodyPr lIns="0" tIns="0" rIns="0" bIns="0" rtlCol="0" anchor="t">
            <a:spAutoFit/>
          </a:bodyPr>
          <a:lstStyle/>
          <a:p>
            <a:pPr algn="ctr">
              <a:lnSpc>
                <a:spcPts val="3302"/>
              </a:lnSpc>
            </a:pPr>
            <a:r>
              <a:rPr lang="en-US" sz="2358" b="1">
                <a:solidFill>
                  <a:srgbClr val="E4D6CA"/>
                </a:solidFill>
                <a:latin typeface="Noto Serif Display ExtraCondensed Bold"/>
                <a:ea typeface="Noto Serif Display ExtraCondensed Bold"/>
                <a:cs typeface="Noto Serif Display ExtraCondensed Bold"/>
                <a:sym typeface="Noto Serif Display ExtraCondensed Bold"/>
              </a:rPr>
              <a:t>Очікування на 2026 рік:  </a:t>
            </a:r>
            <a:r>
              <a:rPr lang="en-US" sz="2358" b="1">
                <a:solidFill>
                  <a:srgbClr val="FFFFFF"/>
                </a:solidFill>
                <a:latin typeface="Noto Serif Display ExtraCondensed Bold"/>
                <a:ea typeface="Noto Serif Display ExtraCondensed Bold"/>
                <a:cs typeface="Noto Serif Display ExtraCondensed Bold"/>
                <a:sym typeface="Noto Serif Display ExtraCondensed Bold"/>
              </a:rPr>
              <a:t>передбаченне подальше зростання ключових показників розвитку університету завдяки реалізації п’ятирічного стратегічного плану та активізації науково-дослідної діяльності.</a:t>
            </a:r>
          </a:p>
          <a:p>
            <a:pPr algn="ctr">
              <a:lnSpc>
                <a:spcPts val="3302"/>
              </a:lnSpc>
            </a:pPr>
            <a:endParaRPr lang="en-US" sz="2358"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7" name="Freeform 7"/>
          <p:cNvSpPr/>
          <p:nvPr/>
        </p:nvSpPr>
        <p:spPr>
          <a:xfrm flipH="1">
            <a:off x="9265724" y="2593914"/>
            <a:ext cx="1703375" cy="213696"/>
          </a:xfrm>
          <a:custGeom>
            <a:avLst/>
            <a:gdLst/>
            <a:ahLst/>
            <a:cxnLst/>
            <a:rect l="l" t="t" r="r" b="b"/>
            <a:pathLst>
              <a:path w="1703375" h="213696">
                <a:moveTo>
                  <a:pt x="1703375" y="0"/>
                </a:moveTo>
                <a:lnTo>
                  <a:pt x="0" y="0"/>
                </a:lnTo>
                <a:lnTo>
                  <a:pt x="0" y="213696"/>
                </a:lnTo>
                <a:lnTo>
                  <a:pt x="1703375" y="213696"/>
                </a:lnTo>
                <a:lnTo>
                  <a:pt x="1703375"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8" name="Freeform 8"/>
          <p:cNvSpPr/>
          <p:nvPr/>
        </p:nvSpPr>
        <p:spPr>
          <a:xfrm flipH="1">
            <a:off x="10779714" y="2590814"/>
            <a:ext cx="1703375" cy="213696"/>
          </a:xfrm>
          <a:custGeom>
            <a:avLst/>
            <a:gdLst/>
            <a:ahLst/>
            <a:cxnLst/>
            <a:rect l="l" t="t" r="r" b="b"/>
            <a:pathLst>
              <a:path w="1703375" h="213696">
                <a:moveTo>
                  <a:pt x="1703376" y="0"/>
                </a:moveTo>
                <a:lnTo>
                  <a:pt x="0" y="0"/>
                </a:lnTo>
                <a:lnTo>
                  <a:pt x="0" y="213697"/>
                </a:lnTo>
                <a:lnTo>
                  <a:pt x="1703376" y="213697"/>
                </a:lnTo>
                <a:lnTo>
                  <a:pt x="1703376"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9" name="Freeform 9"/>
          <p:cNvSpPr/>
          <p:nvPr/>
        </p:nvSpPr>
        <p:spPr>
          <a:xfrm flipH="1">
            <a:off x="12293705" y="2587715"/>
            <a:ext cx="1703375" cy="213696"/>
          </a:xfrm>
          <a:custGeom>
            <a:avLst/>
            <a:gdLst/>
            <a:ahLst/>
            <a:cxnLst/>
            <a:rect l="l" t="t" r="r" b="b"/>
            <a:pathLst>
              <a:path w="1703375" h="213696">
                <a:moveTo>
                  <a:pt x="1703375" y="0"/>
                </a:moveTo>
                <a:lnTo>
                  <a:pt x="0" y="0"/>
                </a:lnTo>
                <a:lnTo>
                  <a:pt x="0" y="213696"/>
                </a:lnTo>
                <a:lnTo>
                  <a:pt x="1703375" y="213696"/>
                </a:lnTo>
                <a:lnTo>
                  <a:pt x="1703375"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0" name="Freeform 10"/>
          <p:cNvSpPr/>
          <p:nvPr/>
        </p:nvSpPr>
        <p:spPr>
          <a:xfrm flipH="1">
            <a:off x="13807695" y="2584615"/>
            <a:ext cx="1703375" cy="213696"/>
          </a:xfrm>
          <a:custGeom>
            <a:avLst/>
            <a:gdLst/>
            <a:ahLst/>
            <a:cxnLst/>
            <a:rect l="l" t="t" r="r" b="b"/>
            <a:pathLst>
              <a:path w="1703375" h="213696">
                <a:moveTo>
                  <a:pt x="1703375" y="0"/>
                </a:moveTo>
                <a:lnTo>
                  <a:pt x="0" y="0"/>
                </a:lnTo>
                <a:lnTo>
                  <a:pt x="0" y="213697"/>
                </a:lnTo>
                <a:lnTo>
                  <a:pt x="1703375" y="213697"/>
                </a:lnTo>
                <a:lnTo>
                  <a:pt x="1703375"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1" name="Freeform 11"/>
          <p:cNvSpPr/>
          <p:nvPr/>
        </p:nvSpPr>
        <p:spPr>
          <a:xfrm flipH="1">
            <a:off x="15321685" y="2581516"/>
            <a:ext cx="1703375" cy="213696"/>
          </a:xfrm>
          <a:custGeom>
            <a:avLst/>
            <a:gdLst/>
            <a:ahLst/>
            <a:cxnLst/>
            <a:rect l="l" t="t" r="r" b="b"/>
            <a:pathLst>
              <a:path w="1703375" h="213696">
                <a:moveTo>
                  <a:pt x="1703376" y="0"/>
                </a:moveTo>
                <a:lnTo>
                  <a:pt x="0" y="0"/>
                </a:lnTo>
                <a:lnTo>
                  <a:pt x="0" y="213696"/>
                </a:lnTo>
                <a:lnTo>
                  <a:pt x="1703376" y="213696"/>
                </a:lnTo>
                <a:lnTo>
                  <a:pt x="1703376"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2" name="Freeform 12"/>
          <p:cNvSpPr/>
          <p:nvPr/>
        </p:nvSpPr>
        <p:spPr>
          <a:xfrm flipH="1">
            <a:off x="9265724" y="4554452"/>
            <a:ext cx="1703375" cy="213696"/>
          </a:xfrm>
          <a:custGeom>
            <a:avLst/>
            <a:gdLst/>
            <a:ahLst/>
            <a:cxnLst/>
            <a:rect l="l" t="t" r="r" b="b"/>
            <a:pathLst>
              <a:path w="1703375" h="213696">
                <a:moveTo>
                  <a:pt x="1703375" y="0"/>
                </a:moveTo>
                <a:lnTo>
                  <a:pt x="0" y="0"/>
                </a:lnTo>
                <a:lnTo>
                  <a:pt x="0" y="213696"/>
                </a:lnTo>
                <a:lnTo>
                  <a:pt x="1703375" y="213696"/>
                </a:lnTo>
                <a:lnTo>
                  <a:pt x="1703375"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3" name="Freeform 13"/>
          <p:cNvSpPr/>
          <p:nvPr/>
        </p:nvSpPr>
        <p:spPr>
          <a:xfrm flipH="1">
            <a:off x="10779714" y="4554452"/>
            <a:ext cx="1703375" cy="213696"/>
          </a:xfrm>
          <a:custGeom>
            <a:avLst/>
            <a:gdLst/>
            <a:ahLst/>
            <a:cxnLst/>
            <a:rect l="l" t="t" r="r" b="b"/>
            <a:pathLst>
              <a:path w="1703375" h="213696">
                <a:moveTo>
                  <a:pt x="1703376" y="0"/>
                </a:moveTo>
                <a:lnTo>
                  <a:pt x="0" y="0"/>
                </a:lnTo>
                <a:lnTo>
                  <a:pt x="0" y="213696"/>
                </a:lnTo>
                <a:lnTo>
                  <a:pt x="1703376" y="213696"/>
                </a:lnTo>
                <a:lnTo>
                  <a:pt x="1703376"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4" name="Freeform 14"/>
          <p:cNvSpPr/>
          <p:nvPr/>
        </p:nvSpPr>
        <p:spPr>
          <a:xfrm flipH="1">
            <a:off x="12293705" y="4554452"/>
            <a:ext cx="1703375" cy="213696"/>
          </a:xfrm>
          <a:custGeom>
            <a:avLst/>
            <a:gdLst/>
            <a:ahLst/>
            <a:cxnLst/>
            <a:rect l="l" t="t" r="r" b="b"/>
            <a:pathLst>
              <a:path w="1703375" h="213696">
                <a:moveTo>
                  <a:pt x="1703375" y="0"/>
                </a:moveTo>
                <a:lnTo>
                  <a:pt x="0" y="0"/>
                </a:lnTo>
                <a:lnTo>
                  <a:pt x="0" y="213696"/>
                </a:lnTo>
                <a:lnTo>
                  <a:pt x="1703375" y="213696"/>
                </a:lnTo>
                <a:lnTo>
                  <a:pt x="1703375"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5" name="Freeform 15"/>
          <p:cNvSpPr/>
          <p:nvPr/>
        </p:nvSpPr>
        <p:spPr>
          <a:xfrm flipH="1">
            <a:off x="13807695" y="4554452"/>
            <a:ext cx="1703375" cy="213696"/>
          </a:xfrm>
          <a:custGeom>
            <a:avLst/>
            <a:gdLst/>
            <a:ahLst/>
            <a:cxnLst/>
            <a:rect l="l" t="t" r="r" b="b"/>
            <a:pathLst>
              <a:path w="1703375" h="213696">
                <a:moveTo>
                  <a:pt x="1703375" y="0"/>
                </a:moveTo>
                <a:lnTo>
                  <a:pt x="0" y="0"/>
                </a:lnTo>
                <a:lnTo>
                  <a:pt x="0" y="213696"/>
                </a:lnTo>
                <a:lnTo>
                  <a:pt x="1703375" y="213696"/>
                </a:lnTo>
                <a:lnTo>
                  <a:pt x="1703375"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6" name="Freeform 16"/>
          <p:cNvSpPr/>
          <p:nvPr/>
        </p:nvSpPr>
        <p:spPr>
          <a:xfrm flipH="1">
            <a:off x="15321685" y="4554452"/>
            <a:ext cx="1703375" cy="213696"/>
          </a:xfrm>
          <a:custGeom>
            <a:avLst/>
            <a:gdLst/>
            <a:ahLst/>
            <a:cxnLst/>
            <a:rect l="l" t="t" r="r" b="b"/>
            <a:pathLst>
              <a:path w="1703375" h="213696">
                <a:moveTo>
                  <a:pt x="1703376" y="0"/>
                </a:moveTo>
                <a:lnTo>
                  <a:pt x="0" y="0"/>
                </a:lnTo>
                <a:lnTo>
                  <a:pt x="0" y="213696"/>
                </a:lnTo>
                <a:lnTo>
                  <a:pt x="1703376" y="213696"/>
                </a:lnTo>
                <a:lnTo>
                  <a:pt x="1703376"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7" name="Freeform 17"/>
          <p:cNvSpPr/>
          <p:nvPr/>
        </p:nvSpPr>
        <p:spPr>
          <a:xfrm flipH="1">
            <a:off x="9265724" y="6666279"/>
            <a:ext cx="1703375" cy="213696"/>
          </a:xfrm>
          <a:custGeom>
            <a:avLst/>
            <a:gdLst/>
            <a:ahLst/>
            <a:cxnLst/>
            <a:rect l="l" t="t" r="r" b="b"/>
            <a:pathLst>
              <a:path w="1703375" h="213696">
                <a:moveTo>
                  <a:pt x="1703375" y="0"/>
                </a:moveTo>
                <a:lnTo>
                  <a:pt x="0" y="0"/>
                </a:lnTo>
                <a:lnTo>
                  <a:pt x="0" y="213696"/>
                </a:lnTo>
                <a:lnTo>
                  <a:pt x="1703375" y="213696"/>
                </a:lnTo>
                <a:lnTo>
                  <a:pt x="1703375"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8" name="Freeform 18"/>
          <p:cNvSpPr/>
          <p:nvPr/>
        </p:nvSpPr>
        <p:spPr>
          <a:xfrm flipH="1">
            <a:off x="10779714" y="6666279"/>
            <a:ext cx="1703375" cy="213696"/>
          </a:xfrm>
          <a:custGeom>
            <a:avLst/>
            <a:gdLst/>
            <a:ahLst/>
            <a:cxnLst/>
            <a:rect l="l" t="t" r="r" b="b"/>
            <a:pathLst>
              <a:path w="1703375" h="213696">
                <a:moveTo>
                  <a:pt x="1703376" y="0"/>
                </a:moveTo>
                <a:lnTo>
                  <a:pt x="0" y="0"/>
                </a:lnTo>
                <a:lnTo>
                  <a:pt x="0" y="213696"/>
                </a:lnTo>
                <a:lnTo>
                  <a:pt x="1703376" y="213696"/>
                </a:lnTo>
                <a:lnTo>
                  <a:pt x="1703376"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19" name="Freeform 19"/>
          <p:cNvSpPr/>
          <p:nvPr/>
        </p:nvSpPr>
        <p:spPr>
          <a:xfrm flipH="1">
            <a:off x="12293705" y="6666279"/>
            <a:ext cx="1703375" cy="213696"/>
          </a:xfrm>
          <a:custGeom>
            <a:avLst/>
            <a:gdLst/>
            <a:ahLst/>
            <a:cxnLst/>
            <a:rect l="l" t="t" r="r" b="b"/>
            <a:pathLst>
              <a:path w="1703375" h="213696">
                <a:moveTo>
                  <a:pt x="1703375" y="0"/>
                </a:moveTo>
                <a:lnTo>
                  <a:pt x="0" y="0"/>
                </a:lnTo>
                <a:lnTo>
                  <a:pt x="0" y="213696"/>
                </a:lnTo>
                <a:lnTo>
                  <a:pt x="1703375" y="213696"/>
                </a:lnTo>
                <a:lnTo>
                  <a:pt x="1703375"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20" name="Freeform 20"/>
          <p:cNvSpPr/>
          <p:nvPr/>
        </p:nvSpPr>
        <p:spPr>
          <a:xfrm flipH="1">
            <a:off x="13807695" y="6666279"/>
            <a:ext cx="1703375" cy="213696"/>
          </a:xfrm>
          <a:custGeom>
            <a:avLst/>
            <a:gdLst/>
            <a:ahLst/>
            <a:cxnLst/>
            <a:rect l="l" t="t" r="r" b="b"/>
            <a:pathLst>
              <a:path w="1703375" h="213696">
                <a:moveTo>
                  <a:pt x="1703375" y="0"/>
                </a:moveTo>
                <a:lnTo>
                  <a:pt x="0" y="0"/>
                </a:lnTo>
                <a:lnTo>
                  <a:pt x="0" y="213696"/>
                </a:lnTo>
                <a:lnTo>
                  <a:pt x="1703375" y="213696"/>
                </a:lnTo>
                <a:lnTo>
                  <a:pt x="1703375"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21" name="Freeform 21"/>
          <p:cNvSpPr/>
          <p:nvPr/>
        </p:nvSpPr>
        <p:spPr>
          <a:xfrm flipH="1">
            <a:off x="15321685" y="6666279"/>
            <a:ext cx="1703375" cy="213696"/>
          </a:xfrm>
          <a:custGeom>
            <a:avLst/>
            <a:gdLst/>
            <a:ahLst/>
            <a:cxnLst/>
            <a:rect l="l" t="t" r="r" b="b"/>
            <a:pathLst>
              <a:path w="1703375" h="213696">
                <a:moveTo>
                  <a:pt x="1703376" y="0"/>
                </a:moveTo>
                <a:lnTo>
                  <a:pt x="0" y="0"/>
                </a:lnTo>
                <a:lnTo>
                  <a:pt x="0" y="213696"/>
                </a:lnTo>
                <a:lnTo>
                  <a:pt x="1703376" y="213696"/>
                </a:lnTo>
                <a:lnTo>
                  <a:pt x="1703376"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22" name="TextBox 22"/>
          <p:cNvSpPr txBox="1"/>
          <p:nvPr/>
        </p:nvSpPr>
        <p:spPr>
          <a:xfrm>
            <a:off x="5722646" y="-61720"/>
            <a:ext cx="7545098" cy="1041185"/>
          </a:xfrm>
          <a:prstGeom prst="rect">
            <a:avLst/>
          </a:prstGeom>
        </p:spPr>
        <p:txBody>
          <a:bodyPr wrap="square" lIns="0" tIns="0" rIns="0" bIns="0" rtlCol="0" anchor="t">
            <a:spAutoFit/>
          </a:bodyPr>
          <a:lstStyle/>
          <a:p>
            <a:pPr algn="ctr">
              <a:lnSpc>
                <a:spcPts val="8588"/>
              </a:lnSpc>
              <a:spcBef>
                <a:spcPct val="0"/>
              </a:spcBef>
            </a:pPr>
            <a:r>
              <a:rPr lang="en-US" sz="6134" b="1" dirty="0">
                <a:solidFill>
                  <a:srgbClr val="FFFFFF"/>
                </a:solidFill>
                <a:latin typeface="Noto Serif Display ExtraCondensed Bold"/>
                <a:ea typeface="Noto Serif Display ExtraCondensed Bold"/>
                <a:cs typeface="Noto Serif Display ExtraCondensed Bold"/>
                <a:sym typeface="Noto Serif Display ExtraCondensed Bold"/>
              </a:rPr>
              <a:t>УСПІШНІСТЬ AUBG</a:t>
            </a:r>
          </a:p>
        </p:txBody>
      </p:sp>
      <p:sp>
        <p:nvSpPr>
          <p:cNvPr id="23" name="TextBox 23"/>
          <p:cNvSpPr txBox="1"/>
          <p:nvPr/>
        </p:nvSpPr>
        <p:spPr>
          <a:xfrm>
            <a:off x="1202638" y="1664627"/>
            <a:ext cx="6038218" cy="1221492"/>
          </a:xfrm>
          <a:prstGeom prst="rect">
            <a:avLst/>
          </a:prstGeom>
        </p:spPr>
        <p:txBody>
          <a:bodyPr lIns="0" tIns="0" rIns="0" bIns="0" rtlCol="0" anchor="t">
            <a:spAutoFit/>
          </a:bodyPr>
          <a:lstStyle/>
          <a:p>
            <a:pPr algn="ctr">
              <a:lnSpc>
                <a:spcPts val="3286"/>
              </a:lnSpc>
              <a:spcBef>
                <a:spcPct val="0"/>
              </a:spcBef>
            </a:pPr>
            <a:r>
              <a:rPr lang="en-US" sz="2347" b="1">
                <a:solidFill>
                  <a:srgbClr val="FFFFFF"/>
                </a:solidFill>
                <a:latin typeface="Noto Serif Display ExtraCondensed Bold"/>
                <a:ea typeface="Noto Serif Display ExtraCondensed Bold"/>
                <a:cs typeface="Noto Serif Display ExtraCondensed Bold"/>
                <a:sym typeface="Noto Serif Display ExtraCondensed Bold"/>
              </a:rPr>
              <a:t>Графік успішності та якості навчання отримувачів освіти в освітньому закладі AUBG(з 2022 року-2026рік)</a:t>
            </a:r>
          </a:p>
        </p:txBody>
      </p:sp>
      <p:sp>
        <p:nvSpPr>
          <p:cNvPr id="24" name="TextBox 24"/>
          <p:cNvSpPr txBox="1"/>
          <p:nvPr/>
        </p:nvSpPr>
        <p:spPr>
          <a:xfrm rot="-5400000">
            <a:off x="-2069634" y="6168104"/>
            <a:ext cx="5094071" cy="831332"/>
          </a:xfrm>
          <a:prstGeom prst="rect">
            <a:avLst/>
          </a:prstGeom>
        </p:spPr>
        <p:txBody>
          <a:bodyPr lIns="0" tIns="0" rIns="0" bIns="0" rtlCol="0" anchor="t">
            <a:spAutoFit/>
          </a:bodyPr>
          <a:lstStyle/>
          <a:p>
            <a:pPr algn="ctr">
              <a:lnSpc>
                <a:spcPts val="3390"/>
              </a:lnSpc>
              <a:spcBef>
                <a:spcPct val="0"/>
              </a:spcBef>
            </a:pPr>
            <a:r>
              <a:rPr lang="en-US" sz="2421" b="1">
                <a:solidFill>
                  <a:srgbClr val="FFFFFF"/>
                </a:solidFill>
                <a:latin typeface="Noto Serif Display ExtraCondensed Bold"/>
                <a:ea typeface="Noto Serif Display ExtraCondensed Bold"/>
                <a:cs typeface="Noto Serif Display ExtraCondensed Bold"/>
                <a:sym typeface="Noto Serif Display ExtraCondensed Bold"/>
              </a:rPr>
              <a:t>Оцінка акредитаці/якості навчання(максимальна оцінка 10)</a:t>
            </a:r>
          </a:p>
        </p:txBody>
      </p:sp>
      <p:sp>
        <p:nvSpPr>
          <p:cNvPr id="25" name="TextBox 25"/>
          <p:cNvSpPr txBox="1"/>
          <p:nvPr/>
        </p:nvSpPr>
        <p:spPr>
          <a:xfrm>
            <a:off x="4148087" y="9929648"/>
            <a:ext cx="574261" cy="357352"/>
          </a:xfrm>
          <a:prstGeom prst="rect">
            <a:avLst/>
          </a:prstGeom>
        </p:spPr>
        <p:txBody>
          <a:bodyPr lIns="0" tIns="0" rIns="0" bIns="0" rtlCol="0" anchor="t">
            <a:spAutoFit/>
          </a:bodyPr>
          <a:lstStyle/>
          <a:p>
            <a:pPr algn="ctr">
              <a:lnSpc>
                <a:spcPts val="2981"/>
              </a:lnSpc>
              <a:spcBef>
                <a:spcPct val="0"/>
              </a:spcBef>
            </a:pPr>
            <a:r>
              <a:rPr lang="en-US" sz="2129" b="1">
                <a:solidFill>
                  <a:srgbClr val="FFFFFF"/>
                </a:solidFill>
                <a:latin typeface="Noto Serif Display ExtraCondensed Bold"/>
                <a:ea typeface="Noto Serif Display ExtraCondensed Bold"/>
                <a:cs typeface="Noto Serif Display ExtraCondensed Bold"/>
                <a:sym typeface="Noto Serif Display ExtraCondensed Bold"/>
              </a:rPr>
              <a:t>Роки</a:t>
            </a:r>
          </a:p>
        </p:txBody>
      </p:sp>
      <p:sp>
        <p:nvSpPr>
          <p:cNvPr id="26" name="Freeform 26"/>
          <p:cNvSpPr/>
          <p:nvPr/>
        </p:nvSpPr>
        <p:spPr>
          <a:xfrm rot="-5400000">
            <a:off x="4264393" y="-9082846"/>
            <a:ext cx="10827118" cy="9297504"/>
          </a:xfrm>
          <a:custGeom>
            <a:avLst/>
            <a:gdLst/>
            <a:ahLst/>
            <a:cxnLst/>
            <a:rect l="l" t="t" r="r" b="b"/>
            <a:pathLst>
              <a:path w="10827118" h="9297504">
                <a:moveTo>
                  <a:pt x="0" y="0"/>
                </a:moveTo>
                <a:lnTo>
                  <a:pt x="10827118" y="0"/>
                </a:lnTo>
                <a:lnTo>
                  <a:pt x="10827118" y="9297504"/>
                </a:lnTo>
                <a:lnTo>
                  <a:pt x="0" y="9297504"/>
                </a:lnTo>
                <a:lnTo>
                  <a:pt x="0" y="0"/>
                </a:lnTo>
                <a:close/>
              </a:path>
            </a:pathLst>
          </a:custGeom>
          <a:blipFill>
            <a:blip r:embed="rId5"/>
            <a:stretch>
              <a:fillRect l="-1039" t="-34015" b="-17896"/>
            </a:stretch>
          </a:blipFill>
        </p:spPr>
      </p:sp>
      <p:sp>
        <p:nvSpPr>
          <p:cNvPr id="27" name="TextBox 27"/>
          <p:cNvSpPr txBox="1"/>
          <p:nvPr/>
        </p:nvSpPr>
        <p:spPr>
          <a:xfrm>
            <a:off x="8247489" y="8703171"/>
            <a:ext cx="10040511" cy="1856925"/>
          </a:xfrm>
          <a:prstGeom prst="rect">
            <a:avLst/>
          </a:prstGeom>
        </p:spPr>
        <p:txBody>
          <a:bodyPr lIns="0" tIns="0" rIns="0" bIns="0" rtlCol="0" anchor="t">
            <a:spAutoFit/>
          </a:bodyPr>
          <a:lstStyle/>
          <a:p>
            <a:pPr algn="ctr">
              <a:lnSpc>
                <a:spcPts val="2418"/>
              </a:lnSpc>
            </a:pPr>
            <a:r>
              <a:rPr lang="en-US" sz="1727" b="1">
                <a:solidFill>
                  <a:srgbClr val="FFFFFF"/>
                </a:solidFill>
                <a:latin typeface="Times New Roman MT Condensed Bold"/>
                <a:ea typeface="Times New Roman MT Condensed Bold"/>
                <a:cs typeface="Times New Roman MT Condensed Bold"/>
                <a:sym typeface="Times New Roman MT Condensed Bold"/>
              </a:rPr>
              <a:t>Висновок:Упродовж 2022–2025 років університет демонструє послідовне зміцнення академічних позицій, зростання престижу та підвищення якості освітньої діяльності. Рекордний набір студентів і розширення програм підтверджують зростаючу конкурентоспроможність закладу. Реалізація стратегічного плану розвитку створює сприятливі умови для подальшого підвищення показників у 2026 році.</a:t>
            </a:r>
          </a:p>
          <a:p>
            <a:pPr algn="ctr">
              <a:lnSpc>
                <a:spcPts val="2418"/>
              </a:lnSpc>
              <a:spcBef>
                <a:spcPct val="0"/>
              </a:spcBef>
            </a:pPr>
            <a:endParaRPr lang="en-US" sz="1727" b="1">
              <a:solidFill>
                <a:srgbClr val="FFFFFF"/>
              </a:solidFill>
              <a:latin typeface="Times New Roman MT Condensed Bold"/>
              <a:ea typeface="Times New Roman MT Condensed Bold"/>
              <a:cs typeface="Times New Roman MT Condensed Bold"/>
              <a:sym typeface="Times New Roman MT Condensed Bold"/>
            </a:endParaRPr>
          </a:p>
        </p:txBody>
      </p:sp>
      <p:sp>
        <p:nvSpPr>
          <p:cNvPr id="28" name="TextBox 28"/>
          <p:cNvSpPr txBox="1"/>
          <p:nvPr/>
        </p:nvSpPr>
        <p:spPr>
          <a:xfrm>
            <a:off x="1843326" y="9552467"/>
            <a:ext cx="428522" cy="354335"/>
          </a:xfrm>
          <a:prstGeom prst="rect">
            <a:avLst/>
          </a:prstGeom>
        </p:spPr>
        <p:txBody>
          <a:bodyPr lIns="0" tIns="0" rIns="0" bIns="0" rtlCol="0" anchor="t">
            <a:spAutoFit/>
          </a:bodyPr>
          <a:lstStyle/>
          <a:p>
            <a:pPr algn="ctr">
              <a:lnSpc>
                <a:spcPts val="2930"/>
              </a:lnSpc>
              <a:spcBef>
                <a:spcPct val="0"/>
              </a:spcBef>
            </a:pPr>
            <a:r>
              <a:rPr lang="en-US" sz="2093" b="1">
                <a:solidFill>
                  <a:srgbClr val="FFFFFF"/>
                </a:solidFill>
                <a:latin typeface="Noto Serif Display ExtraCondensed Bold"/>
                <a:ea typeface="Noto Serif Display ExtraCondensed Bold"/>
                <a:cs typeface="Noto Serif Display ExtraCondensed Bold"/>
                <a:sym typeface="Noto Serif Display ExtraCondensed Bold"/>
              </a:rPr>
              <a:t>9.09</a:t>
            </a:r>
          </a:p>
        </p:txBody>
      </p:sp>
      <p:sp>
        <p:nvSpPr>
          <p:cNvPr id="29" name="TextBox 29"/>
          <p:cNvSpPr txBox="1"/>
          <p:nvPr/>
        </p:nvSpPr>
        <p:spPr>
          <a:xfrm>
            <a:off x="3065300" y="9553634"/>
            <a:ext cx="426941" cy="353169"/>
          </a:xfrm>
          <a:prstGeom prst="rect">
            <a:avLst/>
          </a:prstGeom>
        </p:spPr>
        <p:txBody>
          <a:bodyPr lIns="0" tIns="0" rIns="0" bIns="0" rtlCol="0" anchor="t">
            <a:spAutoFit/>
          </a:bodyPr>
          <a:lstStyle/>
          <a:p>
            <a:pPr algn="ctr">
              <a:lnSpc>
                <a:spcPts val="2919"/>
              </a:lnSpc>
              <a:spcBef>
                <a:spcPct val="0"/>
              </a:spcBef>
            </a:pPr>
            <a:r>
              <a:rPr lang="en-US" sz="2085" b="1">
                <a:solidFill>
                  <a:srgbClr val="FFFFFF"/>
                </a:solidFill>
                <a:latin typeface="Noto Serif Display ExtraCondensed Bold"/>
                <a:ea typeface="Noto Serif Display ExtraCondensed Bold"/>
                <a:cs typeface="Noto Serif Display ExtraCondensed Bold"/>
                <a:sym typeface="Noto Serif Display ExtraCondensed Bold"/>
              </a:rPr>
              <a:t>9.15</a:t>
            </a:r>
          </a:p>
        </p:txBody>
      </p:sp>
      <p:sp>
        <p:nvSpPr>
          <p:cNvPr id="30" name="TextBox 30"/>
          <p:cNvSpPr txBox="1"/>
          <p:nvPr/>
        </p:nvSpPr>
        <p:spPr>
          <a:xfrm>
            <a:off x="4295406" y="9553634"/>
            <a:ext cx="426941" cy="353169"/>
          </a:xfrm>
          <a:prstGeom prst="rect">
            <a:avLst/>
          </a:prstGeom>
        </p:spPr>
        <p:txBody>
          <a:bodyPr lIns="0" tIns="0" rIns="0" bIns="0" rtlCol="0" anchor="t">
            <a:spAutoFit/>
          </a:bodyPr>
          <a:lstStyle/>
          <a:p>
            <a:pPr algn="ctr">
              <a:lnSpc>
                <a:spcPts val="2919"/>
              </a:lnSpc>
              <a:spcBef>
                <a:spcPct val="0"/>
              </a:spcBef>
            </a:pPr>
            <a:r>
              <a:rPr lang="en-US" sz="2085" b="1">
                <a:solidFill>
                  <a:srgbClr val="FFFFFF"/>
                </a:solidFill>
                <a:latin typeface="Noto Serif Display ExtraCondensed Bold"/>
                <a:ea typeface="Noto Serif Display ExtraCondensed Bold"/>
                <a:cs typeface="Noto Serif Display ExtraCondensed Bold"/>
                <a:sym typeface="Noto Serif Display ExtraCondensed Bold"/>
              </a:rPr>
              <a:t>9.31</a:t>
            </a:r>
          </a:p>
        </p:txBody>
      </p:sp>
      <p:sp>
        <p:nvSpPr>
          <p:cNvPr id="31" name="TextBox 31"/>
          <p:cNvSpPr txBox="1"/>
          <p:nvPr/>
        </p:nvSpPr>
        <p:spPr>
          <a:xfrm>
            <a:off x="5512923" y="9553634"/>
            <a:ext cx="426941" cy="353169"/>
          </a:xfrm>
          <a:prstGeom prst="rect">
            <a:avLst/>
          </a:prstGeom>
        </p:spPr>
        <p:txBody>
          <a:bodyPr lIns="0" tIns="0" rIns="0" bIns="0" rtlCol="0" anchor="t">
            <a:spAutoFit/>
          </a:bodyPr>
          <a:lstStyle/>
          <a:p>
            <a:pPr algn="ctr">
              <a:lnSpc>
                <a:spcPts val="2919"/>
              </a:lnSpc>
              <a:spcBef>
                <a:spcPct val="0"/>
              </a:spcBef>
            </a:pPr>
            <a:r>
              <a:rPr lang="en-US" sz="2085" b="1">
                <a:solidFill>
                  <a:srgbClr val="FFFFFF"/>
                </a:solidFill>
                <a:latin typeface="Noto Serif Display ExtraCondensed Bold"/>
                <a:ea typeface="Noto Serif Display ExtraCondensed Bold"/>
                <a:cs typeface="Noto Serif Display ExtraCondensed Bold"/>
                <a:sym typeface="Noto Serif Display ExtraCondensed Bold"/>
              </a:rPr>
              <a:t>9.35</a:t>
            </a:r>
          </a:p>
        </p:txBody>
      </p:sp>
      <p:sp>
        <p:nvSpPr>
          <p:cNvPr id="32" name="TextBox 32"/>
          <p:cNvSpPr txBox="1"/>
          <p:nvPr/>
        </p:nvSpPr>
        <p:spPr>
          <a:xfrm>
            <a:off x="6846648" y="9552467"/>
            <a:ext cx="306180" cy="353169"/>
          </a:xfrm>
          <a:prstGeom prst="rect">
            <a:avLst/>
          </a:prstGeom>
        </p:spPr>
        <p:txBody>
          <a:bodyPr lIns="0" tIns="0" rIns="0" bIns="0" rtlCol="0" anchor="t">
            <a:spAutoFit/>
          </a:bodyPr>
          <a:lstStyle/>
          <a:p>
            <a:pPr algn="ctr">
              <a:lnSpc>
                <a:spcPts val="2919"/>
              </a:lnSpc>
              <a:spcBef>
                <a:spcPct val="0"/>
              </a:spcBef>
            </a:pPr>
            <a:r>
              <a:rPr lang="en-US" sz="2085" b="1">
                <a:solidFill>
                  <a:srgbClr val="FFFFFF"/>
                </a:solidFill>
                <a:latin typeface="Noto Serif Display ExtraCondensed Bold"/>
                <a:ea typeface="Noto Serif Display ExtraCondensed Bold"/>
                <a:cs typeface="Noto Serif Display ExtraCondensed Bold"/>
                <a:sym typeface="Noto Serif Display ExtraCondensed Bold"/>
              </a:rPr>
              <a:t>9.4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rot="-5400000">
            <a:off x="11209700" y="6270031"/>
            <a:ext cx="4497356" cy="7949076"/>
          </a:xfrm>
          <a:custGeom>
            <a:avLst/>
            <a:gdLst/>
            <a:ahLst/>
            <a:cxnLst/>
            <a:rect l="l" t="t" r="r" b="b"/>
            <a:pathLst>
              <a:path w="4497356" h="7949076">
                <a:moveTo>
                  <a:pt x="0" y="0"/>
                </a:moveTo>
                <a:lnTo>
                  <a:pt x="4497356" y="0"/>
                </a:lnTo>
                <a:lnTo>
                  <a:pt x="4497356" y="7949076"/>
                </a:lnTo>
                <a:lnTo>
                  <a:pt x="0" y="7949076"/>
                </a:lnTo>
                <a:lnTo>
                  <a:pt x="0" y="0"/>
                </a:lnTo>
                <a:close/>
              </a:path>
            </a:pathLst>
          </a:custGeom>
          <a:blipFill>
            <a:blip r:embed="rId2"/>
            <a:stretch>
              <a:fillRect/>
            </a:stretch>
          </a:blipFill>
        </p:spPr>
      </p:sp>
      <p:sp>
        <p:nvSpPr>
          <p:cNvPr id="3" name="TextBox 3"/>
          <p:cNvSpPr txBox="1"/>
          <p:nvPr/>
        </p:nvSpPr>
        <p:spPr>
          <a:xfrm>
            <a:off x="0" y="4644880"/>
            <a:ext cx="11213160" cy="2567090"/>
          </a:xfrm>
          <a:prstGeom prst="rect">
            <a:avLst/>
          </a:prstGeom>
        </p:spPr>
        <p:txBody>
          <a:bodyPr lIns="0" tIns="0" rIns="0" bIns="0" rtlCol="0" anchor="t">
            <a:spAutoFit/>
          </a:bodyPr>
          <a:lstStyle/>
          <a:p>
            <a:pPr algn="l">
              <a:lnSpc>
                <a:spcPts val="2881"/>
              </a:lnSpc>
            </a:pPr>
            <a:r>
              <a:rPr lang="en-US" sz="2058" b="1">
                <a:solidFill>
                  <a:srgbClr val="FFFFFF"/>
                </a:solidFill>
                <a:latin typeface="Times New Roman MT Condensed Bold"/>
                <a:ea typeface="Times New Roman MT Condensed Bold"/>
                <a:cs typeface="Times New Roman MT Condensed Bold"/>
                <a:sym typeface="Times New Roman MT Condensed Bold"/>
              </a:rPr>
              <a:t>Вплив навчання на цінності та світогляд студентів</a:t>
            </a:r>
          </a:p>
          <a:p>
            <a:pPr algn="l">
              <a:lnSpc>
                <a:spcPts val="2881"/>
              </a:lnSpc>
            </a:pPr>
            <a:r>
              <a:rPr lang="en-US" sz="2058" b="1">
                <a:solidFill>
                  <a:srgbClr val="FFFFFF"/>
                </a:solidFill>
                <a:latin typeface="Noto Serif Display ExtraCondensed Bold"/>
                <a:ea typeface="Noto Serif Display ExtraCondensed Bold"/>
                <a:cs typeface="Noto Serif Display ExtraCondensed Bold"/>
                <a:sym typeface="Noto Serif Display ExtraCondensed Bold"/>
              </a:rPr>
              <a:t>Навчання в AUBG формує світогляд студентів завдяки системі liberal arts. Вона передбачає поєднання спеціалізованих і загальноосвітніх дисциплін, розвиток критичного мислення та заохочення академічних дискусій. У результаті студенти стають більш відкритими до різних позицій, формують глобальне мислення та цінності толерантності, відповідальності й активної громадянської участі.</a:t>
            </a:r>
          </a:p>
          <a:p>
            <a:pPr algn="l">
              <a:lnSpc>
                <a:spcPts val="2881"/>
              </a:lnSpc>
              <a:spcBef>
                <a:spcPct val="0"/>
              </a:spcBef>
            </a:pPr>
            <a:endParaRPr lang="en-US" sz="2058"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4" name="Freeform 4"/>
          <p:cNvSpPr/>
          <p:nvPr/>
        </p:nvSpPr>
        <p:spPr>
          <a:xfrm rot="3220852" flipV="1">
            <a:off x="8775763" y="4457463"/>
            <a:ext cx="1000945" cy="329402"/>
          </a:xfrm>
          <a:custGeom>
            <a:avLst/>
            <a:gdLst/>
            <a:ahLst/>
            <a:cxnLst/>
            <a:rect l="l" t="t" r="r" b="b"/>
            <a:pathLst>
              <a:path w="1000945" h="329402">
                <a:moveTo>
                  <a:pt x="0" y="329402"/>
                </a:moveTo>
                <a:lnTo>
                  <a:pt x="1000945" y="329402"/>
                </a:lnTo>
                <a:lnTo>
                  <a:pt x="1000945" y="0"/>
                </a:lnTo>
                <a:lnTo>
                  <a:pt x="0" y="0"/>
                </a:lnTo>
                <a:lnTo>
                  <a:pt x="0" y="329402"/>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0" y="6897645"/>
            <a:ext cx="10212189" cy="2536497"/>
          </a:xfrm>
          <a:prstGeom prst="rect">
            <a:avLst/>
          </a:prstGeom>
        </p:spPr>
        <p:txBody>
          <a:bodyPr lIns="0" tIns="0" rIns="0" bIns="0" rtlCol="0" anchor="t">
            <a:spAutoFit/>
          </a:bodyPr>
          <a:lstStyle/>
          <a:p>
            <a:pPr algn="l">
              <a:lnSpc>
                <a:spcPts val="2884"/>
              </a:lnSpc>
            </a:pPr>
            <a:r>
              <a:rPr lang="en-US" sz="2060" b="1" dirty="0" err="1">
                <a:solidFill>
                  <a:srgbClr val="FFFFFF"/>
                </a:solidFill>
                <a:latin typeface="Times New Roman MT Condensed Bold"/>
                <a:ea typeface="Times New Roman MT Condensed Bold"/>
                <a:cs typeface="Times New Roman MT Condensed Bold"/>
                <a:sym typeface="Times New Roman MT Condensed Bold"/>
              </a:rPr>
              <a:t>Чи</a:t>
            </a:r>
            <a:r>
              <a:rPr lang="en-US" sz="2060" b="1" dirty="0">
                <a:solidFill>
                  <a:srgbClr val="FFFFFF"/>
                </a:solidFill>
                <a:latin typeface="Times New Roman MT Condensed Bold"/>
                <a:ea typeface="Times New Roman MT Condensed Bold"/>
                <a:cs typeface="Times New Roman MT Condensed Bold"/>
                <a:sym typeface="Times New Roman MT Condensed Bold"/>
              </a:rPr>
              <a:t> </a:t>
            </a:r>
            <a:r>
              <a:rPr lang="en-US" sz="2060" b="1" dirty="0" err="1">
                <a:solidFill>
                  <a:srgbClr val="FFFFFF"/>
                </a:solidFill>
                <a:latin typeface="Times New Roman MT Condensed Bold"/>
                <a:ea typeface="Times New Roman MT Condensed Bold"/>
                <a:cs typeface="Times New Roman MT Condensed Bold"/>
                <a:sym typeface="Times New Roman MT Condensed Bold"/>
              </a:rPr>
              <a:t>може</a:t>
            </a:r>
            <a:r>
              <a:rPr lang="en-US" sz="2060" b="1" dirty="0">
                <a:solidFill>
                  <a:srgbClr val="FFFFFF"/>
                </a:solidFill>
                <a:latin typeface="Times New Roman MT Condensed Bold"/>
                <a:ea typeface="Times New Roman MT Condensed Bold"/>
                <a:cs typeface="Times New Roman MT Condensed Bold"/>
                <a:sym typeface="Times New Roman MT Condensed Bold"/>
              </a:rPr>
              <a:t> </a:t>
            </a:r>
            <a:r>
              <a:rPr lang="en-US" sz="2060" b="1" dirty="0" err="1">
                <a:solidFill>
                  <a:srgbClr val="FFFFFF"/>
                </a:solidFill>
                <a:latin typeface="Times New Roman MT Condensed Bold"/>
                <a:ea typeface="Times New Roman MT Condensed Bold"/>
                <a:cs typeface="Times New Roman MT Condensed Bold"/>
                <a:sym typeface="Times New Roman MT Condensed Bold"/>
              </a:rPr>
              <a:t>одна</a:t>
            </a:r>
            <a:r>
              <a:rPr lang="en-US" sz="2060" b="1" dirty="0">
                <a:solidFill>
                  <a:srgbClr val="FFFFFF"/>
                </a:solidFill>
                <a:latin typeface="Times New Roman MT Condensed Bold"/>
                <a:ea typeface="Times New Roman MT Condensed Bold"/>
                <a:cs typeface="Times New Roman MT Condensed Bold"/>
                <a:sym typeface="Times New Roman MT Condensed Bold"/>
              </a:rPr>
              <a:t> </a:t>
            </a:r>
            <a:r>
              <a:rPr lang="en-US" sz="2060" b="1" dirty="0" err="1">
                <a:solidFill>
                  <a:srgbClr val="FFFFFF"/>
                </a:solidFill>
                <a:latin typeface="Times New Roman MT Condensed Bold"/>
                <a:ea typeface="Times New Roman MT Condensed Bold"/>
                <a:cs typeface="Times New Roman MT Condensed Bold"/>
                <a:sym typeface="Times New Roman MT Condensed Bold"/>
              </a:rPr>
              <a:t>культура</a:t>
            </a:r>
            <a:r>
              <a:rPr lang="en-US" sz="2060" b="1" dirty="0">
                <a:solidFill>
                  <a:srgbClr val="FFFFFF"/>
                </a:solidFill>
                <a:latin typeface="Times New Roman MT Condensed Bold"/>
                <a:ea typeface="Times New Roman MT Condensed Bold"/>
                <a:cs typeface="Times New Roman MT Condensed Bold"/>
                <a:sym typeface="Times New Roman MT Condensed Bold"/>
              </a:rPr>
              <a:t> </a:t>
            </a:r>
            <a:r>
              <a:rPr lang="en-US" sz="2060" b="1" dirty="0" err="1">
                <a:solidFill>
                  <a:srgbClr val="FFFFFF"/>
                </a:solidFill>
                <a:latin typeface="Times New Roman MT Condensed Bold"/>
                <a:ea typeface="Times New Roman MT Condensed Bold"/>
                <a:cs typeface="Times New Roman MT Condensed Bold"/>
                <a:sym typeface="Times New Roman MT Condensed Bold"/>
              </a:rPr>
              <a:t>витісняти</a:t>
            </a:r>
            <a:r>
              <a:rPr lang="en-US" sz="2060" b="1" dirty="0">
                <a:solidFill>
                  <a:srgbClr val="FFFFFF"/>
                </a:solidFill>
                <a:latin typeface="Times New Roman MT Condensed Bold"/>
                <a:ea typeface="Times New Roman MT Condensed Bold"/>
                <a:cs typeface="Times New Roman MT Condensed Bold"/>
                <a:sym typeface="Times New Roman MT Condensed Bold"/>
              </a:rPr>
              <a:t> </a:t>
            </a:r>
            <a:r>
              <a:rPr lang="en-US" sz="2060" b="1" dirty="0" err="1">
                <a:solidFill>
                  <a:srgbClr val="FFFFFF"/>
                </a:solidFill>
                <a:latin typeface="Times New Roman MT Condensed Bold"/>
                <a:ea typeface="Times New Roman MT Condensed Bold"/>
                <a:cs typeface="Times New Roman MT Condensed Bold"/>
                <a:sym typeface="Times New Roman MT Condensed Bold"/>
              </a:rPr>
              <a:t>іншу</a:t>
            </a:r>
            <a:r>
              <a:rPr lang="en-US" sz="2060" b="1" dirty="0">
                <a:solidFill>
                  <a:srgbClr val="FFFFFF"/>
                </a:solidFill>
                <a:latin typeface="Times New Roman MT Condensed Bold"/>
                <a:ea typeface="Times New Roman MT Condensed Bold"/>
                <a:cs typeface="Times New Roman MT Condensed Bold"/>
                <a:sym typeface="Times New Roman MT Condensed Bold"/>
              </a:rPr>
              <a:t>?</a:t>
            </a:r>
          </a:p>
          <a:p>
            <a:pPr algn="l">
              <a:lnSpc>
                <a:spcPts val="2884"/>
              </a:lnSpc>
            </a:pP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Теоретично</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це</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можливо</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проте</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в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контексті</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AUBG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спостерігається</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радше</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культурна</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інтеграція</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Відбувається</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взаємний</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вплив</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культур</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адаптація</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студентів</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до</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нової</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академічної</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спільноти</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та</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збереження</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власної</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культурної</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ідентичності</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Більш</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домінантні</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культурні</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моделі</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можуть</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впливати</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на</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повсякденну</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поведінку</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але</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не</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призводять</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до</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повного</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витіснення</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інших</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60" b="1" dirty="0" err="1">
                <a:solidFill>
                  <a:srgbClr val="FFFFFF"/>
                </a:solidFill>
                <a:latin typeface="Noto Serif Display ExtraCondensed Bold"/>
                <a:ea typeface="Noto Serif Display ExtraCondensed Bold"/>
                <a:cs typeface="Noto Serif Display ExtraCondensed Bold"/>
                <a:sym typeface="Noto Serif Display ExtraCondensed Bold"/>
              </a:rPr>
              <a:t>культур</a:t>
            </a:r>
            <a:r>
              <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rPr>
              <a:t>.</a:t>
            </a:r>
          </a:p>
          <a:p>
            <a:pPr algn="l">
              <a:lnSpc>
                <a:spcPts val="2884"/>
              </a:lnSpc>
              <a:spcBef>
                <a:spcPct val="0"/>
              </a:spcBef>
            </a:pPr>
            <a:endParaRPr lang="en-US" sz="2060" b="1" dirty="0">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6" name="TextBox 6"/>
          <p:cNvSpPr txBox="1"/>
          <p:nvPr/>
        </p:nvSpPr>
        <p:spPr>
          <a:xfrm>
            <a:off x="10602541" y="690689"/>
            <a:ext cx="7637964" cy="2586597"/>
          </a:xfrm>
          <a:prstGeom prst="rect">
            <a:avLst/>
          </a:prstGeom>
        </p:spPr>
        <p:txBody>
          <a:bodyPr lIns="0" tIns="0" rIns="0" bIns="0" rtlCol="0" anchor="t">
            <a:spAutoFit/>
          </a:bodyPr>
          <a:lstStyle/>
          <a:p>
            <a:pPr algn="r">
              <a:lnSpc>
                <a:spcPts val="2893"/>
              </a:lnSpc>
            </a:pPr>
            <a:r>
              <a:rPr lang="en-US" sz="2066" b="1">
                <a:solidFill>
                  <a:srgbClr val="FFFFFF"/>
                </a:solidFill>
                <a:latin typeface="Times New Roman MT Condensed Bold"/>
                <a:ea typeface="Times New Roman MT Condensed Bold"/>
                <a:cs typeface="Times New Roman MT Condensed Bold"/>
                <a:sym typeface="Times New Roman MT Condensed Bold"/>
              </a:rPr>
              <a:t>Формат занять і мова навчання</a:t>
            </a:r>
          </a:p>
          <a:p>
            <a:pPr algn="r">
              <a:lnSpc>
                <a:spcPts val="2893"/>
              </a:lnSpc>
            </a:pPr>
            <a:r>
              <a:rPr lang="en-US" sz="2066" b="1">
                <a:solidFill>
                  <a:srgbClr val="FFFFFF"/>
                </a:solidFill>
                <a:latin typeface="Noto Serif Display ExtraCondensed Bold"/>
                <a:ea typeface="Noto Serif Display ExtraCondensed Bold"/>
                <a:cs typeface="Noto Serif Display ExtraCondensed Bold"/>
                <a:sym typeface="Noto Serif Display ExtraCondensed Bold"/>
              </a:rPr>
              <a:t>Навчання проводиться англійською мовою. Освітній процес включає дискусії, групові проєкти, презентації, аналіз кейсів та активну участь студентів, що впливає на підсумкову оцінку. Такий підхід відрізняється від традиційної лекційно-орієнтованої моделі.</a:t>
            </a:r>
          </a:p>
          <a:p>
            <a:pPr algn="r">
              <a:lnSpc>
                <a:spcPts val="2893"/>
              </a:lnSpc>
              <a:spcBef>
                <a:spcPct val="0"/>
              </a:spcBef>
            </a:pPr>
            <a:endParaRPr lang="en-US" sz="2066"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7" name="TextBox 7"/>
          <p:cNvSpPr txBox="1"/>
          <p:nvPr/>
        </p:nvSpPr>
        <p:spPr>
          <a:xfrm>
            <a:off x="12462612" y="2933974"/>
            <a:ext cx="5825388" cy="2680652"/>
          </a:xfrm>
          <a:prstGeom prst="rect">
            <a:avLst/>
          </a:prstGeom>
        </p:spPr>
        <p:txBody>
          <a:bodyPr lIns="0" tIns="0" rIns="0" bIns="0" rtlCol="0" anchor="t">
            <a:spAutoFit/>
          </a:bodyPr>
          <a:lstStyle/>
          <a:p>
            <a:pPr algn="r">
              <a:lnSpc>
                <a:spcPts val="3005"/>
              </a:lnSpc>
            </a:pPr>
            <a:r>
              <a:rPr lang="en-US" sz="2146" b="1">
                <a:solidFill>
                  <a:srgbClr val="FFFFFF"/>
                </a:solidFill>
                <a:latin typeface="Times New Roman MT Condensed Bold"/>
                <a:ea typeface="Times New Roman MT Condensed Bold"/>
                <a:cs typeface="Times New Roman MT Condensed Bold"/>
                <a:sym typeface="Times New Roman MT Condensed Bold"/>
              </a:rPr>
              <a:t>Програми академічної мобільності</a:t>
            </a:r>
          </a:p>
          <a:p>
            <a:pPr algn="r">
              <a:lnSpc>
                <a:spcPts val="3005"/>
              </a:lnSpc>
            </a:pPr>
            <a:r>
              <a:rPr lang="en-US" sz="2146" b="1">
                <a:solidFill>
                  <a:srgbClr val="FFFFFF"/>
                </a:solidFill>
                <a:latin typeface="Noto Serif Display ExtraCondensed Bold"/>
                <a:ea typeface="Noto Serif Display ExtraCondensed Bold"/>
                <a:cs typeface="Noto Serif Display ExtraCondensed Bold"/>
                <a:sym typeface="Noto Serif Display ExtraCondensed Bold"/>
              </a:rPr>
              <a:t>Університет пропонує обмінні програми з навчальними закладами США, Європи та Азії, участь у програмі Erasmus+, а також літні школи. Це сприяє розширенню світогляду студентів та розвитку міжнародної співпраці.</a:t>
            </a:r>
          </a:p>
          <a:p>
            <a:pPr algn="r">
              <a:lnSpc>
                <a:spcPts val="3005"/>
              </a:lnSpc>
              <a:spcBef>
                <a:spcPct val="0"/>
              </a:spcBef>
            </a:pPr>
            <a:endParaRPr lang="en-US" sz="2146"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8" name="TextBox 8"/>
          <p:cNvSpPr txBox="1"/>
          <p:nvPr/>
        </p:nvSpPr>
        <p:spPr>
          <a:xfrm>
            <a:off x="10912466" y="5479722"/>
            <a:ext cx="7375534" cy="2921570"/>
          </a:xfrm>
          <a:prstGeom prst="rect">
            <a:avLst/>
          </a:prstGeom>
        </p:spPr>
        <p:txBody>
          <a:bodyPr lIns="0" tIns="0" rIns="0" bIns="0" rtlCol="0" anchor="t">
            <a:spAutoFit/>
          </a:bodyPr>
          <a:lstStyle/>
          <a:p>
            <a:pPr algn="r">
              <a:lnSpc>
                <a:spcPts val="2883"/>
              </a:lnSpc>
            </a:pPr>
            <a:r>
              <a:rPr lang="en-US" sz="2059" b="1" dirty="0" err="1">
                <a:solidFill>
                  <a:srgbClr val="FFFFFF"/>
                </a:solidFill>
                <a:latin typeface="Times New Roman MT Condensed Bold"/>
                <a:ea typeface="Times New Roman MT Condensed Bold"/>
                <a:cs typeface="Times New Roman MT Condensed Bold"/>
                <a:sym typeface="Times New Roman MT Condensed Bold"/>
              </a:rPr>
              <a:t>Акредитація</a:t>
            </a:r>
            <a:r>
              <a:rPr lang="en-US" sz="2059" b="1" dirty="0">
                <a:solidFill>
                  <a:srgbClr val="FFFFFF"/>
                </a:solidFill>
                <a:latin typeface="Times New Roman MT Condensed Bold"/>
                <a:ea typeface="Times New Roman MT Condensed Bold"/>
                <a:cs typeface="Times New Roman MT Condensed Bold"/>
                <a:sym typeface="Times New Roman MT Condensed Bold"/>
              </a:rPr>
              <a:t> </a:t>
            </a:r>
            <a:r>
              <a:rPr lang="en-US" sz="2059" b="1" dirty="0" err="1">
                <a:solidFill>
                  <a:srgbClr val="FFFFFF"/>
                </a:solidFill>
                <a:latin typeface="Times New Roman MT Condensed Bold"/>
                <a:ea typeface="Times New Roman MT Condensed Bold"/>
                <a:cs typeface="Times New Roman MT Condensed Bold"/>
                <a:sym typeface="Times New Roman MT Condensed Bold"/>
              </a:rPr>
              <a:t>та</a:t>
            </a:r>
            <a:r>
              <a:rPr lang="en-US" sz="2059" b="1" dirty="0">
                <a:solidFill>
                  <a:srgbClr val="FFFFFF"/>
                </a:solidFill>
                <a:latin typeface="Times New Roman MT Condensed Bold"/>
                <a:ea typeface="Times New Roman MT Condensed Bold"/>
                <a:cs typeface="Times New Roman MT Condensed Bold"/>
                <a:sym typeface="Times New Roman MT Condensed Bold"/>
              </a:rPr>
              <a:t> </a:t>
            </a:r>
            <a:r>
              <a:rPr lang="en-US" sz="2059" b="1" dirty="0" err="1">
                <a:solidFill>
                  <a:srgbClr val="FFFFFF"/>
                </a:solidFill>
                <a:latin typeface="Times New Roman MT Condensed Bold"/>
                <a:ea typeface="Times New Roman MT Condensed Bold"/>
                <a:cs typeface="Times New Roman MT Condensed Bold"/>
                <a:sym typeface="Times New Roman MT Condensed Bold"/>
              </a:rPr>
              <a:t>порівняння</a:t>
            </a:r>
            <a:r>
              <a:rPr lang="en-US" sz="2059" b="1" dirty="0">
                <a:solidFill>
                  <a:srgbClr val="FFFFFF"/>
                </a:solidFill>
                <a:latin typeface="Times New Roman MT Condensed Bold"/>
                <a:ea typeface="Times New Roman MT Condensed Bold"/>
                <a:cs typeface="Times New Roman MT Condensed Bold"/>
                <a:sym typeface="Times New Roman MT Condensed Bold"/>
              </a:rPr>
              <a:t> з </a:t>
            </a:r>
            <a:r>
              <a:rPr lang="en-US" sz="2059" b="1" dirty="0" err="1">
                <a:solidFill>
                  <a:srgbClr val="FFFFFF"/>
                </a:solidFill>
                <a:latin typeface="Times New Roman MT Condensed Bold"/>
                <a:ea typeface="Times New Roman MT Condensed Bold"/>
                <a:cs typeface="Times New Roman MT Condensed Bold"/>
                <a:sym typeface="Times New Roman MT Condensed Bold"/>
              </a:rPr>
              <a:t>Гарвардом</a:t>
            </a:r>
            <a:endParaRPr lang="en-US" sz="2059" b="1" dirty="0">
              <a:solidFill>
                <a:srgbClr val="FFFFFF"/>
              </a:solidFill>
              <a:latin typeface="Times New Roman MT Condensed Bold"/>
              <a:ea typeface="Times New Roman MT Condensed Bold"/>
              <a:cs typeface="Times New Roman MT Condensed Bold"/>
              <a:sym typeface="Times New Roman MT Condensed Bold"/>
            </a:endParaRPr>
          </a:p>
          <a:p>
            <a:pPr algn="r">
              <a:lnSpc>
                <a:spcPts val="2883"/>
              </a:lnSpc>
            </a:pP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AUBG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має</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подвійне</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визнання</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 у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Болгарії</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та</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США,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що</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забезпечує</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міжнародне</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визнання</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диплома</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Водночас</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університет</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не</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перебуває</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на</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одному</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рівні</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з Harvard University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за</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масштабом</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ресурсами</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та</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науковим</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престижем</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хоча</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модель</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навчання</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(liberal arts,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кредитна</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система</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активна</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участь</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студентів</a:t>
            </a:r>
            <a:r>
              <a:rPr lang="en-US" sz="2059" b="1" dirty="0">
                <a:solidFill>
                  <a:srgbClr val="FFFFFF"/>
                </a:solidFill>
                <a:latin typeface="Noto Serif Display ExtraCondensed Bold"/>
                <a:ea typeface="Noto Serif Display ExtraCondensed Bold"/>
                <a:cs typeface="Noto Serif Display ExtraCondensed Bold"/>
                <a:sym typeface="Noto Serif Display ExtraCondensed Bold"/>
              </a:rPr>
              <a:t>) є </a:t>
            </a:r>
            <a:r>
              <a:rPr lang="en-US" sz="2059" b="1" dirty="0" err="1">
                <a:solidFill>
                  <a:srgbClr val="FFFFFF"/>
                </a:solidFill>
                <a:latin typeface="Noto Serif Display ExtraCondensed Bold"/>
                <a:ea typeface="Noto Serif Display ExtraCondensed Bold"/>
                <a:cs typeface="Noto Serif Display ExtraCondensed Bold"/>
                <a:sym typeface="Noto Serif Display ExtraCondensed Bold"/>
              </a:rPr>
              <a:t>подібною</a:t>
            </a:r>
            <a:r>
              <a:rPr lang="en-US" sz="2059" b="1" dirty="0">
                <a:solidFill>
                  <a:srgbClr val="000000"/>
                </a:solidFill>
                <a:latin typeface="Noto Serif Display ExtraCondensed Bold"/>
                <a:ea typeface="Noto Serif Display ExtraCondensed Bold"/>
                <a:cs typeface="Noto Serif Display ExtraCondensed Bold"/>
                <a:sym typeface="Noto Serif Display ExtraCondensed Bold"/>
              </a:rPr>
              <a:t>.</a:t>
            </a:r>
          </a:p>
          <a:p>
            <a:pPr algn="r">
              <a:lnSpc>
                <a:spcPts val="2883"/>
              </a:lnSpc>
              <a:spcBef>
                <a:spcPct val="0"/>
              </a:spcBef>
            </a:pPr>
            <a:endParaRPr lang="en-US" sz="2059" b="1" dirty="0">
              <a:solidFill>
                <a:srgbClr val="000000"/>
              </a:solidFill>
              <a:latin typeface="Noto Serif Display ExtraCondensed Bold"/>
              <a:ea typeface="Noto Serif Display ExtraCondensed Bold"/>
              <a:cs typeface="Noto Serif Display ExtraCondensed Bold"/>
              <a:sym typeface="Noto Serif Display ExtraCondensed Bold"/>
            </a:endParaRPr>
          </a:p>
        </p:txBody>
      </p:sp>
      <p:sp>
        <p:nvSpPr>
          <p:cNvPr id="9" name="Freeform 9"/>
          <p:cNvSpPr/>
          <p:nvPr/>
        </p:nvSpPr>
        <p:spPr>
          <a:xfrm rot="7019802" flipV="1">
            <a:off x="8954633" y="6818669"/>
            <a:ext cx="1000945" cy="329402"/>
          </a:xfrm>
          <a:custGeom>
            <a:avLst/>
            <a:gdLst/>
            <a:ahLst/>
            <a:cxnLst/>
            <a:rect l="l" t="t" r="r" b="b"/>
            <a:pathLst>
              <a:path w="1000945" h="329402">
                <a:moveTo>
                  <a:pt x="0" y="329402"/>
                </a:moveTo>
                <a:lnTo>
                  <a:pt x="1000945" y="329402"/>
                </a:lnTo>
                <a:lnTo>
                  <a:pt x="1000945" y="0"/>
                </a:lnTo>
                <a:lnTo>
                  <a:pt x="0" y="0"/>
                </a:lnTo>
                <a:lnTo>
                  <a:pt x="0" y="329402"/>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Freeform 10"/>
          <p:cNvSpPr/>
          <p:nvPr/>
        </p:nvSpPr>
        <p:spPr>
          <a:xfrm rot="2700000">
            <a:off x="12179182" y="2854998"/>
            <a:ext cx="1000945" cy="329402"/>
          </a:xfrm>
          <a:custGeom>
            <a:avLst/>
            <a:gdLst/>
            <a:ahLst/>
            <a:cxnLst/>
            <a:rect l="l" t="t" r="r" b="b"/>
            <a:pathLst>
              <a:path w="1000945" h="329402">
                <a:moveTo>
                  <a:pt x="0" y="0"/>
                </a:moveTo>
                <a:lnTo>
                  <a:pt x="1000945" y="0"/>
                </a:lnTo>
                <a:lnTo>
                  <a:pt x="1000945" y="329402"/>
                </a:lnTo>
                <a:lnTo>
                  <a:pt x="0" y="3294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rot="6876282">
            <a:off x="12179182" y="5089508"/>
            <a:ext cx="1000945" cy="329402"/>
          </a:xfrm>
          <a:custGeom>
            <a:avLst/>
            <a:gdLst/>
            <a:ahLst/>
            <a:cxnLst/>
            <a:rect l="l" t="t" r="r" b="b"/>
            <a:pathLst>
              <a:path w="1000945" h="329402">
                <a:moveTo>
                  <a:pt x="0" y="0"/>
                </a:moveTo>
                <a:lnTo>
                  <a:pt x="1000945" y="0"/>
                </a:lnTo>
                <a:lnTo>
                  <a:pt x="1000945" y="329402"/>
                </a:lnTo>
                <a:lnTo>
                  <a:pt x="0" y="3294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12"/>
          <p:cNvSpPr/>
          <p:nvPr/>
        </p:nvSpPr>
        <p:spPr>
          <a:xfrm>
            <a:off x="6180791" y="8751550"/>
            <a:ext cx="2971498" cy="1543262"/>
          </a:xfrm>
          <a:custGeom>
            <a:avLst/>
            <a:gdLst/>
            <a:ahLst/>
            <a:cxnLst/>
            <a:rect l="l" t="t" r="r" b="b"/>
            <a:pathLst>
              <a:path w="2971498" h="1543262">
                <a:moveTo>
                  <a:pt x="0" y="0"/>
                </a:moveTo>
                <a:lnTo>
                  <a:pt x="2971497" y="0"/>
                </a:lnTo>
                <a:lnTo>
                  <a:pt x="2971497" y="1543261"/>
                </a:lnTo>
                <a:lnTo>
                  <a:pt x="0" y="1543261"/>
                </a:lnTo>
                <a:lnTo>
                  <a:pt x="0" y="0"/>
                </a:lnTo>
                <a:close/>
              </a:path>
            </a:pathLst>
          </a:custGeom>
          <a:blipFill>
            <a:blip r:embed="rId5"/>
            <a:stretch>
              <a:fillRect/>
            </a:stretch>
          </a:blipFill>
        </p:spPr>
      </p:sp>
      <p:sp>
        <p:nvSpPr>
          <p:cNvPr id="13" name="Freeform 13"/>
          <p:cNvSpPr/>
          <p:nvPr/>
        </p:nvSpPr>
        <p:spPr>
          <a:xfrm>
            <a:off x="9440278" y="2494029"/>
            <a:ext cx="2892252" cy="1926963"/>
          </a:xfrm>
          <a:custGeom>
            <a:avLst/>
            <a:gdLst/>
            <a:ahLst/>
            <a:cxnLst/>
            <a:rect l="l" t="t" r="r" b="b"/>
            <a:pathLst>
              <a:path w="2892252" h="1926963">
                <a:moveTo>
                  <a:pt x="0" y="0"/>
                </a:moveTo>
                <a:lnTo>
                  <a:pt x="2892252" y="0"/>
                </a:lnTo>
                <a:lnTo>
                  <a:pt x="2892252" y="1926963"/>
                </a:lnTo>
                <a:lnTo>
                  <a:pt x="0" y="1926963"/>
                </a:lnTo>
                <a:lnTo>
                  <a:pt x="0" y="0"/>
                </a:lnTo>
                <a:close/>
              </a:path>
            </a:pathLst>
          </a:custGeom>
          <a:blipFill>
            <a:blip r:embed="rId6"/>
            <a:stretch>
              <a:fillRect/>
            </a:stretch>
          </a:blipFill>
        </p:spPr>
      </p:sp>
      <p:sp>
        <p:nvSpPr>
          <p:cNvPr id="14" name="Freeform 14"/>
          <p:cNvSpPr/>
          <p:nvPr/>
        </p:nvSpPr>
        <p:spPr>
          <a:xfrm>
            <a:off x="11213069" y="3571834"/>
            <a:ext cx="1392885" cy="1766339"/>
          </a:xfrm>
          <a:custGeom>
            <a:avLst/>
            <a:gdLst/>
            <a:ahLst/>
            <a:cxnLst/>
            <a:rect l="l" t="t" r="r" b="b"/>
            <a:pathLst>
              <a:path w="1392885" h="1766339">
                <a:moveTo>
                  <a:pt x="0" y="0"/>
                </a:moveTo>
                <a:lnTo>
                  <a:pt x="1392884" y="0"/>
                </a:lnTo>
                <a:lnTo>
                  <a:pt x="1392884" y="1766339"/>
                </a:lnTo>
                <a:lnTo>
                  <a:pt x="0" y="1766339"/>
                </a:lnTo>
                <a:lnTo>
                  <a:pt x="0" y="0"/>
                </a:lnTo>
                <a:close/>
              </a:path>
            </a:pathLst>
          </a:custGeom>
          <a:blipFill>
            <a:blip r:embed="rId7"/>
            <a:stretch>
              <a:fillRect/>
            </a:stretch>
          </a:blipFill>
        </p:spPr>
      </p:sp>
      <p:sp>
        <p:nvSpPr>
          <p:cNvPr id="15" name="TextBox 15"/>
          <p:cNvSpPr txBox="1"/>
          <p:nvPr/>
        </p:nvSpPr>
        <p:spPr>
          <a:xfrm>
            <a:off x="11934" y="871370"/>
            <a:ext cx="9590505" cy="3652801"/>
          </a:xfrm>
          <a:prstGeom prst="rect">
            <a:avLst/>
          </a:prstGeom>
        </p:spPr>
        <p:txBody>
          <a:bodyPr lIns="0" tIns="0" rIns="0" bIns="0" rtlCol="0" anchor="t">
            <a:spAutoFit/>
          </a:bodyPr>
          <a:lstStyle/>
          <a:p>
            <a:pPr algn="l">
              <a:lnSpc>
                <a:spcPts val="2889"/>
              </a:lnSpc>
            </a:pPr>
            <a:r>
              <a:rPr lang="en-US" sz="2063" b="1">
                <a:solidFill>
                  <a:srgbClr val="FFFFFF"/>
                </a:solidFill>
                <a:latin typeface="Times New Roman MT Condensed Bold"/>
                <a:ea typeface="Times New Roman MT Condensed Bold"/>
                <a:cs typeface="Times New Roman MT Condensed Bold"/>
                <a:sym typeface="Times New Roman MT Condensed Bold"/>
              </a:rPr>
              <a:t>Культурний вплив в університеті — рівноправність чи домінування?</a:t>
            </a:r>
          </a:p>
          <a:p>
            <a:pPr algn="l">
              <a:lnSpc>
                <a:spcPts val="2889"/>
              </a:lnSpc>
            </a:pPr>
            <a:r>
              <a:rPr lang="en-US" sz="2063" b="1">
                <a:solidFill>
                  <a:srgbClr val="FFFFFF"/>
                </a:solidFill>
                <a:latin typeface="Noto Serif Display ExtraCondensed Bold"/>
                <a:ea typeface="Noto Serif Display ExtraCondensed Bold"/>
                <a:cs typeface="Noto Serif Display ExtraCondensed Bold"/>
                <a:sym typeface="Noto Serif Display ExtraCondensed Bold"/>
              </a:rPr>
              <a:t>В American University in Bulgaria культурне середовище є міжнародним, однак на практиці відчутним є певне домінування болгарської культури. Це зумовлено тим, що значна частина студентів — болгари, тому в неформальному спілкуванні частіше використовуються болгарська мова, традиції та соціальні норми. Водночас університет активно підтримує культурне різноманіття: тут навчаються студенти з різних країн, проводяться міжнародні заходи та функціонують студентські клуби.</a:t>
            </a:r>
          </a:p>
          <a:p>
            <a:pPr algn="l">
              <a:lnSpc>
                <a:spcPts val="2889"/>
              </a:lnSpc>
            </a:pPr>
            <a:r>
              <a:rPr lang="en-US" sz="2063" b="1">
                <a:solidFill>
                  <a:srgbClr val="FFFFFF"/>
                </a:solidFill>
                <a:latin typeface="Noto Serif Display ExtraCondensed Bold"/>
                <a:ea typeface="Noto Serif Display ExtraCondensed Bold"/>
                <a:cs typeface="Noto Serif Display ExtraCondensed Bold"/>
                <a:sym typeface="Noto Serif Display ExtraCondensed Bold"/>
              </a:rPr>
              <a:t>Висновок: попри певне переважання болгарської культури, середовище залишається мультикультурним і орієнтованим на культурну рівноправність.</a:t>
            </a:r>
          </a:p>
          <a:p>
            <a:pPr algn="l">
              <a:lnSpc>
                <a:spcPts val="2889"/>
              </a:lnSpc>
              <a:spcBef>
                <a:spcPct val="0"/>
              </a:spcBef>
            </a:pPr>
            <a:endParaRPr lang="en-US" sz="2063"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16" name="TextBox 16"/>
          <p:cNvSpPr txBox="1"/>
          <p:nvPr/>
        </p:nvSpPr>
        <p:spPr>
          <a:xfrm>
            <a:off x="9657457" y="8099791"/>
            <a:ext cx="7601843" cy="2278918"/>
          </a:xfrm>
          <a:prstGeom prst="rect">
            <a:avLst/>
          </a:prstGeom>
        </p:spPr>
        <p:txBody>
          <a:bodyPr lIns="0" tIns="0" rIns="0" bIns="0" rtlCol="0" anchor="t">
            <a:spAutoFit/>
          </a:bodyPr>
          <a:lstStyle/>
          <a:p>
            <a:pPr algn="ctr">
              <a:lnSpc>
                <a:spcPts val="3022"/>
              </a:lnSpc>
            </a:pPr>
            <a:r>
              <a:rPr lang="en-US" sz="2159" b="1">
                <a:solidFill>
                  <a:srgbClr val="FFFFFF"/>
                </a:solidFill>
                <a:latin typeface="Noto Serif Display ExtraCondensed Bold"/>
                <a:ea typeface="Noto Serif Display ExtraCondensed Bold"/>
                <a:cs typeface="Noto Serif Display ExtraCondensed Bold"/>
                <a:sym typeface="Noto Serif Display ExtraCondensed Bold"/>
              </a:rPr>
              <a:t>Загальний висновок:</a:t>
            </a:r>
          </a:p>
          <a:p>
            <a:pPr algn="ctr">
              <a:lnSpc>
                <a:spcPts val="3022"/>
              </a:lnSpc>
            </a:pPr>
            <a:r>
              <a:rPr lang="en-US" sz="2159" b="1">
                <a:solidFill>
                  <a:srgbClr val="FFFFFF"/>
                </a:solidFill>
                <a:latin typeface="Noto Serif Display ExtraCondensed Bold"/>
                <a:ea typeface="Noto Serif Display ExtraCondensed Bold"/>
                <a:cs typeface="Noto Serif Display ExtraCondensed Bold"/>
                <a:sym typeface="Noto Serif Display ExtraCondensed Bold"/>
              </a:rPr>
              <a:t>Американська освітня модель у Благоєвграді через AUBG сприяє інтернаціоналізації освіти, розвитку інтерактивного навчання, формуванню глобального мислення та активному культурному обміну.</a:t>
            </a:r>
          </a:p>
          <a:p>
            <a:pPr algn="ctr">
              <a:lnSpc>
                <a:spcPts val="3022"/>
              </a:lnSpc>
              <a:spcBef>
                <a:spcPct val="0"/>
              </a:spcBef>
            </a:pPr>
            <a:endParaRPr lang="en-US" sz="2159"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17" name="TextBox 17"/>
          <p:cNvSpPr txBox="1"/>
          <p:nvPr/>
        </p:nvSpPr>
        <p:spPr>
          <a:xfrm>
            <a:off x="202756" y="150066"/>
            <a:ext cx="18037749" cy="626348"/>
          </a:xfrm>
          <a:prstGeom prst="rect">
            <a:avLst/>
          </a:prstGeom>
        </p:spPr>
        <p:txBody>
          <a:bodyPr lIns="0" tIns="0" rIns="0" bIns="0" rtlCol="0" anchor="t">
            <a:spAutoFit/>
          </a:bodyPr>
          <a:lstStyle/>
          <a:p>
            <a:pPr algn="ctr">
              <a:lnSpc>
                <a:spcPts val="5059"/>
              </a:lnSpc>
              <a:spcBef>
                <a:spcPct val="0"/>
              </a:spcBef>
            </a:pPr>
            <a:r>
              <a:rPr lang="en-US" sz="3614">
                <a:solidFill>
                  <a:srgbClr val="FFFFFF"/>
                </a:solidFill>
                <a:latin typeface="Lazydog"/>
                <a:ea typeface="Lazydog"/>
                <a:cs typeface="Lazydog"/>
                <a:sym typeface="Lazydog"/>
              </a:rPr>
              <a:t>Коротке інтервʼю та відповіді питання випускника с університету AUBG</a:t>
            </a:r>
          </a:p>
        </p:txBody>
      </p:sp>
      <p:sp>
        <p:nvSpPr>
          <p:cNvPr id="18" name="TextBox 18"/>
          <p:cNvSpPr txBox="1"/>
          <p:nvPr/>
        </p:nvSpPr>
        <p:spPr>
          <a:xfrm>
            <a:off x="6180791" y="9935554"/>
            <a:ext cx="3290597" cy="351446"/>
          </a:xfrm>
          <a:prstGeom prst="rect">
            <a:avLst/>
          </a:prstGeom>
        </p:spPr>
        <p:txBody>
          <a:bodyPr lIns="0" tIns="0" rIns="0" bIns="0" rtlCol="0" anchor="t">
            <a:spAutoFit/>
          </a:bodyPr>
          <a:lstStyle/>
          <a:p>
            <a:pPr algn="ctr">
              <a:lnSpc>
                <a:spcPts val="1487"/>
              </a:lnSpc>
            </a:pPr>
            <a:endParaRPr/>
          </a:p>
          <a:p>
            <a:pPr algn="ctr">
              <a:lnSpc>
                <a:spcPts val="1487"/>
              </a:lnSpc>
              <a:spcBef>
                <a:spcPct val="0"/>
              </a:spcBef>
            </a:pPr>
            <a:r>
              <a:rPr lang="en-US" sz="1062" b="1">
                <a:solidFill>
                  <a:srgbClr val="FFFFFF"/>
                </a:solidFill>
                <a:latin typeface="Noto Serif Display ExtraCondensed Bold"/>
                <a:ea typeface="Noto Serif Display ExtraCondensed Bold"/>
                <a:cs typeface="Noto Serif Display ExtraCondensed Bold"/>
                <a:sym typeface="Noto Serif Display ExtraCondensed Bold"/>
              </a:rPr>
              <a:t>https://www.facebook.com/aubg.ukraine/</a:t>
            </a:r>
          </a:p>
        </p:txBody>
      </p:sp>
      <p:sp>
        <p:nvSpPr>
          <p:cNvPr id="19" name="TextBox 19"/>
          <p:cNvSpPr txBox="1"/>
          <p:nvPr/>
        </p:nvSpPr>
        <p:spPr>
          <a:xfrm>
            <a:off x="10019388" y="2546952"/>
            <a:ext cx="1821163" cy="351609"/>
          </a:xfrm>
          <a:prstGeom prst="rect">
            <a:avLst/>
          </a:prstGeom>
        </p:spPr>
        <p:txBody>
          <a:bodyPr lIns="0" tIns="0" rIns="0" bIns="0" rtlCol="0" anchor="t">
            <a:spAutoFit/>
          </a:bodyPr>
          <a:lstStyle/>
          <a:p>
            <a:pPr algn="ctr">
              <a:lnSpc>
                <a:spcPts val="1488"/>
              </a:lnSpc>
              <a:spcBef>
                <a:spcPct val="0"/>
              </a:spcBef>
            </a:pPr>
            <a:r>
              <a:rPr lang="en-US" sz="1063" b="1">
                <a:solidFill>
                  <a:srgbClr val="FFFFFF"/>
                </a:solidFill>
                <a:latin typeface="Noto Serif Display ExtraCondensed Bold"/>
                <a:ea typeface="Noto Serif Display ExtraCondensed Bold"/>
                <a:cs typeface="Noto Serif Display ExtraCondensed Bold"/>
                <a:sym typeface="Noto Serif Display ExtraCondensed Bold"/>
              </a:rPr>
              <a:t>https://vazov-school.com/aubg-griffin-journey/</a:t>
            </a:r>
          </a:p>
        </p:txBody>
      </p:sp>
      <p:sp>
        <p:nvSpPr>
          <p:cNvPr id="20" name="TextBox 20"/>
          <p:cNvSpPr txBox="1"/>
          <p:nvPr/>
        </p:nvSpPr>
        <p:spPr>
          <a:xfrm>
            <a:off x="11314810" y="5094957"/>
            <a:ext cx="1189402" cy="231630"/>
          </a:xfrm>
          <a:prstGeom prst="rect">
            <a:avLst/>
          </a:prstGeom>
        </p:spPr>
        <p:txBody>
          <a:bodyPr lIns="0" tIns="0" rIns="0" bIns="0" rtlCol="0" anchor="t">
            <a:spAutoFit/>
          </a:bodyPr>
          <a:lstStyle/>
          <a:p>
            <a:pPr algn="ctr">
              <a:lnSpc>
                <a:spcPts val="1998"/>
              </a:lnSpc>
              <a:spcBef>
                <a:spcPct val="0"/>
              </a:spcBef>
            </a:pPr>
            <a:r>
              <a:rPr lang="en-US" sz="1427" b="1">
                <a:solidFill>
                  <a:srgbClr val="FFFFFF"/>
                </a:solidFill>
                <a:latin typeface="Noto Serif Display ExtraCondensed Bold"/>
                <a:ea typeface="Noto Serif Display ExtraCondensed Bold"/>
                <a:cs typeface="Noto Serif Display ExtraCondensed Bold"/>
                <a:sym typeface="Noto Serif Display ExtraCondensed Bold"/>
              </a:rPr>
              <a:t>Фото автора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12431654" y="2938866"/>
            <a:ext cx="1350696" cy="444502"/>
          </a:xfrm>
          <a:custGeom>
            <a:avLst/>
            <a:gdLst/>
            <a:ahLst/>
            <a:cxnLst/>
            <a:rect l="l" t="t" r="r" b="b"/>
            <a:pathLst>
              <a:path w="1350696" h="444502">
                <a:moveTo>
                  <a:pt x="0" y="0"/>
                </a:moveTo>
                <a:lnTo>
                  <a:pt x="1350696" y="0"/>
                </a:lnTo>
                <a:lnTo>
                  <a:pt x="1350696" y="444501"/>
                </a:lnTo>
                <a:lnTo>
                  <a:pt x="0" y="4445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3785885" y="1342536"/>
            <a:ext cx="2739885" cy="2872654"/>
          </a:xfrm>
          <a:custGeom>
            <a:avLst/>
            <a:gdLst/>
            <a:ahLst/>
            <a:cxnLst/>
            <a:rect l="l" t="t" r="r" b="b"/>
            <a:pathLst>
              <a:path w="2739885" h="2872654">
                <a:moveTo>
                  <a:pt x="0" y="0"/>
                </a:moveTo>
                <a:lnTo>
                  <a:pt x="2739885" y="0"/>
                </a:lnTo>
                <a:lnTo>
                  <a:pt x="2739885" y="2872654"/>
                </a:lnTo>
                <a:lnTo>
                  <a:pt x="0" y="2872654"/>
                </a:lnTo>
                <a:lnTo>
                  <a:pt x="0" y="0"/>
                </a:lnTo>
                <a:close/>
              </a:path>
            </a:pathLst>
          </a:custGeom>
          <a:blipFill>
            <a:blip r:embed="rId4"/>
            <a:stretch>
              <a:fillRect/>
            </a:stretch>
          </a:blipFill>
        </p:spPr>
      </p:sp>
      <p:sp>
        <p:nvSpPr>
          <p:cNvPr id="4" name="TextBox 4"/>
          <p:cNvSpPr txBox="1"/>
          <p:nvPr/>
        </p:nvSpPr>
        <p:spPr>
          <a:xfrm>
            <a:off x="3106933" y="-123236"/>
            <a:ext cx="12963139" cy="1064394"/>
          </a:xfrm>
          <a:prstGeom prst="rect">
            <a:avLst/>
          </a:prstGeom>
        </p:spPr>
        <p:txBody>
          <a:bodyPr wrap="square" lIns="0" tIns="0" rIns="0" bIns="0" rtlCol="0" anchor="t">
            <a:spAutoFit/>
          </a:bodyPr>
          <a:lstStyle/>
          <a:p>
            <a:pPr algn="ctr">
              <a:lnSpc>
                <a:spcPts val="8320"/>
              </a:lnSpc>
              <a:spcBef>
                <a:spcPct val="0"/>
              </a:spcBef>
            </a:pPr>
            <a:r>
              <a:rPr lang="en-US" sz="5943" dirty="0" err="1">
                <a:solidFill>
                  <a:srgbClr val="FFFFFF"/>
                </a:solidFill>
                <a:latin typeface="Sloop Script Pro"/>
                <a:ea typeface="Sloop Script Pro"/>
                <a:cs typeface="Sloop Script Pro"/>
                <a:sym typeface="Sloop Script Pro"/>
              </a:rPr>
              <a:t>Архітектурні</a:t>
            </a:r>
            <a:r>
              <a:rPr lang="en-US" sz="5943" dirty="0">
                <a:solidFill>
                  <a:srgbClr val="FFFFFF"/>
                </a:solidFill>
                <a:latin typeface="Sloop Script Pro"/>
                <a:ea typeface="Sloop Script Pro"/>
                <a:cs typeface="Sloop Script Pro"/>
                <a:sym typeface="Sloop Script Pro"/>
              </a:rPr>
              <a:t> </a:t>
            </a:r>
            <a:r>
              <a:rPr lang="en-US" sz="5943" dirty="0" err="1">
                <a:solidFill>
                  <a:srgbClr val="FFFFFF"/>
                </a:solidFill>
                <a:latin typeface="Sloop Script Pro"/>
                <a:ea typeface="Sloop Script Pro"/>
                <a:cs typeface="Sloop Script Pro"/>
                <a:sym typeface="Sloop Script Pro"/>
              </a:rPr>
              <a:t>особливості</a:t>
            </a:r>
            <a:r>
              <a:rPr lang="en-US" sz="5943" dirty="0">
                <a:solidFill>
                  <a:srgbClr val="FFFFFF"/>
                </a:solidFill>
                <a:latin typeface="Sloop Script Pro"/>
                <a:ea typeface="Sloop Script Pro"/>
                <a:cs typeface="Sloop Script Pro"/>
                <a:sym typeface="Sloop Script Pro"/>
              </a:rPr>
              <a:t> </a:t>
            </a:r>
            <a:r>
              <a:rPr lang="en-US" sz="5943" dirty="0" err="1">
                <a:solidFill>
                  <a:srgbClr val="FFFFFF"/>
                </a:solidFill>
                <a:latin typeface="Sloop Script Pro"/>
                <a:ea typeface="Sloop Script Pro"/>
                <a:cs typeface="Sloop Script Pro"/>
                <a:sym typeface="Sloop Script Pro"/>
              </a:rPr>
              <a:t>кампусу</a:t>
            </a:r>
            <a:r>
              <a:rPr lang="en-US" sz="5943" dirty="0">
                <a:solidFill>
                  <a:srgbClr val="FFFFFF"/>
                </a:solidFill>
                <a:latin typeface="Sloop Script Pro"/>
                <a:ea typeface="Sloop Script Pro"/>
                <a:cs typeface="Sloop Script Pro"/>
                <a:sym typeface="Sloop Script Pro"/>
              </a:rPr>
              <a:t> AUBG</a:t>
            </a:r>
          </a:p>
        </p:txBody>
      </p:sp>
      <p:sp>
        <p:nvSpPr>
          <p:cNvPr id="5" name="TextBox 5"/>
          <p:cNvSpPr txBox="1"/>
          <p:nvPr/>
        </p:nvSpPr>
        <p:spPr>
          <a:xfrm>
            <a:off x="1528848" y="793380"/>
            <a:ext cx="15756776" cy="1397480"/>
          </a:xfrm>
          <a:prstGeom prst="rect">
            <a:avLst/>
          </a:prstGeom>
        </p:spPr>
        <p:txBody>
          <a:bodyPr lIns="0" tIns="0" rIns="0" bIns="0" rtlCol="0" anchor="t">
            <a:spAutoFit/>
          </a:bodyPr>
          <a:lstStyle/>
          <a:p>
            <a:pPr algn="ctr">
              <a:lnSpc>
                <a:spcPts val="3788"/>
              </a:lnSpc>
            </a:pP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Архітектура</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кампусу</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витончено</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поєднує</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традиції</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американського</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модернізму</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з </a:t>
            </a: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особливостями</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локального</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705"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контексту</a:t>
            </a:r>
            <a:r>
              <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a:t>
            </a:r>
          </a:p>
          <a:p>
            <a:pPr algn="ctr">
              <a:lnSpc>
                <a:spcPts val="3788"/>
              </a:lnSpc>
              <a:spcBef>
                <a:spcPct val="0"/>
              </a:spcBef>
            </a:pPr>
            <a:endParaRPr lang="en-US" sz="2705"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endParaRPr>
          </a:p>
        </p:txBody>
      </p:sp>
      <p:sp>
        <p:nvSpPr>
          <p:cNvPr id="6" name="TextBox 6"/>
          <p:cNvSpPr txBox="1"/>
          <p:nvPr/>
        </p:nvSpPr>
        <p:spPr>
          <a:xfrm>
            <a:off x="16564345" y="1040993"/>
            <a:ext cx="1754484" cy="2894111"/>
          </a:xfrm>
          <a:prstGeom prst="rect">
            <a:avLst/>
          </a:prstGeom>
        </p:spPr>
        <p:txBody>
          <a:bodyPr lIns="0" tIns="0" rIns="0" bIns="0" rtlCol="0" anchor="t">
            <a:spAutoFit/>
          </a:bodyPr>
          <a:lstStyle/>
          <a:p>
            <a:pPr algn="ctr">
              <a:lnSpc>
                <a:spcPts val="2601"/>
              </a:lnSpc>
              <a:spcBef>
                <a:spcPct val="0"/>
              </a:spcBef>
            </a:pPr>
            <a:r>
              <a:rPr lang="en-US" sz="1858" b="1">
                <a:solidFill>
                  <a:srgbClr val="F3DDB6"/>
                </a:solidFill>
                <a:latin typeface="Noto Serif Display ExtraCondensed Bold"/>
                <a:ea typeface="Noto Serif Display ExtraCondensed Bold"/>
                <a:cs typeface="Noto Serif Display ExtraCondensed Bold"/>
                <a:sym typeface="Noto Serif Display ExtraCondensed Bold"/>
              </a:rPr>
              <a:t>офіційна емблема (плашка), що підтверджує отримання будівлею сертифікату LEED Gold у 2013 році.</a:t>
            </a:r>
          </a:p>
        </p:txBody>
      </p:sp>
      <p:sp>
        <p:nvSpPr>
          <p:cNvPr id="7" name="Freeform 7"/>
          <p:cNvSpPr/>
          <p:nvPr/>
        </p:nvSpPr>
        <p:spPr>
          <a:xfrm rot="-1570386">
            <a:off x="16349659" y="3822604"/>
            <a:ext cx="736887" cy="242503"/>
          </a:xfrm>
          <a:custGeom>
            <a:avLst/>
            <a:gdLst/>
            <a:ahLst/>
            <a:cxnLst/>
            <a:rect l="l" t="t" r="r" b="b"/>
            <a:pathLst>
              <a:path w="736887" h="242503">
                <a:moveTo>
                  <a:pt x="0" y="0"/>
                </a:moveTo>
                <a:lnTo>
                  <a:pt x="736887" y="0"/>
                </a:lnTo>
                <a:lnTo>
                  <a:pt x="736887" y="242503"/>
                </a:lnTo>
                <a:lnTo>
                  <a:pt x="0" y="24250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7425369" y="3294433"/>
            <a:ext cx="4155903" cy="2337695"/>
          </a:xfrm>
          <a:custGeom>
            <a:avLst/>
            <a:gdLst/>
            <a:ahLst/>
            <a:cxnLst/>
            <a:rect l="l" t="t" r="r" b="b"/>
            <a:pathLst>
              <a:path w="4155903" h="2337695">
                <a:moveTo>
                  <a:pt x="0" y="0"/>
                </a:moveTo>
                <a:lnTo>
                  <a:pt x="4155903" y="0"/>
                </a:lnTo>
                <a:lnTo>
                  <a:pt x="4155903" y="2337695"/>
                </a:lnTo>
                <a:lnTo>
                  <a:pt x="0" y="2337695"/>
                </a:lnTo>
                <a:lnTo>
                  <a:pt x="0" y="0"/>
                </a:lnTo>
                <a:close/>
              </a:path>
            </a:pathLst>
          </a:custGeom>
          <a:blipFill>
            <a:blip r:embed="rId5"/>
            <a:stretch>
              <a:fillRect/>
            </a:stretch>
          </a:blipFill>
        </p:spPr>
      </p:sp>
      <p:sp>
        <p:nvSpPr>
          <p:cNvPr id="9" name="Freeform 9"/>
          <p:cNvSpPr/>
          <p:nvPr/>
        </p:nvSpPr>
        <p:spPr>
          <a:xfrm rot="3637901">
            <a:off x="7946088" y="4488675"/>
            <a:ext cx="532809" cy="271248"/>
          </a:xfrm>
          <a:custGeom>
            <a:avLst/>
            <a:gdLst/>
            <a:ahLst/>
            <a:cxnLst/>
            <a:rect l="l" t="t" r="r" b="b"/>
            <a:pathLst>
              <a:path w="532809" h="271248">
                <a:moveTo>
                  <a:pt x="0" y="0"/>
                </a:moveTo>
                <a:lnTo>
                  <a:pt x="532809" y="0"/>
                </a:lnTo>
                <a:lnTo>
                  <a:pt x="532809" y="271248"/>
                </a:lnTo>
                <a:lnTo>
                  <a:pt x="0" y="271248"/>
                </a:lnTo>
                <a:lnTo>
                  <a:pt x="0" y="0"/>
                </a:lnTo>
                <a:close/>
              </a:path>
            </a:pathLst>
          </a:custGeom>
          <a:blipFill>
            <a:blip r:embed="rId6"/>
            <a:stretch>
              <a:fillRect/>
            </a:stretch>
          </a:blipFill>
        </p:spPr>
      </p:sp>
      <p:sp>
        <p:nvSpPr>
          <p:cNvPr id="10" name="Freeform 10"/>
          <p:cNvSpPr/>
          <p:nvPr/>
        </p:nvSpPr>
        <p:spPr>
          <a:xfrm rot="-499314">
            <a:off x="9040626" y="4328303"/>
            <a:ext cx="381747" cy="194344"/>
          </a:xfrm>
          <a:custGeom>
            <a:avLst/>
            <a:gdLst/>
            <a:ahLst/>
            <a:cxnLst/>
            <a:rect l="l" t="t" r="r" b="b"/>
            <a:pathLst>
              <a:path w="381747" h="194344">
                <a:moveTo>
                  <a:pt x="0" y="0"/>
                </a:moveTo>
                <a:lnTo>
                  <a:pt x="381748" y="0"/>
                </a:lnTo>
                <a:lnTo>
                  <a:pt x="381748" y="194344"/>
                </a:lnTo>
                <a:lnTo>
                  <a:pt x="0" y="194344"/>
                </a:lnTo>
                <a:lnTo>
                  <a:pt x="0" y="0"/>
                </a:lnTo>
                <a:close/>
              </a:path>
            </a:pathLst>
          </a:custGeom>
          <a:blipFill>
            <a:blip r:embed="rId6"/>
            <a:stretch>
              <a:fillRect/>
            </a:stretch>
          </a:blipFill>
        </p:spPr>
      </p:sp>
      <p:sp>
        <p:nvSpPr>
          <p:cNvPr id="11" name="Freeform 11"/>
          <p:cNvSpPr/>
          <p:nvPr/>
        </p:nvSpPr>
        <p:spPr>
          <a:xfrm rot="-499314">
            <a:off x="9446482" y="4242334"/>
            <a:ext cx="381747" cy="194344"/>
          </a:xfrm>
          <a:custGeom>
            <a:avLst/>
            <a:gdLst/>
            <a:ahLst/>
            <a:cxnLst/>
            <a:rect l="l" t="t" r="r" b="b"/>
            <a:pathLst>
              <a:path w="381747" h="194344">
                <a:moveTo>
                  <a:pt x="0" y="0"/>
                </a:moveTo>
                <a:lnTo>
                  <a:pt x="381748" y="0"/>
                </a:lnTo>
                <a:lnTo>
                  <a:pt x="381748" y="194344"/>
                </a:lnTo>
                <a:lnTo>
                  <a:pt x="0" y="194344"/>
                </a:lnTo>
                <a:lnTo>
                  <a:pt x="0" y="0"/>
                </a:lnTo>
                <a:close/>
              </a:path>
            </a:pathLst>
          </a:custGeom>
          <a:blipFill>
            <a:blip r:embed="rId6"/>
            <a:stretch>
              <a:fillRect/>
            </a:stretch>
          </a:blipFill>
        </p:spPr>
      </p:sp>
      <p:sp>
        <p:nvSpPr>
          <p:cNvPr id="12" name="Freeform 12"/>
          <p:cNvSpPr/>
          <p:nvPr/>
        </p:nvSpPr>
        <p:spPr>
          <a:xfrm rot="-499314">
            <a:off x="9852338" y="4156365"/>
            <a:ext cx="381747" cy="194344"/>
          </a:xfrm>
          <a:custGeom>
            <a:avLst/>
            <a:gdLst/>
            <a:ahLst/>
            <a:cxnLst/>
            <a:rect l="l" t="t" r="r" b="b"/>
            <a:pathLst>
              <a:path w="381747" h="194344">
                <a:moveTo>
                  <a:pt x="0" y="0"/>
                </a:moveTo>
                <a:lnTo>
                  <a:pt x="381748" y="0"/>
                </a:lnTo>
                <a:lnTo>
                  <a:pt x="381748" y="194344"/>
                </a:lnTo>
                <a:lnTo>
                  <a:pt x="0" y="194344"/>
                </a:lnTo>
                <a:lnTo>
                  <a:pt x="0" y="0"/>
                </a:lnTo>
                <a:close/>
              </a:path>
            </a:pathLst>
          </a:custGeom>
          <a:blipFill>
            <a:blip r:embed="rId6"/>
            <a:stretch>
              <a:fillRect/>
            </a:stretch>
          </a:blipFill>
        </p:spPr>
      </p:sp>
      <p:sp>
        <p:nvSpPr>
          <p:cNvPr id="13" name="Freeform 13"/>
          <p:cNvSpPr/>
          <p:nvPr/>
        </p:nvSpPr>
        <p:spPr>
          <a:xfrm rot="-499314">
            <a:off x="10449077" y="4118018"/>
            <a:ext cx="381747" cy="194344"/>
          </a:xfrm>
          <a:custGeom>
            <a:avLst/>
            <a:gdLst/>
            <a:ahLst/>
            <a:cxnLst/>
            <a:rect l="l" t="t" r="r" b="b"/>
            <a:pathLst>
              <a:path w="381747" h="194344">
                <a:moveTo>
                  <a:pt x="0" y="0"/>
                </a:moveTo>
                <a:lnTo>
                  <a:pt x="381748" y="0"/>
                </a:lnTo>
                <a:lnTo>
                  <a:pt x="381748" y="194344"/>
                </a:lnTo>
                <a:lnTo>
                  <a:pt x="0" y="194344"/>
                </a:lnTo>
                <a:lnTo>
                  <a:pt x="0" y="0"/>
                </a:lnTo>
                <a:close/>
              </a:path>
            </a:pathLst>
          </a:custGeom>
          <a:blipFill>
            <a:blip r:embed="rId6"/>
            <a:stretch>
              <a:fillRect/>
            </a:stretch>
          </a:blipFill>
        </p:spPr>
      </p:sp>
      <p:sp>
        <p:nvSpPr>
          <p:cNvPr id="14" name="Freeform 14"/>
          <p:cNvSpPr/>
          <p:nvPr/>
        </p:nvSpPr>
        <p:spPr>
          <a:xfrm>
            <a:off x="3566426" y="3353102"/>
            <a:ext cx="1310072" cy="686001"/>
          </a:xfrm>
          <a:custGeom>
            <a:avLst/>
            <a:gdLst/>
            <a:ahLst/>
            <a:cxnLst/>
            <a:rect l="l" t="t" r="r" b="b"/>
            <a:pathLst>
              <a:path w="1310072" h="686001">
                <a:moveTo>
                  <a:pt x="0" y="0"/>
                </a:moveTo>
                <a:lnTo>
                  <a:pt x="1310072" y="0"/>
                </a:lnTo>
                <a:lnTo>
                  <a:pt x="1310072" y="686002"/>
                </a:lnTo>
                <a:lnTo>
                  <a:pt x="0" y="68600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a:off x="-27303" y="6612133"/>
            <a:ext cx="5888464" cy="3674401"/>
          </a:xfrm>
          <a:custGeom>
            <a:avLst/>
            <a:gdLst/>
            <a:ahLst/>
            <a:cxnLst/>
            <a:rect l="l" t="t" r="r" b="b"/>
            <a:pathLst>
              <a:path w="5888464" h="3674401">
                <a:moveTo>
                  <a:pt x="0" y="0"/>
                </a:moveTo>
                <a:lnTo>
                  <a:pt x="5888463" y="0"/>
                </a:lnTo>
                <a:lnTo>
                  <a:pt x="5888463" y="3674401"/>
                </a:lnTo>
                <a:lnTo>
                  <a:pt x="0" y="3674401"/>
                </a:lnTo>
                <a:lnTo>
                  <a:pt x="0" y="0"/>
                </a:lnTo>
                <a:close/>
              </a:path>
            </a:pathLst>
          </a:custGeom>
          <a:blipFill>
            <a:blip r:embed="rId9"/>
            <a:stretch>
              <a:fillRect/>
            </a:stretch>
          </a:blipFill>
        </p:spPr>
      </p:sp>
      <p:sp>
        <p:nvSpPr>
          <p:cNvPr id="16" name="Freeform 16"/>
          <p:cNvSpPr/>
          <p:nvPr/>
        </p:nvSpPr>
        <p:spPr>
          <a:xfrm>
            <a:off x="4179990" y="5349999"/>
            <a:ext cx="4532994" cy="3456408"/>
          </a:xfrm>
          <a:custGeom>
            <a:avLst/>
            <a:gdLst/>
            <a:ahLst/>
            <a:cxnLst/>
            <a:rect l="l" t="t" r="r" b="b"/>
            <a:pathLst>
              <a:path w="4532994" h="3456408">
                <a:moveTo>
                  <a:pt x="0" y="0"/>
                </a:moveTo>
                <a:lnTo>
                  <a:pt x="4532994" y="0"/>
                </a:lnTo>
                <a:lnTo>
                  <a:pt x="4532994" y="3456408"/>
                </a:lnTo>
                <a:lnTo>
                  <a:pt x="0" y="3456408"/>
                </a:lnTo>
                <a:lnTo>
                  <a:pt x="0" y="0"/>
                </a:lnTo>
                <a:close/>
              </a:path>
            </a:pathLst>
          </a:custGeom>
          <a:blipFill>
            <a:blip r:embed="rId10"/>
            <a:stretch>
              <a:fillRect/>
            </a:stretch>
          </a:blipFill>
        </p:spPr>
      </p:sp>
      <p:sp>
        <p:nvSpPr>
          <p:cNvPr id="17" name="TextBox 17"/>
          <p:cNvSpPr txBox="1"/>
          <p:nvPr/>
        </p:nvSpPr>
        <p:spPr>
          <a:xfrm>
            <a:off x="52412" y="3473525"/>
            <a:ext cx="8003414" cy="1266634"/>
          </a:xfrm>
          <a:prstGeom prst="rect">
            <a:avLst/>
          </a:prstGeom>
        </p:spPr>
        <p:txBody>
          <a:bodyPr lIns="0" tIns="0" rIns="0" bIns="0" rtlCol="0" anchor="t">
            <a:spAutoFit/>
          </a:bodyPr>
          <a:lstStyle/>
          <a:p>
            <a:pPr algn="l">
              <a:lnSpc>
                <a:spcPts val="3441"/>
              </a:lnSpc>
            </a:pP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Матеріали</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Використання</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каменю</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та</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дерева</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у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зовнішньому</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оздобленні</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відсилає</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до</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традиційних</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будинків</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епохи</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Болгарського</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457"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відродження</a:t>
            </a:r>
            <a:r>
              <a:rPr lang="en-US" sz="2457"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a:t>
            </a:r>
          </a:p>
        </p:txBody>
      </p:sp>
      <p:sp>
        <p:nvSpPr>
          <p:cNvPr id="18" name="TextBox 18"/>
          <p:cNvSpPr txBox="1"/>
          <p:nvPr/>
        </p:nvSpPr>
        <p:spPr>
          <a:xfrm>
            <a:off x="0" y="1677979"/>
            <a:ext cx="13904647" cy="1994543"/>
          </a:xfrm>
          <a:prstGeom prst="rect">
            <a:avLst/>
          </a:prstGeom>
        </p:spPr>
        <p:txBody>
          <a:bodyPr lIns="0" tIns="0" rIns="0" bIns="0" rtlCol="0" anchor="t">
            <a:spAutoFit/>
          </a:bodyPr>
          <a:lstStyle/>
          <a:p>
            <a:pPr algn="l">
              <a:lnSpc>
                <a:spcPts val="3989"/>
              </a:lnSpc>
            </a:pP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Екологічність</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Будівля</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Студентського</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центру</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отримала</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сертифікат</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LEED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золотий</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рівень</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що</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було</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новаторством</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для</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Болгарії</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того</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часу</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Вона</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має</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складний</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дах</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який</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візуально</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перегукується</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з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лініями</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оточуючих</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гір</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Рила</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та</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49"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Пірин</a:t>
            </a:r>
            <a:r>
              <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a:t>
            </a:r>
          </a:p>
          <a:p>
            <a:pPr algn="l">
              <a:lnSpc>
                <a:spcPts val="3989"/>
              </a:lnSpc>
              <a:spcBef>
                <a:spcPct val="0"/>
              </a:spcBef>
            </a:pPr>
            <a:endParaRPr lang="en-US" sz="2849"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endParaRPr>
          </a:p>
        </p:txBody>
      </p:sp>
      <p:sp>
        <p:nvSpPr>
          <p:cNvPr id="19" name="Freeform 19"/>
          <p:cNvSpPr/>
          <p:nvPr/>
        </p:nvSpPr>
        <p:spPr>
          <a:xfrm>
            <a:off x="4992542" y="3456233"/>
            <a:ext cx="1228539" cy="643308"/>
          </a:xfrm>
          <a:custGeom>
            <a:avLst/>
            <a:gdLst/>
            <a:ahLst/>
            <a:cxnLst/>
            <a:rect l="l" t="t" r="r" b="b"/>
            <a:pathLst>
              <a:path w="1228539" h="643308">
                <a:moveTo>
                  <a:pt x="0" y="0"/>
                </a:moveTo>
                <a:lnTo>
                  <a:pt x="1228539" y="0"/>
                </a:lnTo>
                <a:lnTo>
                  <a:pt x="1228539" y="643307"/>
                </a:lnTo>
                <a:lnTo>
                  <a:pt x="0" y="64330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0" name="Freeform 20"/>
          <p:cNvSpPr/>
          <p:nvPr/>
        </p:nvSpPr>
        <p:spPr>
          <a:xfrm rot="10268541">
            <a:off x="7368893" y="8483382"/>
            <a:ext cx="389948" cy="198519"/>
          </a:xfrm>
          <a:custGeom>
            <a:avLst/>
            <a:gdLst/>
            <a:ahLst/>
            <a:cxnLst/>
            <a:rect l="l" t="t" r="r" b="b"/>
            <a:pathLst>
              <a:path w="389948" h="198519">
                <a:moveTo>
                  <a:pt x="0" y="0"/>
                </a:moveTo>
                <a:lnTo>
                  <a:pt x="389947" y="0"/>
                </a:lnTo>
                <a:lnTo>
                  <a:pt x="389947" y="198519"/>
                </a:lnTo>
                <a:lnTo>
                  <a:pt x="0" y="198519"/>
                </a:lnTo>
                <a:lnTo>
                  <a:pt x="0" y="0"/>
                </a:lnTo>
                <a:close/>
              </a:path>
            </a:pathLst>
          </a:custGeom>
          <a:blipFill>
            <a:blip r:embed="rId13"/>
            <a:stretch>
              <a:fillRect/>
            </a:stretch>
          </a:blipFill>
        </p:spPr>
      </p:sp>
      <p:sp>
        <p:nvSpPr>
          <p:cNvPr id="21" name="Freeform 21"/>
          <p:cNvSpPr/>
          <p:nvPr/>
        </p:nvSpPr>
        <p:spPr>
          <a:xfrm rot="10212812">
            <a:off x="5283003" y="9793996"/>
            <a:ext cx="347069" cy="176690"/>
          </a:xfrm>
          <a:custGeom>
            <a:avLst/>
            <a:gdLst/>
            <a:ahLst/>
            <a:cxnLst/>
            <a:rect l="l" t="t" r="r" b="b"/>
            <a:pathLst>
              <a:path w="347069" h="176690">
                <a:moveTo>
                  <a:pt x="0" y="0"/>
                </a:moveTo>
                <a:lnTo>
                  <a:pt x="347069" y="0"/>
                </a:lnTo>
                <a:lnTo>
                  <a:pt x="347069" y="176690"/>
                </a:lnTo>
                <a:lnTo>
                  <a:pt x="0" y="176690"/>
                </a:lnTo>
                <a:lnTo>
                  <a:pt x="0" y="0"/>
                </a:lnTo>
                <a:close/>
              </a:path>
            </a:pathLst>
          </a:custGeom>
          <a:blipFill>
            <a:blip r:embed="rId13"/>
            <a:stretch>
              <a:fillRect/>
            </a:stretch>
          </a:blipFill>
        </p:spPr>
      </p:sp>
      <p:sp>
        <p:nvSpPr>
          <p:cNvPr id="22" name="Freeform 22"/>
          <p:cNvSpPr/>
          <p:nvPr/>
        </p:nvSpPr>
        <p:spPr>
          <a:xfrm rot="9238547">
            <a:off x="326410" y="8883566"/>
            <a:ext cx="398620" cy="202934"/>
          </a:xfrm>
          <a:custGeom>
            <a:avLst/>
            <a:gdLst/>
            <a:ahLst/>
            <a:cxnLst/>
            <a:rect l="l" t="t" r="r" b="b"/>
            <a:pathLst>
              <a:path w="398620" h="202934">
                <a:moveTo>
                  <a:pt x="0" y="0"/>
                </a:moveTo>
                <a:lnTo>
                  <a:pt x="398620" y="0"/>
                </a:lnTo>
                <a:lnTo>
                  <a:pt x="398620" y="202934"/>
                </a:lnTo>
                <a:lnTo>
                  <a:pt x="0" y="202934"/>
                </a:lnTo>
                <a:lnTo>
                  <a:pt x="0" y="0"/>
                </a:lnTo>
                <a:close/>
              </a:path>
            </a:pathLst>
          </a:custGeom>
          <a:blipFill>
            <a:blip r:embed="rId13"/>
            <a:stretch>
              <a:fillRect/>
            </a:stretch>
          </a:blipFill>
        </p:spPr>
      </p:sp>
      <p:sp>
        <p:nvSpPr>
          <p:cNvPr id="23" name="Freeform 23"/>
          <p:cNvSpPr/>
          <p:nvPr/>
        </p:nvSpPr>
        <p:spPr>
          <a:xfrm>
            <a:off x="-21521" y="4790631"/>
            <a:ext cx="4242983" cy="3097378"/>
          </a:xfrm>
          <a:custGeom>
            <a:avLst/>
            <a:gdLst/>
            <a:ahLst/>
            <a:cxnLst/>
            <a:rect l="l" t="t" r="r" b="b"/>
            <a:pathLst>
              <a:path w="4242983" h="3097378">
                <a:moveTo>
                  <a:pt x="0" y="0"/>
                </a:moveTo>
                <a:lnTo>
                  <a:pt x="4242983" y="0"/>
                </a:lnTo>
                <a:lnTo>
                  <a:pt x="4242983" y="3097378"/>
                </a:lnTo>
                <a:lnTo>
                  <a:pt x="0" y="3097378"/>
                </a:lnTo>
                <a:lnTo>
                  <a:pt x="0" y="0"/>
                </a:lnTo>
                <a:close/>
              </a:path>
            </a:pathLst>
          </a:custGeom>
          <a:blipFill>
            <a:blip r:embed="rId14"/>
            <a:stretch>
              <a:fillRect/>
            </a:stretch>
          </a:blipFill>
        </p:spPr>
      </p:sp>
      <p:sp>
        <p:nvSpPr>
          <p:cNvPr id="24" name="Freeform 24"/>
          <p:cNvSpPr/>
          <p:nvPr/>
        </p:nvSpPr>
        <p:spPr>
          <a:xfrm rot="-6684202">
            <a:off x="1045498" y="6723141"/>
            <a:ext cx="365324" cy="185983"/>
          </a:xfrm>
          <a:custGeom>
            <a:avLst/>
            <a:gdLst/>
            <a:ahLst/>
            <a:cxnLst/>
            <a:rect l="l" t="t" r="r" b="b"/>
            <a:pathLst>
              <a:path w="365324" h="185983">
                <a:moveTo>
                  <a:pt x="0" y="0"/>
                </a:moveTo>
                <a:lnTo>
                  <a:pt x="365323" y="0"/>
                </a:lnTo>
                <a:lnTo>
                  <a:pt x="365323" y="185983"/>
                </a:lnTo>
                <a:lnTo>
                  <a:pt x="0" y="185983"/>
                </a:lnTo>
                <a:lnTo>
                  <a:pt x="0" y="0"/>
                </a:lnTo>
                <a:close/>
              </a:path>
            </a:pathLst>
          </a:custGeom>
          <a:blipFill>
            <a:blip r:embed="rId13"/>
            <a:stretch>
              <a:fillRect/>
            </a:stretch>
          </a:blipFill>
        </p:spPr>
      </p:sp>
      <p:sp>
        <p:nvSpPr>
          <p:cNvPr id="25" name="TextBox 25"/>
          <p:cNvSpPr txBox="1"/>
          <p:nvPr/>
        </p:nvSpPr>
        <p:spPr>
          <a:xfrm>
            <a:off x="8781734" y="5598720"/>
            <a:ext cx="9404984" cy="1857515"/>
          </a:xfrm>
          <a:prstGeom prst="rect">
            <a:avLst/>
          </a:prstGeom>
        </p:spPr>
        <p:txBody>
          <a:bodyPr lIns="0" tIns="0" rIns="0" bIns="0" rtlCol="0" anchor="t">
            <a:spAutoFit/>
          </a:bodyPr>
          <a:lstStyle/>
          <a:p>
            <a:pPr algn="r">
              <a:lnSpc>
                <a:spcPts val="3741"/>
              </a:lnSpc>
              <a:spcBef>
                <a:spcPct val="0"/>
              </a:spcBef>
            </a:pP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Також,запозичено</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концепцію</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відкритих</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дворів</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характерну</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для</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болгарських</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монастирів</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та</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старих</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міських</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садиб</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де</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життя</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зосереджене</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навколо</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центрального</a:t>
            </a:r>
            <a:r>
              <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672"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простору</a:t>
            </a:r>
            <a:endParaRPr lang="en-US" sz="2672"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endParaRPr>
          </a:p>
        </p:txBody>
      </p:sp>
      <p:sp>
        <p:nvSpPr>
          <p:cNvPr id="26" name="TextBox 26"/>
          <p:cNvSpPr txBox="1"/>
          <p:nvPr/>
        </p:nvSpPr>
        <p:spPr>
          <a:xfrm>
            <a:off x="9637355" y="8701214"/>
            <a:ext cx="8638455" cy="1479829"/>
          </a:xfrm>
          <a:prstGeom prst="rect">
            <a:avLst/>
          </a:prstGeom>
        </p:spPr>
        <p:txBody>
          <a:bodyPr lIns="0" tIns="0" rIns="0" bIns="0" rtlCol="0" anchor="t">
            <a:spAutoFit/>
          </a:bodyPr>
          <a:lstStyle/>
          <a:p>
            <a:pPr algn="l">
              <a:lnSpc>
                <a:spcPts val="3924"/>
              </a:lnSpc>
              <a:spcBef>
                <a:spcPct val="0"/>
              </a:spcBef>
            </a:pP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Також,дуже</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цікава</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особливість</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цього</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освітнього</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закладу</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це</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те,що</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в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цьому</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університеті</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є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дуже</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цікаве</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радіо,яке</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уславлює</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радіо</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хвилі</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тільки</a:t>
            </a:r>
            <a:r>
              <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 в </a:t>
            </a:r>
            <a:r>
              <a:rPr lang="en-US" sz="2803" b="1" i="1" dirty="0" err="1">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rPr>
              <a:t>Благоєвгарді</a:t>
            </a:r>
            <a:endParaRPr lang="en-US" sz="2803" b="1" i="1" dirty="0">
              <a:solidFill>
                <a:srgbClr val="FFFFFF"/>
              </a:solidFill>
              <a:latin typeface="Noto Serif Display ExtraCondensed Bold Italics"/>
              <a:ea typeface="Noto Serif Display ExtraCondensed Bold Italics"/>
              <a:cs typeface="Noto Serif Display ExtraCondensed Bold Italics"/>
              <a:sym typeface="Noto Serif Display ExtraCondensed Bold Italics"/>
            </a:endParaRPr>
          </a:p>
        </p:txBody>
      </p:sp>
      <p:sp>
        <p:nvSpPr>
          <p:cNvPr id="27" name="TextBox 27"/>
          <p:cNvSpPr txBox="1"/>
          <p:nvPr/>
        </p:nvSpPr>
        <p:spPr>
          <a:xfrm>
            <a:off x="302100" y="10115603"/>
            <a:ext cx="5506527" cy="166189"/>
          </a:xfrm>
          <a:prstGeom prst="rect">
            <a:avLst/>
          </a:prstGeom>
        </p:spPr>
        <p:txBody>
          <a:bodyPr lIns="0" tIns="0" rIns="0" bIns="0" rtlCol="0" anchor="t">
            <a:spAutoFit/>
          </a:bodyPr>
          <a:lstStyle/>
          <a:p>
            <a:pPr algn="ctr">
              <a:lnSpc>
                <a:spcPts val="1300"/>
              </a:lnSpc>
              <a:spcBef>
                <a:spcPct val="0"/>
              </a:spcBef>
            </a:pPr>
            <a:r>
              <a:rPr lang="en-US" sz="928" b="1">
                <a:gradFill>
                  <a:gsLst>
                    <a:gs pos="0">
                      <a:srgbClr val="610000">
                        <a:alpha val="100000"/>
                      </a:srgbClr>
                    </a:gs>
                    <a:gs pos="100000">
                      <a:srgbClr val="280012">
                        <a:alpha val="100000"/>
                      </a:srgbClr>
                    </a:gs>
                  </a:gsLst>
                  <a:path path="circle">
                    <a:fillToRect l="50000" t="50000" r="50000" b="50000"/>
                  </a:path>
                </a:gradFill>
                <a:latin typeface="Noto Serif Display ExtraCondensed Bold"/>
                <a:ea typeface="Noto Serif Display ExtraCondensed Bold"/>
                <a:cs typeface="Noto Serif Display ExtraCondensed Bold"/>
                <a:sym typeface="Noto Serif Display ExtraCondensed Bold"/>
              </a:rPr>
              <a:t>https://www.novinite.com/articles/107041/American+University+in+Bulgaria+Welcomes+Most+International+Class</a:t>
            </a:r>
          </a:p>
        </p:txBody>
      </p:sp>
      <p:sp>
        <p:nvSpPr>
          <p:cNvPr id="28" name="Freeform 28"/>
          <p:cNvSpPr/>
          <p:nvPr/>
        </p:nvSpPr>
        <p:spPr>
          <a:xfrm rot="-6971167">
            <a:off x="2324619" y="8426959"/>
            <a:ext cx="365324" cy="185983"/>
          </a:xfrm>
          <a:custGeom>
            <a:avLst/>
            <a:gdLst/>
            <a:ahLst/>
            <a:cxnLst/>
            <a:rect l="l" t="t" r="r" b="b"/>
            <a:pathLst>
              <a:path w="365324" h="185983">
                <a:moveTo>
                  <a:pt x="0" y="0"/>
                </a:moveTo>
                <a:lnTo>
                  <a:pt x="365324" y="0"/>
                </a:lnTo>
                <a:lnTo>
                  <a:pt x="365324" y="185983"/>
                </a:lnTo>
                <a:lnTo>
                  <a:pt x="0" y="185983"/>
                </a:lnTo>
                <a:lnTo>
                  <a:pt x="0" y="0"/>
                </a:lnTo>
                <a:close/>
              </a:path>
            </a:pathLst>
          </a:custGeom>
          <a:blipFill>
            <a:blip r:embed="rId13"/>
            <a:stretch>
              <a:fillRect/>
            </a:stretch>
          </a:blipFill>
        </p:spPr>
      </p:sp>
      <p:sp>
        <p:nvSpPr>
          <p:cNvPr id="29" name="Freeform 29"/>
          <p:cNvSpPr/>
          <p:nvPr/>
        </p:nvSpPr>
        <p:spPr>
          <a:xfrm rot="-8628525">
            <a:off x="354894" y="5118570"/>
            <a:ext cx="248664" cy="126593"/>
          </a:xfrm>
          <a:custGeom>
            <a:avLst/>
            <a:gdLst/>
            <a:ahLst/>
            <a:cxnLst/>
            <a:rect l="l" t="t" r="r" b="b"/>
            <a:pathLst>
              <a:path w="248664" h="126593">
                <a:moveTo>
                  <a:pt x="0" y="0"/>
                </a:moveTo>
                <a:lnTo>
                  <a:pt x="248664" y="0"/>
                </a:lnTo>
                <a:lnTo>
                  <a:pt x="248664" y="126592"/>
                </a:lnTo>
                <a:lnTo>
                  <a:pt x="0" y="126592"/>
                </a:lnTo>
                <a:lnTo>
                  <a:pt x="0" y="0"/>
                </a:lnTo>
                <a:close/>
              </a:path>
            </a:pathLst>
          </a:custGeom>
          <a:blipFill>
            <a:blip r:embed="rId13"/>
            <a:stretch>
              <a:fillRect/>
            </a:stretch>
          </a:blipFill>
        </p:spPr>
      </p:sp>
      <p:sp>
        <p:nvSpPr>
          <p:cNvPr id="30" name="Freeform 30"/>
          <p:cNvSpPr/>
          <p:nvPr/>
        </p:nvSpPr>
        <p:spPr>
          <a:xfrm rot="1836964">
            <a:off x="3185760" y="7514132"/>
            <a:ext cx="264177" cy="134490"/>
          </a:xfrm>
          <a:custGeom>
            <a:avLst/>
            <a:gdLst/>
            <a:ahLst/>
            <a:cxnLst/>
            <a:rect l="l" t="t" r="r" b="b"/>
            <a:pathLst>
              <a:path w="264177" h="134490">
                <a:moveTo>
                  <a:pt x="0" y="0"/>
                </a:moveTo>
                <a:lnTo>
                  <a:pt x="264177" y="0"/>
                </a:lnTo>
                <a:lnTo>
                  <a:pt x="264177" y="134490"/>
                </a:lnTo>
                <a:lnTo>
                  <a:pt x="0" y="134490"/>
                </a:lnTo>
                <a:lnTo>
                  <a:pt x="0" y="0"/>
                </a:lnTo>
                <a:close/>
              </a:path>
            </a:pathLst>
          </a:custGeom>
          <a:blipFill>
            <a:blip r:embed="rId13"/>
            <a:stretch>
              <a:fillRect/>
            </a:stretch>
          </a:blipFill>
        </p:spPr>
      </p:sp>
      <p:sp>
        <p:nvSpPr>
          <p:cNvPr id="31" name="Freeform 31"/>
          <p:cNvSpPr/>
          <p:nvPr/>
        </p:nvSpPr>
        <p:spPr>
          <a:xfrm rot="1836964">
            <a:off x="6016625" y="9909694"/>
            <a:ext cx="264177" cy="134490"/>
          </a:xfrm>
          <a:custGeom>
            <a:avLst/>
            <a:gdLst/>
            <a:ahLst/>
            <a:cxnLst/>
            <a:rect l="l" t="t" r="r" b="b"/>
            <a:pathLst>
              <a:path w="264177" h="134490">
                <a:moveTo>
                  <a:pt x="0" y="0"/>
                </a:moveTo>
                <a:lnTo>
                  <a:pt x="264178" y="0"/>
                </a:lnTo>
                <a:lnTo>
                  <a:pt x="264178" y="134490"/>
                </a:lnTo>
                <a:lnTo>
                  <a:pt x="0" y="134490"/>
                </a:lnTo>
                <a:lnTo>
                  <a:pt x="0" y="0"/>
                </a:lnTo>
                <a:close/>
              </a:path>
            </a:pathLst>
          </a:custGeom>
          <a:blipFill>
            <a:blip r:embed="rId13"/>
            <a:stretch>
              <a:fillRect/>
            </a:stretch>
          </a:blipFill>
        </p:spPr>
      </p:sp>
      <p:sp>
        <p:nvSpPr>
          <p:cNvPr id="32" name="Freeform 32"/>
          <p:cNvSpPr/>
          <p:nvPr/>
        </p:nvSpPr>
        <p:spPr>
          <a:xfrm rot="-4440626">
            <a:off x="2531560" y="5838102"/>
            <a:ext cx="197773" cy="100684"/>
          </a:xfrm>
          <a:custGeom>
            <a:avLst/>
            <a:gdLst/>
            <a:ahLst/>
            <a:cxnLst/>
            <a:rect l="l" t="t" r="r" b="b"/>
            <a:pathLst>
              <a:path w="197773" h="100684">
                <a:moveTo>
                  <a:pt x="0" y="0"/>
                </a:moveTo>
                <a:lnTo>
                  <a:pt x="197772" y="0"/>
                </a:lnTo>
                <a:lnTo>
                  <a:pt x="197772" y="100684"/>
                </a:lnTo>
                <a:lnTo>
                  <a:pt x="0" y="100684"/>
                </a:lnTo>
                <a:lnTo>
                  <a:pt x="0" y="0"/>
                </a:lnTo>
                <a:close/>
              </a:path>
            </a:pathLst>
          </a:custGeom>
          <a:blipFill>
            <a:blip r:embed="rId13"/>
            <a:stretch>
              <a:fillRect/>
            </a:stretch>
          </a:blipFill>
        </p:spPr>
      </p:sp>
      <p:sp>
        <p:nvSpPr>
          <p:cNvPr id="33" name="Freeform 33"/>
          <p:cNvSpPr/>
          <p:nvPr/>
        </p:nvSpPr>
        <p:spPr>
          <a:xfrm rot="-7435769">
            <a:off x="5454695" y="7719908"/>
            <a:ext cx="189710" cy="96580"/>
          </a:xfrm>
          <a:custGeom>
            <a:avLst/>
            <a:gdLst/>
            <a:ahLst/>
            <a:cxnLst/>
            <a:rect l="l" t="t" r="r" b="b"/>
            <a:pathLst>
              <a:path w="189710" h="96580">
                <a:moveTo>
                  <a:pt x="0" y="0"/>
                </a:moveTo>
                <a:lnTo>
                  <a:pt x="189711" y="0"/>
                </a:lnTo>
                <a:lnTo>
                  <a:pt x="189711" y="96580"/>
                </a:lnTo>
                <a:lnTo>
                  <a:pt x="0" y="96580"/>
                </a:lnTo>
                <a:lnTo>
                  <a:pt x="0" y="0"/>
                </a:lnTo>
                <a:close/>
              </a:path>
            </a:pathLst>
          </a:custGeom>
          <a:blipFill>
            <a:blip r:embed="rId13"/>
            <a:stretch>
              <a:fillRect/>
            </a:stretch>
          </a:blipFill>
        </p:spPr>
      </p:sp>
      <p:sp>
        <p:nvSpPr>
          <p:cNvPr id="34" name="Freeform 34"/>
          <p:cNvSpPr/>
          <p:nvPr/>
        </p:nvSpPr>
        <p:spPr>
          <a:xfrm rot="-7435769">
            <a:off x="4436398" y="7763887"/>
            <a:ext cx="189710" cy="96580"/>
          </a:xfrm>
          <a:custGeom>
            <a:avLst/>
            <a:gdLst/>
            <a:ahLst/>
            <a:cxnLst/>
            <a:rect l="l" t="t" r="r" b="b"/>
            <a:pathLst>
              <a:path w="189710" h="96580">
                <a:moveTo>
                  <a:pt x="0" y="0"/>
                </a:moveTo>
                <a:lnTo>
                  <a:pt x="189710" y="0"/>
                </a:lnTo>
                <a:lnTo>
                  <a:pt x="189710" y="96579"/>
                </a:lnTo>
                <a:lnTo>
                  <a:pt x="0" y="96579"/>
                </a:lnTo>
                <a:lnTo>
                  <a:pt x="0" y="0"/>
                </a:lnTo>
                <a:close/>
              </a:path>
            </a:pathLst>
          </a:custGeom>
          <a:blipFill>
            <a:blip r:embed="rId13"/>
            <a:stretch>
              <a:fillRect/>
            </a:stretch>
          </a:blipFill>
        </p:spPr>
      </p:sp>
      <p:sp>
        <p:nvSpPr>
          <p:cNvPr id="35" name="TextBox 35"/>
          <p:cNvSpPr txBox="1"/>
          <p:nvPr/>
        </p:nvSpPr>
        <p:spPr>
          <a:xfrm>
            <a:off x="6952324" y="8607001"/>
            <a:ext cx="1315298" cy="188427"/>
          </a:xfrm>
          <a:prstGeom prst="rect">
            <a:avLst/>
          </a:prstGeom>
        </p:spPr>
        <p:txBody>
          <a:bodyPr lIns="0" tIns="0" rIns="0" bIns="0" rtlCol="0" anchor="t">
            <a:spAutoFit/>
          </a:bodyPr>
          <a:lstStyle/>
          <a:p>
            <a:pPr algn="ctr">
              <a:lnSpc>
                <a:spcPts val="1600"/>
              </a:lnSpc>
              <a:spcBef>
                <a:spcPct val="0"/>
              </a:spcBef>
            </a:pPr>
            <a:r>
              <a:rPr lang="en-US" sz="1143" b="1">
                <a:solidFill>
                  <a:srgbClr val="000000"/>
                </a:solidFill>
                <a:latin typeface="Noto Serif Display ExtraCondensed Bold"/>
                <a:ea typeface="Noto Serif Display ExtraCondensed Bold"/>
                <a:cs typeface="Noto Serif Display ExtraCondensed Bold"/>
                <a:sym typeface="Noto Serif Display ExtraCondensed Bold"/>
              </a:rPr>
              <a:t>https://www.aubg.edu/</a:t>
            </a:r>
          </a:p>
        </p:txBody>
      </p:sp>
      <p:sp>
        <p:nvSpPr>
          <p:cNvPr id="36" name="TextBox 36"/>
          <p:cNvSpPr txBox="1"/>
          <p:nvPr/>
        </p:nvSpPr>
        <p:spPr>
          <a:xfrm>
            <a:off x="7470319" y="3320924"/>
            <a:ext cx="4090782" cy="350407"/>
          </a:xfrm>
          <a:prstGeom prst="rect">
            <a:avLst/>
          </a:prstGeom>
        </p:spPr>
        <p:txBody>
          <a:bodyPr lIns="0" tIns="0" rIns="0" bIns="0" rtlCol="0" anchor="t">
            <a:spAutoFit/>
          </a:bodyPr>
          <a:lstStyle/>
          <a:p>
            <a:pPr algn="ctr">
              <a:lnSpc>
                <a:spcPts val="1441"/>
              </a:lnSpc>
              <a:spcBef>
                <a:spcPct val="0"/>
              </a:spcBef>
            </a:pPr>
            <a:r>
              <a:rPr lang="en-US" sz="1029" b="1">
                <a:solidFill>
                  <a:srgbClr val="FFFFFF"/>
                </a:solidFill>
                <a:latin typeface="Noto Serif Display ExtraCondensed Bold"/>
                <a:ea typeface="Noto Serif Display ExtraCondensed Bold"/>
                <a:cs typeface="Noto Serif Display ExtraCondensed Bold"/>
                <a:sym typeface="Noto Serif Display ExtraCondensed Bold"/>
              </a:rPr>
              <a:t>https://www.tilevarchitects.com/theater-halls-auditorium-design/carl-djerassi-theater-aubg</a:t>
            </a:r>
          </a:p>
        </p:txBody>
      </p:sp>
      <p:sp>
        <p:nvSpPr>
          <p:cNvPr id="37" name="TextBox 37"/>
          <p:cNvSpPr txBox="1"/>
          <p:nvPr/>
        </p:nvSpPr>
        <p:spPr>
          <a:xfrm>
            <a:off x="1528848" y="7570751"/>
            <a:ext cx="1458516" cy="347084"/>
          </a:xfrm>
          <a:prstGeom prst="rect">
            <a:avLst/>
          </a:prstGeom>
        </p:spPr>
        <p:txBody>
          <a:bodyPr lIns="0" tIns="0" rIns="0" bIns="0" rtlCol="0" anchor="t">
            <a:spAutoFit/>
          </a:bodyPr>
          <a:lstStyle/>
          <a:p>
            <a:pPr algn="ctr">
              <a:lnSpc>
                <a:spcPts val="2919"/>
              </a:lnSpc>
              <a:spcBef>
                <a:spcPct val="0"/>
              </a:spcBef>
            </a:pPr>
            <a:r>
              <a:rPr lang="en-US" sz="2085" b="1">
                <a:solidFill>
                  <a:srgbClr val="FFFFFF"/>
                </a:solidFill>
                <a:latin typeface="Noto Serif Display ExtraCondensed Bold"/>
                <a:ea typeface="Noto Serif Display ExtraCondensed Bold"/>
                <a:cs typeface="Noto Serif Display ExtraCondensed Bold"/>
                <a:sym typeface="Noto Serif Display ExtraCondensed Bold"/>
              </a:rPr>
              <a:t>Фото автора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2117630" y="7543460"/>
            <a:ext cx="4704559" cy="2752167"/>
          </a:xfrm>
          <a:custGeom>
            <a:avLst/>
            <a:gdLst/>
            <a:ahLst/>
            <a:cxnLst/>
            <a:rect l="l" t="t" r="r" b="b"/>
            <a:pathLst>
              <a:path w="4704559" h="2752167">
                <a:moveTo>
                  <a:pt x="0" y="0"/>
                </a:moveTo>
                <a:lnTo>
                  <a:pt x="4704558" y="0"/>
                </a:lnTo>
                <a:lnTo>
                  <a:pt x="4704558" y="2752167"/>
                </a:lnTo>
                <a:lnTo>
                  <a:pt x="0" y="2752167"/>
                </a:lnTo>
                <a:lnTo>
                  <a:pt x="0" y="0"/>
                </a:lnTo>
                <a:close/>
              </a:path>
            </a:pathLst>
          </a:custGeom>
          <a:blipFill>
            <a:blip r:embed="rId2"/>
            <a:stretch>
              <a:fillRect/>
            </a:stretch>
          </a:blipFill>
        </p:spPr>
      </p:sp>
      <p:sp>
        <p:nvSpPr>
          <p:cNvPr id="3" name="Freeform 3"/>
          <p:cNvSpPr/>
          <p:nvPr/>
        </p:nvSpPr>
        <p:spPr>
          <a:xfrm>
            <a:off x="8213598" y="882543"/>
            <a:ext cx="3303338" cy="3303338"/>
          </a:xfrm>
          <a:custGeom>
            <a:avLst/>
            <a:gdLst/>
            <a:ahLst/>
            <a:cxnLst/>
            <a:rect l="l" t="t" r="r" b="b"/>
            <a:pathLst>
              <a:path w="3303338" h="3303338">
                <a:moveTo>
                  <a:pt x="0" y="0"/>
                </a:moveTo>
                <a:lnTo>
                  <a:pt x="3303338" y="0"/>
                </a:lnTo>
                <a:lnTo>
                  <a:pt x="3303338" y="3303337"/>
                </a:lnTo>
                <a:lnTo>
                  <a:pt x="0" y="3303337"/>
                </a:lnTo>
                <a:lnTo>
                  <a:pt x="0" y="0"/>
                </a:lnTo>
                <a:close/>
              </a:path>
            </a:pathLst>
          </a:custGeom>
          <a:blipFill>
            <a:blip r:embed="rId3"/>
            <a:stretch>
              <a:fillRect/>
            </a:stretch>
          </a:blipFill>
        </p:spPr>
      </p:sp>
      <p:sp>
        <p:nvSpPr>
          <p:cNvPr id="4" name="Freeform 4"/>
          <p:cNvSpPr/>
          <p:nvPr/>
        </p:nvSpPr>
        <p:spPr>
          <a:xfrm>
            <a:off x="13287695" y="7770255"/>
            <a:ext cx="4959642" cy="2585213"/>
          </a:xfrm>
          <a:custGeom>
            <a:avLst/>
            <a:gdLst/>
            <a:ahLst/>
            <a:cxnLst/>
            <a:rect l="l" t="t" r="r" b="b"/>
            <a:pathLst>
              <a:path w="4959642" h="2585213">
                <a:moveTo>
                  <a:pt x="0" y="0"/>
                </a:moveTo>
                <a:lnTo>
                  <a:pt x="4959642" y="0"/>
                </a:lnTo>
                <a:lnTo>
                  <a:pt x="4959642" y="2585213"/>
                </a:lnTo>
                <a:lnTo>
                  <a:pt x="0" y="2585213"/>
                </a:lnTo>
                <a:lnTo>
                  <a:pt x="0" y="0"/>
                </a:lnTo>
                <a:close/>
              </a:path>
            </a:pathLst>
          </a:custGeom>
          <a:blipFill>
            <a:blip r:embed="rId4"/>
            <a:stretch>
              <a:fillRect/>
            </a:stretch>
          </a:blipFill>
        </p:spPr>
      </p:sp>
      <p:sp>
        <p:nvSpPr>
          <p:cNvPr id="5" name="TextBox 5"/>
          <p:cNvSpPr txBox="1"/>
          <p:nvPr/>
        </p:nvSpPr>
        <p:spPr>
          <a:xfrm>
            <a:off x="3186151" y="-16654"/>
            <a:ext cx="12017596" cy="772499"/>
          </a:xfrm>
          <a:prstGeom prst="rect">
            <a:avLst/>
          </a:prstGeom>
        </p:spPr>
        <p:txBody>
          <a:bodyPr lIns="0" tIns="0" rIns="0" bIns="0" rtlCol="0" anchor="t">
            <a:spAutoFit/>
          </a:bodyPr>
          <a:lstStyle/>
          <a:p>
            <a:pPr algn="ctr">
              <a:lnSpc>
                <a:spcPts val="6398"/>
              </a:lnSpc>
              <a:spcBef>
                <a:spcPct val="0"/>
              </a:spcBef>
            </a:pPr>
            <a:r>
              <a:rPr lang="en-US" sz="4570">
                <a:solidFill>
                  <a:srgbClr val="FFFFFF"/>
                </a:solidFill>
                <a:latin typeface="Lazydog"/>
                <a:ea typeface="Lazydog"/>
                <a:cs typeface="Lazydog"/>
                <a:sym typeface="Lazydog"/>
              </a:rPr>
              <a:t>Як освітній заклад впливає на Болгарію</a:t>
            </a:r>
          </a:p>
        </p:txBody>
      </p:sp>
      <p:sp>
        <p:nvSpPr>
          <p:cNvPr id="6" name="TextBox 6"/>
          <p:cNvSpPr txBox="1"/>
          <p:nvPr/>
        </p:nvSpPr>
        <p:spPr>
          <a:xfrm>
            <a:off x="391382" y="1331663"/>
            <a:ext cx="8772721" cy="2686709"/>
          </a:xfrm>
          <a:prstGeom prst="rect">
            <a:avLst/>
          </a:prstGeom>
        </p:spPr>
        <p:txBody>
          <a:bodyPr lIns="0" tIns="0" rIns="0" bIns="0" rtlCol="0" anchor="t">
            <a:spAutoFit/>
          </a:bodyPr>
          <a:lstStyle/>
          <a:p>
            <a:pPr algn="l">
              <a:lnSpc>
                <a:spcPts val="4336"/>
              </a:lnSpc>
              <a:spcBef>
                <a:spcPct val="0"/>
              </a:spcBef>
            </a:pPr>
            <a:r>
              <a:rPr lang="en-US" sz="3097" b="1">
                <a:solidFill>
                  <a:srgbClr val="FFFFFF"/>
                </a:solidFill>
                <a:latin typeface="Noto Serif Display ExtraCondensed Bold"/>
                <a:ea typeface="Noto Serif Display ExtraCondensed Bold"/>
                <a:cs typeface="Noto Serif Display ExtraCondensed Bold"/>
                <a:sym typeface="Noto Serif Display ExtraCondensed Bold"/>
              </a:rPr>
              <a:t>Урбаністика: Поява кампусу та університету перетворила Благоєвград на «студентську столицю» країни. Інвестиції в інфраструктуру (бібліотека Паніца, спортивні майданчики) змінили вигляд міста.</a:t>
            </a:r>
          </a:p>
        </p:txBody>
      </p:sp>
      <p:sp>
        <p:nvSpPr>
          <p:cNvPr id="7" name="TextBox 7"/>
          <p:cNvSpPr txBox="1"/>
          <p:nvPr/>
        </p:nvSpPr>
        <p:spPr>
          <a:xfrm>
            <a:off x="391382" y="5357559"/>
            <a:ext cx="7724723" cy="2690607"/>
          </a:xfrm>
          <a:prstGeom prst="rect">
            <a:avLst/>
          </a:prstGeom>
        </p:spPr>
        <p:txBody>
          <a:bodyPr lIns="0" tIns="0" rIns="0" bIns="0" rtlCol="0" anchor="t">
            <a:spAutoFit/>
          </a:bodyPr>
          <a:lstStyle/>
          <a:p>
            <a:pPr algn="l">
              <a:lnSpc>
                <a:spcPts val="4342"/>
              </a:lnSpc>
              <a:spcBef>
                <a:spcPct val="0"/>
              </a:spcBef>
            </a:pPr>
            <a:r>
              <a:rPr lang="en-US" sz="3101" b="1">
                <a:solidFill>
                  <a:srgbClr val="FFFFFF"/>
                </a:solidFill>
                <a:latin typeface="Noto Serif Display ExtraCondensed Bold"/>
                <a:ea typeface="Noto Serif Display ExtraCondensed Bold"/>
                <a:cs typeface="Noto Serif Display ExtraCondensed Bold"/>
                <a:sym typeface="Noto Serif Display ExtraCondensed Bold"/>
              </a:rPr>
              <a:t>Культурний стандарт: АУБГ став першим прикладом «американського кампусу» закритого типу в країні, де навчання, проживання та дозвілля об’єднані в одному просторі</a:t>
            </a:r>
          </a:p>
        </p:txBody>
      </p:sp>
      <p:sp>
        <p:nvSpPr>
          <p:cNvPr id="8" name="TextBox 8"/>
          <p:cNvSpPr txBox="1"/>
          <p:nvPr/>
        </p:nvSpPr>
        <p:spPr>
          <a:xfrm>
            <a:off x="10420904" y="1331663"/>
            <a:ext cx="7724723" cy="2683461"/>
          </a:xfrm>
          <a:prstGeom prst="rect">
            <a:avLst/>
          </a:prstGeom>
        </p:spPr>
        <p:txBody>
          <a:bodyPr lIns="0" tIns="0" rIns="0" bIns="0" rtlCol="0" anchor="t">
            <a:spAutoFit/>
          </a:bodyPr>
          <a:lstStyle/>
          <a:p>
            <a:pPr algn="r">
              <a:lnSpc>
                <a:spcPts val="4342"/>
              </a:lnSpc>
              <a:spcBef>
                <a:spcPct val="0"/>
              </a:spcBef>
            </a:pPr>
            <a:r>
              <a:rPr lang="en-US" sz="3101" b="1">
                <a:solidFill>
                  <a:srgbClr val="FFFFFF"/>
                </a:solidFill>
                <a:latin typeface="Noto Serif Display ExtraCondensed Bold"/>
                <a:ea typeface="Noto Serif Display ExtraCondensed Bold"/>
                <a:cs typeface="Noto Serif Display ExtraCondensed Bold"/>
                <a:sym typeface="Noto Serif Display ExtraCondensed Bold"/>
              </a:rPr>
              <a:t>Символізм: Перетворення колишніх комуністичних будівель на сучасний західний університет стало потужним символом трансформації Болгарії на шляху до євроатлантичної інтеграції.</a:t>
            </a:r>
          </a:p>
        </p:txBody>
      </p:sp>
      <p:sp>
        <p:nvSpPr>
          <p:cNvPr id="9" name="TextBox 9"/>
          <p:cNvSpPr txBox="1"/>
          <p:nvPr/>
        </p:nvSpPr>
        <p:spPr>
          <a:xfrm>
            <a:off x="9995600" y="5095875"/>
            <a:ext cx="8150027" cy="2690836"/>
          </a:xfrm>
          <a:prstGeom prst="rect">
            <a:avLst/>
          </a:prstGeom>
        </p:spPr>
        <p:txBody>
          <a:bodyPr lIns="0" tIns="0" rIns="0" bIns="0" rtlCol="0" anchor="t">
            <a:spAutoFit/>
          </a:bodyPr>
          <a:lstStyle/>
          <a:p>
            <a:pPr algn="r">
              <a:lnSpc>
                <a:spcPts val="4336"/>
              </a:lnSpc>
              <a:spcBef>
                <a:spcPct val="0"/>
              </a:spcBef>
            </a:pPr>
            <a:r>
              <a:rPr lang="en-US" sz="3097" b="1">
                <a:solidFill>
                  <a:srgbClr val="FFFFFF"/>
                </a:solidFill>
                <a:latin typeface="Noto Serif Display ExtraCondensed Bold"/>
                <a:ea typeface="Noto Serif Display ExtraCondensed Bold"/>
                <a:cs typeface="Noto Serif Display ExtraCondensed Bold"/>
                <a:sym typeface="Noto Serif Display ExtraCondensed Bold"/>
              </a:rPr>
              <a:t>Підручники: Університет використовує сучасні американські та британські видання (наприклад, Oxford University Press для мовних курсів).Це дуже добре впливає на освіту Болгарії в цілому.</a:t>
            </a:r>
          </a:p>
        </p:txBody>
      </p:sp>
      <p:sp>
        <p:nvSpPr>
          <p:cNvPr id="10" name="TextBox 10"/>
          <p:cNvSpPr txBox="1"/>
          <p:nvPr/>
        </p:nvSpPr>
        <p:spPr>
          <a:xfrm>
            <a:off x="2117682" y="10010146"/>
            <a:ext cx="4661439" cy="188501"/>
          </a:xfrm>
          <a:prstGeom prst="rect">
            <a:avLst/>
          </a:prstGeom>
        </p:spPr>
        <p:txBody>
          <a:bodyPr lIns="0" tIns="0" rIns="0" bIns="0" rtlCol="0" anchor="t">
            <a:spAutoFit/>
          </a:bodyPr>
          <a:lstStyle/>
          <a:p>
            <a:pPr algn="ctr">
              <a:lnSpc>
                <a:spcPts val="1601"/>
              </a:lnSpc>
              <a:spcBef>
                <a:spcPct val="0"/>
              </a:spcBef>
            </a:pPr>
            <a:r>
              <a:rPr lang="en-US" sz="1143" b="1">
                <a:solidFill>
                  <a:srgbClr val="FFFFFF"/>
                </a:solidFill>
                <a:latin typeface="Noto Serif Display ExtraCondensed Bold"/>
                <a:ea typeface="Noto Serif Display ExtraCondensed Bold"/>
                <a:cs typeface="Noto Serif Display ExtraCondensed Bold"/>
                <a:sym typeface="Noto Serif Display ExtraCondensed Bold"/>
              </a:rPr>
              <a:t>https://www.findworldedu.com/2020/why-aubg-is-a-smart-choice-to-make.html</a:t>
            </a:r>
          </a:p>
        </p:txBody>
      </p:sp>
      <p:sp>
        <p:nvSpPr>
          <p:cNvPr id="11" name="TextBox 11"/>
          <p:cNvSpPr txBox="1"/>
          <p:nvPr/>
        </p:nvSpPr>
        <p:spPr>
          <a:xfrm>
            <a:off x="8441193" y="3646504"/>
            <a:ext cx="3044327" cy="475707"/>
          </a:xfrm>
          <a:prstGeom prst="rect">
            <a:avLst/>
          </a:prstGeom>
        </p:spPr>
        <p:txBody>
          <a:bodyPr lIns="0" tIns="0" rIns="0" bIns="0" rtlCol="0" anchor="t">
            <a:spAutoFit/>
          </a:bodyPr>
          <a:lstStyle/>
          <a:p>
            <a:pPr algn="ctr">
              <a:lnSpc>
                <a:spcPts val="1904"/>
              </a:lnSpc>
              <a:spcBef>
                <a:spcPct val="0"/>
              </a:spcBef>
            </a:pPr>
            <a:r>
              <a:rPr lang="en-US" sz="1360" b="1">
                <a:solidFill>
                  <a:srgbClr val="FFFFFF"/>
                </a:solidFill>
                <a:latin typeface="Noto Serif Display ExtraCondensed Bold"/>
                <a:ea typeface="Noto Serif Display ExtraCondensed Bold"/>
                <a:cs typeface="Noto Serif Display ExtraCondensed Bold"/>
                <a:sym typeface="Noto Serif Display ExtraCondensed Bold"/>
              </a:rPr>
              <a:t>https://www.findworldedu.com/2020/why-aubg-is-a-smart-choice-to-make.html</a:t>
            </a:r>
          </a:p>
        </p:txBody>
      </p:sp>
      <p:sp>
        <p:nvSpPr>
          <p:cNvPr id="12" name="TextBox 12"/>
          <p:cNvSpPr txBox="1"/>
          <p:nvPr/>
        </p:nvSpPr>
        <p:spPr>
          <a:xfrm>
            <a:off x="14591356" y="9946761"/>
            <a:ext cx="3023973" cy="255869"/>
          </a:xfrm>
          <a:prstGeom prst="rect">
            <a:avLst/>
          </a:prstGeom>
        </p:spPr>
        <p:txBody>
          <a:bodyPr lIns="0" tIns="0" rIns="0" bIns="0" rtlCol="0" anchor="t">
            <a:spAutoFit/>
          </a:bodyPr>
          <a:lstStyle/>
          <a:p>
            <a:pPr algn="ctr">
              <a:lnSpc>
                <a:spcPts val="2147"/>
              </a:lnSpc>
              <a:spcBef>
                <a:spcPct val="0"/>
              </a:spcBef>
            </a:pPr>
            <a:r>
              <a:rPr lang="en-US" sz="1533" b="1">
                <a:solidFill>
                  <a:srgbClr val="FFFFFF"/>
                </a:solidFill>
                <a:latin typeface="Noto Serif Display ExtraCondensed Bold"/>
                <a:ea typeface="Noto Serif Display ExtraCondensed Bold"/>
                <a:cs typeface="Noto Serif Display ExtraCondensed Bold"/>
                <a:sym typeface="Noto Serif Display ExtraCondensed Bold"/>
              </a:rPr>
              <a:t>https://www.aubg.edu/region-selector/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6436961" y="-529339"/>
            <a:ext cx="5583314" cy="5363471"/>
          </a:xfrm>
          <a:custGeom>
            <a:avLst/>
            <a:gdLst/>
            <a:ahLst/>
            <a:cxnLst/>
            <a:rect l="l" t="t" r="r" b="b"/>
            <a:pathLst>
              <a:path w="5583314" h="5363471">
                <a:moveTo>
                  <a:pt x="0" y="0"/>
                </a:moveTo>
                <a:lnTo>
                  <a:pt x="5583314" y="0"/>
                </a:lnTo>
                <a:lnTo>
                  <a:pt x="5583314" y="5363471"/>
                </a:lnTo>
                <a:lnTo>
                  <a:pt x="0" y="5363471"/>
                </a:lnTo>
                <a:lnTo>
                  <a:pt x="0" y="0"/>
                </a:lnTo>
                <a:close/>
              </a:path>
            </a:pathLst>
          </a:custGeom>
          <a:blipFill>
            <a:blip r:embed="rId2"/>
            <a:stretch>
              <a:fillRect/>
            </a:stretch>
          </a:blipFill>
        </p:spPr>
      </p:sp>
      <p:sp>
        <p:nvSpPr>
          <p:cNvPr id="3" name="Freeform 3"/>
          <p:cNvSpPr/>
          <p:nvPr/>
        </p:nvSpPr>
        <p:spPr>
          <a:xfrm rot="2210781" flipV="1">
            <a:off x="5583213" y="3628354"/>
            <a:ext cx="1807358" cy="1840828"/>
          </a:xfrm>
          <a:custGeom>
            <a:avLst/>
            <a:gdLst/>
            <a:ahLst/>
            <a:cxnLst/>
            <a:rect l="l" t="t" r="r" b="b"/>
            <a:pathLst>
              <a:path w="1807358" h="1840828">
                <a:moveTo>
                  <a:pt x="0" y="1840828"/>
                </a:moveTo>
                <a:lnTo>
                  <a:pt x="1807358" y="1840828"/>
                </a:lnTo>
                <a:lnTo>
                  <a:pt x="1807358" y="0"/>
                </a:lnTo>
                <a:lnTo>
                  <a:pt x="0" y="0"/>
                </a:lnTo>
                <a:lnTo>
                  <a:pt x="0" y="1840828"/>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487943" y="579721"/>
            <a:ext cx="6089645" cy="4712725"/>
          </a:xfrm>
          <a:prstGeom prst="rect">
            <a:avLst/>
          </a:prstGeom>
        </p:spPr>
        <p:txBody>
          <a:bodyPr lIns="0" tIns="0" rIns="0" bIns="0" rtlCol="0" anchor="t">
            <a:spAutoFit/>
          </a:bodyPr>
          <a:lstStyle/>
          <a:p>
            <a:pPr algn="ctr">
              <a:lnSpc>
                <a:spcPts val="3415"/>
              </a:lnSpc>
            </a:pPr>
            <a:r>
              <a:rPr lang="en-US" sz="2439" b="1">
                <a:solidFill>
                  <a:srgbClr val="FFFFFF"/>
                </a:solidFill>
                <a:latin typeface="Noto Serif Display ExtraCondensed Bold"/>
                <a:ea typeface="Noto Serif Display ExtraCondensed Bold"/>
                <a:cs typeface="Noto Serif Display ExtraCondensed Bold"/>
                <a:sym typeface="Noto Serif Display ExtraCondensed Bold"/>
              </a:rPr>
              <a:t>Автором навчального проєкту узагальнено результати дослідження AUBG як розвинутого міжнародного університету, який інтегрує американські освітні стандарти з європейським академічним контекстом. З’ясовано, що заклад забезпечує високий рівень освіти та сприяє формуванню ключових компетентностей, необхідних для ефективної діяльності в сучасному суспільстві.</a:t>
            </a:r>
          </a:p>
          <a:p>
            <a:pPr algn="ctr">
              <a:lnSpc>
                <a:spcPts val="3415"/>
              </a:lnSpc>
              <a:spcBef>
                <a:spcPct val="0"/>
              </a:spcBef>
            </a:pPr>
            <a:endParaRPr lang="en-US" sz="2439"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5" name="Freeform 5"/>
          <p:cNvSpPr/>
          <p:nvPr/>
        </p:nvSpPr>
        <p:spPr>
          <a:xfrm rot="2210781" flipV="1">
            <a:off x="5533282" y="3464204"/>
            <a:ext cx="1807358" cy="1840828"/>
          </a:xfrm>
          <a:custGeom>
            <a:avLst/>
            <a:gdLst/>
            <a:ahLst/>
            <a:cxnLst/>
            <a:rect l="l" t="t" r="r" b="b"/>
            <a:pathLst>
              <a:path w="1807358" h="1840828">
                <a:moveTo>
                  <a:pt x="0" y="1840828"/>
                </a:moveTo>
                <a:lnTo>
                  <a:pt x="1807358" y="1840828"/>
                </a:lnTo>
                <a:lnTo>
                  <a:pt x="1807358" y="0"/>
                </a:lnTo>
                <a:lnTo>
                  <a:pt x="0" y="0"/>
                </a:lnTo>
                <a:lnTo>
                  <a:pt x="0" y="1840828"/>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70003" y="5604746"/>
            <a:ext cx="3486714" cy="3831518"/>
          </a:xfrm>
          <a:custGeom>
            <a:avLst/>
            <a:gdLst/>
            <a:ahLst/>
            <a:cxnLst/>
            <a:rect l="l" t="t" r="r" b="b"/>
            <a:pathLst>
              <a:path w="3486714" h="3831518">
                <a:moveTo>
                  <a:pt x="0" y="0"/>
                </a:moveTo>
                <a:lnTo>
                  <a:pt x="3486714" y="0"/>
                </a:lnTo>
                <a:lnTo>
                  <a:pt x="3486714" y="3831518"/>
                </a:lnTo>
                <a:lnTo>
                  <a:pt x="0" y="3831518"/>
                </a:lnTo>
                <a:lnTo>
                  <a:pt x="0" y="0"/>
                </a:lnTo>
                <a:close/>
              </a:path>
            </a:pathLst>
          </a:custGeom>
          <a:blipFill>
            <a:blip r:embed="rId5"/>
            <a:stretch>
              <a:fillRect t="-16435" b="-80513"/>
            </a:stretch>
          </a:blipFill>
        </p:spPr>
      </p:sp>
      <p:sp>
        <p:nvSpPr>
          <p:cNvPr id="7" name="Freeform 7"/>
          <p:cNvSpPr/>
          <p:nvPr/>
        </p:nvSpPr>
        <p:spPr>
          <a:xfrm>
            <a:off x="3008836" y="5572447"/>
            <a:ext cx="6337955" cy="4753466"/>
          </a:xfrm>
          <a:custGeom>
            <a:avLst/>
            <a:gdLst/>
            <a:ahLst/>
            <a:cxnLst/>
            <a:rect l="l" t="t" r="r" b="b"/>
            <a:pathLst>
              <a:path w="6337955" h="4753466">
                <a:moveTo>
                  <a:pt x="0" y="0"/>
                </a:moveTo>
                <a:lnTo>
                  <a:pt x="6337955" y="0"/>
                </a:lnTo>
                <a:lnTo>
                  <a:pt x="6337955" y="4753467"/>
                </a:lnTo>
                <a:lnTo>
                  <a:pt x="0" y="4753467"/>
                </a:lnTo>
                <a:lnTo>
                  <a:pt x="0" y="0"/>
                </a:lnTo>
                <a:close/>
              </a:path>
            </a:pathLst>
          </a:custGeom>
          <a:blipFill>
            <a:blip r:embed="rId6"/>
            <a:stretch>
              <a:fillRect/>
            </a:stretch>
          </a:blipFill>
        </p:spPr>
      </p:sp>
      <p:sp>
        <p:nvSpPr>
          <p:cNvPr id="8" name="Freeform 8"/>
          <p:cNvSpPr/>
          <p:nvPr/>
        </p:nvSpPr>
        <p:spPr>
          <a:xfrm>
            <a:off x="9144000" y="5572447"/>
            <a:ext cx="3361193" cy="3863817"/>
          </a:xfrm>
          <a:custGeom>
            <a:avLst/>
            <a:gdLst/>
            <a:ahLst/>
            <a:cxnLst/>
            <a:rect l="l" t="t" r="r" b="b"/>
            <a:pathLst>
              <a:path w="3361193" h="3863817">
                <a:moveTo>
                  <a:pt x="0" y="0"/>
                </a:moveTo>
                <a:lnTo>
                  <a:pt x="3361193" y="0"/>
                </a:lnTo>
                <a:lnTo>
                  <a:pt x="3361193" y="3863817"/>
                </a:lnTo>
                <a:lnTo>
                  <a:pt x="0" y="3863817"/>
                </a:lnTo>
                <a:lnTo>
                  <a:pt x="0" y="0"/>
                </a:lnTo>
                <a:close/>
              </a:path>
            </a:pathLst>
          </a:custGeom>
          <a:blipFill>
            <a:blip r:embed="rId7"/>
            <a:stretch>
              <a:fillRect b="-15988"/>
            </a:stretch>
          </a:blipFill>
        </p:spPr>
      </p:sp>
      <p:sp>
        <p:nvSpPr>
          <p:cNvPr id="9" name="Freeform 9"/>
          <p:cNvSpPr/>
          <p:nvPr/>
        </p:nvSpPr>
        <p:spPr>
          <a:xfrm>
            <a:off x="12505193" y="5572447"/>
            <a:ext cx="5498167" cy="4901380"/>
          </a:xfrm>
          <a:custGeom>
            <a:avLst/>
            <a:gdLst/>
            <a:ahLst/>
            <a:cxnLst/>
            <a:rect l="l" t="t" r="r" b="b"/>
            <a:pathLst>
              <a:path w="5498167" h="4901380">
                <a:moveTo>
                  <a:pt x="0" y="0"/>
                </a:moveTo>
                <a:lnTo>
                  <a:pt x="5498167" y="0"/>
                </a:lnTo>
                <a:lnTo>
                  <a:pt x="5498167" y="4901380"/>
                </a:lnTo>
                <a:lnTo>
                  <a:pt x="0" y="4901380"/>
                </a:lnTo>
                <a:lnTo>
                  <a:pt x="0" y="0"/>
                </a:lnTo>
                <a:close/>
              </a:path>
            </a:pathLst>
          </a:custGeom>
          <a:blipFill>
            <a:blip r:embed="rId8"/>
            <a:stretch>
              <a:fillRect l="-9430" r="-9430"/>
            </a:stretch>
          </a:blipFill>
        </p:spPr>
      </p:sp>
      <p:sp>
        <p:nvSpPr>
          <p:cNvPr id="10" name="Freeform 10"/>
          <p:cNvSpPr/>
          <p:nvPr/>
        </p:nvSpPr>
        <p:spPr>
          <a:xfrm rot="3601035">
            <a:off x="-277254" y="-969907"/>
            <a:ext cx="6863605" cy="6863605"/>
          </a:xfrm>
          <a:custGeom>
            <a:avLst/>
            <a:gdLst/>
            <a:ahLst/>
            <a:cxnLst/>
            <a:rect l="l" t="t" r="r" b="b"/>
            <a:pathLst>
              <a:path w="6863605" h="6863605">
                <a:moveTo>
                  <a:pt x="0" y="0"/>
                </a:moveTo>
                <a:lnTo>
                  <a:pt x="6863605" y="0"/>
                </a:lnTo>
                <a:lnTo>
                  <a:pt x="6863605" y="6863605"/>
                </a:lnTo>
                <a:lnTo>
                  <a:pt x="0" y="6863605"/>
                </a:lnTo>
                <a:lnTo>
                  <a:pt x="0" y="0"/>
                </a:lnTo>
                <a:close/>
              </a:path>
            </a:pathLst>
          </a:custGeom>
          <a:blipFill>
            <a:blip r:embed="rId9">
              <a:alphaModFix amt="31999"/>
            </a:blip>
            <a:stretch>
              <a:fillRect/>
            </a:stretch>
          </a:blipFill>
        </p:spPr>
      </p:sp>
      <p:sp>
        <p:nvSpPr>
          <p:cNvPr id="11" name="TextBox 11"/>
          <p:cNvSpPr txBox="1"/>
          <p:nvPr/>
        </p:nvSpPr>
        <p:spPr>
          <a:xfrm>
            <a:off x="12199375" y="138964"/>
            <a:ext cx="5982978" cy="5047300"/>
          </a:xfrm>
          <a:prstGeom prst="rect">
            <a:avLst/>
          </a:prstGeom>
        </p:spPr>
        <p:txBody>
          <a:bodyPr lIns="0" tIns="0" rIns="0" bIns="0" rtlCol="0" anchor="t">
            <a:spAutoFit/>
          </a:bodyPr>
          <a:lstStyle/>
          <a:p>
            <a:pPr algn="ctr">
              <a:lnSpc>
                <a:spcPts val="3100"/>
              </a:lnSpc>
            </a:pPr>
            <a:r>
              <a:rPr lang="en-US" sz="2214">
                <a:solidFill>
                  <a:srgbClr val="FFFFFF"/>
                </a:solidFill>
                <a:latin typeface="Noto Serif Display ExtraCondensed"/>
                <a:ea typeface="Noto Serif Display ExtraCondensed"/>
                <a:cs typeface="Noto Serif Display ExtraCondensed"/>
                <a:sym typeface="Noto Serif Display ExtraCondensed"/>
              </a:rPr>
              <a:t>Особистий внесок</a:t>
            </a:r>
            <a:r>
              <a:rPr lang="en-US" sz="2214" b="1">
                <a:solidFill>
                  <a:srgbClr val="FFFFFF"/>
                </a:solidFill>
                <a:latin typeface="Noto Serif Display ExtraCondensed Bold"/>
                <a:ea typeface="Noto Serif Display ExtraCondensed Bold"/>
                <a:cs typeface="Noto Serif Display ExtraCondensed Bold"/>
                <a:sym typeface="Noto Serif Display ExtraCondensed Bold"/>
              </a:rPr>
              <a:t> автора  полягає у проведенні аналізу інформації, консультаціях із професорами навчального закладу,також автор взяв маленьке інтервʼю у випускника наукового освітнього закладу,використанні авторських фотоматеріалів, а також узагальненні результатів спостережень щодо особливостей навчання та історії американського університету в Благоєвграді (AUBG). Елементами новизни є структурований аналіз інформації про навчальний заклад та оцінка його переваг з точки зору сучасного студента.</a:t>
            </a:r>
          </a:p>
          <a:p>
            <a:pPr algn="ctr">
              <a:lnSpc>
                <a:spcPts val="3100"/>
              </a:lnSpc>
              <a:spcBef>
                <a:spcPct val="0"/>
              </a:spcBef>
            </a:pPr>
            <a:endParaRPr lang="en-US" sz="2214" b="1">
              <a:solidFill>
                <a:srgbClr val="FFFFFF"/>
              </a:solidFill>
              <a:latin typeface="Noto Serif Display ExtraCondensed Bold"/>
              <a:ea typeface="Noto Serif Display ExtraCondensed Bold"/>
              <a:cs typeface="Noto Serif Display ExtraCondensed Bold"/>
              <a:sym typeface="Noto Serif Display ExtraCondensed Bold"/>
            </a:endParaRPr>
          </a:p>
        </p:txBody>
      </p:sp>
      <p:sp>
        <p:nvSpPr>
          <p:cNvPr id="12" name="TextBox 12"/>
          <p:cNvSpPr txBox="1"/>
          <p:nvPr/>
        </p:nvSpPr>
        <p:spPr>
          <a:xfrm>
            <a:off x="2011768" y="1574645"/>
            <a:ext cx="14143582" cy="796461"/>
          </a:xfrm>
          <a:prstGeom prst="rect">
            <a:avLst/>
          </a:prstGeom>
        </p:spPr>
        <p:txBody>
          <a:bodyPr lIns="0" tIns="0" rIns="0" bIns="0" rtlCol="0" anchor="t">
            <a:spAutoFit/>
          </a:bodyPr>
          <a:lstStyle/>
          <a:p>
            <a:pPr algn="ctr">
              <a:lnSpc>
                <a:spcPts val="6500"/>
              </a:lnSpc>
              <a:spcBef>
                <a:spcPct val="0"/>
              </a:spcBef>
            </a:pPr>
            <a:r>
              <a:rPr lang="en-US" sz="4643">
                <a:solidFill>
                  <a:srgbClr val="FFFFFF"/>
                </a:solidFill>
                <a:latin typeface="Yeseva One"/>
                <a:ea typeface="Yeseva One"/>
                <a:cs typeface="Yeseva One"/>
                <a:sym typeface="Yeseva One"/>
              </a:rPr>
              <a:t>ВИСНОВОК</a:t>
            </a:r>
          </a:p>
        </p:txBody>
      </p:sp>
      <p:sp>
        <p:nvSpPr>
          <p:cNvPr id="13" name="TextBox 13"/>
          <p:cNvSpPr txBox="1"/>
          <p:nvPr/>
        </p:nvSpPr>
        <p:spPr>
          <a:xfrm>
            <a:off x="11831822" y="148489"/>
            <a:ext cx="3146213" cy="372399"/>
          </a:xfrm>
          <a:prstGeom prst="rect">
            <a:avLst/>
          </a:prstGeom>
        </p:spPr>
        <p:txBody>
          <a:bodyPr lIns="0" tIns="0" rIns="0" bIns="0" rtlCol="0" anchor="t">
            <a:spAutoFit/>
          </a:bodyPr>
          <a:lstStyle/>
          <a:p>
            <a:pPr algn="ctr">
              <a:lnSpc>
                <a:spcPts val="3099"/>
              </a:lnSpc>
              <a:spcBef>
                <a:spcPct val="0"/>
              </a:spcBef>
            </a:pPr>
            <a:r>
              <a:rPr lang="en-US" sz="2213">
                <a:solidFill>
                  <a:srgbClr val="F3DDB6"/>
                </a:solidFill>
                <a:latin typeface="Noto Serif Display ExtraCondensed"/>
                <a:ea typeface="Noto Serif Display ExtraCondensed"/>
                <a:cs typeface="Noto Serif Display ExtraCondensed"/>
                <a:sym typeface="Noto Serif Display ExtraCondensed"/>
              </a:rPr>
              <a:t>Особистий внесок</a:t>
            </a:r>
          </a:p>
        </p:txBody>
      </p:sp>
      <p:sp>
        <p:nvSpPr>
          <p:cNvPr id="14" name="Freeform 14"/>
          <p:cNvSpPr/>
          <p:nvPr/>
        </p:nvSpPr>
        <p:spPr>
          <a:xfrm rot="5400000">
            <a:off x="8784034" y="8749739"/>
            <a:ext cx="4782190" cy="4782190"/>
          </a:xfrm>
          <a:custGeom>
            <a:avLst/>
            <a:gdLst/>
            <a:ahLst/>
            <a:cxnLst/>
            <a:rect l="l" t="t" r="r" b="b"/>
            <a:pathLst>
              <a:path w="4782190" h="4782190">
                <a:moveTo>
                  <a:pt x="0" y="0"/>
                </a:moveTo>
                <a:lnTo>
                  <a:pt x="4782190" y="0"/>
                </a:lnTo>
                <a:lnTo>
                  <a:pt x="4782190" y="4782190"/>
                </a:lnTo>
                <a:lnTo>
                  <a:pt x="0" y="4782190"/>
                </a:lnTo>
                <a:lnTo>
                  <a:pt x="0" y="0"/>
                </a:lnTo>
                <a:close/>
              </a:path>
            </a:pathLst>
          </a:custGeom>
          <a:blipFill>
            <a:blip r:embed="rId9">
              <a:alphaModFix amt="38000"/>
            </a:blip>
            <a:stretch>
              <a:fillRect/>
            </a:stretch>
          </a:blipFill>
        </p:spPr>
      </p:sp>
      <p:sp>
        <p:nvSpPr>
          <p:cNvPr id="15" name="Freeform 15"/>
          <p:cNvSpPr/>
          <p:nvPr/>
        </p:nvSpPr>
        <p:spPr>
          <a:xfrm rot="-2287147">
            <a:off x="10763376" y="-1049104"/>
            <a:ext cx="8714294" cy="8714294"/>
          </a:xfrm>
          <a:custGeom>
            <a:avLst/>
            <a:gdLst/>
            <a:ahLst/>
            <a:cxnLst/>
            <a:rect l="l" t="t" r="r" b="b"/>
            <a:pathLst>
              <a:path w="8714294" h="8714294">
                <a:moveTo>
                  <a:pt x="0" y="0"/>
                </a:moveTo>
                <a:lnTo>
                  <a:pt x="8714293" y="0"/>
                </a:lnTo>
                <a:lnTo>
                  <a:pt x="8714293" y="8714294"/>
                </a:lnTo>
                <a:lnTo>
                  <a:pt x="0" y="8714294"/>
                </a:lnTo>
                <a:lnTo>
                  <a:pt x="0" y="0"/>
                </a:lnTo>
                <a:close/>
              </a:path>
            </a:pathLst>
          </a:custGeom>
          <a:blipFill>
            <a:blip r:embed="rId9">
              <a:alphaModFix amt="31000"/>
            </a:blip>
            <a:stretch>
              <a:fillRect/>
            </a:stretch>
          </a:blipFill>
        </p:spPr>
      </p:sp>
      <p:sp>
        <p:nvSpPr>
          <p:cNvPr id="16" name="Freeform 16"/>
          <p:cNvSpPr/>
          <p:nvPr/>
        </p:nvSpPr>
        <p:spPr>
          <a:xfrm>
            <a:off x="-3067166" y="8223093"/>
            <a:ext cx="7681803" cy="7681803"/>
          </a:xfrm>
          <a:custGeom>
            <a:avLst/>
            <a:gdLst/>
            <a:ahLst/>
            <a:cxnLst/>
            <a:rect l="l" t="t" r="r" b="b"/>
            <a:pathLst>
              <a:path w="7681803" h="7681803">
                <a:moveTo>
                  <a:pt x="0" y="0"/>
                </a:moveTo>
                <a:lnTo>
                  <a:pt x="7681803" y="0"/>
                </a:lnTo>
                <a:lnTo>
                  <a:pt x="7681803" y="7681803"/>
                </a:lnTo>
                <a:lnTo>
                  <a:pt x="0" y="7681803"/>
                </a:lnTo>
                <a:lnTo>
                  <a:pt x="0" y="0"/>
                </a:lnTo>
                <a:close/>
              </a:path>
            </a:pathLst>
          </a:custGeom>
          <a:blipFill>
            <a:blip r:embed="rId9">
              <a:alphaModFix amt="38000"/>
            </a:blip>
            <a:stretch>
              <a:fillRect/>
            </a:stretch>
          </a:blipFill>
        </p:spPr>
      </p:sp>
      <p:sp>
        <p:nvSpPr>
          <p:cNvPr id="17" name="TextBox 17"/>
          <p:cNvSpPr txBox="1"/>
          <p:nvPr/>
        </p:nvSpPr>
        <p:spPr>
          <a:xfrm>
            <a:off x="773735" y="9089180"/>
            <a:ext cx="1458516" cy="347084"/>
          </a:xfrm>
          <a:prstGeom prst="rect">
            <a:avLst/>
          </a:prstGeom>
        </p:spPr>
        <p:txBody>
          <a:bodyPr lIns="0" tIns="0" rIns="0" bIns="0" rtlCol="0" anchor="t">
            <a:spAutoFit/>
          </a:bodyPr>
          <a:lstStyle/>
          <a:p>
            <a:pPr algn="ctr">
              <a:lnSpc>
                <a:spcPts val="2919"/>
              </a:lnSpc>
              <a:spcBef>
                <a:spcPct val="0"/>
              </a:spcBef>
            </a:pPr>
            <a:r>
              <a:rPr lang="en-US" sz="2085" b="1">
                <a:solidFill>
                  <a:srgbClr val="FFFFFF"/>
                </a:solidFill>
                <a:latin typeface="Noto Serif Display ExtraCondensed Bold"/>
                <a:ea typeface="Noto Serif Display ExtraCondensed Bold"/>
                <a:cs typeface="Noto Serif Display ExtraCondensed Bold"/>
                <a:sym typeface="Noto Serif Display ExtraCondensed Bold"/>
              </a:rPr>
              <a:t>Фото автора </a:t>
            </a:r>
          </a:p>
        </p:txBody>
      </p:sp>
      <p:sp>
        <p:nvSpPr>
          <p:cNvPr id="18" name="TextBox 18"/>
          <p:cNvSpPr txBox="1"/>
          <p:nvPr/>
        </p:nvSpPr>
        <p:spPr>
          <a:xfrm>
            <a:off x="6383584" y="9939916"/>
            <a:ext cx="1458516" cy="347084"/>
          </a:xfrm>
          <a:prstGeom prst="rect">
            <a:avLst/>
          </a:prstGeom>
        </p:spPr>
        <p:txBody>
          <a:bodyPr lIns="0" tIns="0" rIns="0" bIns="0" rtlCol="0" anchor="t">
            <a:spAutoFit/>
          </a:bodyPr>
          <a:lstStyle/>
          <a:p>
            <a:pPr algn="ctr">
              <a:lnSpc>
                <a:spcPts val="2919"/>
              </a:lnSpc>
              <a:spcBef>
                <a:spcPct val="0"/>
              </a:spcBef>
            </a:pPr>
            <a:r>
              <a:rPr lang="en-US" sz="2085" b="1">
                <a:solidFill>
                  <a:srgbClr val="FFFFFF"/>
                </a:solidFill>
                <a:latin typeface="Noto Serif Display ExtraCondensed Bold"/>
                <a:ea typeface="Noto Serif Display ExtraCondensed Bold"/>
                <a:cs typeface="Noto Serif Display ExtraCondensed Bold"/>
                <a:sym typeface="Noto Serif Display ExtraCondensed Bold"/>
              </a:rPr>
              <a:t>Фото автора </a:t>
            </a:r>
          </a:p>
        </p:txBody>
      </p:sp>
      <p:sp>
        <p:nvSpPr>
          <p:cNvPr id="19" name="TextBox 19"/>
          <p:cNvSpPr txBox="1"/>
          <p:nvPr/>
        </p:nvSpPr>
        <p:spPr>
          <a:xfrm>
            <a:off x="10196734" y="9065708"/>
            <a:ext cx="1458516" cy="347084"/>
          </a:xfrm>
          <a:prstGeom prst="rect">
            <a:avLst/>
          </a:prstGeom>
        </p:spPr>
        <p:txBody>
          <a:bodyPr lIns="0" tIns="0" rIns="0" bIns="0" rtlCol="0" anchor="t">
            <a:spAutoFit/>
          </a:bodyPr>
          <a:lstStyle/>
          <a:p>
            <a:pPr algn="ctr">
              <a:lnSpc>
                <a:spcPts val="2919"/>
              </a:lnSpc>
              <a:spcBef>
                <a:spcPct val="0"/>
              </a:spcBef>
            </a:pPr>
            <a:r>
              <a:rPr lang="en-US" sz="2085" b="1">
                <a:solidFill>
                  <a:srgbClr val="FFFFFF"/>
                </a:solidFill>
                <a:latin typeface="Noto Serif Display ExtraCondensed Bold"/>
                <a:ea typeface="Noto Serif Display ExtraCondensed Bold"/>
                <a:cs typeface="Noto Serif Display ExtraCondensed Bold"/>
                <a:sym typeface="Noto Serif Display ExtraCondensed Bold"/>
              </a:rPr>
              <a:t>Фото автора </a:t>
            </a:r>
          </a:p>
        </p:txBody>
      </p:sp>
      <p:sp>
        <p:nvSpPr>
          <p:cNvPr id="20" name="TextBox 20"/>
          <p:cNvSpPr txBox="1"/>
          <p:nvPr/>
        </p:nvSpPr>
        <p:spPr>
          <a:xfrm>
            <a:off x="14696834" y="9939916"/>
            <a:ext cx="1458516" cy="347084"/>
          </a:xfrm>
          <a:prstGeom prst="rect">
            <a:avLst/>
          </a:prstGeom>
        </p:spPr>
        <p:txBody>
          <a:bodyPr lIns="0" tIns="0" rIns="0" bIns="0" rtlCol="0" anchor="t">
            <a:spAutoFit/>
          </a:bodyPr>
          <a:lstStyle/>
          <a:p>
            <a:pPr algn="ctr">
              <a:lnSpc>
                <a:spcPts val="2919"/>
              </a:lnSpc>
              <a:spcBef>
                <a:spcPct val="0"/>
              </a:spcBef>
            </a:pPr>
            <a:r>
              <a:rPr lang="en-US" sz="2085" b="1">
                <a:solidFill>
                  <a:srgbClr val="FFFFFF"/>
                </a:solidFill>
                <a:latin typeface="Noto Serif Display ExtraCondensed Bold"/>
                <a:ea typeface="Noto Serif Display ExtraCondensed Bold"/>
                <a:cs typeface="Noto Serif Display ExtraCondensed Bold"/>
                <a:sym typeface="Noto Serif Display ExtraCondensed Bold"/>
              </a:rPr>
              <a:t>Фото автора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122617" y="6588709"/>
            <a:ext cx="5099931" cy="3824948"/>
          </a:xfrm>
          <a:custGeom>
            <a:avLst/>
            <a:gdLst/>
            <a:ahLst/>
            <a:cxnLst/>
            <a:rect l="l" t="t" r="r" b="b"/>
            <a:pathLst>
              <a:path w="5099931" h="3824948">
                <a:moveTo>
                  <a:pt x="0" y="0"/>
                </a:moveTo>
                <a:lnTo>
                  <a:pt x="5099931" y="0"/>
                </a:lnTo>
                <a:lnTo>
                  <a:pt x="5099931" y="3824948"/>
                </a:lnTo>
                <a:lnTo>
                  <a:pt x="0" y="3824948"/>
                </a:lnTo>
                <a:lnTo>
                  <a:pt x="0" y="0"/>
                </a:lnTo>
                <a:close/>
              </a:path>
            </a:pathLst>
          </a:custGeom>
          <a:blipFill>
            <a:blip r:embed="rId2"/>
            <a:stretch>
              <a:fillRect/>
            </a:stretch>
          </a:blipFill>
        </p:spPr>
      </p:sp>
      <p:sp>
        <p:nvSpPr>
          <p:cNvPr id="3" name="Freeform 3"/>
          <p:cNvSpPr/>
          <p:nvPr/>
        </p:nvSpPr>
        <p:spPr>
          <a:xfrm>
            <a:off x="9767260" y="6560232"/>
            <a:ext cx="5986236" cy="3735411"/>
          </a:xfrm>
          <a:custGeom>
            <a:avLst/>
            <a:gdLst/>
            <a:ahLst/>
            <a:cxnLst/>
            <a:rect l="l" t="t" r="r" b="b"/>
            <a:pathLst>
              <a:path w="5986236" h="3735411">
                <a:moveTo>
                  <a:pt x="0" y="0"/>
                </a:moveTo>
                <a:lnTo>
                  <a:pt x="5986236" y="0"/>
                </a:lnTo>
                <a:lnTo>
                  <a:pt x="5986236" y="3735412"/>
                </a:lnTo>
                <a:lnTo>
                  <a:pt x="0" y="3735412"/>
                </a:lnTo>
                <a:lnTo>
                  <a:pt x="0" y="0"/>
                </a:lnTo>
                <a:close/>
              </a:path>
            </a:pathLst>
          </a:custGeom>
          <a:blipFill>
            <a:blip r:embed="rId3"/>
            <a:stretch>
              <a:fillRect/>
            </a:stretch>
          </a:blipFill>
        </p:spPr>
      </p:sp>
      <p:sp>
        <p:nvSpPr>
          <p:cNvPr id="4" name="Freeform 4"/>
          <p:cNvSpPr/>
          <p:nvPr/>
        </p:nvSpPr>
        <p:spPr>
          <a:xfrm>
            <a:off x="4948351" y="6976570"/>
            <a:ext cx="2454991" cy="3273321"/>
          </a:xfrm>
          <a:custGeom>
            <a:avLst/>
            <a:gdLst/>
            <a:ahLst/>
            <a:cxnLst/>
            <a:rect l="l" t="t" r="r" b="b"/>
            <a:pathLst>
              <a:path w="2454991" h="3273321">
                <a:moveTo>
                  <a:pt x="0" y="0"/>
                </a:moveTo>
                <a:lnTo>
                  <a:pt x="2454991" y="0"/>
                </a:lnTo>
                <a:lnTo>
                  <a:pt x="2454991" y="3273320"/>
                </a:lnTo>
                <a:lnTo>
                  <a:pt x="0" y="3273320"/>
                </a:lnTo>
                <a:lnTo>
                  <a:pt x="0" y="0"/>
                </a:lnTo>
                <a:close/>
              </a:path>
            </a:pathLst>
          </a:custGeom>
          <a:blipFill>
            <a:blip r:embed="rId4"/>
            <a:stretch>
              <a:fillRect/>
            </a:stretch>
          </a:blipFill>
        </p:spPr>
      </p:sp>
      <p:sp>
        <p:nvSpPr>
          <p:cNvPr id="5" name="TextBox 5"/>
          <p:cNvSpPr txBox="1"/>
          <p:nvPr/>
        </p:nvSpPr>
        <p:spPr>
          <a:xfrm>
            <a:off x="4275250" y="-133350"/>
            <a:ext cx="9854253" cy="1097828"/>
          </a:xfrm>
          <a:prstGeom prst="rect">
            <a:avLst/>
          </a:prstGeom>
        </p:spPr>
        <p:txBody>
          <a:bodyPr lIns="0" tIns="0" rIns="0" bIns="0" rtlCol="0" anchor="t">
            <a:spAutoFit/>
          </a:bodyPr>
          <a:lstStyle/>
          <a:p>
            <a:pPr algn="ctr">
              <a:lnSpc>
                <a:spcPts val="9112"/>
              </a:lnSpc>
              <a:spcBef>
                <a:spcPct val="0"/>
              </a:spcBef>
            </a:pPr>
            <a:r>
              <a:rPr lang="en-US" sz="6509">
                <a:solidFill>
                  <a:srgbClr val="FFFFFF"/>
                </a:solidFill>
                <a:latin typeface="Lazydog"/>
                <a:ea typeface="Lazydog"/>
                <a:cs typeface="Lazydog"/>
                <a:sym typeface="Lazydog"/>
              </a:rPr>
              <a:t>Використанні джерела</a:t>
            </a:r>
          </a:p>
        </p:txBody>
      </p:sp>
      <p:sp>
        <p:nvSpPr>
          <p:cNvPr id="6" name="TextBox 6"/>
          <p:cNvSpPr txBox="1"/>
          <p:nvPr/>
        </p:nvSpPr>
        <p:spPr>
          <a:xfrm>
            <a:off x="-386955" y="1336024"/>
            <a:ext cx="15469974" cy="330766"/>
          </a:xfrm>
          <a:prstGeom prst="rect">
            <a:avLst/>
          </a:prstGeom>
        </p:spPr>
        <p:txBody>
          <a:bodyPr lIns="0" tIns="0" rIns="0" bIns="0" rtlCol="0" anchor="t">
            <a:spAutoFit/>
          </a:bodyPr>
          <a:lstStyle/>
          <a:p>
            <a:pPr algn="ctr">
              <a:lnSpc>
                <a:spcPts val="2768"/>
              </a:lnSpc>
              <a:spcBef>
                <a:spcPct val="0"/>
              </a:spcBef>
            </a:pPr>
            <a:r>
              <a:rPr lang="en-US" sz="1977" b="1">
                <a:solidFill>
                  <a:srgbClr val="FFFFFF"/>
                </a:solidFill>
                <a:latin typeface="Noto Serif Display ExtraCondensed Bold"/>
                <a:ea typeface="Noto Serif Display ExtraCondensed Bold"/>
                <a:cs typeface="Noto Serif Display ExtraCondensed Bold"/>
                <a:sym typeface="Noto Serif Display ExtraCondensed Bold"/>
              </a:rPr>
              <a:t>Американський університет в Болгарії URL:https://studybuddy.bg/universiteti/american-university-in-bulgaria/ Дата звернення:02.04.2026</a:t>
            </a:r>
          </a:p>
        </p:txBody>
      </p:sp>
      <p:sp>
        <p:nvSpPr>
          <p:cNvPr id="7" name="TextBox 7"/>
          <p:cNvSpPr txBox="1"/>
          <p:nvPr/>
        </p:nvSpPr>
        <p:spPr>
          <a:xfrm>
            <a:off x="0" y="1714415"/>
            <a:ext cx="15083018" cy="656320"/>
          </a:xfrm>
          <a:prstGeom prst="rect">
            <a:avLst/>
          </a:prstGeom>
        </p:spPr>
        <p:txBody>
          <a:bodyPr lIns="0" tIns="0" rIns="0" bIns="0" rtlCol="0" anchor="t">
            <a:spAutoFit/>
          </a:bodyPr>
          <a:lstStyle/>
          <a:p>
            <a:pPr algn="l">
              <a:lnSpc>
                <a:spcPts val="2674"/>
              </a:lnSpc>
              <a:spcBef>
                <a:spcPct val="0"/>
              </a:spcBef>
            </a:pPr>
            <a:r>
              <a:rPr lang="en-US" sz="1910" b="1">
                <a:solidFill>
                  <a:srgbClr val="FFFFFF"/>
                </a:solidFill>
                <a:latin typeface="Noto Serif Display ExtraCondensed Bold"/>
                <a:ea typeface="Noto Serif Display ExtraCondensed Bold"/>
                <a:cs typeface="Noto Serif Display ExtraCondensed Bold"/>
                <a:sym typeface="Noto Serif Display ExtraCondensed Bold"/>
              </a:rPr>
              <a:t>Language international American University in Bulgaria URL:https://www.languageinternational.com.ua/school/american-university-in-bulgaria-67402#courses Дата звернення:02.04.2026</a:t>
            </a:r>
          </a:p>
        </p:txBody>
      </p:sp>
      <p:sp>
        <p:nvSpPr>
          <p:cNvPr id="8" name="TextBox 8"/>
          <p:cNvSpPr txBox="1"/>
          <p:nvPr/>
        </p:nvSpPr>
        <p:spPr>
          <a:xfrm>
            <a:off x="-5064425" y="2420683"/>
            <a:ext cx="20318514" cy="322983"/>
          </a:xfrm>
          <a:prstGeom prst="rect">
            <a:avLst/>
          </a:prstGeom>
        </p:spPr>
        <p:txBody>
          <a:bodyPr lIns="0" tIns="0" rIns="0" bIns="0" rtlCol="0" anchor="t">
            <a:spAutoFit/>
          </a:bodyPr>
          <a:lstStyle/>
          <a:p>
            <a:pPr algn="ctr">
              <a:lnSpc>
                <a:spcPts val="2672"/>
              </a:lnSpc>
              <a:spcBef>
                <a:spcPct val="0"/>
              </a:spcBef>
            </a:pPr>
            <a:r>
              <a:rPr lang="en-US" sz="1909" b="1">
                <a:solidFill>
                  <a:srgbClr val="FFFFFF"/>
                </a:solidFill>
                <a:latin typeface="Noto Serif Display ExtraCondensed Bold"/>
                <a:ea typeface="Noto Serif Display ExtraCondensed Bold"/>
                <a:cs typeface="Noto Serif Display ExtraCondensed Bold"/>
                <a:sym typeface="Noto Serif Display ExtraCondensed Bold"/>
              </a:rPr>
              <a:t>Американський університет у Болгарії URL:https://uk.wikipedia.org/wiki/ Дата зверненн:02.04.2026</a:t>
            </a:r>
          </a:p>
        </p:txBody>
      </p:sp>
      <p:sp>
        <p:nvSpPr>
          <p:cNvPr id="9" name="TextBox 9"/>
          <p:cNvSpPr txBox="1"/>
          <p:nvPr/>
        </p:nvSpPr>
        <p:spPr>
          <a:xfrm>
            <a:off x="-11121380" y="2791291"/>
            <a:ext cx="32539994" cy="323455"/>
          </a:xfrm>
          <a:prstGeom prst="rect">
            <a:avLst/>
          </a:prstGeom>
        </p:spPr>
        <p:txBody>
          <a:bodyPr lIns="0" tIns="0" rIns="0" bIns="0" rtlCol="0" anchor="t">
            <a:spAutoFit/>
          </a:bodyPr>
          <a:lstStyle/>
          <a:p>
            <a:pPr algn="ctr">
              <a:lnSpc>
                <a:spcPts val="2646"/>
              </a:lnSpc>
              <a:spcBef>
                <a:spcPct val="0"/>
              </a:spcBef>
            </a:pPr>
            <a:r>
              <a:rPr lang="en-US" sz="1890" b="1">
                <a:solidFill>
                  <a:srgbClr val="FFFFFF"/>
                </a:solidFill>
                <a:latin typeface="Noto Serif Display ExtraCondensed Bold"/>
                <a:ea typeface="Noto Serif Display ExtraCondensed Bold"/>
                <a:cs typeface="Noto Serif Display ExtraCondensed Bold"/>
                <a:sym typeface="Noto Serif Display ExtraCondensed Bold"/>
              </a:rPr>
              <a:t>Американський університет в Болгарії URL:https://ukr.wikipedia.org/wiki/Дата звернення:02.04.2026</a:t>
            </a:r>
          </a:p>
        </p:txBody>
      </p:sp>
      <p:sp>
        <p:nvSpPr>
          <p:cNvPr id="10" name="TextBox 10"/>
          <p:cNvSpPr txBox="1"/>
          <p:nvPr/>
        </p:nvSpPr>
        <p:spPr>
          <a:xfrm>
            <a:off x="-5650279" y="3181421"/>
            <a:ext cx="28921242" cy="602480"/>
          </a:xfrm>
          <a:prstGeom prst="rect">
            <a:avLst/>
          </a:prstGeom>
        </p:spPr>
        <p:txBody>
          <a:bodyPr lIns="0" tIns="0" rIns="0" bIns="0" rtlCol="0" anchor="t">
            <a:spAutoFit/>
          </a:bodyPr>
          <a:lstStyle/>
          <a:p>
            <a:pPr algn="ctr">
              <a:lnSpc>
                <a:spcPts val="2492"/>
              </a:lnSpc>
            </a:pPr>
            <a:r>
              <a:rPr lang="en-US" sz="1780" b="1">
                <a:solidFill>
                  <a:srgbClr val="FFFFFF"/>
                </a:solidFill>
                <a:latin typeface="Noto Serif Display ExtraCondensed Bold"/>
                <a:ea typeface="Noto Serif Display ExtraCondensed Bold"/>
                <a:cs typeface="Noto Serif Display ExtraCondensed Bold"/>
                <a:sym typeface="Noto Serif Display ExtraCondensed Bold"/>
              </a:rPr>
              <a:t>European Commission URL:https://erasmus-plus.ec.europa.eu/about-erasmus/how-to-take-part?pk_source=website&amp;pk_medium=link&amp;pk_campaign=hp&amp;pk_content=hp-highlights-take-part</a:t>
            </a:r>
          </a:p>
          <a:p>
            <a:pPr algn="ctr">
              <a:lnSpc>
                <a:spcPts val="2492"/>
              </a:lnSpc>
              <a:spcBef>
                <a:spcPct val="0"/>
              </a:spcBef>
            </a:pPr>
            <a:r>
              <a:rPr lang="en-US" sz="1780" b="1">
                <a:solidFill>
                  <a:srgbClr val="FFFFFF"/>
                </a:solidFill>
                <a:latin typeface="Noto Serif Display ExtraCondensed Bold"/>
                <a:ea typeface="Noto Serif Display ExtraCondensed Bold"/>
                <a:cs typeface="Noto Serif Display ExtraCondensed Bold"/>
                <a:sym typeface="Noto Serif Display ExtraCondensed Bold"/>
              </a:rPr>
              <a:t>Дата зверненн:03.04.2026</a:t>
            </a:r>
          </a:p>
        </p:txBody>
      </p:sp>
      <p:sp>
        <p:nvSpPr>
          <p:cNvPr id="11" name="TextBox 11"/>
          <p:cNvSpPr txBox="1"/>
          <p:nvPr/>
        </p:nvSpPr>
        <p:spPr>
          <a:xfrm>
            <a:off x="-2166021" y="3831526"/>
            <a:ext cx="18079649" cy="323588"/>
          </a:xfrm>
          <a:prstGeom prst="rect">
            <a:avLst/>
          </a:prstGeom>
        </p:spPr>
        <p:txBody>
          <a:bodyPr lIns="0" tIns="0" rIns="0" bIns="0" rtlCol="0" anchor="t">
            <a:spAutoFit/>
          </a:bodyPr>
          <a:lstStyle/>
          <a:p>
            <a:pPr algn="ctr">
              <a:lnSpc>
                <a:spcPts val="2639"/>
              </a:lnSpc>
              <a:spcBef>
                <a:spcPct val="0"/>
              </a:spcBef>
            </a:pPr>
            <a:r>
              <a:rPr lang="en-US" sz="1885" b="1">
                <a:solidFill>
                  <a:srgbClr val="FFFFFF"/>
                </a:solidFill>
                <a:latin typeface="Noto Serif Display ExtraCondensed Bold"/>
                <a:ea typeface="Noto Serif Display ExtraCondensed Bold"/>
                <a:cs typeface="Noto Serif Display ExtraCondensed Bold"/>
                <a:sym typeface="Noto Serif Display ExtraCondensed Bold"/>
              </a:rPr>
              <a:t>Tilev Architects URL:https://www.tilevarchitects.com/educational-buildings-and-projects/academic-center-aubg Дата звернення:04.04.2026</a:t>
            </a:r>
          </a:p>
        </p:txBody>
      </p:sp>
      <p:sp>
        <p:nvSpPr>
          <p:cNvPr id="12" name="TextBox 12"/>
          <p:cNvSpPr txBox="1"/>
          <p:nvPr/>
        </p:nvSpPr>
        <p:spPr>
          <a:xfrm>
            <a:off x="0" y="4212264"/>
            <a:ext cx="16099867" cy="611455"/>
          </a:xfrm>
          <a:prstGeom prst="rect">
            <a:avLst/>
          </a:prstGeom>
        </p:spPr>
        <p:txBody>
          <a:bodyPr lIns="0" tIns="0" rIns="0" bIns="0" rtlCol="0" anchor="t">
            <a:spAutoFit/>
          </a:bodyPr>
          <a:lstStyle/>
          <a:p>
            <a:pPr algn="ctr">
              <a:lnSpc>
                <a:spcPts val="2522"/>
              </a:lnSpc>
              <a:spcBef>
                <a:spcPct val="0"/>
              </a:spcBef>
            </a:pPr>
            <a:r>
              <a:rPr lang="en-US" sz="1801" b="1">
                <a:solidFill>
                  <a:srgbClr val="FFFFFF"/>
                </a:solidFill>
                <a:latin typeface="Noto Serif Display ExtraCondensed Bold"/>
                <a:ea typeface="Noto Serif Display ExtraCondensed Bold"/>
                <a:cs typeface="Noto Serif Display ExtraCondensed Bold"/>
                <a:sym typeface="Noto Serif Display ExtraCondensed Bold"/>
              </a:rPr>
              <a:t>American University in Bulgaria URL:https://www.aubg.edu/aubg-today/sindi-shkodrani-15-ive-always-been-passionate-about-impactful-innovation-and-entrepreneurship/ Дата зверненн:05.04.2026</a:t>
            </a:r>
          </a:p>
        </p:txBody>
      </p:sp>
      <p:sp>
        <p:nvSpPr>
          <p:cNvPr id="13" name="TextBox 13"/>
          <p:cNvSpPr txBox="1"/>
          <p:nvPr/>
        </p:nvSpPr>
        <p:spPr>
          <a:xfrm>
            <a:off x="-285977" y="4820335"/>
            <a:ext cx="16099867" cy="323165"/>
          </a:xfrm>
          <a:prstGeom prst="rect">
            <a:avLst/>
          </a:prstGeom>
        </p:spPr>
        <p:txBody>
          <a:bodyPr lIns="0" tIns="0" rIns="0" bIns="0" rtlCol="0" anchor="t">
            <a:spAutoFit/>
          </a:bodyPr>
          <a:lstStyle/>
          <a:p>
            <a:pPr algn="ctr">
              <a:lnSpc>
                <a:spcPts val="2662"/>
              </a:lnSpc>
              <a:spcBef>
                <a:spcPct val="0"/>
              </a:spcBef>
            </a:pPr>
            <a:r>
              <a:rPr lang="en-US" sz="1901" b="1">
                <a:solidFill>
                  <a:srgbClr val="FFFFFF"/>
                </a:solidFill>
                <a:latin typeface="Noto Serif Display ExtraCondensed Bold"/>
                <a:ea typeface="Noto Serif Display ExtraCondensed Bold"/>
                <a:cs typeface="Noto Serif Display ExtraCondensed Bold"/>
                <a:sym typeface="Noto Serif Display ExtraCondensed Bold"/>
              </a:rPr>
              <a:t>American University in Bulgaria URL:https://www.aubg.edu/aubg-today/aubg-scores-outstanding-accreditation-grade/?region=cis Дата  зверненн:05.04.2026</a:t>
            </a:r>
          </a:p>
        </p:txBody>
      </p:sp>
      <p:sp>
        <p:nvSpPr>
          <p:cNvPr id="14" name="TextBox 14"/>
          <p:cNvSpPr txBox="1"/>
          <p:nvPr/>
        </p:nvSpPr>
        <p:spPr>
          <a:xfrm>
            <a:off x="0" y="5114925"/>
            <a:ext cx="15632180" cy="305359"/>
          </a:xfrm>
          <a:prstGeom prst="rect">
            <a:avLst/>
          </a:prstGeom>
        </p:spPr>
        <p:txBody>
          <a:bodyPr lIns="0" tIns="0" rIns="0" bIns="0" rtlCol="0" anchor="t">
            <a:spAutoFit/>
          </a:bodyPr>
          <a:lstStyle/>
          <a:p>
            <a:pPr algn="ctr">
              <a:lnSpc>
                <a:spcPts val="2585"/>
              </a:lnSpc>
              <a:spcBef>
                <a:spcPct val="0"/>
              </a:spcBef>
            </a:pPr>
            <a:r>
              <a:rPr lang="en-US" sz="1846" b="1">
                <a:solidFill>
                  <a:srgbClr val="FFFFFF"/>
                </a:solidFill>
                <a:latin typeface="Noto Serif Display ExtraCondensed Bold"/>
                <a:ea typeface="Noto Serif Display ExtraCondensed Bold"/>
                <a:cs typeface="Noto Serif Display ExtraCondensed Bold"/>
                <a:sym typeface="Noto Serif Display ExtraCondensed Bold"/>
              </a:rPr>
              <a:t>American University in Bulgaria AUBG 30: Game-Changers  URL:https://www.aubg.edu/aubg-today/aubg-30-game-changers/?region=cis Дата звернення 07.04.2026</a:t>
            </a:r>
          </a:p>
        </p:txBody>
      </p:sp>
      <p:sp>
        <p:nvSpPr>
          <p:cNvPr id="15" name="TextBox 15"/>
          <p:cNvSpPr txBox="1"/>
          <p:nvPr/>
        </p:nvSpPr>
        <p:spPr>
          <a:xfrm>
            <a:off x="-636757" y="5420284"/>
            <a:ext cx="15141053" cy="323502"/>
          </a:xfrm>
          <a:prstGeom prst="rect">
            <a:avLst/>
          </a:prstGeom>
        </p:spPr>
        <p:txBody>
          <a:bodyPr lIns="0" tIns="0" rIns="0" bIns="0" rtlCol="0" anchor="t">
            <a:spAutoFit/>
          </a:bodyPr>
          <a:lstStyle/>
          <a:p>
            <a:pPr algn="ctr">
              <a:lnSpc>
                <a:spcPts val="2644"/>
              </a:lnSpc>
              <a:spcBef>
                <a:spcPct val="0"/>
              </a:spcBef>
            </a:pPr>
            <a:r>
              <a:rPr lang="en-US" sz="1888" b="1">
                <a:solidFill>
                  <a:srgbClr val="FFFFFF"/>
                </a:solidFill>
                <a:latin typeface="Noto Serif Display ExtraCondensed Bold"/>
                <a:ea typeface="Noto Serif Display ExtraCondensed Bold"/>
                <a:cs typeface="Noto Serif Display ExtraCondensed Bold"/>
                <a:sym typeface="Noto Serif Display ExtraCondensed Bold"/>
              </a:rPr>
              <a:t>American University in Bulgaria Campus master plan URL:https://www.aubg.edu/campus-master-plan/?region=cis Дата зверненн:07.04.2026</a:t>
            </a:r>
          </a:p>
        </p:txBody>
      </p:sp>
      <p:sp>
        <p:nvSpPr>
          <p:cNvPr id="16" name="TextBox 16"/>
          <p:cNvSpPr txBox="1"/>
          <p:nvPr/>
        </p:nvSpPr>
        <p:spPr>
          <a:xfrm>
            <a:off x="0" y="5791411"/>
            <a:ext cx="8939957" cy="340099"/>
          </a:xfrm>
          <a:prstGeom prst="rect">
            <a:avLst/>
          </a:prstGeom>
        </p:spPr>
        <p:txBody>
          <a:bodyPr lIns="0" tIns="0" rIns="0" bIns="0" rtlCol="0" anchor="t">
            <a:spAutoFit/>
          </a:bodyPr>
          <a:lstStyle/>
          <a:p>
            <a:pPr algn="ctr">
              <a:lnSpc>
                <a:spcPts val="2779"/>
              </a:lnSpc>
              <a:spcBef>
                <a:spcPct val="0"/>
              </a:spcBef>
            </a:pPr>
            <a:r>
              <a:rPr lang="en-US" sz="1985" b="1">
                <a:solidFill>
                  <a:srgbClr val="FFFFFF"/>
                </a:solidFill>
                <a:latin typeface="Noto Serif Display ExtraCondensed Bold"/>
                <a:ea typeface="Noto Serif Display ExtraCondensed Bold"/>
                <a:cs typeface="Noto Serif Display ExtraCondensed Bold"/>
                <a:sym typeface="Noto Serif Display ExtraCondensed Bold"/>
              </a:rPr>
              <a:t>American University in Bulgaria URL:https://www.aubg.edu/ Дата зверненн:08.04.2026</a:t>
            </a:r>
          </a:p>
        </p:txBody>
      </p:sp>
      <p:sp>
        <p:nvSpPr>
          <p:cNvPr id="17" name="TextBox 17"/>
          <p:cNvSpPr txBox="1"/>
          <p:nvPr/>
        </p:nvSpPr>
        <p:spPr>
          <a:xfrm>
            <a:off x="-122617" y="6179134"/>
            <a:ext cx="16871943" cy="692537"/>
          </a:xfrm>
          <a:prstGeom prst="rect">
            <a:avLst/>
          </a:prstGeom>
        </p:spPr>
        <p:txBody>
          <a:bodyPr lIns="0" tIns="0" rIns="0" bIns="0" rtlCol="0" anchor="t">
            <a:spAutoFit/>
          </a:bodyPr>
          <a:lstStyle/>
          <a:p>
            <a:pPr algn="ctr">
              <a:lnSpc>
                <a:spcPts val="2778"/>
              </a:lnSpc>
              <a:spcBef>
                <a:spcPct val="0"/>
              </a:spcBef>
            </a:pPr>
            <a:r>
              <a:rPr lang="en-US" sz="1984" b="1">
                <a:solidFill>
                  <a:srgbClr val="FFFFFF"/>
                </a:solidFill>
                <a:latin typeface="Noto Serif Display ExtraCondensed Bold"/>
                <a:ea typeface="Noto Serif Display ExtraCondensed Bold"/>
                <a:cs typeface="Noto Serif Display ExtraCondensed Bold"/>
                <a:sym typeface="Noto Serif Display ExtraCondensed Bold"/>
              </a:rPr>
              <a:t>Також додаткові знання були використані зі спілкування з професором  американського університету в Болгарі,а також з маленького інтервʼю разом з випускником університету </a:t>
            </a:r>
          </a:p>
        </p:txBody>
      </p:sp>
      <p:sp>
        <p:nvSpPr>
          <p:cNvPr id="18" name="TextBox 18"/>
          <p:cNvSpPr txBox="1"/>
          <p:nvPr/>
        </p:nvSpPr>
        <p:spPr>
          <a:xfrm>
            <a:off x="373515" y="6569659"/>
            <a:ext cx="4512531" cy="201793"/>
          </a:xfrm>
          <a:prstGeom prst="rect">
            <a:avLst/>
          </a:prstGeom>
        </p:spPr>
        <p:txBody>
          <a:bodyPr lIns="0" tIns="0" rIns="0" bIns="0" rtlCol="0" anchor="t">
            <a:spAutoFit/>
          </a:bodyPr>
          <a:lstStyle/>
          <a:p>
            <a:pPr algn="ctr">
              <a:lnSpc>
                <a:spcPts val="1726"/>
              </a:lnSpc>
              <a:spcBef>
                <a:spcPct val="0"/>
              </a:spcBef>
            </a:pPr>
            <a:r>
              <a:rPr lang="en-US" sz="1233" b="1">
                <a:gradFill>
                  <a:gsLst>
                    <a:gs pos="0">
                      <a:srgbClr val="610000">
                        <a:alpha val="100000"/>
                      </a:srgbClr>
                    </a:gs>
                    <a:gs pos="100000">
                      <a:srgbClr val="280012">
                        <a:alpha val="100000"/>
                      </a:srgbClr>
                    </a:gs>
                  </a:gsLst>
                  <a:path path="circle">
                    <a:fillToRect l="50000" t="50000" r="50000" b="50000"/>
                  </a:path>
                </a:gradFill>
                <a:latin typeface="Noto Serif Display ExtraCondensed Bold"/>
                <a:ea typeface="Noto Serif Display ExtraCondensed Bold"/>
                <a:cs typeface="Noto Serif Display ExtraCondensed Bold"/>
                <a:sym typeface="Noto Serif Display ExtraCondensed Bold"/>
              </a:rPr>
              <a:t>https://ekuu4theworld.wordpress.com/2011/01/13/aubg-campus-photos/</a:t>
            </a:r>
          </a:p>
        </p:txBody>
      </p:sp>
      <p:sp>
        <p:nvSpPr>
          <p:cNvPr id="19" name="TextBox 19"/>
          <p:cNvSpPr txBox="1"/>
          <p:nvPr/>
        </p:nvSpPr>
        <p:spPr>
          <a:xfrm>
            <a:off x="10097533" y="6584941"/>
            <a:ext cx="5506527" cy="166189"/>
          </a:xfrm>
          <a:prstGeom prst="rect">
            <a:avLst/>
          </a:prstGeom>
        </p:spPr>
        <p:txBody>
          <a:bodyPr lIns="0" tIns="0" rIns="0" bIns="0" rtlCol="0" anchor="t">
            <a:spAutoFit/>
          </a:bodyPr>
          <a:lstStyle/>
          <a:p>
            <a:pPr algn="ctr">
              <a:lnSpc>
                <a:spcPts val="1300"/>
              </a:lnSpc>
              <a:spcBef>
                <a:spcPct val="0"/>
              </a:spcBef>
            </a:pPr>
            <a:r>
              <a:rPr lang="en-US" sz="928" b="1">
                <a:gradFill>
                  <a:gsLst>
                    <a:gs pos="0">
                      <a:srgbClr val="610000">
                        <a:alpha val="100000"/>
                      </a:srgbClr>
                    </a:gs>
                    <a:gs pos="100000">
                      <a:srgbClr val="280012">
                        <a:alpha val="100000"/>
                      </a:srgbClr>
                    </a:gs>
                  </a:gsLst>
                  <a:path path="circle">
                    <a:fillToRect l="50000" t="50000" r="50000" b="50000"/>
                  </a:path>
                </a:gradFill>
                <a:latin typeface="Noto Serif Display ExtraCondensed Bold"/>
                <a:ea typeface="Noto Serif Display ExtraCondensed Bold"/>
                <a:cs typeface="Noto Serif Display ExtraCondensed Bold"/>
                <a:sym typeface="Noto Serif Display ExtraCondensed Bold"/>
              </a:rPr>
              <a:t>https://www.novinite.com/articles/107041/American+University+in+Bulgaria+Welcomes+Most+International+Class</a:t>
            </a:r>
          </a:p>
        </p:txBody>
      </p:sp>
      <p:sp>
        <p:nvSpPr>
          <p:cNvPr id="20" name="TextBox 20"/>
          <p:cNvSpPr txBox="1"/>
          <p:nvPr/>
        </p:nvSpPr>
        <p:spPr>
          <a:xfrm>
            <a:off x="5528237" y="6938470"/>
            <a:ext cx="1405533" cy="347084"/>
          </a:xfrm>
          <a:prstGeom prst="rect">
            <a:avLst/>
          </a:prstGeom>
        </p:spPr>
        <p:txBody>
          <a:bodyPr lIns="0" tIns="0" rIns="0" bIns="0" rtlCol="0" anchor="t">
            <a:spAutoFit/>
          </a:bodyPr>
          <a:lstStyle/>
          <a:p>
            <a:pPr algn="ctr">
              <a:lnSpc>
                <a:spcPts val="2919"/>
              </a:lnSpc>
              <a:spcBef>
                <a:spcPct val="0"/>
              </a:spcBef>
            </a:pPr>
            <a:r>
              <a:rPr lang="en-US" sz="2085" b="1">
                <a:gradFill>
                  <a:gsLst>
                    <a:gs pos="0">
                      <a:srgbClr val="610000">
                        <a:alpha val="100000"/>
                      </a:srgbClr>
                    </a:gs>
                    <a:gs pos="100000">
                      <a:srgbClr val="280012">
                        <a:alpha val="100000"/>
                      </a:srgbClr>
                    </a:gs>
                  </a:gsLst>
                  <a:path path="circle">
                    <a:fillToRect l="50000" t="50000" r="50000" b="50000"/>
                  </a:path>
                </a:gradFill>
                <a:latin typeface="Noto Serif Display ExtraCondensed Bold"/>
                <a:ea typeface="Noto Serif Display ExtraCondensed Bold"/>
                <a:cs typeface="Noto Serif Display ExtraCondensed Bold"/>
                <a:sym typeface="Noto Serif Display ExtraCondensed Bold"/>
              </a:rPr>
              <a:t>фото автора</a:t>
            </a:r>
          </a:p>
        </p:txBody>
      </p:sp>
      <p:sp>
        <p:nvSpPr>
          <p:cNvPr id="21" name="TextBox 21"/>
          <p:cNvSpPr txBox="1"/>
          <p:nvPr/>
        </p:nvSpPr>
        <p:spPr>
          <a:xfrm>
            <a:off x="-1318436" y="953129"/>
            <a:ext cx="17332935" cy="335270"/>
          </a:xfrm>
          <a:prstGeom prst="rect">
            <a:avLst/>
          </a:prstGeom>
        </p:spPr>
        <p:txBody>
          <a:bodyPr lIns="0" tIns="0" rIns="0" bIns="0" rtlCol="0" anchor="t">
            <a:spAutoFit/>
          </a:bodyPr>
          <a:lstStyle/>
          <a:p>
            <a:pPr algn="ctr">
              <a:lnSpc>
                <a:spcPts val="2717"/>
              </a:lnSpc>
              <a:spcBef>
                <a:spcPct val="0"/>
              </a:spcBef>
            </a:pPr>
            <a:r>
              <a:rPr lang="en-US" sz="1941" b="1">
                <a:solidFill>
                  <a:srgbClr val="FFFFFF"/>
                </a:solidFill>
                <a:latin typeface="Noto Serif Display ExtraCondensed Bold"/>
                <a:ea typeface="Noto Serif Display ExtraCondensed Bold"/>
                <a:cs typeface="Noto Serif Display ExtraCondensed Bold"/>
                <a:sym typeface="Noto Serif Display ExtraCondensed Bold"/>
              </a:rPr>
              <a:t>American University in Bulgaria.Theatre URL: https://www.aubg.edu/literature-and-theater-department/?region=cis Дата звернення: 15.04.2026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610000">
                <a:alpha val="100000"/>
              </a:srgbClr>
            </a:gs>
            <a:gs pos="100000">
              <a:srgbClr val="280012">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4020236" y="387168"/>
            <a:ext cx="10001836" cy="9563465"/>
          </a:xfrm>
          <a:custGeom>
            <a:avLst/>
            <a:gdLst/>
            <a:ahLst/>
            <a:cxnLst/>
            <a:rect l="l" t="t" r="r" b="b"/>
            <a:pathLst>
              <a:path w="10001836" h="9563465">
                <a:moveTo>
                  <a:pt x="0" y="0"/>
                </a:moveTo>
                <a:lnTo>
                  <a:pt x="10001836" y="0"/>
                </a:lnTo>
                <a:lnTo>
                  <a:pt x="10001836" y="9563464"/>
                </a:lnTo>
                <a:lnTo>
                  <a:pt x="0" y="9563464"/>
                </a:lnTo>
                <a:lnTo>
                  <a:pt x="0" y="0"/>
                </a:lnTo>
                <a:close/>
              </a:path>
            </a:pathLst>
          </a:custGeom>
          <a:blipFill>
            <a:blip r:embed="rId2"/>
            <a:stretch>
              <a:fillRect t="-531"/>
            </a:stretch>
          </a:blipFill>
        </p:spPr>
      </p:sp>
      <p:sp>
        <p:nvSpPr>
          <p:cNvPr id="3" name="Freeform 3"/>
          <p:cNvSpPr/>
          <p:nvPr/>
        </p:nvSpPr>
        <p:spPr>
          <a:xfrm>
            <a:off x="1153933" y="1745907"/>
            <a:ext cx="1993687" cy="2658250"/>
          </a:xfrm>
          <a:custGeom>
            <a:avLst/>
            <a:gdLst/>
            <a:ahLst/>
            <a:cxnLst/>
            <a:rect l="l" t="t" r="r" b="b"/>
            <a:pathLst>
              <a:path w="1993687" h="2658250">
                <a:moveTo>
                  <a:pt x="0" y="0"/>
                </a:moveTo>
                <a:lnTo>
                  <a:pt x="1993687" y="0"/>
                </a:lnTo>
                <a:lnTo>
                  <a:pt x="1993687" y="2658250"/>
                </a:lnTo>
                <a:lnTo>
                  <a:pt x="0" y="2658250"/>
                </a:lnTo>
                <a:lnTo>
                  <a:pt x="0" y="0"/>
                </a:lnTo>
                <a:close/>
              </a:path>
            </a:pathLst>
          </a:custGeom>
          <a:blipFill>
            <a:blip r:embed="rId3"/>
            <a:stretch>
              <a:fillRect/>
            </a:stretch>
          </a:blipFill>
        </p:spPr>
      </p:sp>
      <p:sp>
        <p:nvSpPr>
          <p:cNvPr id="4" name="Freeform 4"/>
          <p:cNvSpPr/>
          <p:nvPr/>
        </p:nvSpPr>
        <p:spPr>
          <a:xfrm rot="-10800000">
            <a:off x="826933" y="1332589"/>
            <a:ext cx="2753061" cy="3484887"/>
          </a:xfrm>
          <a:custGeom>
            <a:avLst/>
            <a:gdLst/>
            <a:ahLst/>
            <a:cxnLst/>
            <a:rect l="l" t="t" r="r" b="b"/>
            <a:pathLst>
              <a:path w="2753061" h="3484887">
                <a:moveTo>
                  <a:pt x="0" y="0"/>
                </a:moveTo>
                <a:lnTo>
                  <a:pt x="2753061" y="0"/>
                </a:lnTo>
                <a:lnTo>
                  <a:pt x="2753061" y="3484887"/>
                </a:lnTo>
                <a:lnTo>
                  <a:pt x="0" y="3484887"/>
                </a:lnTo>
                <a:lnTo>
                  <a:pt x="0" y="0"/>
                </a:lnTo>
                <a:close/>
              </a:path>
            </a:pathLst>
          </a:custGeom>
          <a:blipFill>
            <a:blip r:embed="rId4"/>
            <a:stretch>
              <a:fillRect/>
            </a:stretch>
          </a:blipFill>
        </p:spPr>
      </p:sp>
      <p:sp>
        <p:nvSpPr>
          <p:cNvPr id="5" name="Freeform 5"/>
          <p:cNvSpPr/>
          <p:nvPr/>
        </p:nvSpPr>
        <p:spPr>
          <a:xfrm>
            <a:off x="15058205" y="5875598"/>
            <a:ext cx="2016803" cy="2689070"/>
          </a:xfrm>
          <a:custGeom>
            <a:avLst/>
            <a:gdLst/>
            <a:ahLst/>
            <a:cxnLst/>
            <a:rect l="l" t="t" r="r" b="b"/>
            <a:pathLst>
              <a:path w="2016803" h="2689070">
                <a:moveTo>
                  <a:pt x="0" y="0"/>
                </a:moveTo>
                <a:lnTo>
                  <a:pt x="2016803" y="0"/>
                </a:lnTo>
                <a:lnTo>
                  <a:pt x="2016803" y="2689070"/>
                </a:lnTo>
                <a:lnTo>
                  <a:pt x="0" y="2689070"/>
                </a:lnTo>
                <a:lnTo>
                  <a:pt x="0" y="0"/>
                </a:lnTo>
                <a:close/>
              </a:path>
            </a:pathLst>
          </a:custGeom>
          <a:blipFill>
            <a:blip r:embed="rId5"/>
            <a:stretch>
              <a:fillRect/>
            </a:stretch>
          </a:blipFill>
        </p:spPr>
      </p:sp>
      <p:sp>
        <p:nvSpPr>
          <p:cNvPr id="6" name="Freeform 6"/>
          <p:cNvSpPr/>
          <p:nvPr/>
        </p:nvSpPr>
        <p:spPr>
          <a:xfrm>
            <a:off x="14747850" y="5449754"/>
            <a:ext cx="2686753" cy="3472379"/>
          </a:xfrm>
          <a:custGeom>
            <a:avLst/>
            <a:gdLst/>
            <a:ahLst/>
            <a:cxnLst/>
            <a:rect l="l" t="t" r="r" b="b"/>
            <a:pathLst>
              <a:path w="2686753" h="3472379">
                <a:moveTo>
                  <a:pt x="0" y="0"/>
                </a:moveTo>
                <a:lnTo>
                  <a:pt x="2686753" y="0"/>
                </a:lnTo>
                <a:lnTo>
                  <a:pt x="2686753" y="3472379"/>
                </a:lnTo>
                <a:lnTo>
                  <a:pt x="0" y="3472379"/>
                </a:lnTo>
                <a:lnTo>
                  <a:pt x="0" y="0"/>
                </a:lnTo>
                <a:close/>
              </a:path>
            </a:pathLst>
          </a:custGeom>
          <a:blipFill>
            <a:blip r:embed="rId6"/>
            <a:stretch>
              <a:fillRect/>
            </a:stretch>
          </a:blipFill>
        </p:spPr>
      </p:sp>
      <p:sp>
        <p:nvSpPr>
          <p:cNvPr id="7" name="Freeform 7"/>
          <p:cNvSpPr/>
          <p:nvPr/>
        </p:nvSpPr>
        <p:spPr>
          <a:xfrm>
            <a:off x="826933" y="5721761"/>
            <a:ext cx="2704171" cy="3086072"/>
          </a:xfrm>
          <a:custGeom>
            <a:avLst/>
            <a:gdLst/>
            <a:ahLst/>
            <a:cxnLst/>
            <a:rect l="l" t="t" r="r" b="b"/>
            <a:pathLst>
              <a:path w="2704171" h="3086072">
                <a:moveTo>
                  <a:pt x="0" y="0"/>
                </a:moveTo>
                <a:lnTo>
                  <a:pt x="2704171" y="0"/>
                </a:lnTo>
                <a:lnTo>
                  <a:pt x="2704171" y="3086072"/>
                </a:lnTo>
                <a:lnTo>
                  <a:pt x="0" y="3086072"/>
                </a:lnTo>
                <a:lnTo>
                  <a:pt x="0" y="0"/>
                </a:lnTo>
                <a:close/>
              </a:path>
            </a:pathLst>
          </a:custGeom>
          <a:blipFill>
            <a:blip r:embed="rId7"/>
            <a:stretch>
              <a:fillRect/>
            </a:stretch>
          </a:blipFill>
        </p:spPr>
      </p:sp>
      <p:grpSp>
        <p:nvGrpSpPr>
          <p:cNvPr id="8" name="Group 8"/>
          <p:cNvGrpSpPr/>
          <p:nvPr/>
        </p:nvGrpSpPr>
        <p:grpSpPr>
          <a:xfrm>
            <a:off x="1153933" y="6134327"/>
            <a:ext cx="2065893" cy="2258526"/>
            <a:chOff x="0" y="0"/>
            <a:chExt cx="343322" cy="375335"/>
          </a:xfrm>
        </p:grpSpPr>
        <p:sp>
          <p:nvSpPr>
            <p:cNvPr id="9" name="Freeform 9"/>
            <p:cNvSpPr/>
            <p:nvPr/>
          </p:nvSpPr>
          <p:spPr>
            <a:xfrm>
              <a:off x="0" y="0"/>
              <a:ext cx="343322" cy="375335"/>
            </a:xfrm>
            <a:custGeom>
              <a:avLst/>
              <a:gdLst/>
              <a:ahLst/>
              <a:cxnLst/>
              <a:rect l="l" t="t" r="r" b="b"/>
              <a:pathLst>
                <a:path w="343322" h="375335">
                  <a:moveTo>
                    <a:pt x="171661" y="0"/>
                  </a:moveTo>
                  <a:cubicBezTo>
                    <a:pt x="76855" y="0"/>
                    <a:pt x="0" y="84022"/>
                    <a:pt x="0" y="187667"/>
                  </a:cubicBezTo>
                  <a:cubicBezTo>
                    <a:pt x="0" y="291313"/>
                    <a:pt x="76855" y="375335"/>
                    <a:pt x="171661" y="375335"/>
                  </a:cubicBezTo>
                  <a:cubicBezTo>
                    <a:pt x="266467" y="375335"/>
                    <a:pt x="343322" y="291313"/>
                    <a:pt x="343322" y="187667"/>
                  </a:cubicBezTo>
                  <a:cubicBezTo>
                    <a:pt x="343322" y="84022"/>
                    <a:pt x="266467" y="0"/>
                    <a:pt x="171661" y="0"/>
                  </a:cubicBezTo>
                  <a:close/>
                </a:path>
              </a:pathLst>
            </a:custGeom>
            <a:blipFill>
              <a:blip r:embed="rId8"/>
              <a:stretch>
                <a:fillRect t="-7984" b="-7984"/>
              </a:stretch>
            </a:blipFill>
          </p:spPr>
        </p:sp>
      </p:grpSp>
      <p:sp>
        <p:nvSpPr>
          <p:cNvPr id="10" name="Freeform 10"/>
          <p:cNvSpPr/>
          <p:nvPr/>
        </p:nvSpPr>
        <p:spPr>
          <a:xfrm>
            <a:off x="15148201" y="1743710"/>
            <a:ext cx="1707482" cy="2276643"/>
          </a:xfrm>
          <a:custGeom>
            <a:avLst/>
            <a:gdLst/>
            <a:ahLst/>
            <a:cxnLst/>
            <a:rect l="l" t="t" r="r" b="b"/>
            <a:pathLst>
              <a:path w="1707482" h="2276643">
                <a:moveTo>
                  <a:pt x="0" y="0"/>
                </a:moveTo>
                <a:lnTo>
                  <a:pt x="1707482" y="0"/>
                </a:lnTo>
                <a:lnTo>
                  <a:pt x="1707482" y="2276643"/>
                </a:lnTo>
                <a:lnTo>
                  <a:pt x="0" y="2276643"/>
                </a:lnTo>
                <a:lnTo>
                  <a:pt x="0" y="0"/>
                </a:lnTo>
                <a:close/>
              </a:path>
            </a:pathLst>
          </a:custGeom>
          <a:blipFill>
            <a:blip r:embed="rId9"/>
            <a:stretch>
              <a:fillRect/>
            </a:stretch>
          </a:blipFill>
        </p:spPr>
      </p:sp>
      <p:sp>
        <p:nvSpPr>
          <p:cNvPr id="11" name="Freeform 11"/>
          <p:cNvSpPr/>
          <p:nvPr/>
        </p:nvSpPr>
        <p:spPr>
          <a:xfrm>
            <a:off x="14805659" y="1457057"/>
            <a:ext cx="2471982" cy="2991809"/>
          </a:xfrm>
          <a:custGeom>
            <a:avLst/>
            <a:gdLst/>
            <a:ahLst/>
            <a:cxnLst/>
            <a:rect l="l" t="t" r="r" b="b"/>
            <a:pathLst>
              <a:path w="2471982" h="2991809">
                <a:moveTo>
                  <a:pt x="0" y="0"/>
                </a:moveTo>
                <a:lnTo>
                  <a:pt x="2471983" y="0"/>
                </a:lnTo>
                <a:lnTo>
                  <a:pt x="2471983" y="2991809"/>
                </a:lnTo>
                <a:lnTo>
                  <a:pt x="0" y="2991809"/>
                </a:lnTo>
                <a:lnTo>
                  <a:pt x="0" y="0"/>
                </a:lnTo>
                <a:close/>
              </a:path>
            </a:pathLst>
          </a:custGeom>
          <a:blipFill>
            <a:blip r:embed="rId10"/>
            <a:stretch>
              <a:fillRect/>
            </a:stretch>
          </a:blipFill>
        </p:spPr>
      </p:sp>
      <p:sp>
        <p:nvSpPr>
          <p:cNvPr id="12" name="Freeform 12"/>
          <p:cNvSpPr/>
          <p:nvPr/>
        </p:nvSpPr>
        <p:spPr>
          <a:xfrm rot="-5400000" flipH="1" flipV="1">
            <a:off x="-8794" y="-73907"/>
            <a:ext cx="2418298" cy="2400711"/>
          </a:xfrm>
          <a:custGeom>
            <a:avLst/>
            <a:gdLst/>
            <a:ahLst/>
            <a:cxnLst/>
            <a:rect l="l" t="t" r="r" b="b"/>
            <a:pathLst>
              <a:path w="2418298" h="2400711">
                <a:moveTo>
                  <a:pt x="2418299" y="2400710"/>
                </a:moveTo>
                <a:lnTo>
                  <a:pt x="0" y="2400710"/>
                </a:lnTo>
                <a:lnTo>
                  <a:pt x="0" y="0"/>
                </a:lnTo>
                <a:lnTo>
                  <a:pt x="2418299" y="0"/>
                </a:lnTo>
                <a:lnTo>
                  <a:pt x="2418299" y="240071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flipH="1">
            <a:off x="15869702" y="8106513"/>
            <a:ext cx="2418298" cy="2400711"/>
          </a:xfrm>
          <a:custGeom>
            <a:avLst/>
            <a:gdLst/>
            <a:ahLst/>
            <a:cxnLst/>
            <a:rect l="l" t="t" r="r" b="b"/>
            <a:pathLst>
              <a:path w="2418298" h="2400711">
                <a:moveTo>
                  <a:pt x="2418298" y="0"/>
                </a:moveTo>
                <a:lnTo>
                  <a:pt x="0" y="0"/>
                </a:lnTo>
                <a:lnTo>
                  <a:pt x="0" y="2400711"/>
                </a:lnTo>
                <a:lnTo>
                  <a:pt x="2418298" y="2400711"/>
                </a:lnTo>
                <a:lnTo>
                  <a:pt x="2418298"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Freeform 14"/>
          <p:cNvSpPr/>
          <p:nvPr/>
        </p:nvSpPr>
        <p:spPr>
          <a:xfrm>
            <a:off x="-55217" y="7886289"/>
            <a:ext cx="2418298" cy="2400711"/>
          </a:xfrm>
          <a:custGeom>
            <a:avLst/>
            <a:gdLst/>
            <a:ahLst/>
            <a:cxnLst/>
            <a:rect l="l" t="t" r="r" b="b"/>
            <a:pathLst>
              <a:path w="2418298" h="2400711">
                <a:moveTo>
                  <a:pt x="0" y="0"/>
                </a:moveTo>
                <a:lnTo>
                  <a:pt x="2418299" y="0"/>
                </a:lnTo>
                <a:lnTo>
                  <a:pt x="2418299" y="2400711"/>
                </a:lnTo>
                <a:lnTo>
                  <a:pt x="0" y="240071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flipH="1" flipV="1">
            <a:off x="16001942" y="0"/>
            <a:ext cx="2418298" cy="2400711"/>
          </a:xfrm>
          <a:custGeom>
            <a:avLst/>
            <a:gdLst/>
            <a:ahLst/>
            <a:cxnLst/>
            <a:rect l="l" t="t" r="r" b="b"/>
            <a:pathLst>
              <a:path w="2418298" h="2400711">
                <a:moveTo>
                  <a:pt x="2418299" y="2400711"/>
                </a:moveTo>
                <a:lnTo>
                  <a:pt x="0" y="2400711"/>
                </a:lnTo>
                <a:lnTo>
                  <a:pt x="0" y="0"/>
                </a:lnTo>
                <a:lnTo>
                  <a:pt x="2418299" y="0"/>
                </a:lnTo>
                <a:lnTo>
                  <a:pt x="2418299" y="2400711"/>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6" name="TextBox 16"/>
          <p:cNvSpPr txBox="1"/>
          <p:nvPr/>
        </p:nvSpPr>
        <p:spPr>
          <a:xfrm>
            <a:off x="5787381" y="3809152"/>
            <a:ext cx="6839605" cy="1637686"/>
          </a:xfrm>
          <a:prstGeom prst="rect">
            <a:avLst/>
          </a:prstGeom>
        </p:spPr>
        <p:txBody>
          <a:bodyPr lIns="0" tIns="0" rIns="0" bIns="0" rtlCol="0" anchor="t">
            <a:spAutoFit/>
          </a:bodyPr>
          <a:lstStyle/>
          <a:p>
            <a:pPr marL="0" lvl="0" indent="0" algn="ctr">
              <a:lnSpc>
                <a:spcPts val="11645"/>
              </a:lnSpc>
              <a:spcBef>
                <a:spcPct val="0"/>
              </a:spcBef>
            </a:pPr>
            <a:r>
              <a:rPr lang="en-US" sz="13700">
                <a:solidFill>
                  <a:srgbClr val="D69A4E"/>
                </a:solidFill>
                <a:latin typeface="Sloop Script Pro"/>
                <a:ea typeface="Sloop Script Pro"/>
                <a:cs typeface="Sloop Script Pro"/>
                <a:sym typeface="Sloop Script Pro"/>
              </a:rPr>
              <a:t>Thank you</a:t>
            </a:r>
          </a:p>
        </p:txBody>
      </p:sp>
      <p:sp>
        <p:nvSpPr>
          <p:cNvPr id="17" name="TextBox 17"/>
          <p:cNvSpPr txBox="1"/>
          <p:nvPr/>
        </p:nvSpPr>
        <p:spPr>
          <a:xfrm>
            <a:off x="5787381" y="5634301"/>
            <a:ext cx="6467546" cy="1437343"/>
          </a:xfrm>
          <a:prstGeom prst="rect">
            <a:avLst/>
          </a:prstGeom>
        </p:spPr>
        <p:txBody>
          <a:bodyPr lIns="0" tIns="0" rIns="0" bIns="0" rtlCol="0" anchor="t">
            <a:spAutoFit/>
          </a:bodyPr>
          <a:lstStyle/>
          <a:p>
            <a:pPr marL="0" lvl="0" indent="0" algn="ctr">
              <a:lnSpc>
                <a:spcPts val="5694"/>
              </a:lnSpc>
            </a:pPr>
            <a:r>
              <a:rPr lang="en-US" sz="5176" spc="-119">
                <a:solidFill>
                  <a:srgbClr val="D69A4E"/>
                </a:solidFill>
                <a:latin typeface="Noto Serif Display ExtraCondensed"/>
                <a:ea typeface="Noto Serif Display ExtraCondensed"/>
                <a:cs typeface="Noto Serif Display ExtraCondensed"/>
                <a:sym typeface="Noto Serif Display ExtraCondensed"/>
              </a:rPr>
              <a:t>FOR YOUR PARTICIPATION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3024</Words>
  <Application>Microsoft Office PowerPoint</Application>
  <PresentationFormat>Довільний</PresentationFormat>
  <Paragraphs>154</Paragraphs>
  <Slides>15</Slides>
  <Notes>0</Notes>
  <HiddenSlides>0</HiddenSlides>
  <MMClips>0</MMClips>
  <ScaleCrop>false</ScaleCrop>
  <HeadingPairs>
    <vt:vector size="6" baseType="variant">
      <vt:variant>
        <vt:lpstr>Використані шрифти</vt:lpstr>
      </vt:variant>
      <vt:variant>
        <vt:i4>12</vt:i4>
      </vt:variant>
      <vt:variant>
        <vt:lpstr>Тема</vt:lpstr>
      </vt:variant>
      <vt:variant>
        <vt:i4>1</vt:i4>
      </vt:variant>
      <vt:variant>
        <vt:lpstr>Заголовки слайдів</vt:lpstr>
      </vt:variant>
      <vt:variant>
        <vt:i4>15</vt:i4>
      </vt:variant>
    </vt:vector>
  </HeadingPairs>
  <TitlesOfParts>
    <vt:vector size="28" baseType="lpstr">
      <vt:lpstr>Canva Sans Bold Italics</vt:lpstr>
      <vt:lpstr>Calibri</vt:lpstr>
      <vt:lpstr>Canva Sans</vt:lpstr>
      <vt:lpstr>Times New Roman MT Condensed</vt:lpstr>
      <vt:lpstr>Yeseva One</vt:lpstr>
      <vt:lpstr>Lazydog</vt:lpstr>
      <vt:lpstr>Arial</vt:lpstr>
      <vt:lpstr>Noto Serif Display ExtraCondensed Bold Italics</vt:lpstr>
      <vt:lpstr>Sloop Script Pro</vt:lpstr>
      <vt:lpstr>Noto Serif Display ExtraCondensed Bold</vt:lpstr>
      <vt:lpstr>Times New Roman MT Condensed Bold</vt:lpstr>
      <vt:lpstr>Noto Serif Display ExtraCondensed</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Керівник: Діас Германов Еміліо Альберто, вчитель історії комунального закладу "Харківський ліцей Nº93 Харківської міської ради" Новобаварського району</dc:title>
  <dc:creator>Настя ася</dc:creator>
  <cp:lastModifiedBy>Настя ася</cp:lastModifiedBy>
  <cp:revision>2</cp:revision>
  <dcterms:created xsi:type="dcterms:W3CDTF">2006-08-16T00:00:00Z</dcterms:created>
  <dcterms:modified xsi:type="dcterms:W3CDTF">2026-04-20T09:28:53Z</dcterms:modified>
  <dc:identifier>DAHFn2P8PTE</dc:identifier>
</cp:coreProperties>
</file>