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Palatino Linotype"/>
      <p:regular r:id="rId22"/>
      <p:bold r:id="rId23"/>
      <p:italic r:id="rId24"/>
      <p:boldItalic r:id="rId25"/>
    </p:embeddedFont>
    <p:embeddedFont>
      <p:font typeface="Arial Black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alatinoLinotype-regular.fntdata"/><Relationship Id="rId21" Type="http://schemas.openxmlformats.org/officeDocument/2006/relationships/slide" Target="slides/slide16.xml"/><Relationship Id="rId24" Type="http://schemas.openxmlformats.org/officeDocument/2006/relationships/font" Target="fonts/PalatinoLinotype-italic.fntdata"/><Relationship Id="rId23" Type="http://schemas.openxmlformats.org/officeDocument/2006/relationships/font" Target="fonts/PalatinoLinotyp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ialBlack-regular.fntdata"/><Relationship Id="rId25" Type="http://schemas.openxmlformats.org/officeDocument/2006/relationships/font" Target="fonts/PalatinoLinotyp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25" lIns="0" spcFirstLastPara="1" rIns="0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uk-UA" sz="6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66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1" name="Google Shape;21;p2"/>
          <p:cNvSpPr txBox="1"/>
          <p:nvPr>
            <p:ph type="ctrTitle"/>
          </p:nvPr>
        </p:nvSpPr>
        <p:spPr>
          <a:xfrm>
            <a:off x="777240" y="1219200"/>
            <a:ext cx="7543800" cy="2152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alatino Linotype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2133600" y="3375491"/>
            <a:ext cx="6172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lt1"/>
              </a:buClr>
              <a:buSzPts val="114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102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showMasterSp="0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idx="1" type="body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1pPr>
            <a:lvl2pPr indent="-29718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5pPr>
            <a:lvl6pPr indent="-29718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6pPr>
            <a:lvl7pPr indent="-29718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7pPr>
            <a:lvl8pPr indent="-29718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8pPr>
            <a:lvl9pPr indent="-29718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uk-UA" sz="6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66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4572000" y="4267368"/>
            <a:ext cx="3733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type="title"/>
          </p:nvPr>
        </p:nvSpPr>
        <p:spPr>
          <a:xfrm>
            <a:off x="2286000" y="1905000"/>
            <a:ext cx="6035040" cy="23500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alatino Linotype"/>
              <a:buNone/>
              <a:defRPr b="0" sz="5400" cap="non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showMasterSp="0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1344168" y="658368"/>
            <a:ext cx="327355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1pPr>
            <a:lvl2pPr indent="-29718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5pPr>
            <a:lvl6pPr indent="-29718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6pPr>
            <a:lvl7pPr indent="-29718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7pPr>
            <a:lvl8pPr indent="-29718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8pPr>
            <a:lvl9pPr indent="-29718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2" type="body"/>
          </p:nvPr>
        </p:nvSpPr>
        <p:spPr>
          <a:xfrm>
            <a:off x="5029200" y="658368"/>
            <a:ext cx="3273552" cy="343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1pPr>
            <a:lvl2pPr indent="-29718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5pPr>
            <a:lvl6pPr indent="-29718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6pPr>
            <a:lvl7pPr indent="-29718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7pPr>
            <a:lvl8pPr indent="-29718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8pPr>
            <a:lvl9pPr indent="-29718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idx="1" type="body"/>
          </p:nvPr>
        </p:nvSpPr>
        <p:spPr>
          <a:xfrm>
            <a:off x="1341120" y="661976"/>
            <a:ext cx="327355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0" sz="22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1344168" y="1371600"/>
            <a:ext cx="32766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?"/>
              <a:defRPr sz="2400"/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 sz="1800"/>
            </a:lvl3pPr>
            <a:lvl4pPr indent="-28956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4pPr>
            <a:lvl5pPr indent="-28956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5pPr>
            <a:lvl6pPr indent="-2895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6pPr>
            <a:lvl7pPr indent="-2895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7pPr>
            <a:lvl8pPr indent="-2895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8pPr>
            <a:lvl9pPr indent="-2895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9pPr>
          </a:lstStyle>
          <a:p/>
        </p:txBody>
      </p:sp>
      <p:sp>
        <p:nvSpPr>
          <p:cNvPr id="49" name="Google Shape;49;p6"/>
          <p:cNvSpPr txBox="1"/>
          <p:nvPr>
            <p:ph idx="3" type="body"/>
          </p:nvPr>
        </p:nvSpPr>
        <p:spPr>
          <a:xfrm>
            <a:off x="5029200" y="661976"/>
            <a:ext cx="327355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0" sz="22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b="1" sz="1600"/>
            </a:lvl9pPr>
          </a:lstStyle>
          <a:p/>
        </p:txBody>
      </p:sp>
      <p:sp>
        <p:nvSpPr>
          <p:cNvPr id="50" name="Google Shape;50;p6"/>
          <p:cNvSpPr txBox="1"/>
          <p:nvPr>
            <p:ph idx="4" type="body"/>
          </p:nvPr>
        </p:nvSpPr>
        <p:spPr>
          <a:xfrm>
            <a:off x="5029200" y="1371600"/>
            <a:ext cx="3273552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?"/>
              <a:defRPr sz="2400"/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 sz="1800"/>
            </a:lvl3pPr>
            <a:lvl4pPr indent="-28956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4pPr>
            <a:lvl5pPr indent="-28956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5pPr>
            <a:lvl6pPr indent="-2895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6pPr>
            <a:lvl7pPr indent="-2895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7pPr>
            <a:lvl8pPr indent="-2895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8pPr>
            <a:lvl9pPr indent="-2895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Char char="?"/>
              <a:defRPr sz="1600"/>
            </a:lvl9pPr>
          </a:lstStyle>
          <a:p/>
        </p:txBody>
      </p:sp>
      <p:sp>
        <p:nvSpPr>
          <p:cNvPr id="51" name="Google Shape;51;p6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uk-UA" sz="60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60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2" name="Google Shape;52;p6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uk-UA" sz="60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60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3" name="Google Shape;53;p6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56" name="Google Shape;56;p6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showMasterSp="0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61" name="Google Shape;61;p7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65" name="Google Shape;65;p8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uk-UA" sz="80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80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838200" y="685801"/>
            <a:ext cx="4343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40"/>
              <a:buChar char="?"/>
              <a:defRPr sz="2400"/>
            </a:lvl1pPr>
            <a:lvl2pPr indent="-31242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320"/>
              <a:buChar char="?"/>
              <a:defRPr sz="2200"/>
            </a:lvl2pPr>
            <a:lvl3pPr indent="-3048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 sz="1800"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6pPr>
            <a:lvl7pPr indent="-3048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7pPr>
            <a:lvl8pPr indent="-3048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8pPr>
            <a:lvl9pPr indent="-3048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?"/>
              <a:defRPr sz="2000"/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5715000" y="685801"/>
            <a:ext cx="25908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7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>
            <p:ph idx="2" type="pic"/>
          </p:nvPr>
        </p:nvSpPr>
        <p:spPr>
          <a:xfrm>
            <a:off x="1219200" y="612775"/>
            <a:ext cx="6705600" cy="2546985"/>
          </a:xfrm>
          <a:prstGeom prst="rect">
            <a:avLst/>
          </a:prstGeom>
          <a:noFill/>
          <a:ln>
            <a:noFill/>
          </a:ln>
          <a:effectLst>
            <a:outerShdw blurRad="152400" sx="90000" rotWithShape="0" dir="5400000" dist="317500" sy="-19000">
              <a:srgbClr val="000000">
                <a:alpha val="14901"/>
              </a:srgbClr>
            </a:outerShdw>
          </a:effectLst>
        </p:spPr>
      </p:sp>
      <p:sp>
        <p:nvSpPr>
          <p:cNvPr id="76" name="Google Shape;76;p10"/>
          <p:cNvSpPr txBox="1"/>
          <p:nvPr>
            <p:ph idx="1" type="body"/>
          </p:nvPr>
        </p:nvSpPr>
        <p:spPr>
          <a:xfrm>
            <a:off x="2743200" y="3453047"/>
            <a:ext cx="5029200" cy="720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7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540"/>
              <a:buNone/>
              <a:defRPr sz="900"/>
            </a:lvl9pPr>
          </a:lstStyle>
          <a:p/>
        </p:txBody>
      </p:sp>
      <p:sp>
        <p:nvSpPr>
          <p:cNvPr id="77" name="Google Shape;77;p10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uk-UA" sz="60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{</a:t>
            </a:r>
            <a:endParaRPr b="0" i="0" sz="60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8" name="Google Shape;78;p10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showMasterSp="0" type="vertTx">
  <p:cSld name="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" type="body"/>
          </p:nvPr>
        </p:nvSpPr>
        <p:spPr>
          <a:xfrm rot="5400000">
            <a:off x="3276601" y="-457200"/>
            <a:ext cx="3505199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1pPr>
            <a:lvl2pPr indent="-29718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5pPr>
            <a:lvl6pPr indent="-29718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6pPr>
            <a:lvl7pPr indent="-29718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7pPr>
            <a:lvl8pPr indent="-29718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8pPr>
            <a:lvl9pPr indent="-29718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type="title"/>
          </p:nvPr>
        </p:nvSpPr>
        <p:spPr>
          <a:xfrm rot="5400000">
            <a:off x="-914400" y="2133601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" type="body"/>
          </p:nvPr>
        </p:nvSpPr>
        <p:spPr>
          <a:xfrm rot="5400000">
            <a:off x="3124200" y="457201"/>
            <a:ext cx="45720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1pPr>
            <a:lvl2pPr indent="-29718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4pPr>
            <a:lvl5pPr indent="-29718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5pPr>
            <a:lvl6pPr indent="-29718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6pPr>
            <a:lvl7pPr indent="-29718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7pPr>
            <a:lvl8pPr indent="-29718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8pPr>
            <a:lvl9pPr indent="-29718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080"/>
              <a:buChar char="?"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 amt="60000"/>
          </a:blip>
          <a:tile algn="tl" flip="none" tx="0" sx="100000" ty="0" sy="100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02706D">
                  <a:alpha val="36078"/>
                </a:srgbClr>
              </a:gs>
              <a:gs pos="100000">
                <a:srgbClr val="073E87">
                  <a:alpha val="10196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" name="Google Shape;11;p1"/>
          <p:cNvSpPr/>
          <p:nvPr/>
        </p:nvSpPr>
        <p:spPr>
          <a:xfrm rot="-1875725">
            <a:off x="1373221" y="1038440"/>
            <a:ext cx="7240620" cy="5706987"/>
          </a:xfrm>
          <a:prstGeom prst="ellipse">
            <a:avLst/>
          </a:prstGeom>
          <a:gradFill>
            <a:gsLst>
              <a:gs pos="0">
                <a:srgbClr val="57FCF8">
                  <a:alpha val="7058"/>
                </a:srgbClr>
              </a:gs>
              <a:gs pos="58000">
                <a:srgbClr val="073E87">
                  <a:alpha val="0"/>
                </a:srgbClr>
              </a:gs>
              <a:gs pos="100000">
                <a:srgbClr val="073E87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" name="Google Shape;12;p1"/>
          <p:cNvSpPr/>
          <p:nvPr/>
        </p:nvSpPr>
        <p:spPr>
          <a:xfrm rot="-3943090">
            <a:off x="-274211" y="1165875"/>
            <a:ext cx="5538472" cy="4480459"/>
          </a:xfrm>
          <a:prstGeom prst="ellipse">
            <a:avLst/>
          </a:prstGeom>
          <a:gradFill>
            <a:gsLst>
              <a:gs pos="0">
                <a:srgbClr val="57FCF8">
                  <a:alpha val="7843"/>
                </a:srgbClr>
              </a:gs>
              <a:gs pos="58000">
                <a:srgbClr val="073E87">
                  <a:alpha val="0"/>
                </a:srgbClr>
              </a:gs>
              <a:gs pos="100000">
                <a:srgbClr val="073E87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3" name="Google Shape;13;p1"/>
          <p:cNvSpPr/>
          <p:nvPr/>
        </p:nvSpPr>
        <p:spPr>
          <a:xfrm rot="-1875725">
            <a:off x="3277955" y="116854"/>
            <a:ext cx="6479362" cy="4754757"/>
          </a:xfrm>
          <a:prstGeom prst="ellipse">
            <a:avLst/>
          </a:prstGeom>
          <a:gradFill>
            <a:gsLst>
              <a:gs pos="0">
                <a:srgbClr val="57FCF8">
                  <a:alpha val="7843"/>
                </a:srgbClr>
              </a:gs>
              <a:gs pos="58000">
                <a:srgbClr val="073E87">
                  <a:alpha val="0"/>
                </a:srgbClr>
              </a:gs>
              <a:gs pos="100000">
                <a:srgbClr val="073E87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4" name="Google Shape;14;p1"/>
          <p:cNvSpPr txBox="1"/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  <a:defRPr b="0" i="0" sz="4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08610" lvl="0" marL="4572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Noto Sans Symbols"/>
              <a:buChar char="🙐"/>
              <a:defRPr b="0" i="0" sz="2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-300990" lvl="1" marL="9144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lt1"/>
              </a:buClr>
              <a:buSzPts val="1140"/>
              <a:buFont typeface="Noto Sans Symbols"/>
              <a:buChar char="🙒"/>
              <a:defRPr b="0" i="0" sz="1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-293370" lvl="2" marL="1371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1020"/>
              <a:buFont typeface="Noto Sans Symbols"/>
              <a:buChar char="🙓"/>
              <a:defRPr b="0" i="0" sz="17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-28956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🙑"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🙐"/>
              <a:def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-28194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🙒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-28194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🙓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-28194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🙑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-28194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🙐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0" type="dt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1" type="ftr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2" type="sldNum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hyperlink" Target="https://surl.li/brhhwe" TargetMode="External"/><Relationship Id="rId6" Type="http://schemas.openxmlformats.org/officeDocument/2006/relationships/hyperlink" Target="https://surl.li/afqdqq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3.jpg"/><Relationship Id="rId5" Type="http://schemas.openxmlformats.org/officeDocument/2006/relationships/image" Target="../media/image5.jpg"/><Relationship Id="rId6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science.nasa.gov/" TargetMode="External"/><Relationship Id="rId4" Type="http://schemas.openxmlformats.org/officeDocument/2006/relationships/hyperlink" Target="https://www.who.int/" TargetMode="External"/><Relationship Id="rId5" Type="http://schemas.openxmlformats.org/officeDocument/2006/relationships/hyperlink" Target="https://www.noaa.gov/" TargetMode="External"/><Relationship Id="rId6" Type="http://schemas.openxmlformats.org/officeDocument/2006/relationships/hyperlink" Target="https://www.esa.int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type="ctrTitle"/>
          </p:nvPr>
        </p:nvSpPr>
        <p:spPr>
          <a:xfrm>
            <a:off x="4860032" y="1412776"/>
            <a:ext cx="3888432" cy="25922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2400"/>
              <a:buFont typeface="Palatino Linotype"/>
              <a:buNone/>
            </a:pPr>
            <a:r>
              <a:rPr b="1" lang="uk-UA" sz="2400">
                <a:solidFill>
                  <a:srgbClr val="2C82F4"/>
                </a:solidFill>
              </a:rPr>
              <a:t>ДОСЛІДЖЕННЯ ОСЛАБЛЕННЯ СОНЯЧНОГО УЛЬТРАФІОЛЕТОВОГО ВИПРОМІНЮВАННЯ АТМОСФЕРОЮ ЗЕМЛІ</a:t>
            </a:r>
            <a:endParaRPr sz="2400">
              <a:solidFill>
                <a:srgbClr val="2C82F4"/>
              </a:solidFill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3">
            <a:alphaModFix/>
          </a:blip>
          <a:srcRect b="9361" l="18500" r="50000" t="21660"/>
          <a:stretch/>
        </p:blipFill>
        <p:spPr>
          <a:xfrm>
            <a:off x="305308" y="373795"/>
            <a:ext cx="4536505" cy="6208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type="title"/>
          </p:nvPr>
        </p:nvSpPr>
        <p:spPr>
          <a:xfrm>
            <a:off x="179512" y="476672"/>
            <a:ext cx="8352928" cy="5760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4900"/>
              <a:buFont typeface="Palatino Linotype"/>
              <a:buNone/>
            </a:pPr>
            <a:r>
              <a:rPr b="1" lang="uk-UA">
                <a:solidFill>
                  <a:srgbClr val="2C82F4"/>
                </a:solidFill>
              </a:rPr>
              <a:t>Мета дослідження:</a:t>
            </a:r>
            <a:r>
              <a:rPr i="1" lang="uk-UA">
                <a:solidFill>
                  <a:srgbClr val="2C82F4"/>
                </a:solidFill>
              </a:rPr>
              <a:t> </a:t>
            </a:r>
            <a:r>
              <a:rPr lang="uk-UA">
                <a:solidFill>
                  <a:srgbClr val="2C82F4"/>
                </a:solidFill>
              </a:rPr>
              <a:t>експериментально дослідити залежність інтенсивності УФ-А випромінювання від висоти Сонця над горизонтом протягом доби.</a:t>
            </a:r>
            <a:endParaRPr>
              <a:solidFill>
                <a:srgbClr val="2C82F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>
            <p:ph idx="1" type="body"/>
          </p:nvPr>
        </p:nvSpPr>
        <p:spPr>
          <a:xfrm>
            <a:off x="25896" y="0"/>
            <a:ext cx="9010600" cy="666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828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680"/>
              <a:buNone/>
            </a:pPr>
            <a:r>
              <a:rPr b="1" lang="uk-UA" sz="2800">
                <a:solidFill>
                  <a:srgbClr val="2C82F4"/>
                </a:solidFill>
              </a:rPr>
              <a:t>Завдання дослідження:</a:t>
            </a:r>
            <a:r>
              <a:rPr lang="uk-UA" sz="2800">
                <a:solidFill>
                  <a:srgbClr val="2C82F4"/>
                </a:solidFill>
              </a:rPr>
              <a:t> 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C82F4"/>
              </a:buClr>
              <a:buSzPts val="1680"/>
              <a:buFont typeface="Palatino Linotype"/>
              <a:buAutoNum type="arabicPeriod"/>
            </a:pPr>
            <a:r>
              <a:rPr lang="uk-UA" sz="2800">
                <a:solidFill>
                  <a:srgbClr val="2C82F4"/>
                </a:solidFill>
              </a:rPr>
              <a:t>Ознайомитися з фізичною природою ультрафіолетового випромінювання та умовами його проходження через атмосферу.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C82F4"/>
              </a:buClr>
              <a:buSzPts val="1680"/>
              <a:buFont typeface="Palatino Linotype"/>
              <a:buAutoNum type="arabicPeriod"/>
            </a:pPr>
            <a:r>
              <a:rPr lang="uk-UA" sz="2800">
                <a:solidFill>
                  <a:srgbClr val="2C82F4"/>
                </a:solidFill>
              </a:rPr>
              <a:t>Виміряти інтенсивність УФ-А та/або УФ-В випромінювання протягом світлового дня цифровими датчиками.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C82F4"/>
              </a:buClr>
              <a:buSzPts val="1680"/>
              <a:buFont typeface="Palatino Linotype"/>
              <a:buAutoNum type="arabicPeriod"/>
            </a:pPr>
            <a:r>
              <a:rPr lang="uk-UA" sz="2800">
                <a:solidFill>
                  <a:srgbClr val="2C82F4"/>
                </a:solidFill>
              </a:rPr>
              <a:t>Визначити висоту Сонця над горизонтом у відповідні моменти часу.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C82F4"/>
              </a:buClr>
              <a:buSzPts val="1680"/>
              <a:buFont typeface="Palatino Linotype"/>
              <a:buAutoNum type="arabicPeriod"/>
            </a:pPr>
            <a:r>
              <a:rPr lang="uk-UA" sz="2800">
                <a:solidFill>
                  <a:srgbClr val="2C82F4"/>
                </a:solidFill>
              </a:rPr>
              <a:t>Побудувати графік залежності інтенсивності УФ-А випромінювання від висоти Сонця.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C82F4"/>
              </a:buClr>
              <a:buSzPts val="1680"/>
              <a:buFont typeface="Palatino Linotype"/>
              <a:buAutoNum type="arabicPeriod"/>
            </a:pPr>
            <a:r>
              <a:rPr lang="uk-UA" sz="2800">
                <a:solidFill>
                  <a:srgbClr val="2C82F4"/>
                </a:solidFill>
              </a:rPr>
              <a:t>Побудувати графік залежності інтенсивності УФ-А випромінювання від часу доби.</a:t>
            </a:r>
            <a:endParaRPr sz="2800">
              <a:solidFill>
                <a:srgbClr val="2C82F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title"/>
          </p:nvPr>
        </p:nvSpPr>
        <p:spPr>
          <a:xfrm>
            <a:off x="323528" y="476672"/>
            <a:ext cx="8568952" cy="59766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4400"/>
              <a:buFont typeface="Palatino Linotype"/>
              <a:buNone/>
            </a:pPr>
            <a:r>
              <a:rPr b="1" lang="uk-UA" sz="4400">
                <a:solidFill>
                  <a:srgbClr val="2C82F4"/>
                </a:solidFill>
              </a:rPr>
              <a:t>Об’єкт дослідження:</a:t>
            </a:r>
            <a:r>
              <a:rPr lang="uk-UA" sz="4400">
                <a:solidFill>
                  <a:srgbClr val="2C82F4"/>
                </a:solidFill>
              </a:rPr>
              <a:t> ультрафіолетове випромінювання Сонця на поверхні Землі.</a:t>
            </a:r>
            <a:br>
              <a:rPr lang="uk-UA" sz="4400">
                <a:solidFill>
                  <a:srgbClr val="2C82F4"/>
                </a:solidFill>
              </a:rPr>
            </a:br>
            <a:br>
              <a:rPr lang="uk-UA" sz="4400">
                <a:solidFill>
                  <a:srgbClr val="2C82F4"/>
                </a:solidFill>
              </a:rPr>
            </a:br>
            <a:r>
              <a:rPr b="1" lang="uk-UA" sz="4400">
                <a:solidFill>
                  <a:srgbClr val="2C82F4"/>
                </a:solidFill>
              </a:rPr>
              <a:t>Предмет дослідження:</a:t>
            </a:r>
            <a:r>
              <a:rPr lang="uk-UA" sz="4400">
                <a:solidFill>
                  <a:srgbClr val="2C82F4"/>
                </a:solidFill>
              </a:rPr>
              <a:t> залежність інтенсивності УФ-А випромінювання від висоти Сонця над горизонтом.</a:t>
            </a:r>
            <a:endParaRPr sz="4400">
              <a:solidFill>
                <a:srgbClr val="2C82F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179512" y="260648"/>
            <a:ext cx="8712968" cy="6408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1828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680"/>
              <a:buNone/>
            </a:pPr>
            <a:r>
              <a:rPr b="1" lang="uk-UA" sz="2800">
                <a:solidFill>
                  <a:srgbClr val="2C82F4"/>
                </a:solidFill>
              </a:rPr>
              <a:t>Ультрафіолетове випромінювання Сонця</a:t>
            </a:r>
            <a:endParaRPr b="1" sz="2800">
              <a:solidFill>
                <a:srgbClr val="2C82F4"/>
              </a:solidFill>
            </a:endParaRPr>
          </a:p>
          <a:p>
            <a:pPr indent="0" lvl="0" marL="18288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720"/>
              <a:buNone/>
            </a:pPr>
            <a:r>
              <a:t/>
            </a:r>
            <a:endParaRPr b="1" sz="1200">
              <a:solidFill>
                <a:srgbClr val="2C82F4"/>
              </a:solidFill>
            </a:endParaRPr>
          </a:p>
          <a:p>
            <a:pPr indent="0" lvl="0" marL="18288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None/>
            </a:pPr>
            <a:r>
              <a:rPr lang="uk-UA" sz="2400">
                <a:solidFill>
                  <a:srgbClr val="2C82F4"/>
                </a:solidFill>
              </a:rPr>
              <a:t>Сонячне випромінювання охоплює широкий спектр електромагнітних хвиль: інфрачервоне, видиме та ультрафіолетове. Ультрафіолетове випромінювання має коротшу довжину хвилі, ніж видиме світло, і характеризується більшою енергією фотонів.</a:t>
            </a:r>
            <a:endParaRPr/>
          </a:p>
          <a:p>
            <a:pPr indent="0" lvl="0" marL="182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None/>
            </a:pPr>
            <a:r>
              <a:rPr lang="uk-UA" sz="2400">
                <a:solidFill>
                  <a:srgbClr val="2C82F4"/>
                </a:solidFill>
              </a:rPr>
              <a:t>Залежно від довжини хвилі ультрафіолет поділяють на: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Font typeface="Palatino Linotype"/>
              <a:buAutoNum type="arabicPeriod"/>
            </a:pPr>
            <a:r>
              <a:rPr b="1" lang="uk-UA" sz="2400">
                <a:solidFill>
                  <a:srgbClr val="2C82F4"/>
                </a:solidFill>
              </a:rPr>
              <a:t>UVA (315–400 нм)</a:t>
            </a:r>
            <a:r>
              <a:rPr lang="uk-UA" sz="2400">
                <a:solidFill>
                  <a:srgbClr val="2C82F4"/>
                </a:solidFill>
              </a:rPr>
              <a:t> — проникає глибше в атмосферу і слабше поглинається озоном;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Font typeface="Palatino Linotype"/>
              <a:buAutoNum type="arabicPeriod"/>
            </a:pPr>
            <a:r>
              <a:rPr b="1" lang="uk-UA" sz="2400">
                <a:solidFill>
                  <a:srgbClr val="2C82F4"/>
                </a:solidFill>
              </a:rPr>
              <a:t>UVB (280–315 нм)</a:t>
            </a:r>
            <a:r>
              <a:rPr lang="uk-UA" sz="2400">
                <a:solidFill>
                  <a:srgbClr val="2C82F4"/>
                </a:solidFill>
              </a:rPr>
              <a:t> — значною мірою поглинається озоновим шаром;</a:t>
            </a:r>
            <a:endParaRPr/>
          </a:p>
          <a:p>
            <a:pPr indent="-457200" lvl="0" marL="4754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Font typeface="Palatino Linotype"/>
              <a:buAutoNum type="arabicPeriod"/>
            </a:pPr>
            <a:r>
              <a:rPr b="1" lang="uk-UA" sz="2400">
                <a:solidFill>
                  <a:srgbClr val="2C82F4"/>
                </a:solidFill>
              </a:rPr>
              <a:t>UVC (100–280 нм)</a:t>
            </a:r>
            <a:r>
              <a:rPr lang="uk-UA" sz="2400">
                <a:solidFill>
                  <a:srgbClr val="2C82F4"/>
                </a:solidFill>
              </a:rPr>
              <a:t> — практично повністю поглинається атмосферою та не досягає поверхні Землі.</a:t>
            </a:r>
            <a:endParaRPr/>
          </a:p>
          <a:p>
            <a:pPr indent="0" lvl="0" marL="18288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C82F4"/>
              </a:buClr>
              <a:buSzPts val="1440"/>
              <a:buNone/>
            </a:pPr>
            <a:r>
              <a:rPr lang="uk-UA" sz="2400">
                <a:solidFill>
                  <a:srgbClr val="2C82F4"/>
                </a:solidFill>
              </a:rPr>
              <a:t>Саме </a:t>
            </a:r>
            <a:r>
              <a:rPr b="1" lang="uk-UA" sz="2400">
                <a:solidFill>
                  <a:srgbClr val="2C82F4"/>
                </a:solidFill>
              </a:rPr>
              <a:t>UVA та UVB</a:t>
            </a:r>
            <a:r>
              <a:rPr lang="uk-UA" sz="2400">
                <a:solidFill>
                  <a:srgbClr val="2C82F4"/>
                </a:solidFill>
              </a:rPr>
              <a:t> є тими компонентами, які можна вимірювати біля поверхні Землі та аналізувати їх зміну протягом дня.</a:t>
            </a:r>
            <a:endParaRPr sz="2400">
              <a:solidFill>
                <a:srgbClr val="2C82F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323528" y="188640"/>
            <a:ext cx="8820472" cy="1274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4000"/>
              <a:buFont typeface="Palatino Linotype"/>
              <a:buNone/>
            </a:pPr>
            <a:r>
              <a:rPr lang="uk-UA" sz="4000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Прохідність УФ-променів через атмосферу</a:t>
            </a:r>
            <a:endParaRPr sz="4000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descr="https://www.researchgate.net/publication/285056396/figure/fig1/AS%3A614310116093963%401523474353562/Diagram-showing-how-different-types-of-UV-radiation-penetrate-or-interact-with-the-ozone.png"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841936"/>
            <a:ext cx="3744416" cy="381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 rotWithShape="1">
          <a:blip r:embed="rId4">
            <a:alphaModFix/>
          </a:blip>
          <a:srcRect b="11427" l="9251" r="8615" t="4795"/>
          <a:stretch/>
        </p:blipFill>
        <p:spPr>
          <a:xfrm>
            <a:off x="4139952" y="1841936"/>
            <a:ext cx="4752528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/>
          <p:nvPr/>
        </p:nvSpPr>
        <p:spPr>
          <a:xfrm>
            <a:off x="2147480" y="6041172"/>
            <a:ext cx="17764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https://surl.li/brhhwe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4139952" y="6041171"/>
            <a:ext cx="17363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https://surl.li/afqdqq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/>
        </p:nvSpPr>
        <p:spPr>
          <a:xfrm>
            <a:off x="-38356" y="273430"/>
            <a:ext cx="916005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uk-UA" sz="36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Експериментально-дослідницька база:</a:t>
            </a:r>
            <a:endParaRPr b="1" i="0" sz="36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822166" y="1320796"/>
            <a:ext cx="7571678" cy="850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-UA" sz="2400" u="none" cap="none" strike="noStrike">
                <a:solidFill>
                  <a:srgbClr val="2C82F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Датчики ультрафіолетового випромінювання – </a:t>
            </a:r>
            <a:endParaRPr b="1" i="0" sz="2400" u="none" cap="none" strike="noStrike">
              <a:solidFill>
                <a:srgbClr val="2C82F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-UA" sz="2400" u="none" cap="none" strike="noStrike">
                <a:solidFill>
                  <a:srgbClr val="2C82F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UVB-BTA та UVA-BTA</a:t>
            </a:r>
            <a:endParaRPr b="0" i="0" sz="2400" u="none" cap="none" strike="noStrike">
              <a:solidFill>
                <a:srgbClr val="2C82F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781760" y="2319857"/>
            <a:ext cx="7799147" cy="80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Датчики для збору даних в 2-х діапазонах ультрафіолетового випромінювання – провідні сенсори для дослідження  сонячної активності.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661363" y="3127081"/>
            <a:ext cx="34843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2C82F4"/>
                </a:solidFill>
                <a:latin typeface="Arial"/>
                <a:ea typeface="Arial"/>
                <a:cs typeface="Arial"/>
                <a:sym typeface="Arial"/>
              </a:rPr>
              <a:t>Ультрафіолетовий датчик UVB-BTA </a:t>
            </a:r>
            <a:endParaRPr b="1" i="0" sz="1400" u="none" cap="none" strike="noStrike">
              <a:solidFill>
                <a:srgbClr val="2C82F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2C82F4"/>
                </a:solidFill>
                <a:latin typeface="Arial"/>
                <a:ea typeface="Arial"/>
                <a:cs typeface="Arial"/>
                <a:sym typeface="Arial"/>
              </a:rPr>
              <a:t>(290 – 320 нм)</a:t>
            </a:r>
            <a:endParaRPr b="0" i="0" sz="1400" u="none" cap="none" strike="noStrike">
              <a:solidFill>
                <a:srgbClr val="2C8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340454" y="5164779"/>
            <a:ext cx="4126203" cy="14678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UVB – датчик ультрафіолетового випромінювання, який реагує на хвилі довжиною UVB, приблизно від 290 до 320 нм. 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оцінка інтенсивності сонця" id="138" name="Google Shape;13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812" y="3650302"/>
            <a:ext cx="2766486" cy="151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/>
          <p:nvPr/>
        </p:nvSpPr>
        <p:spPr>
          <a:xfrm>
            <a:off x="4880899" y="3127081"/>
            <a:ext cx="40630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2C82F4"/>
                </a:solidFill>
                <a:latin typeface="Arial"/>
                <a:ea typeface="Arial"/>
                <a:cs typeface="Arial"/>
                <a:sym typeface="Arial"/>
              </a:rPr>
              <a:t>Ультрафіолетовий датчик UVA-BTA </a:t>
            </a:r>
            <a:endParaRPr b="1" i="0" sz="1400" u="none" cap="none" strike="noStrike">
              <a:solidFill>
                <a:srgbClr val="2C82F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2C82F4"/>
                </a:solidFill>
                <a:latin typeface="Arial"/>
                <a:ea typeface="Arial"/>
                <a:cs typeface="Arial"/>
                <a:sym typeface="Arial"/>
              </a:rPr>
              <a:t>(320 – 390 нм)</a:t>
            </a:r>
            <a:endParaRPr b="0" i="0" sz="1400" u="none" cap="none" strike="noStrike">
              <a:solidFill>
                <a:srgbClr val="2C8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4880899" y="5227883"/>
            <a:ext cx="4005759" cy="1404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uk-U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UVA – датчик ультрафіолетового випромінювання, котрий реагує на УФ-випромінювання в діапазоні близько 320 – 390 нм).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вивчення світла уф-ламп" id="141" name="Google Shape;14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8543" y="3609506"/>
            <a:ext cx="3032364" cy="159607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/>
        </p:nvSpPr>
        <p:spPr>
          <a:xfrm>
            <a:off x="167493" y="6385735"/>
            <a:ext cx="223606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400"/>
              <a:buFont typeface="Arial Black"/>
              <a:buNone/>
            </a:pPr>
            <a:r>
              <a:rPr b="0" i="0" lang="uk-UA" sz="1400" u="none" cap="none" strike="noStrike">
                <a:solidFill>
                  <a:srgbClr val="2C82F4"/>
                </a:solidFill>
                <a:latin typeface="Arial Black"/>
                <a:ea typeface="Arial Black"/>
                <a:cs typeface="Arial Black"/>
                <a:sym typeface="Arial Black"/>
              </a:rPr>
              <a:t>https://surl.li/xcguvh</a:t>
            </a:r>
            <a:endParaRPr b="0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6821701" y="6357052"/>
            <a:ext cx="212224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400"/>
              <a:buFont typeface="Arial Black"/>
              <a:buNone/>
            </a:pPr>
            <a:r>
              <a:rPr b="0" i="0" lang="uk-UA" sz="1400" u="none" cap="none" strike="noStrike">
                <a:solidFill>
                  <a:srgbClr val="2C82F4"/>
                </a:solidFill>
                <a:latin typeface="Arial Black"/>
                <a:ea typeface="Arial Black"/>
                <a:cs typeface="Arial Black"/>
                <a:sym typeface="Arial Black"/>
              </a:rPr>
              <a:t>https://surl.li/nkpctg</a:t>
            </a:r>
            <a:endParaRPr b="0" i="0" sz="1400" u="none" cap="none" strike="noStrike">
              <a:solidFill>
                <a:srgbClr val="2C82F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926" y="4146965"/>
            <a:ext cx="2705621" cy="185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548" y="1587892"/>
            <a:ext cx="3606907" cy="235780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 txBox="1"/>
          <p:nvPr/>
        </p:nvSpPr>
        <p:spPr>
          <a:xfrm>
            <a:off x="147879" y="181359"/>
            <a:ext cx="8927976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-UA" sz="30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Аналогово-цифровий перетворювач  LabQuest2</a:t>
            </a:r>
            <a:endParaRPr b="1" i="0" sz="30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descr="пристрій вимірювання і обробки даних для школи" id="152" name="Google Shape;152;p20"/>
          <p:cNvPicPr preferRelativeResize="0"/>
          <p:nvPr/>
        </p:nvPicPr>
        <p:blipFill rotWithShape="1">
          <a:blip r:embed="rId5">
            <a:alphaModFix/>
          </a:blip>
          <a:srcRect b="2894" l="6600" r="3485" t="0"/>
          <a:stretch/>
        </p:blipFill>
        <p:spPr>
          <a:xfrm>
            <a:off x="4375097" y="4146113"/>
            <a:ext cx="4303735" cy="18538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езультат проведеного і зупиненого досліду" id="153" name="Google Shape;153;p20"/>
          <p:cNvPicPr preferRelativeResize="0"/>
          <p:nvPr/>
        </p:nvPicPr>
        <p:blipFill rotWithShape="1">
          <a:blip r:embed="rId6">
            <a:alphaModFix/>
          </a:blip>
          <a:srcRect b="8180" l="0" r="0" t="0"/>
          <a:stretch/>
        </p:blipFill>
        <p:spPr>
          <a:xfrm>
            <a:off x="4375097" y="1425053"/>
            <a:ext cx="4037413" cy="252064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0"/>
          <p:cNvSpPr txBox="1"/>
          <p:nvPr/>
        </p:nvSpPr>
        <p:spPr>
          <a:xfrm>
            <a:off x="7366472" y="1086499"/>
            <a:ext cx="161889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600"/>
              <a:buFont typeface="Palatino Linotype"/>
              <a:buNone/>
            </a:pPr>
            <a:r>
              <a:rPr b="1" i="0" lang="uk-UA" sz="16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Власні фото</a:t>
            </a:r>
            <a:endParaRPr b="1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 b="28499" l="45444" r="37731" t="54266"/>
          <a:stretch/>
        </p:blipFill>
        <p:spPr>
          <a:xfrm>
            <a:off x="4662985" y="4084573"/>
            <a:ext cx="4165397" cy="2476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ограмне забезпечення для навчальних лабораторій" id="160" name="Google Shape;160;p21"/>
          <p:cNvPicPr preferRelativeResize="0"/>
          <p:nvPr/>
        </p:nvPicPr>
        <p:blipFill rotWithShape="1">
          <a:blip r:embed="rId4">
            <a:alphaModFix/>
          </a:blip>
          <a:srcRect b="8354" l="23786" r="0" t="0"/>
          <a:stretch/>
        </p:blipFill>
        <p:spPr>
          <a:xfrm>
            <a:off x="350226" y="1371757"/>
            <a:ext cx="4655820" cy="250698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 txBox="1"/>
          <p:nvPr/>
        </p:nvSpPr>
        <p:spPr>
          <a:xfrm>
            <a:off x="350226" y="284650"/>
            <a:ext cx="8686270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-UA" sz="32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Програмне  забезпечення Logger Pro 3.14.</a:t>
            </a:r>
            <a:endParaRPr b="1" i="0" sz="32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5439833" y="3284984"/>
            <a:ext cx="161889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600"/>
              <a:buFont typeface="Palatino Linotype"/>
              <a:buNone/>
            </a:pPr>
            <a:r>
              <a:rPr b="1" i="0" lang="uk-UA" sz="16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Власні фото</a:t>
            </a:r>
            <a:endParaRPr b="1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755576" y="188640"/>
            <a:ext cx="7543800" cy="648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4000"/>
              <a:buFont typeface="Palatino Linotype"/>
              <a:buNone/>
            </a:pPr>
            <a:r>
              <a:rPr lang="uk-UA" sz="4000">
                <a:solidFill>
                  <a:srgbClr val="2C82F4"/>
                </a:solidFill>
              </a:rPr>
              <a:t>Налаштування датчиків</a:t>
            </a:r>
            <a:endParaRPr sz="4000">
              <a:solidFill>
                <a:srgbClr val="2C82F4"/>
              </a:solidFill>
            </a:endParaRPr>
          </a:p>
        </p:txBody>
      </p:sp>
      <p:pic>
        <p:nvPicPr>
          <p:cNvPr id="168" name="Google Shape;168;p22"/>
          <p:cNvPicPr preferRelativeResize="0"/>
          <p:nvPr/>
        </p:nvPicPr>
        <p:blipFill rotWithShape="1">
          <a:blip r:embed="rId3">
            <a:alphaModFix/>
          </a:blip>
          <a:srcRect b="16930" l="28592" r="28592" t="21098"/>
          <a:stretch/>
        </p:blipFill>
        <p:spPr>
          <a:xfrm>
            <a:off x="323528" y="1124744"/>
            <a:ext cx="3915178" cy="3541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 rotWithShape="1">
          <a:blip r:embed="rId4">
            <a:alphaModFix/>
          </a:blip>
          <a:srcRect b="10168" l="28310" r="28592" t="21098"/>
          <a:stretch/>
        </p:blipFill>
        <p:spPr>
          <a:xfrm>
            <a:off x="4499992" y="1988840"/>
            <a:ext cx="4446644" cy="443211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/>
          <p:nvPr/>
        </p:nvSpPr>
        <p:spPr>
          <a:xfrm>
            <a:off x="6876256" y="1484784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Власні фото</a:t>
            </a:r>
            <a:endParaRPr b="1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title"/>
          </p:nvPr>
        </p:nvSpPr>
        <p:spPr>
          <a:xfrm>
            <a:off x="0" y="260648"/>
            <a:ext cx="9252520" cy="11521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3600"/>
              <a:buFont typeface="Palatino Linotype"/>
              <a:buNone/>
            </a:pPr>
            <a:r>
              <a:rPr lang="uk-UA" sz="3600">
                <a:solidFill>
                  <a:srgbClr val="2C82F4"/>
                </a:solidFill>
              </a:rPr>
              <a:t>Графік дослідження УФ-А випромінювання протягом доби </a:t>
            </a:r>
            <a:endParaRPr sz="3600">
              <a:solidFill>
                <a:srgbClr val="2C82F4"/>
              </a:solidFill>
            </a:endParaRPr>
          </a:p>
        </p:txBody>
      </p:sp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19634" l="28486" r="27647" t="40824"/>
          <a:stretch/>
        </p:blipFill>
        <p:spPr>
          <a:xfrm>
            <a:off x="330299" y="1484784"/>
            <a:ext cx="8567865" cy="485872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 txBox="1"/>
          <p:nvPr/>
        </p:nvSpPr>
        <p:spPr>
          <a:xfrm>
            <a:off x="6396196" y="6343512"/>
            <a:ext cx="217630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Власний графік</a:t>
            </a:r>
            <a:endParaRPr b="1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type="title"/>
          </p:nvPr>
        </p:nvSpPr>
        <p:spPr>
          <a:xfrm>
            <a:off x="0" y="188640"/>
            <a:ext cx="9324528" cy="1224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3600"/>
              <a:buFont typeface="Palatino Linotype"/>
              <a:buNone/>
            </a:pPr>
            <a:r>
              <a:rPr lang="uk-UA" sz="3600">
                <a:solidFill>
                  <a:srgbClr val="2C82F4"/>
                </a:solidFill>
              </a:rPr>
              <a:t>Залежність інтенсивності УФ-А променів від висоти Сонця над горизонтом</a:t>
            </a:r>
            <a:endParaRPr sz="3600">
              <a:solidFill>
                <a:srgbClr val="2C82F4"/>
              </a:solidFill>
            </a:endParaRPr>
          </a:p>
        </p:txBody>
      </p:sp>
      <p:pic>
        <p:nvPicPr>
          <p:cNvPr id="183" name="Google Shape;183;p24"/>
          <p:cNvPicPr preferRelativeResize="0"/>
          <p:nvPr/>
        </p:nvPicPr>
        <p:blipFill rotWithShape="1">
          <a:blip r:embed="rId3">
            <a:alphaModFix/>
          </a:blip>
          <a:srcRect b="15433" l="22687" r="22537" t="25582"/>
          <a:stretch/>
        </p:blipFill>
        <p:spPr>
          <a:xfrm>
            <a:off x="654998" y="1623060"/>
            <a:ext cx="8031802" cy="457424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4"/>
          <p:cNvSpPr txBox="1"/>
          <p:nvPr/>
        </p:nvSpPr>
        <p:spPr>
          <a:xfrm>
            <a:off x="6396196" y="6343512"/>
            <a:ext cx="2176304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Власний графік</a:t>
            </a:r>
            <a:endParaRPr b="1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/>
        </p:nvSpPr>
        <p:spPr>
          <a:xfrm>
            <a:off x="-35745" y="11219"/>
            <a:ext cx="9324528" cy="1224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3600"/>
              <a:buFont typeface="Palatino Linotype"/>
              <a:buNone/>
            </a:pPr>
            <a:r>
              <a:rPr b="0" i="0" lang="uk-UA" sz="36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Залежність інтенсивності УФ-А променів від часу доби</a:t>
            </a:r>
            <a:endParaRPr b="0" i="0" sz="36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179512" y="4851149"/>
            <a:ext cx="8784976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Отриманий графік демонструє дзвоноподібну залежність УФ-А випромінювання протягом доби. У ранкові години при малих значеннях висоти Сонця (0°- 10°)  інтенсивність УФ-А є низькою через значну товщину атмосфери, яку проходить випромінювання.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З підвищенням Сонця над горизонтом УФ-А зростає і досягає максимуму при висоті 22°, що відповідає мінімальній повітряній масі атмосфери. Інтенсивність УФ-А променів становить біля 300 мВт/м².</a:t>
            </a:r>
            <a:endParaRPr b="0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 rotWithShape="1">
          <a:blip r:embed="rId3">
            <a:alphaModFix/>
          </a:blip>
          <a:srcRect b="14716" l="22538" r="22387" t="24865"/>
          <a:stretch/>
        </p:blipFill>
        <p:spPr>
          <a:xfrm>
            <a:off x="611550" y="1267207"/>
            <a:ext cx="6408712" cy="345288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 txBox="1"/>
          <p:nvPr/>
        </p:nvSpPr>
        <p:spPr>
          <a:xfrm>
            <a:off x="7157422" y="4359832"/>
            <a:ext cx="1677968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uk-UA" sz="14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Власний графік</a:t>
            </a:r>
            <a:endParaRPr b="1" i="0" sz="14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467544" y="260648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4900"/>
              <a:buFont typeface="Palatino Linotype"/>
              <a:buNone/>
            </a:pPr>
            <a:r>
              <a:rPr lang="uk-UA">
                <a:solidFill>
                  <a:srgbClr val="2C82F4"/>
                </a:solidFill>
              </a:rPr>
              <a:t>Висновки:</a:t>
            </a:r>
            <a:endParaRPr>
              <a:solidFill>
                <a:srgbClr val="2C82F4"/>
              </a:solidFill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251520" y="1196752"/>
            <a:ext cx="8695695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У ході виконання дослідницької роботи було експериментально досліджено процес ослаблення сонячного ультрафіолетового випромінювання атмосферою Землі.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У результаті дослідження встановлено, що інтенсивність ультрафіолетового випромінювання суттєво залежить від висоти Сонця над горизонтом. Зі збільшенням висоти Сонця інтенсивність УФА зростає, що пояснюється зменшенням товщини шару атмосфери, який проходить випромінювання.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Побудовані графіки залежностей «інтенсивність УФА — час доби», «інтенсивність УФА — висота Сонця».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Отримані значення узгоджується з теоретичними уявленнями про поглинання та розсіювання ультрафіолетового випромінювання в атмосфері Землі.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Також встановлено, що у зимовий період (на прикладі 10 лютого для Приютівки) висота Сонця є невеликою (до ~22°), що зумовлює значну повітряну масу атмосфери та, відповідно, сильніше ослаблення ультрафіолетового випромінювання.</a:t>
            </a:r>
            <a:endParaRPr b="0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Отже, проведене дослідження підтверджує, що атмосфера Землі відіграє ключову роль у формуванні рівня ультрафіолетового випромінювання на її поверхні, забезпечуючи ефективний природний захист живих організмів.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179512" y="116632"/>
            <a:ext cx="8640960" cy="13681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3600"/>
              <a:buFont typeface="Palatino Linotype"/>
              <a:buNone/>
            </a:pPr>
            <a:r>
              <a:rPr b="1" lang="uk-UA" sz="3600">
                <a:solidFill>
                  <a:srgbClr val="2C82F4"/>
                </a:solidFill>
              </a:rPr>
              <a:t>СПИСОК ВИКОРИСТАНИХ ДЖЕРЕЛ:</a:t>
            </a:r>
            <a:endParaRPr sz="3600"/>
          </a:p>
        </p:txBody>
      </p:sp>
      <p:sp>
        <p:nvSpPr>
          <p:cNvPr id="204" name="Google Shape;204;p27"/>
          <p:cNvSpPr/>
          <p:nvPr/>
        </p:nvSpPr>
        <p:spPr>
          <a:xfrm>
            <a:off x="395536" y="1628800"/>
            <a:ext cx="8424936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NASA. Solar Radiation and Ultraviolet Data. – Режим доступу: </a:t>
            </a:r>
            <a:r>
              <a:rPr b="0" i="0" lang="uk-UA" sz="1800" u="sng" cap="none" strike="noStrike">
                <a:solidFill>
                  <a:schemeClr val="hlink"/>
                </a:solidFill>
                <a:latin typeface="Palatino Linotype"/>
                <a:ea typeface="Palatino Linotype"/>
                <a:cs typeface="Palatino Linotype"/>
                <a:sym typeface="Palatino Linotype"/>
                <a:hlinkClick r:id="rId3"/>
              </a:rPr>
              <a:t>https://science.nasa.gov/</a:t>
            </a: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World Health Organization. Ultraviolet Radiation and Human Health. – Режим доступу: </a:t>
            </a:r>
            <a:r>
              <a:rPr b="0" i="0" lang="uk-UA" sz="1800" u="sng" cap="none" strike="noStrike">
                <a:solidFill>
                  <a:schemeClr val="hlink"/>
                </a:solidFill>
                <a:latin typeface="Palatino Linotype"/>
                <a:ea typeface="Palatino Linotype"/>
                <a:cs typeface="Palatino Linotype"/>
                <a:sym typeface="Palatino Linotype"/>
                <a:hlinkClick r:id="rId4"/>
              </a:rPr>
              <a:t>https://www.who.int/</a:t>
            </a: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National Oceanic and Atmospheric Administration. Solar Radiation and UV Index. – Режим доступу: </a:t>
            </a:r>
            <a:r>
              <a:rPr b="0" i="0" lang="uk-UA" sz="1800" u="sng" cap="none" strike="noStrike">
                <a:solidFill>
                  <a:schemeClr val="hlink"/>
                </a:solidFill>
                <a:latin typeface="Palatino Linotype"/>
                <a:ea typeface="Palatino Linotype"/>
                <a:cs typeface="Palatino Linotype"/>
                <a:sym typeface="Palatino Linotype"/>
                <a:hlinkClick r:id="rId5"/>
              </a:rPr>
              <a:t>https://www.noaa.gov/</a:t>
            </a: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European Space Agency. Atmospheric Effects on Solar Radiation. – Режим доступу: </a:t>
            </a:r>
            <a:r>
              <a:rPr b="0" i="0" lang="uk-UA" sz="1800" u="sng" cap="none" strike="noStrike">
                <a:solidFill>
                  <a:schemeClr val="hlink"/>
                </a:solidFill>
                <a:latin typeface="Palatino Linotype"/>
                <a:ea typeface="Palatino Linotype"/>
                <a:cs typeface="Palatino Linotype"/>
                <a:sym typeface="Palatino Linotype"/>
                <a:hlinkClick r:id="rId6"/>
              </a:rPr>
              <a:t>https://www.esa.int/</a:t>
            </a: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World Meteorological Organization. Guide to Meteorological Instruments and Methods of Observation. – Geneva, 2018.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Курс загальної фізики. – М.: Наука, 2012.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Фізика атмосфери. – К.: Наукова думка, 2010.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Астрономія. – К.: Освіта, 2019.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Logger Pro. Vernier Software &amp; Technology, 2023.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1800"/>
              <a:buFont typeface="Palatino Linotype"/>
              <a:buAutoNum type="arabicPeriod"/>
            </a:pPr>
            <a:r>
              <a:rPr b="0" i="0" lang="uk-UA" sz="1800" u="none" cap="none" strike="noStrike">
                <a:solidFill>
                  <a:srgbClr val="2C82F4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Vernier Software &amp; Technology. LabQuest User Manual. – 2022.</a:t>
            </a:r>
            <a:endParaRPr b="0" i="0" sz="1800" u="none" cap="none" strike="noStrike">
              <a:solidFill>
                <a:srgbClr val="2C82F4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ctrTitle"/>
          </p:nvPr>
        </p:nvSpPr>
        <p:spPr>
          <a:xfrm>
            <a:off x="4860032" y="1412776"/>
            <a:ext cx="3888432" cy="25922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82F4"/>
              </a:buClr>
              <a:buSzPts val="2400"/>
              <a:buFont typeface="Palatino Linotype"/>
              <a:buNone/>
            </a:pPr>
            <a:r>
              <a:rPr b="1" lang="uk-UA" sz="2400">
                <a:solidFill>
                  <a:srgbClr val="2C82F4"/>
                </a:solidFill>
              </a:rPr>
              <a:t>ДОСЛІДЖЕННЯ ОСЛАБЛЕННЯ СОНЯЧНОГО УЛЬТРАФІОЛЕТОВОГО ВИПРОМІНЮВАННЯ АТМОСФЕРОЮ ЗЕМЛІ</a:t>
            </a:r>
            <a:endParaRPr sz="2400">
              <a:solidFill>
                <a:srgbClr val="2C82F4"/>
              </a:solidFill>
            </a:endParaRPr>
          </a:p>
        </p:txBody>
      </p:sp>
      <p:pic>
        <p:nvPicPr>
          <p:cNvPr id="210" name="Google Shape;210;p28"/>
          <p:cNvPicPr preferRelativeResize="0"/>
          <p:nvPr/>
        </p:nvPicPr>
        <p:blipFill rotWithShape="1">
          <a:blip r:embed="rId3">
            <a:alphaModFix/>
          </a:blip>
          <a:srcRect b="9361" l="18500" r="50000" t="21660"/>
          <a:stretch/>
        </p:blipFill>
        <p:spPr>
          <a:xfrm>
            <a:off x="305308" y="373795"/>
            <a:ext cx="4536505" cy="6208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Базовая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