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3" r:id="rId2"/>
    <p:sldId id="284" r:id="rId3"/>
    <p:sldId id="267" r:id="rId4"/>
    <p:sldId id="282" r:id="rId5"/>
    <p:sldId id="272" r:id="rId6"/>
    <p:sldId id="271" r:id="rId7"/>
    <p:sldId id="280" r:id="rId8"/>
    <p:sldId id="286" r:id="rId9"/>
    <p:sldId id="262" r:id="rId10"/>
    <p:sldId id="264" r:id="rId11"/>
    <p:sldId id="269" r:id="rId12"/>
    <p:sldId id="275" r:id="rId13"/>
    <p:sldId id="270" r:id="rId14"/>
    <p:sldId id="287" r:id="rId15"/>
    <p:sldId id="263" r:id="rId16"/>
  </p:sldIdLst>
  <p:sldSz cx="12192000" cy="6858000"/>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Олег" initials="О" lastIdx="1" clrIdx="0">
    <p:extLst>
      <p:ext uri="{19B8F6BF-5375-455C-9EA6-DF929625EA0E}">
        <p15:presenceInfo xmlns:p15="http://schemas.microsoft.com/office/powerpoint/2012/main" userId="Олег"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AE3F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400" autoAdjust="0"/>
    <p:restoredTop sz="94660"/>
  </p:normalViewPr>
  <p:slideViewPr>
    <p:cSldViewPr snapToGrid="0">
      <p:cViewPr varScale="1">
        <p:scale>
          <a:sx n="77" d="100"/>
          <a:sy n="77" d="100"/>
        </p:scale>
        <p:origin x="82"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72C506-F94D-40CF-9D2D-EC02CAC34E42}" type="doc">
      <dgm:prSet loTypeId="urn:microsoft.com/office/officeart/2008/layout/VerticalCurvedList" loCatId="list" qsTypeId="urn:microsoft.com/office/officeart/2005/8/quickstyle/3d1" qsCatId="3D" csTypeId="urn:microsoft.com/office/officeart/2005/8/colors/accent5_2" csCatId="accent5" phldr="1"/>
      <dgm:spPr/>
      <dgm:t>
        <a:bodyPr/>
        <a:lstStyle/>
        <a:p>
          <a:endParaRPr lang="ru-UA"/>
        </a:p>
      </dgm:t>
    </dgm:pt>
    <dgm:pt modelId="{AAA91993-77B6-4BF6-868A-098D5F21736C}">
      <dgm:prSet/>
      <dgm:spPr/>
      <dgm:t>
        <a:bodyPr/>
        <a:lstStyle/>
        <a:p>
          <a:r>
            <a:rPr lang="ru-UA" dirty="0">
              <a:solidFill>
                <a:schemeClr val="tx1"/>
              </a:solidFill>
            </a:rPr>
            <a:t>позитивно ставляться до культурного різноманіття</a:t>
          </a:r>
        </a:p>
      </dgm:t>
    </dgm:pt>
    <dgm:pt modelId="{E624A3EC-1E93-419B-ADA0-13B63DAC05BF}" type="parTrans" cxnId="{49EBB9E2-8F67-40BF-879F-06D35A158D79}">
      <dgm:prSet/>
      <dgm:spPr/>
      <dgm:t>
        <a:bodyPr/>
        <a:lstStyle/>
        <a:p>
          <a:endParaRPr lang="ru-UA">
            <a:solidFill>
              <a:schemeClr val="tx1"/>
            </a:solidFill>
          </a:endParaRPr>
        </a:p>
      </dgm:t>
    </dgm:pt>
    <dgm:pt modelId="{2BB62B92-6318-4E60-BB60-5795363F1305}" type="sibTrans" cxnId="{49EBB9E2-8F67-40BF-879F-06D35A158D79}">
      <dgm:prSet/>
      <dgm:spPr/>
      <dgm:t>
        <a:bodyPr/>
        <a:lstStyle/>
        <a:p>
          <a:endParaRPr lang="ru-UA">
            <a:solidFill>
              <a:schemeClr val="tx1"/>
            </a:solidFill>
          </a:endParaRPr>
        </a:p>
      </dgm:t>
    </dgm:pt>
    <dgm:pt modelId="{D3EC43A1-64E8-483F-9231-3822F59A64BA}">
      <dgm:prSet/>
      <dgm:spPr/>
      <dgm:t>
        <a:bodyPr/>
        <a:lstStyle/>
        <a:p>
          <a:r>
            <a:rPr lang="ru-UA" dirty="0">
              <a:solidFill>
                <a:schemeClr val="tx1"/>
              </a:solidFill>
            </a:rPr>
            <a:t>цікавляться традиціями інших народів</a:t>
          </a:r>
        </a:p>
      </dgm:t>
    </dgm:pt>
    <dgm:pt modelId="{B7F4758C-CFA3-4A09-90B7-0485C548B61E}" type="parTrans" cxnId="{2AB44E8C-FD5F-4830-B1E7-34AC53403FD9}">
      <dgm:prSet/>
      <dgm:spPr/>
      <dgm:t>
        <a:bodyPr/>
        <a:lstStyle/>
        <a:p>
          <a:endParaRPr lang="ru-UA">
            <a:solidFill>
              <a:schemeClr val="tx1"/>
            </a:solidFill>
          </a:endParaRPr>
        </a:p>
      </dgm:t>
    </dgm:pt>
    <dgm:pt modelId="{D37DF2CA-CB68-47A4-BB4F-3EC9F3039DFB}" type="sibTrans" cxnId="{2AB44E8C-FD5F-4830-B1E7-34AC53403FD9}">
      <dgm:prSet/>
      <dgm:spPr/>
      <dgm:t>
        <a:bodyPr/>
        <a:lstStyle/>
        <a:p>
          <a:endParaRPr lang="ru-UA">
            <a:solidFill>
              <a:schemeClr val="tx1"/>
            </a:solidFill>
          </a:endParaRPr>
        </a:p>
      </dgm:t>
    </dgm:pt>
    <dgm:pt modelId="{3F2BC7B7-D4C2-44D3-90F5-CD5EAD5D985F}">
      <dgm:prSet/>
      <dgm:spPr/>
      <dgm:t>
        <a:bodyPr/>
        <a:lstStyle/>
        <a:p>
          <a:r>
            <a:rPr lang="ru-UA" dirty="0">
              <a:solidFill>
                <a:schemeClr val="tx1"/>
              </a:solidFill>
            </a:rPr>
            <a:t>хоча б раз відвідували заклади національної кухні</a:t>
          </a:r>
        </a:p>
      </dgm:t>
    </dgm:pt>
    <dgm:pt modelId="{B558F8F1-65D0-4A1A-A559-54A42EC762B9}" type="parTrans" cxnId="{0DE84D02-D16E-448E-8532-9A05F296F950}">
      <dgm:prSet/>
      <dgm:spPr/>
      <dgm:t>
        <a:bodyPr/>
        <a:lstStyle/>
        <a:p>
          <a:endParaRPr lang="ru-UA">
            <a:solidFill>
              <a:schemeClr val="tx1"/>
            </a:solidFill>
          </a:endParaRPr>
        </a:p>
      </dgm:t>
    </dgm:pt>
    <dgm:pt modelId="{5DA9C79C-FE51-47C5-8FED-CB295011D8D3}" type="sibTrans" cxnId="{0DE84D02-D16E-448E-8532-9A05F296F950}">
      <dgm:prSet/>
      <dgm:spPr/>
      <dgm:t>
        <a:bodyPr/>
        <a:lstStyle/>
        <a:p>
          <a:endParaRPr lang="ru-UA">
            <a:solidFill>
              <a:schemeClr val="tx1"/>
            </a:solidFill>
          </a:endParaRPr>
        </a:p>
      </dgm:t>
    </dgm:pt>
    <dgm:pt modelId="{606BEB95-05DE-462A-9B68-3532EEF67AF9}">
      <dgm:prSet/>
      <dgm:spPr/>
      <dgm:t>
        <a:bodyPr/>
        <a:lstStyle/>
        <a:p>
          <a:r>
            <a:rPr lang="ru-UA" dirty="0">
              <a:solidFill>
                <a:schemeClr val="tx1"/>
              </a:solidFill>
            </a:rPr>
            <a:t>вважають, що культурна різноманітність робить місто більш цікавим</a:t>
          </a:r>
        </a:p>
      </dgm:t>
    </dgm:pt>
    <dgm:pt modelId="{EBB6B1F9-EC2A-4CFD-8EB4-E5D908D15F67}" type="parTrans" cxnId="{978DA293-82F6-4667-82FB-A21AA786AAE8}">
      <dgm:prSet/>
      <dgm:spPr/>
      <dgm:t>
        <a:bodyPr/>
        <a:lstStyle/>
        <a:p>
          <a:endParaRPr lang="ru-UA">
            <a:solidFill>
              <a:schemeClr val="tx1"/>
            </a:solidFill>
          </a:endParaRPr>
        </a:p>
      </dgm:t>
    </dgm:pt>
    <dgm:pt modelId="{DA516424-F759-4585-A8A2-B400871FE3EF}" type="sibTrans" cxnId="{978DA293-82F6-4667-82FB-A21AA786AAE8}">
      <dgm:prSet/>
      <dgm:spPr/>
      <dgm:t>
        <a:bodyPr/>
        <a:lstStyle/>
        <a:p>
          <a:endParaRPr lang="ru-UA">
            <a:solidFill>
              <a:schemeClr val="tx1"/>
            </a:solidFill>
          </a:endParaRPr>
        </a:p>
      </dgm:t>
    </dgm:pt>
    <dgm:pt modelId="{4637BA62-824A-4D45-A663-181B16FFA3D2}" type="pres">
      <dgm:prSet presAssocID="{6D72C506-F94D-40CF-9D2D-EC02CAC34E42}" presName="Name0" presStyleCnt="0">
        <dgm:presLayoutVars>
          <dgm:chMax val="7"/>
          <dgm:chPref val="7"/>
          <dgm:dir/>
        </dgm:presLayoutVars>
      </dgm:prSet>
      <dgm:spPr/>
    </dgm:pt>
    <dgm:pt modelId="{3547343E-AB59-4BB6-A95A-1261B7423FA0}" type="pres">
      <dgm:prSet presAssocID="{6D72C506-F94D-40CF-9D2D-EC02CAC34E42}" presName="Name1" presStyleCnt="0"/>
      <dgm:spPr/>
    </dgm:pt>
    <dgm:pt modelId="{DAC697BF-B80D-415B-BAC1-1AAB43138611}" type="pres">
      <dgm:prSet presAssocID="{6D72C506-F94D-40CF-9D2D-EC02CAC34E42}" presName="cycle" presStyleCnt="0"/>
      <dgm:spPr/>
    </dgm:pt>
    <dgm:pt modelId="{C085C876-54D9-4796-A5E1-3B62EFB2D673}" type="pres">
      <dgm:prSet presAssocID="{6D72C506-F94D-40CF-9D2D-EC02CAC34E42}" presName="srcNode" presStyleLbl="node1" presStyleIdx="0" presStyleCnt="4"/>
      <dgm:spPr/>
    </dgm:pt>
    <dgm:pt modelId="{64C20DC8-2389-4426-A1C9-1F40DD4561CA}" type="pres">
      <dgm:prSet presAssocID="{6D72C506-F94D-40CF-9D2D-EC02CAC34E42}" presName="conn" presStyleLbl="parChTrans1D2" presStyleIdx="0" presStyleCnt="1"/>
      <dgm:spPr/>
    </dgm:pt>
    <dgm:pt modelId="{11ED5CF6-7F84-4613-A68A-E44174DA4476}" type="pres">
      <dgm:prSet presAssocID="{6D72C506-F94D-40CF-9D2D-EC02CAC34E42}" presName="extraNode" presStyleLbl="node1" presStyleIdx="0" presStyleCnt="4"/>
      <dgm:spPr/>
    </dgm:pt>
    <dgm:pt modelId="{44C5188E-8964-4301-B9E2-392E82102CD8}" type="pres">
      <dgm:prSet presAssocID="{6D72C506-F94D-40CF-9D2D-EC02CAC34E42}" presName="dstNode" presStyleLbl="node1" presStyleIdx="0" presStyleCnt="4"/>
      <dgm:spPr/>
    </dgm:pt>
    <dgm:pt modelId="{315B2AC9-3A55-46C9-9A76-59BB6E2F567E}" type="pres">
      <dgm:prSet presAssocID="{AAA91993-77B6-4BF6-868A-098D5F21736C}" presName="text_1" presStyleLbl="node1" presStyleIdx="0" presStyleCnt="4">
        <dgm:presLayoutVars>
          <dgm:bulletEnabled val="1"/>
        </dgm:presLayoutVars>
      </dgm:prSet>
      <dgm:spPr/>
    </dgm:pt>
    <dgm:pt modelId="{387D020F-A300-401F-837B-DFE5400932F1}" type="pres">
      <dgm:prSet presAssocID="{AAA91993-77B6-4BF6-868A-098D5F21736C}" presName="accent_1" presStyleCnt="0"/>
      <dgm:spPr/>
    </dgm:pt>
    <dgm:pt modelId="{FC31438A-F47B-4115-BC54-9233934C5C9B}" type="pres">
      <dgm:prSet presAssocID="{AAA91993-77B6-4BF6-868A-098D5F21736C}" presName="accentRepeatNode" presStyleLbl="solidFgAcc1" presStyleIdx="0" presStyleCnt="4"/>
      <dgm:spPr/>
    </dgm:pt>
    <dgm:pt modelId="{686E74DC-569D-4679-95A2-646DEF5FFB5B}" type="pres">
      <dgm:prSet presAssocID="{D3EC43A1-64E8-483F-9231-3822F59A64BA}" presName="text_2" presStyleLbl="node1" presStyleIdx="1" presStyleCnt="4">
        <dgm:presLayoutVars>
          <dgm:bulletEnabled val="1"/>
        </dgm:presLayoutVars>
      </dgm:prSet>
      <dgm:spPr/>
    </dgm:pt>
    <dgm:pt modelId="{7E50AFB6-0787-4597-A890-7E5D4137D95C}" type="pres">
      <dgm:prSet presAssocID="{D3EC43A1-64E8-483F-9231-3822F59A64BA}" presName="accent_2" presStyleCnt="0"/>
      <dgm:spPr/>
    </dgm:pt>
    <dgm:pt modelId="{33E5DB43-F39B-4471-AF5B-3DE6D87C854C}" type="pres">
      <dgm:prSet presAssocID="{D3EC43A1-64E8-483F-9231-3822F59A64BA}" presName="accentRepeatNode" presStyleLbl="solidFgAcc1" presStyleIdx="1" presStyleCnt="4"/>
      <dgm:spPr/>
    </dgm:pt>
    <dgm:pt modelId="{D78083FF-AB23-491C-9049-3AB939ADCD81}" type="pres">
      <dgm:prSet presAssocID="{3F2BC7B7-D4C2-44D3-90F5-CD5EAD5D985F}" presName="text_3" presStyleLbl="node1" presStyleIdx="2" presStyleCnt="4">
        <dgm:presLayoutVars>
          <dgm:bulletEnabled val="1"/>
        </dgm:presLayoutVars>
      </dgm:prSet>
      <dgm:spPr/>
    </dgm:pt>
    <dgm:pt modelId="{A591A486-1941-448B-827E-A2D70EC13539}" type="pres">
      <dgm:prSet presAssocID="{3F2BC7B7-D4C2-44D3-90F5-CD5EAD5D985F}" presName="accent_3" presStyleCnt="0"/>
      <dgm:spPr/>
    </dgm:pt>
    <dgm:pt modelId="{AB45FBAC-E81D-46F7-AFC3-4D7C12DD0DAB}" type="pres">
      <dgm:prSet presAssocID="{3F2BC7B7-D4C2-44D3-90F5-CD5EAD5D985F}" presName="accentRepeatNode" presStyleLbl="solidFgAcc1" presStyleIdx="2" presStyleCnt="4"/>
      <dgm:spPr/>
    </dgm:pt>
    <dgm:pt modelId="{0768E5BB-1CC8-46D6-803E-A876DB7B040D}" type="pres">
      <dgm:prSet presAssocID="{606BEB95-05DE-462A-9B68-3532EEF67AF9}" presName="text_4" presStyleLbl="node1" presStyleIdx="3" presStyleCnt="4">
        <dgm:presLayoutVars>
          <dgm:bulletEnabled val="1"/>
        </dgm:presLayoutVars>
      </dgm:prSet>
      <dgm:spPr/>
    </dgm:pt>
    <dgm:pt modelId="{27ABC07A-9B2F-4DE6-9894-47A45DBFED61}" type="pres">
      <dgm:prSet presAssocID="{606BEB95-05DE-462A-9B68-3532EEF67AF9}" presName="accent_4" presStyleCnt="0"/>
      <dgm:spPr/>
    </dgm:pt>
    <dgm:pt modelId="{C3A82BA1-78EC-4A91-8CE3-E987961E469E}" type="pres">
      <dgm:prSet presAssocID="{606BEB95-05DE-462A-9B68-3532EEF67AF9}" presName="accentRepeatNode" presStyleLbl="solidFgAcc1" presStyleIdx="3" presStyleCnt="4"/>
      <dgm:spPr/>
    </dgm:pt>
  </dgm:ptLst>
  <dgm:cxnLst>
    <dgm:cxn modelId="{0DE84D02-D16E-448E-8532-9A05F296F950}" srcId="{6D72C506-F94D-40CF-9D2D-EC02CAC34E42}" destId="{3F2BC7B7-D4C2-44D3-90F5-CD5EAD5D985F}" srcOrd="2" destOrd="0" parTransId="{B558F8F1-65D0-4A1A-A559-54A42EC762B9}" sibTransId="{5DA9C79C-FE51-47C5-8FED-CB295011D8D3}"/>
    <dgm:cxn modelId="{176DF117-7A70-4D9F-8C5A-16DA4D642F4F}" type="presOf" srcId="{6D72C506-F94D-40CF-9D2D-EC02CAC34E42}" destId="{4637BA62-824A-4D45-A663-181B16FFA3D2}" srcOrd="0" destOrd="0" presId="urn:microsoft.com/office/officeart/2008/layout/VerticalCurvedList"/>
    <dgm:cxn modelId="{7AF44419-4152-459B-90BF-F054FE12A9CA}" type="presOf" srcId="{D3EC43A1-64E8-483F-9231-3822F59A64BA}" destId="{686E74DC-569D-4679-95A2-646DEF5FFB5B}" srcOrd="0" destOrd="0" presId="urn:microsoft.com/office/officeart/2008/layout/VerticalCurvedList"/>
    <dgm:cxn modelId="{93EBF419-82F2-4943-B08F-1C427440BD53}" type="presOf" srcId="{606BEB95-05DE-462A-9B68-3532EEF67AF9}" destId="{0768E5BB-1CC8-46D6-803E-A876DB7B040D}" srcOrd="0" destOrd="0" presId="urn:microsoft.com/office/officeart/2008/layout/VerticalCurvedList"/>
    <dgm:cxn modelId="{7D211C3D-320A-4D16-A8EE-2B5A84F6F9D7}" type="presOf" srcId="{3F2BC7B7-D4C2-44D3-90F5-CD5EAD5D985F}" destId="{D78083FF-AB23-491C-9049-3AB939ADCD81}" srcOrd="0" destOrd="0" presId="urn:microsoft.com/office/officeart/2008/layout/VerticalCurvedList"/>
    <dgm:cxn modelId="{2D26F065-6F71-4F3D-8734-8BA35822F1A5}" type="presOf" srcId="{2BB62B92-6318-4E60-BB60-5795363F1305}" destId="{64C20DC8-2389-4426-A1C9-1F40DD4561CA}" srcOrd="0" destOrd="0" presId="urn:microsoft.com/office/officeart/2008/layout/VerticalCurvedList"/>
    <dgm:cxn modelId="{2AB44E8C-FD5F-4830-B1E7-34AC53403FD9}" srcId="{6D72C506-F94D-40CF-9D2D-EC02CAC34E42}" destId="{D3EC43A1-64E8-483F-9231-3822F59A64BA}" srcOrd="1" destOrd="0" parTransId="{B7F4758C-CFA3-4A09-90B7-0485C548B61E}" sibTransId="{D37DF2CA-CB68-47A4-BB4F-3EC9F3039DFB}"/>
    <dgm:cxn modelId="{978DA293-82F6-4667-82FB-A21AA786AAE8}" srcId="{6D72C506-F94D-40CF-9D2D-EC02CAC34E42}" destId="{606BEB95-05DE-462A-9B68-3532EEF67AF9}" srcOrd="3" destOrd="0" parTransId="{EBB6B1F9-EC2A-4CFD-8EB4-E5D908D15F67}" sibTransId="{DA516424-F759-4585-A8A2-B400871FE3EF}"/>
    <dgm:cxn modelId="{22044BD4-355A-4751-86FE-5E373E081862}" type="presOf" srcId="{AAA91993-77B6-4BF6-868A-098D5F21736C}" destId="{315B2AC9-3A55-46C9-9A76-59BB6E2F567E}" srcOrd="0" destOrd="0" presId="urn:microsoft.com/office/officeart/2008/layout/VerticalCurvedList"/>
    <dgm:cxn modelId="{49EBB9E2-8F67-40BF-879F-06D35A158D79}" srcId="{6D72C506-F94D-40CF-9D2D-EC02CAC34E42}" destId="{AAA91993-77B6-4BF6-868A-098D5F21736C}" srcOrd="0" destOrd="0" parTransId="{E624A3EC-1E93-419B-ADA0-13B63DAC05BF}" sibTransId="{2BB62B92-6318-4E60-BB60-5795363F1305}"/>
    <dgm:cxn modelId="{5B47CCB6-D10A-474E-9F68-F3F5E23DA80F}" type="presParOf" srcId="{4637BA62-824A-4D45-A663-181B16FFA3D2}" destId="{3547343E-AB59-4BB6-A95A-1261B7423FA0}" srcOrd="0" destOrd="0" presId="urn:microsoft.com/office/officeart/2008/layout/VerticalCurvedList"/>
    <dgm:cxn modelId="{647020A9-DBBB-4DF0-AB3B-BD792D2FD165}" type="presParOf" srcId="{3547343E-AB59-4BB6-A95A-1261B7423FA0}" destId="{DAC697BF-B80D-415B-BAC1-1AAB43138611}" srcOrd="0" destOrd="0" presId="urn:microsoft.com/office/officeart/2008/layout/VerticalCurvedList"/>
    <dgm:cxn modelId="{1AF7488F-E222-47A6-AB9C-BDBD20F68720}" type="presParOf" srcId="{DAC697BF-B80D-415B-BAC1-1AAB43138611}" destId="{C085C876-54D9-4796-A5E1-3B62EFB2D673}" srcOrd="0" destOrd="0" presId="urn:microsoft.com/office/officeart/2008/layout/VerticalCurvedList"/>
    <dgm:cxn modelId="{00E69581-440F-44DA-8A79-8ABA284FFF94}" type="presParOf" srcId="{DAC697BF-B80D-415B-BAC1-1AAB43138611}" destId="{64C20DC8-2389-4426-A1C9-1F40DD4561CA}" srcOrd="1" destOrd="0" presId="urn:microsoft.com/office/officeart/2008/layout/VerticalCurvedList"/>
    <dgm:cxn modelId="{EE7C51C9-6627-4B1F-998F-2E8D1FE3B034}" type="presParOf" srcId="{DAC697BF-B80D-415B-BAC1-1AAB43138611}" destId="{11ED5CF6-7F84-4613-A68A-E44174DA4476}" srcOrd="2" destOrd="0" presId="urn:microsoft.com/office/officeart/2008/layout/VerticalCurvedList"/>
    <dgm:cxn modelId="{C7220E6D-170F-48F6-950D-CD8684B07DAB}" type="presParOf" srcId="{DAC697BF-B80D-415B-BAC1-1AAB43138611}" destId="{44C5188E-8964-4301-B9E2-392E82102CD8}" srcOrd="3" destOrd="0" presId="urn:microsoft.com/office/officeart/2008/layout/VerticalCurvedList"/>
    <dgm:cxn modelId="{1DC89032-5814-444F-BE2D-BB4A6073EBD9}" type="presParOf" srcId="{3547343E-AB59-4BB6-A95A-1261B7423FA0}" destId="{315B2AC9-3A55-46C9-9A76-59BB6E2F567E}" srcOrd="1" destOrd="0" presId="urn:microsoft.com/office/officeart/2008/layout/VerticalCurvedList"/>
    <dgm:cxn modelId="{95E1F02E-722B-4929-9CDF-6E65DAA3AD33}" type="presParOf" srcId="{3547343E-AB59-4BB6-A95A-1261B7423FA0}" destId="{387D020F-A300-401F-837B-DFE5400932F1}" srcOrd="2" destOrd="0" presId="urn:microsoft.com/office/officeart/2008/layout/VerticalCurvedList"/>
    <dgm:cxn modelId="{CE88D7BF-C5B2-4150-B895-C45097DB34A1}" type="presParOf" srcId="{387D020F-A300-401F-837B-DFE5400932F1}" destId="{FC31438A-F47B-4115-BC54-9233934C5C9B}" srcOrd="0" destOrd="0" presId="urn:microsoft.com/office/officeart/2008/layout/VerticalCurvedList"/>
    <dgm:cxn modelId="{F00B7151-B70D-41B0-A53A-53D06CF7EE79}" type="presParOf" srcId="{3547343E-AB59-4BB6-A95A-1261B7423FA0}" destId="{686E74DC-569D-4679-95A2-646DEF5FFB5B}" srcOrd="3" destOrd="0" presId="urn:microsoft.com/office/officeart/2008/layout/VerticalCurvedList"/>
    <dgm:cxn modelId="{9F05B195-239A-49D4-9026-688DF4C703E1}" type="presParOf" srcId="{3547343E-AB59-4BB6-A95A-1261B7423FA0}" destId="{7E50AFB6-0787-4597-A890-7E5D4137D95C}" srcOrd="4" destOrd="0" presId="urn:microsoft.com/office/officeart/2008/layout/VerticalCurvedList"/>
    <dgm:cxn modelId="{4A44136F-A241-45DC-8046-0EDC4F4EC1E9}" type="presParOf" srcId="{7E50AFB6-0787-4597-A890-7E5D4137D95C}" destId="{33E5DB43-F39B-4471-AF5B-3DE6D87C854C}" srcOrd="0" destOrd="0" presId="urn:microsoft.com/office/officeart/2008/layout/VerticalCurvedList"/>
    <dgm:cxn modelId="{FFA6BDD4-67C3-4A87-9BCE-8F0AED05F0E0}" type="presParOf" srcId="{3547343E-AB59-4BB6-A95A-1261B7423FA0}" destId="{D78083FF-AB23-491C-9049-3AB939ADCD81}" srcOrd="5" destOrd="0" presId="urn:microsoft.com/office/officeart/2008/layout/VerticalCurvedList"/>
    <dgm:cxn modelId="{F15905E8-AEB1-4B82-9613-067C45CA5244}" type="presParOf" srcId="{3547343E-AB59-4BB6-A95A-1261B7423FA0}" destId="{A591A486-1941-448B-827E-A2D70EC13539}" srcOrd="6" destOrd="0" presId="urn:microsoft.com/office/officeart/2008/layout/VerticalCurvedList"/>
    <dgm:cxn modelId="{6D5E4F9C-C4FD-495F-BB02-8908A6EB1480}" type="presParOf" srcId="{A591A486-1941-448B-827E-A2D70EC13539}" destId="{AB45FBAC-E81D-46F7-AFC3-4D7C12DD0DAB}" srcOrd="0" destOrd="0" presId="urn:microsoft.com/office/officeart/2008/layout/VerticalCurvedList"/>
    <dgm:cxn modelId="{A64AF465-D652-43F8-8987-E8A47BB20D2F}" type="presParOf" srcId="{3547343E-AB59-4BB6-A95A-1261B7423FA0}" destId="{0768E5BB-1CC8-46D6-803E-A876DB7B040D}" srcOrd="7" destOrd="0" presId="urn:microsoft.com/office/officeart/2008/layout/VerticalCurvedList"/>
    <dgm:cxn modelId="{9E0BE091-933C-4FA9-A7ED-09444EB96A83}" type="presParOf" srcId="{3547343E-AB59-4BB6-A95A-1261B7423FA0}" destId="{27ABC07A-9B2F-4DE6-9894-47A45DBFED61}" srcOrd="8" destOrd="0" presId="urn:microsoft.com/office/officeart/2008/layout/VerticalCurvedList"/>
    <dgm:cxn modelId="{FAF47495-CE9C-40B9-ACA9-FE5B97449089}" type="presParOf" srcId="{27ABC07A-9B2F-4DE6-9894-47A45DBFED61}" destId="{C3A82BA1-78EC-4A91-8CE3-E987961E469E}"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B1ACA4-D6E9-471A-8A5F-AEAF92E3EF11}" type="doc">
      <dgm:prSet loTypeId="urn:microsoft.com/office/officeart/2005/8/layout/vList2" loCatId="list" qsTypeId="urn:microsoft.com/office/officeart/2005/8/quickstyle/3d1" qsCatId="3D" csTypeId="urn:microsoft.com/office/officeart/2005/8/colors/accent5_5" csCatId="accent5" phldr="1"/>
      <dgm:spPr/>
      <dgm:t>
        <a:bodyPr/>
        <a:lstStyle/>
        <a:p>
          <a:endParaRPr lang="ru-UA"/>
        </a:p>
      </dgm:t>
    </dgm:pt>
    <dgm:pt modelId="{DCA0F197-D731-4A9A-A3E2-824CEF9E4AB1}">
      <dgm:prSet/>
      <dgm:spPr>
        <a:solidFill>
          <a:schemeClr val="accent1">
            <a:lumMod val="75000"/>
          </a:schemeClr>
        </a:solidFill>
      </dgm:spPr>
      <dgm:t>
        <a:bodyPr/>
        <a:lstStyle/>
        <a:p>
          <a:pPr marL="0" indent="92075" algn="ctr"/>
          <a:r>
            <a:rPr lang="ru-RU" b="1" dirty="0">
              <a:solidFill>
                <a:schemeClr val="bg1"/>
              </a:solidFill>
            </a:rPr>
            <a:t>АКТИВНІ НАЦІОНАЛЬНІ ГРОМАДИ ТА ЦЕНТРИ м. ДНІПРО:</a:t>
          </a:r>
          <a:endParaRPr lang="ru-UA" dirty="0">
            <a:solidFill>
              <a:schemeClr val="bg1"/>
            </a:solidFill>
          </a:endParaRPr>
        </a:p>
      </dgm:t>
    </dgm:pt>
    <dgm:pt modelId="{62C25E6C-24DE-4789-AA03-1B5C098DC007}" type="parTrans" cxnId="{83078D21-40D3-4D63-BDF7-F89DD3F8730C}">
      <dgm:prSet/>
      <dgm:spPr/>
      <dgm:t>
        <a:bodyPr/>
        <a:lstStyle/>
        <a:p>
          <a:endParaRPr lang="ru-UA">
            <a:solidFill>
              <a:schemeClr val="tx1"/>
            </a:solidFill>
          </a:endParaRPr>
        </a:p>
      </dgm:t>
    </dgm:pt>
    <dgm:pt modelId="{ADA72888-7C81-4525-A88D-C4D674835D8C}" type="sibTrans" cxnId="{83078D21-40D3-4D63-BDF7-F89DD3F8730C}">
      <dgm:prSet/>
      <dgm:spPr/>
      <dgm:t>
        <a:bodyPr/>
        <a:lstStyle/>
        <a:p>
          <a:endParaRPr lang="ru-UA">
            <a:solidFill>
              <a:schemeClr val="tx1"/>
            </a:solidFill>
          </a:endParaRPr>
        </a:p>
      </dgm:t>
    </dgm:pt>
    <dgm:pt modelId="{6935E150-1B9B-4C8A-AD37-FD4B98A7D189}">
      <dgm:prSet/>
      <dgm:spPr/>
      <dgm:t>
        <a:bodyPr/>
        <a:lstStyle/>
        <a:p>
          <a:r>
            <a:rPr lang="ru-RU" b="1" dirty="0">
              <a:solidFill>
                <a:schemeClr val="tx1"/>
              </a:solidFill>
            </a:rPr>
            <a:t>Вірменська громада</a:t>
          </a:r>
          <a:r>
            <a:rPr lang="ru-RU" dirty="0">
              <a:solidFill>
                <a:schemeClr val="tx1"/>
              </a:solidFill>
            </a:rPr>
            <a:t>: Вірменська Апостольська Церква та культурні центри.</a:t>
          </a:r>
          <a:endParaRPr lang="ru-UA" dirty="0">
            <a:solidFill>
              <a:schemeClr val="tx1"/>
            </a:solidFill>
          </a:endParaRPr>
        </a:p>
      </dgm:t>
    </dgm:pt>
    <dgm:pt modelId="{4ECC86AF-C8EC-4EE5-934A-9C8897459427}" type="parTrans" cxnId="{4382F0DC-BA4F-4597-ACD1-CB8CA7582EFE}">
      <dgm:prSet/>
      <dgm:spPr/>
      <dgm:t>
        <a:bodyPr/>
        <a:lstStyle/>
        <a:p>
          <a:endParaRPr lang="ru-UA">
            <a:solidFill>
              <a:schemeClr val="tx1"/>
            </a:solidFill>
          </a:endParaRPr>
        </a:p>
      </dgm:t>
    </dgm:pt>
    <dgm:pt modelId="{BCFA4C9A-2E59-4246-A76A-6C3B5163C7C7}" type="sibTrans" cxnId="{4382F0DC-BA4F-4597-ACD1-CB8CA7582EFE}">
      <dgm:prSet/>
      <dgm:spPr/>
      <dgm:t>
        <a:bodyPr/>
        <a:lstStyle/>
        <a:p>
          <a:endParaRPr lang="ru-UA">
            <a:solidFill>
              <a:schemeClr val="tx1"/>
            </a:solidFill>
          </a:endParaRPr>
        </a:p>
      </dgm:t>
    </dgm:pt>
    <dgm:pt modelId="{1635CBE7-2B5F-40D1-8F20-28E9A6099E9C}">
      <dgm:prSet/>
      <dgm:spPr/>
      <dgm:t>
        <a:bodyPr/>
        <a:lstStyle/>
        <a:p>
          <a:r>
            <a:rPr lang="ru-RU" b="1" dirty="0">
              <a:solidFill>
                <a:schemeClr val="tx1"/>
              </a:solidFill>
            </a:rPr>
            <a:t>Єврейська громада</a:t>
          </a:r>
          <a:r>
            <a:rPr lang="ru-RU" dirty="0">
              <a:solidFill>
                <a:schemeClr val="tx1"/>
              </a:solidFill>
            </a:rPr>
            <a:t>: Центр «Менора» (один з найбільших у світі).</a:t>
          </a:r>
          <a:endParaRPr lang="ru-UA" dirty="0">
            <a:solidFill>
              <a:schemeClr val="tx1"/>
            </a:solidFill>
          </a:endParaRPr>
        </a:p>
      </dgm:t>
    </dgm:pt>
    <dgm:pt modelId="{F09C8B92-38EE-4577-8FB3-7BBE417B6FB1}" type="parTrans" cxnId="{4514DA62-6CD6-4593-894A-B2C09381FE42}">
      <dgm:prSet/>
      <dgm:spPr/>
      <dgm:t>
        <a:bodyPr/>
        <a:lstStyle/>
        <a:p>
          <a:endParaRPr lang="ru-UA">
            <a:solidFill>
              <a:schemeClr val="tx1"/>
            </a:solidFill>
          </a:endParaRPr>
        </a:p>
      </dgm:t>
    </dgm:pt>
    <dgm:pt modelId="{92CD7620-A0D0-4803-B394-4350B78F0CF5}" type="sibTrans" cxnId="{4514DA62-6CD6-4593-894A-B2C09381FE42}">
      <dgm:prSet/>
      <dgm:spPr/>
      <dgm:t>
        <a:bodyPr/>
        <a:lstStyle/>
        <a:p>
          <a:endParaRPr lang="ru-UA">
            <a:solidFill>
              <a:schemeClr val="tx1"/>
            </a:solidFill>
          </a:endParaRPr>
        </a:p>
      </dgm:t>
    </dgm:pt>
    <dgm:pt modelId="{9F0F6CAE-3DC2-472A-9942-2A79AA531102}">
      <dgm:prSet/>
      <dgm:spPr/>
      <dgm:t>
        <a:bodyPr/>
        <a:lstStyle/>
        <a:p>
          <a:r>
            <a:rPr lang="ru-RU" b="1" dirty="0">
              <a:solidFill>
                <a:schemeClr val="tx1"/>
              </a:solidFill>
            </a:rPr>
            <a:t>Азербайджанська громада</a:t>
          </a:r>
          <a:r>
            <a:rPr lang="ru-RU" dirty="0">
              <a:solidFill>
                <a:schemeClr val="tx1"/>
              </a:solidFill>
            </a:rPr>
            <a:t>: Дніпропетровська обласна громадська організація «Азербайджанський молодіжний центр».</a:t>
          </a:r>
          <a:endParaRPr lang="ru-UA" dirty="0">
            <a:solidFill>
              <a:schemeClr val="tx1"/>
            </a:solidFill>
          </a:endParaRPr>
        </a:p>
      </dgm:t>
    </dgm:pt>
    <dgm:pt modelId="{072F2E28-CDC7-434C-BFB4-E8541DFB2176}" type="parTrans" cxnId="{F741A210-1005-496B-9043-5898CF2899FD}">
      <dgm:prSet/>
      <dgm:spPr/>
      <dgm:t>
        <a:bodyPr/>
        <a:lstStyle/>
        <a:p>
          <a:endParaRPr lang="ru-UA">
            <a:solidFill>
              <a:schemeClr val="tx1"/>
            </a:solidFill>
          </a:endParaRPr>
        </a:p>
      </dgm:t>
    </dgm:pt>
    <dgm:pt modelId="{799909D6-E40C-45D4-8FCE-96E65389F97C}" type="sibTrans" cxnId="{F741A210-1005-496B-9043-5898CF2899FD}">
      <dgm:prSet/>
      <dgm:spPr/>
      <dgm:t>
        <a:bodyPr/>
        <a:lstStyle/>
        <a:p>
          <a:endParaRPr lang="ru-UA">
            <a:solidFill>
              <a:schemeClr val="tx1"/>
            </a:solidFill>
          </a:endParaRPr>
        </a:p>
      </dgm:t>
    </dgm:pt>
    <dgm:pt modelId="{4E34E1A5-EE0C-42DB-8620-9A02522D4DBA}">
      <dgm:prSet/>
      <dgm:spPr/>
      <dgm:t>
        <a:bodyPr/>
        <a:lstStyle/>
        <a:p>
          <a:r>
            <a:rPr lang="ru-RU" b="1" dirty="0">
              <a:solidFill>
                <a:schemeClr val="tx1"/>
              </a:solidFill>
            </a:rPr>
            <a:t>Кримськотатарська громада</a:t>
          </a:r>
          <a:r>
            <a:rPr lang="ru-RU" dirty="0">
              <a:solidFill>
                <a:schemeClr val="tx1"/>
              </a:solidFill>
            </a:rPr>
            <a:t>: Осередкиспрямовані на підтримку культури та переселенців.</a:t>
          </a:r>
          <a:endParaRPr lang="ru-UA" dirty="0">
            <a:solidFill>
              <a:schemeClr val="tx1"/>
            </a:solidFill>
          </a:endParaRPr>
        </a:p>
      </dgm:t>
    </dgm:pt>
    <dgm:pt modelId="{51000FE2-956F-4D4A-99C0-FFA6146C3A16}" type="parTrans" cxnId="{90E3EF83-6706-4C6C-9B35-E665AAAC3E20}">
      <dgm:prSet/>
      <dgm:spPr/>
      <dgm:t>
        <a:bodyPr/>
        <a:lstStyle/>
        <a:p>
          <a:endParaRPr lang="ru-UA">
            <a:solidFill>
              <a:schemeClr val="tx1"/>
            </a:solidFill>
          </a:endParaRPr>
        </a:p>
      </dgm:t>
    </dgm:pt>
    <dgm:pt modelId="{20484892-B592-47E6-86FF-C62F56EE31EC}" type="sibTrans" cxnId="{90E3EF83-6706-4C6C-9B35-E665AAAC3E20}">
      <dgm:prSet/>
      <dgm:spPr/>
      <dgm:t>
        <a:bodyPr/>
        <a:lstStyle/>
        <a:p>
          <a:endParaRPr lang="ru-UA">
            <a:solidFill>
              <a:schemeClr val="tx1"/>
            </a:solidFill>
          </a:endParaRPr>
        </a:p>
      </dgm:t>
    </dgm:pt>
    <dgm:pt modelId="{524F17D6-115A-4B19-8F48-81CD1FD05CDB}">
      <dgm:prSet/>
      <dgm:spPr/>
      <dgm:t>
        <a:bodyPr/>
        <a:lstStyle/>
        <a:p>
          <a:r>
            <a:rPr lang="ru-RU" b="1" dirty="0">
              <a:solidFill>
                <a:schemeClr val="tx1"/>
              </a:solidFill>
            </a:rPr>
            <a:t>Німецька громада</a:t>
          </a:r>
          <a:r>
            <a:rPr lang="ru-RU" dirty="0">
              <a:solidFill>
                <a:schemeClr val="tx1"/>
              </a:solidFill>
            </a:rPr>
            <a:t>: Товариства німців «Відергебурт».</a:t>
          </a:r>
          <a:endParaRPr lang="ru-UA" dirty="0">
            <a:solidFill>
              <a:schemeClr val="tx1"/>
            </a:solidFill>
          </a:endParaRPr>
        </a:p>
      </dgm:t>
    </dgm:pt>
    <dgm:pt modelId="{89ACAD79-A022-4BA1-9797-91276692D132}" type="parTrans" cxnId="{EDD95759-B160-4B10-8CEA-A6D6A525E629}">
      <dgm:prSet/>
      <dgm:spPr/>
      <dgm:t>
        <a:bodyPr/>
        <a:lstStyle/>
        <a:p>
          <a:endParaRPr lang="ru-UA">
            <a:solidFill>
              <a:schemeClr val="tx1"/>
            </a:solidFill>
          </a:endParaRPr>
        </a:p>
      </dgm:t>
    </dgm:pt>
    <dgm:pt modelId="{C403CB12-27ED-4406-91FA-789E3E260F37}" type="sibTrans" cxnId="{EDD95759-B160-4B10-8CEA-A6D6A525E629}">
      <dgm:prSet/>
      <dgm:spPr/>
      <dgm:t>
        <a:bodyPr/>
        <a:lstStyle/>
        <a:p>
          <a:endParaRPr lang="ru-UA">
            <a:solidFill>
              <a:schemeClr val="tx1"/>
            </a:solidFill>
          </a:endParaRPr>
        </a:p>
      </dgm:t>
    </dgm:pt>
    <dgm:pt modelId="{E261FCA9-3AB0-4C7B-950A-2A59389DDFCF}">
      <dgm:prSet/>
      <dgm:spPr/>
      <dgm:t>
        <a:bodyPr/>
        <a:lstStyle/>
        <a:p>
          <a:r>
            <a:rPr lang="ru-RU" b="1" dirty="0">
              <a:solidFill>
                <a:schemeClr val="tx1"/>
              </a:solidFill>
            </a:rPr>
            <a:t>Польська громада</a:t>
          </a:r>
          <a:r>
            <a:rPr lang="ru-RU" dirty="0">
              <a:solidFill>
                <a:schemeClr val="tx1"/>
              </a:solidFill>
            </a:rPr>
            <a:t>: Товариство польської культури ім. св. Івана Павла </a:t>
          </a:r>
          <a:r>
            <a:rPr lang="en-US" dirty="0">
              <a:solidFill>
                <a:schemeClr val="tx1"/>
              </a:solidFill>
            </a:rPr>
            <a:t>II.</a:t>
          </a:r>
          <a:endParaRPr lang="ru-UA" dirty="0">
            <a:solidFill>
              <a:schemeClr val="tx1"/>
            </a:solidFill>
          </a:endParaRPr>
        </a:p>
      </dgm:t>
    </dgm:pt>
    <dgm:pt modelId="{EAB7DC40-4EEF-43D0-AB3E-5F47844E7223}" type="parTrans" cxnId="{15CE6C2D-C3BC-4E21-B8B7-038E32C5241E}">
      <dgm:prSet/>
      <dgm:spPr/>
      <dgm:t>
        <a:bodyPr/>
        <a:lstStyle/>
        <a:p>
          <a:endParaRPr lang="ru-UA">
            <a:solidFill>
              <a:schemeClr val="tx1"/>
            </a:solidFill>
          </a:endParaRPr>
        </a:p>
      </dgm:t>
    </dgm:pt>
    <dgm:pt modelId="{24110469-BCD1-45F3-A994-1CBD035E2B00}" type="sibTrans" cxnId="{15CE6C2D-C3BC-4E21-B8B7-038E32C5241E}">
      <dgm:prSet/>
      <dgm:spPr/>
      <dgm:t>
        <a:bodyPr/>
        <a:lstStyle/>
        <a:p>
          <a:endParaRPr lang="ru-UA">
            <a:solidFill>
              <a:schemeClr val="tx1"/>
            </a:solidFill>
          </a:endParaRPr>
        </a:p>
      </dgm:t>
    </dgm:pt>
    <dgm:pt modelId="{15F6E1BB-9645-4075-9652-18FB5D8B3591}">
      <dgm:prSet/>
      <dgm:spPr/>
      <dgm:t>
        <a:bodyPr/>
        <a:lstStyle/>
        <a:p>
          <a:r>
            <a:rPr lang="ru-RU" b="1" dirty="0">
              <a:solidFill>
                <a:schemeClr val="tx1"/>
              </a:solidFill>
            </a:rPr>
            <a:t>Грузинська громада</a:t>
          </a:r>
          <a:r>
            <a:rPr lang="ru-RU" dirty="0">
              <a:solidFill>
                <a:schemeClr val="tx1"/>
              </a:solidFill>
            </a:rPr>
            <a:t>: Осередки культурної співпраці. </a:t>
          </a:r>
          <a:endParaRPr lang="ru-UA" dirty="0">
            <a:solidFill>
              <a:schemeClr val="tx1"/>
            </a:solidFill>
          </a:endParaRPr>
        </a:p>
      </dgm:t>
    </dgm:pt>
    <dgm:pt modelId="{3C0E1C46-D3B0-4EEE-905F-0617F326CC2A}" type="parTrans" cxnId="{13B4E7EA-FDDC-424D-8CB0-54EEA1EDC2CF}">
      <dgm:prSet/>
      <dgm:spPr/>
      <dgm:t>
        <a:bodyPr/>
        <a:lstStyle/>
        <a:p>
          <a:endParaRPr lang="ru-UA">
            <a:solidFill>
              <a:schemeClr val="tx1"/>
            </a:solidFill>
          </a:endParaRPr>
        </a:p>
      </dgm:t>
    </dgm:pt>
    <dgm:pt modelId="{78588D8B-125A-4A33-A9B0-C90ADF8693A1}" type="sibTrans" cxnId="{13B4E7EA-FDDC-424D-8CB0-54EEA1EDC2CF}">
      <dgm:prSet/>
      <dgm:spPr/>
      <dgm:t>
        <a:bodyPr/>
        <a:lstStyle/>
        <a:p>
          <a:endParaRPr lang="ru-UA">
            <a:solidFill>
              <a:schemeClr val="tx1"/>
            </a:solidFill>
          </a:endParaRPr>
        </a:p>
      </dgm:t>
    </dgm:pt>
    <dgm:pt modelId="{CE216D00-630C-4C9A-A5D9-9FF7DFB3836F}" type="pres">
      <dgm:prSet presAssocID="{CAB1ACA4-D6E9-471A-8A5F-AEAF92E3EF11}" presName="linear" presStyleCnt="0">
        <dgm:presLayoutVars>
          <dgm:animLvl val="lvl"/>
          <dgm:resizeHandles val="exact"/>
        </dgm:presLayoutVars>
      </dgm:prSet>
      <dgm:spPr/>
    </dgm:pt>
    <dgm:pt modelId="{375BAF1B-EC1B-4E8F-8FC3-FC972904FFD1}" type="pres">
      <dgm:prSet presAssocID="{DCA0F197-D731-4A9A-A3E2-824CEF9E4AB1}" presName="parentText" presStyleLbl="node1" presStyleIdx="0" presStyleCnt="8" custLinFactY="-2233" custLinFactNeighborX="938" custLinFactNeighborY="-100000">
        <dgm:presLayoutVars>
          <dgm:chMax val="0"/>
          <dgm:bulletEnabled val="1"/>
        </dgm:presLayoutVars>
      </dgm:prSet>
      <dgm:spPr/>
    </dgm:pt>
    <dgm:pt modelId="{9DE52A55-A51B-4B88-A490-04E38B6CA06D}" type="pres">
      <dgm:prSet presAssocID="{ADA72888-7C81-4525-A88D-C4D674835D8C}" presName="spacer" presStyleCnt="0"/>
      <dgm:spPr/>
    </dgm:pt>
    <dgm:pt modelId="{2C501E58-4FEE-456F-A216-91C5FC79228F}" type="pres">
      <dgm:prSet presAssocID="{6935E150-1B9B-4C8A-AD37-FD4B98A7D189}" presName="parentText" presStyleLbl="node1" presStyleIdx="1" presStyleCnt="8">
        <dgm:presLayoutVars>
          <dgm:chMax val="0"/>
          <dgm:bulletEnabled val="1"/>
        </dgm:presLayoutVars>
      </dgm:prSet>
      <dgm:spPr/>
    </dgm:pt>
    <dgm:pt modelId="{FF84AC3B-2B69-44DB-8357-9D37F550102C}" type="pres">
      <dgm:prSet presAssocID="{BCFA4C9A-2E59-4246-A76A-6C3B5163C7C7}" presName="spacer" presStyleCnt="0"/>
      <dgm:spPr/>
    </dgm:pt>
    <dgm:pt modelId="{B08EBA3F-395B-4938-A374-3E357EA4B995}" type="pres">
      <dgm:prSet presAssocID="{1635CBE7-2B5F-40D1-8F20-28E9A6099E9C}" presName="parentText" presStyleLbl="node1" presStyleIdx="2" presStyleCnt="8">
        <dgm:presLayoutVars>
          <dgm:chMax val="0"/>
          <dgm:bulletEnabled val="1"/>
        </dgm:presLayoutVars>
      </dgm:prSet>
      <dgm:spPr/>
    </dgm:pt>
    <dgm:pt modelId="{FF540DAA-A52E-493B-B61F-23FDB2824215}" type="pres">
      <dgm:prSet presAssocID="{92CD7620-A0D0-4803-B394-4350B78F0CF5}" presName="spacer" presStyleCnt="0"/>
      <dgm:spPr/>
    </dgm:pt>
    <dgm:pt modelId="{1D612713-9EB3-42DB-A0C6-0A00783E22A9}" type="pres">
      <dgm:prSet presAssocID="{9F0F6CAE-3DC2-472A-9942-2A79AA531102}" presName="parentText" presStyleLbl="node1" presStyleIdx="3" presStyleCnt="8">
        <dgm:presLayoutVars>
          <dgm:chMax val="0"/>
          <dgm:bulletEnabled val="1"/>
        </dgm:presLayoutVars>
      </dgm:prSet>
      <dgm:spPr/>
    </dgm:pt>
    <dgm:pt modelId="{07015638-8F84-412F-9A3F-BB6903F024EC}" type="pres">
      <dgm:prSet presAssocID="{799909D6-E40C-45D4-8FCE-96E65389F97C}" presName="spacer" presStyleCnt="0"/>
      <dgm:spPr/>
    </dgm:pt>
    <dgm:pt modelId="{F8DB4F4D-F0B8-4073-993E-64169C35955B}" type="pres">
      <dgm:prSet presAssocID="{4E34E1A5-EE0C-42DB-8620-9A02522D4DBA}" presName="parentText" presStyleLbl="node1" presStyleIdx="4" presStyleCnt="8">
        <dgm:presLayoutVars>
          <dgm:chMax val="0"/>
          <dgm:bulletEnabled val="1"/>
        </dgm:presLayoutVars>
      </dgm:prSet>
      <dgm:spPr/>
    </dgm:pt>
    <dgm:pt modelId="{40714DB8-C9CE-4F69-B4EA-BFA34FB78155}" type="pres">
      <dgm:prSet presAssocID="{20484892-B592-47E6-86FF-C62F56EE31EC}" presName="spacer" presStyleCnt="0"/>
      <dgm:spPr/>
    </dgm:pt>
    <dgm:pt modelId="{F7569E2C-2281-44C9-A609-3242EB944159}" type="pres">
      <dgm:prSet presAssocID="{524F17D6-115A-4B19-8F48-81CD1FD05CDB}" presName="parentText" presStyleLbl="node1" presStyleIdx="5" presStyleCnt="8">
        <dgm:presLayoutVars>
          <dgm:chMax val="0"/>
          <dgm:bulletEnabled val="1"/>
        </dgm:presLayoutVars>
      </dgm:prSet>
      <dgm:spPr/>
    </dgm:pt>
    <dgm:pt modelId="{91086671-48B2-41B4-9B30-BF8582866BE9}" type="pres">
      <dgm:prSet presAssocID="{C403CB12-27ED-4406-91FA-789E3E260F37}" presName="spacer" presStyleCnt="0"/>
      <dgm:spPr/>
    </dgm:pt>
    <dgm:pt modelId="{E78F9F76-1BF2-46DA-B451-BC899C85051C}" type="pres">
      <dgm:prSet presAssocID="{E261FCA9-3AB0-4C7B-950A-2A59389DDFCF}" presName="parentText" presStyleLbl="node1" presStyleIdx="6" presStyleCnt="8">
        <dgm:presLayoutVars>
          <dgm:chMax val="0"/>
          <dgm:bulletEnabled val="1"/>
        </dgm:presLayoutVars>
      </dgm:prSet>
      <dgm:spPr/>
    </dgm:pt>
    <dgm:pt modelId="{D62F36A0-9018-4C1D-8997-8A1EB57E5B1A}" type="pres">
      <dgm:prSet presAssocID="{24110469-BCD1-45F3-A994-1CBD035E2B00}" presName="spacer" presStyleCnt="0"/>
      <dgm:spPr/>
    </dgm:pt>
    <dgm:pt modelId="{319A4393-2D62-4774-A6E6-2B0C866B8FE4}" type="pres">
      <dgm:prSet presAssocID="{15F6E1BB-9645-4075-9652-18FB5D8B3591}" presName="parentText" presStyleLbl="node1" presStyleIdx="7" presStyleCnt="8">
        <dgm:presLayoutVars>
          <dgm:chMax val="0"/>
          <dgm:bulletEnabled val="1"/>
        </dgm:presLayoutVars>
      </dgm:prSet>
      <dgm:spPr/>
    </dgm:pt>
  </dgm:ptLst>
  <dgm:cxnLst>
    <dgm:cxn modelId="{F741A210-1005-496B-9043-5898CF2899FD}" srcId="{CAB1ACA4-D6E9-471A-8A5F-AEAF92E3EF11}" destId="{9F0F6CAE-3DC2-472A-9942-2A79AA531102}" srcOrd="3" destOrd="0" parTransId="{072F2E28-CDC7-434C-BFB4-E8541DFB2176}" sibTransId="{799909D6-E40C-45D4-8FCE-96E65389F97C}"/>
    <dgm:cxn modelId="{83078D21-40D3-4D63-BDF7-F89DD3F8730C}" srcId="{CAB1ACA4-D6E9-471A-8A5F-AEAF92E3EF11}" destId="{DCA0F197-D731-4A9A-A3E2-824CEF9E4AB1}" srcOrd="0" destOrd="0" parTransId="{62C25E6C-24DE-4789-AA03-1B5C098DC007}" sibTransId="{ADA72888-7C81-4525-A88D-C4D674835D8C}"/>
    <dgm:cxn modelId="{0DB89026-6AF7-42A1-ABEA-353474069035}" type="presOf" srcId="{E261FCA9-3AB0-4C7B-950A-2A59389DDFCF}" destId="{E78F9F76-1BF2-46DA-B451-BC899C85051C}" srcOrd="0" destOrd="0" presId="urn:microsoft.com/office/officeart/2005/8/layout/vList2"/>
    <dgm:cxn modelId="{A01C7227-C110-4898-8BFB-077F4A41014A}" type="presOf" srcId="{524F17D6-115A-4B19-8F48-81CD1FD05CDB}" destId="{F7569E2C-2281-44C9-A609-3242EB944159}" srcOrd="0" destOrd="0" presId="urn:microsoft.com/office/officeart/2005/8/layout/vList2"/>
    <dgm:cxn modelId="{15CE6C2D-C3BC-4E21-B8B7-038E32C5241E}" srcId="{CAB1ACA4-D6E9-471A-8A5F-AEAF92E3EF11}" destId="{E261FCA9-3AB0-4C7B-950A-2A59389DDFCF}" srcOrd="6" destOrd="0" parTransId="{EAB7DC40-4EEF-43D0-AB3E-5F47844E7223}" sibTransId="{24110469-BCD1-45F3-A994-1CBD035E2B00}"/>
    <dgm:cxn modelId="{0748ED2E-0E87-4BDF-9101-8BDD46A2B3F5}" type="presOf" srcId="{15F6E1BB-9645-4075-9652-18FB5D8B3591}" destId="{319A4393-2D62-4774-A6E6-2B0C866B8FE4}" srcOrd="0" destOrd="0" presId="urn:microsoft.com/office/officeart/2005/8/layout/vList2"/>
    <dgm:cxn modelId="{85850C38-105A-4ABF-8762-AC24C467CAEA}" type="presOf" srcId="{9F0F6CAE-3DC2-472A-9942-2A79AA531102}" destId="{1D612713-9EB3-42DB-A0C6-0A00783E22A9}" srcOrd="0" destOrd="0" presId="urn:microsoft.com/office/officeart/2005/8/layout/vList2"/>
    <dgm:cxn modelId="{DF0F7F5C-9B20-46DB-8592-B4BC3DAEB875}" type="presOf" srcId="{DCA0F197-D731-4A9A-A3E2-824CEF9E4AB1}" destId="{375BAF1B-EC1B-4E8F-8FC3-FC972904FFD1}" srcOrd="0" destOrd="0" presId="urn:microsoft.com/office/officeart/2005/8/layout/vList2"/>
    <dgm:cxn modelId="{4514DA62-6CD6-4593-894A-B2C09381FE42}" srcId="{CAB1ACA4-D6E9-471A-8A5F-AEAF92E3EF11}" destId="{1635CBE7-2B5F-40D1-8F20-28E9A6099E9C}" srcOrd="2" destOrd="0" parTransId="{F09C8B92-38EE-4577-8FB3-7BBE417B6FB1}" sibTransId="{92CD7620-A0D0-4803-B394-4350B78F0CF5}"/>
    <dgm:cxn modelId="{EDD95759-B160-4B10-8CEA-A6D6A525E629}" srcId="{CAB1ACA4-D6E9-471A-8A5F-AEAF92E3EF11}" destId="{524F17D6-115A-4B19-8F48-81CD1FD05CDB}" srcOrd="5" destOrd="0" parTransId="{89ACAD79-A022-4BA1-9797-91276692D132}" sibTransId="{C403CB12-27ED-4406-91FA-789E3E260F37}"/>
    <dgm:cxn modelId="{014FF67C-F3C2-4268-B0ED-31C9CC3DA64E}" type="presOf" srcId="{4E34E1A5-EE0C-42DB-8620-9A02522D4DBA}" destId="{F8DB4F4D-F0B8-4073-993E-64169C35955B}" srcOrd="0" destOrd="0" presId="urn:microsoft.com/office/officeart/2005/8/layout/vList2"/>
    <dgm:cxn modelId="{90E3EF83-6706-4C6C-9B35-E665AAAC3E20}" srcId="{CAB1ACA4-D6E9-471A-8A5F-AEAF92E3EF11}" destId="{4E34E1A5-EE0C-42DB-8620-9A02522D4DBA}" srcOrd="4" destOrd="0" parTransId="{51000FE2-956F-4D4A-99C0-FFA6146C3A16}" sibTransId="{20484892-B592-47E6-86FF-C62F56EE31EC}"/>
    <dgm:cxn modelId="{CFFFDDBC-C795-4264-9906-39126A4352D3}" type="presOf" srcId="{1635CBE7-2B5F-40D1-8F20-28E9A6099E9C}" destId="{B08EBA3F-395B-4938-A374-3E357EA4B995}" srcOrd="0" destOrd="0" presId="urn:microsoft.com/office/officeart/2005/8/layout/vList2"/>
    <dgm:cxn modelId="{55FAE4BC-8930-4424-BEC9-0D3007EB1700}" type="presOf" srcId="{6935E150-1B9B-4C8A-AD37-FD4B98A7D189}" destId="{2C501E58-4FEE-456F-A216-91C5FC79228F}" srcOrd="0" destOrd="0" presId="urn:microsoft.com/office/officeart/2005/8/layout/vList2"/>
    <dgm:cxn modelId="{4382F0DC-BA4F-4597-ACD1-CB8CA7582EFE}" srcId="{CAB1ACA4-D6E9-471A-8A5F-AEAF92E3EF11}" destId="{6935E150-1B9B-4C8A-AD37-FD4B98A7D189}" srcOrd="1" destOrd="0" parTransId="{4ECC86AF-C8EC-4EE5-934A-9C8897459427}" sibTransId="{BCFA4C9A-2E59-4246-A76A-6C3B5163C7C7}"/>
    <dgm:cxn modelId="{13B4E7EA-FDDC-424D-8CB0-54EEA1EDC2CF}" srcId="{CAB1ACA4-D6E9-471A-8A5F-AEAF92E3EF11}" destId="{15F6E1BB-9645-4075-9652-18FB5D8B3591}" srcOrd="7" destOrd="0" parTransId="{3C0E1C46-D3B0-4EEE-905F-0617F326CC2A}" sibTransId="{78588D8B-125A-4A33-A9B0-C90ADF8693A1}"/>
    <dgm:cxn modelId="{DC84B6F3-2822-44C9-B306-DBBE1FDCEA38}" type="presOf" srcId="{CAB1ACA4-D6E9-471A-8A5F-AEAF92E3EF11}" destId="{CE216D00-630C-4C9A-A5D9-9FF7DFB3836F}" srcOrd="0" destOrd="0" presId="urn:microsoft.com/office/officeart/2005/8/layout/vList2"/>
    <dgm:cxn modelId="{809C1A01-AD97-4F84-85EA-D184E8282A64}" type="presParOf" srcId="{CE216D00-630C-4C9A-A5D9-9FF7DFB3836F}" destId="{375BAF1B-EC1B-4E8F-8FC3-FC972904FFD1}" srcOrd="0" destOrd="0" presId="urn:microsoft.com/office/officeart/2005/8/layout/vList2"/>
    <dgm:cxn modelId="{D4B22A1C-1123-4DAF-BDAC-B96BF7168DE8}" type="presParOf" srcId="{CE216D00-630C-4C9A-A5D9-9FF7DFB3836F}" destId="{9DE52A55-A51B-4B88-A490-04E38B6CA06D}" srcOrd="1" destOrd="0" presId="urn:microsoft.com/office/officeart/2005/8/layout/vList2"/>
    <dgm:cxn modelId="{BBE5B5D7-E970-447E-83B0-4525072A39D4}" type="presParOf" srcId="{CE216D00-630C-4C9A-A5D9-9FF7DFB3836F}" destId="{2C501E58-4FEE-456F-A216-91C5FC79228F}" srcOrd="2" destOrd="0" presId="urn:microsoft.com/office/officeart/2005/8/layout/vList2"/>
    <dgm:cxn modelId="{E51E5450-54CC-49F1-87DD-53E70522291D}" type="presParOf" srcId="{CE216D00-630C-4C9A-A5D9-9FF7DFB3836F}" destId="{FF84AC3B-2B69-44DB-8357-9D37F550102C}" srcOrd="3" destOrd="0" presId="urn:microsoft.com/office/officeart/2005/8/layout/vList2"/>
    <dgm:cxn modelId="{3B5EF9A9-A299-44B6-AA41-C021D08EF2A2}" type="presParOf" srcId="{CE216D00-630C-4C9A-A5D9-9FF7DFB3836F}" destId="{B08EBA3F-395B-4938-A374-3E357EA4B995}" srcOrd="4" destOrd="0" presId="urn:microsoft.com/office/officeart/2005/8/layout/vList2"/>
    <dgm:cxn modelId="{C57A6C5C-C5CD-4A20-A0B2-1BC16418C364}" type="presParOf" srcId="{CE216D00-630C-4C9A-A5D9-9FF7DFB3836F}" destId="{FF540DAA-A52E-493B-B61F-23FDB2824215}" srcOrd="5" destOrd="0" presId="urn:microsoft.com/office/officeart/2005/8/layout/vList2"/>
    <dgm:cxn modelId="{465A1E9E-CEF8-4852-9038-313F4DF6A856}" type="presParOf" srcId="{CE216D00-630C-4C9A-A5D9-9FF7DFB3836F}" destId="{1D612713-9EB3-42DB-A0C6-0A00783E22A9}" srcOrd="6" destOrd="0" presId="urn:microsoft.com/office/officeart/2005/8/layout/vList2"/>
    <dgm:cxn modelId="{5C6F2E4D-33BF-4B64-9718-732B475A6BED}" type="presParOf" srcId="{CE216D00-630C-4C9A-A5D9-9FF7DFB3836F}" destId="{07015638-8F84-412F-9A3F-BB6903F024EC}" srcOrd="7" destOrd="0" presId="urn:microsoft.com/office/officeart/2005/8/layout/vList2"/>
    <dgm:cxn modelId="{0D313A73-40C5-4632-A978-4F792ED4DBD6}" type="presParOf" srcId="{CE216D00-630C-4C9A-A5D9-9FF7DFB3836F}" destId="{F8DB4F4D-F0B8-4073-993E-64169C35955B}" srcOrd="8" destOrd="0" presId="urn:microsoft.com/office/officeart/2005/8/layout/vList2"/>
    <dgm:cxn modelId="{40395163-6B70-4E50-91C8-A865E0AF8014}" type="presParOf" srcId="{CE216D00-630C-4C9A-A5D9-9FF7DFB3836F}" destId="{40714DB8-C9CE-4F69-B4EA-BFA34FB78155}" srcOrd="9" destOrd="0" presId="urn:microsoft.com/office/officeart/2005/8/layout/vList2"/>
    <dgm:cxn modelId="{53CF26B0-3890-49E2-BC2D-4DF8FCC0ADE1}" type="presParOf" srcId="{CE216D00-630C-4C9A-A5D9-9FF7DFB3836F}" destId="{F7569E2C-2281-44C9-A609-3242EB944159}" srcOrd="10" destOrd="0" presId="urn:microsoft.com/office/officeart/2005/8/layout/vList2"/>
    <dgm:cxn modelId="{F19FA236-1A26-4C0A-B53C-D46FBC97B595}" type="presParOf" srcId="{CE216D00-630C-4C9A-A5D9-9FF7DFB3836F}" destId="{91086671-48B2-41B4-9B30-BF8582866BE9}" srcOrd="11" destOrd="0" presId="urn:microsoft.com/office/officeart/2005/8/layout/vList2"/>
    <dgm:cxn modelId="{F67F1F7A-CEB2-4EC0-B587-D750E2DE0E4D}" type="presParOf" srcId="{CE216D00-630C-4C9A-A5D9-9FF7DFB3836F}" destId="{E78F9F76-1BF2-46DA-B451-BC899C85051C}" srcOrd="12" destOrd="0" presId="urn:microsoft.com/office/officeart/2005/8/layout/vList2"/>
    <dgm:cxn modelId="{23F6898D-7482-46D5-B712-336016378926}" type="presParOf" srcId="{CE216D00-630C-4C9A-A5D9-9FF7DFB3836F}" destId="{D62F36A0-9018-4C1D-8997-8A1EB57E5B1A}" srcOrd="13" destOrd="0" presId="urn:microsoft.com/office/officeart/2005/8/layout/vList2"/>
    <dgm:cxn modelId="{E9E81EEC-B3C1-45F4-82ED-938F2839B745}" type="presParOf" srcId="{CE216D00-630C-4C9A-A5D9-9FF7DFB3836F}" destId="{319A4393-2D62-4774-A6E6-2B0C866B8FE4}"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C20DC8-2389-4426-A1C9-1F40DD4561CA}">
      <dsp:nvSpPr>
        <dsp:cNvPr id="0" name=""/>
        <dsp:cNvSpPr/>
      </dsp:nvSpPr>
      <dsp:spPr>
        <a:xfrm>
          <a:off x="-4825641" y="-739572"/>
          <a:ext cx="5747590" cy="5747590"/>
        </a:xfrm>
        <a:prstGeom prst="blockArc">
          <a:avLst>
            <a:gd name="adj1" fmla="val 18900000"/>
            <a:gd name="adj2" fmla="val 2700000"/>
            <a:gd name="adj3" fmla="val 376"/>
          </a:avLst>
        </a:prstGeom>
        <a:noFill/>
        <a:ln w="12700" cap="flat" cmpd="sng" algn="ctr">
          <a:solidFill>
            <a:schemeClr val="accent5">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15B2AC9-3A55-46C9-9A76-59BB6E2F567E}">
      <dsp:nvSpPr>
        <dsp:cNvPr id="0" name=""/>
        <dsp:cNvSpPr/>
      </dsp:nvSpPr>
      <dsp:spPr>
        <a:xfrm>
          <a:off x="482823" y="328158"/>
          <a:ext cx="5044780" cy="65665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222" tIns="48260" rIns="48260" bIns="48260" numCol="1" spcCol="1270" anchor="ctr" anchorCtr="0">
          <a:noAutofit/>
        </a:bodyPr>
        <a:lstStyle/>
        <a:p>
          <a:pPr marL="0" lvl="0" indent="0" algn="l" defTabSz="844550">
            <a:lnSpc>
              <a:spcPct val="90000"/>
            </a:lnSpc>
            <a:spcBef>
              <a:spcPct val="0"/>
            </a:spcBef>
            <a:spcAft>
              <a:spcPct val="35000"/>
            </a:spcAft>
            <a:buNone/>
          </a:pPr>
          <a:r>
            <a:rPr lang="ru-UA" sz="1900" kern="1200" dirty="0">
              <a:solidFill>
                <a:schemeClr val="tx1"/>
              </a:solidFill>
            </a:rPr>
            <a:t>позитивно ставляться до культурного різноманіття</a:t>
          </a:r>
        </a:p>
      </dsp:txBody>
      <dsp:txXfrm>
        <a:off x="482823" y="328158"/>
        <a:ext cx="5044780" cy="656657"/>
      </dsp:txXfrm>
    </dsp:sp>
    <dsp:sp modelId="{FC31438A-F47B-4115-BC54-9233934C5C9B}">
      <dsp:nvSpPr>
        <dsp:cNvPr id="0" name=""/>
        <dsp:cNvSpPr/>
      </dsp:nvSpPr>
      <dsp:spPr>
        <a:xfrm>
          <a:off x="72412" y="246075"/>
          <a:ext cx="820821" cy="820821"/>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686E74DC-569D-4679-95A2-646DEF5FFB5B}">
      <dsp:nvSpPr>
        <dsp:cNvPr id="0" name=""/>
        <dsp:cNvSpPr/>
      </dsp:nvSpPr>
      <dsp:spPr>
        <a:xfrm>
          <a:off x="859300" y="1313315"/>
          <a:ext cx="4668303" cy="65665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222" tIns="48260" rIns="48260" bIns="48260" numCol="1" spcCol="1270" anchor="ctr" anchorCtr="0">
          <a:noAutofit/>
        </a:bodyPr>
        <a:lstStyle/>
        <a:p>
          <a:pPr marL="0" lvl="0" indent="0" algn="l" defTabSz="844550">
            <a:lnSpc>
              <a:spcPct val="90000"/>
            </a:lnSpc>
            <a:spcBef>
              <a:spcPct val="0"/>
            </a:spcBef>
            <a:spcAft>
              <a:spcPct val="35000"/>
            </a:spcAft>
            <a:buNone/>
          </a:pPr>
          <a:r>
            <a:rPr lang="ru-UA" sz="1900" kern="1200" dirty="0">
              <a:solidFill>
                <a:schemeClr val="tx1"/>
              </a:solidFill>
            </a:rPr>
            <a:t>цікавляться традиціями інших народів</a:t>
          </a:r>
        </a:p>
      </dsp:txBody>
      <dsp:txXfrm>
        <a:off x="859300" y="1313315"/>
        <a:ext cx="4668303" cy="656657"/>
      </dsp:txXfrm>
    </dsp:sp>
    <dsp:sp modelId="{33E5DB43-F39B-4471-AF5B-3DE6D87C854C}">
      <dsp:nvSpPr>
        <dsp:cNvPr id="0" name=""/>
        <dsp:cNvSpPr/>
      </dsp:nvSpPr>
      <dsp:spPr>
        <a:xfrm>
          <a:off x="448889" y="1231232"/>
          <a:ext cx="820821" cy="820821"/>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78083FF-AB23-491C-9049-3AB939ADCD81}">
      <dsp:nvSpPr>
        <dsp:cNvPr id="0" name=""/>
        <dsp:cNvSpPr/>
      </dsp:nvSpPr>
      <dsp:spPr>
        <a:xfrm>
          <a:off x="859300" y="2298472"/>
          <a:ext cx="4668303" cy="65665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222" tIns="48260" rIns="48260" bIns="48260" numCol="1" spcCol="1270" anchor="ctr" anchorCtr="0">
          <a:noAutofit/>
        </a:bodyPr>
        <a:lstStyle/>
        <a:p>
          <a:pPr marL="0" lvl="0" indent="0" algn="l" defTabSz="844550">
            <a:lnSpc>
              <a:spcPct val="90000"/>
            </a:lnSpc>
            <a:spcBef>
              <a:spcPct val="0"/>
            </a:spcBef>
            <a:spcAft>
              <a:spcPct val="35000"/>
            </a:spcAft>
            <a:buNone/>
          </a:pPr>
          <a:r>
            <a:rPr lang="ru-UA" sz="1900" kern="1200" dirty="0">
              <a:solidFill>
                <a:schemeClr val="tx1"/>
              </a:solidFill>
            </a:rPr>
            <a:t>хоча б раз відвідували заклади національної кухні</a:t>
          </a:r>
        </a:p>
      </dsp:txBody>
      <dsp:txXfrm>
        <a:off x="859300" y="2298472"/>
        <a:ext cx="4668303" cy="656657"/>
      </dsp:txXfrm>
    </dsp:sp>
    <dsp:sp modelId="{AB45FBAC-E81D-46F7-AFC3-4D7C12DD0DAB}">
      <dsp:nvSpPr>
        <dsp:cNvPr id="0" name=""/>
        <dsp:cNvSpPr/>
      </dsp:nvSpPr>
      <dsp:spPr>
        <a:xfrm>
          <a:off x="448889" y="2216390"/>
          <a:ext cx="820821" cy="820821"/>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768E5BB-1CC8-46D6-803E-A876DB7B040D}">
      <dsp:nvSpPr>
        <dsp:cNvPr id="0" name=""/>
        <dsp:cNvSpPr/>
      </dsp:nvSpPr>
      <dsp:spPr>
        <a:xfrm>
          <a:off x="482823" y="3283629"/>
          <a:ext cx="5044780" cy="65665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222" tIns="48260" rIns="48260" bIns="48260" numCol="1" spcCol="1270" anchor="ctr" anchorCtr="0">
          <a:noAutofit/>
        </a:bodyPr>
        <a:lstStyle/>
        <a:p>
          <a:pPr marL="0" lvl="0" indent="0" algn="l" defTabSz="844550">
            <a:lnSpc>
              <a:spcPct val="90000"/>
            </a:lnSpc>
            <a:spcBef>
              <a:spcPct val="0"/>
            </a:spcBef>
            <a:spcAft>
              <a:spcPct val="35000"/>
            </a:spcAft>
            <a:buNone/>
          </a:pPr>
          <a:r>
            <a:rPr lang="ru-UA" sz="1900" kern="1200" dirty="0">
              <a:solidFill>
                <a:schemeClr val="tx1"/>
              </a:solidFill>
            </a:rPr>
            <a:t>вважають, що культурна різноманітність робить місто більш цікавим</a:t>
          </a:r>
        </a:p>
      </dsp:txBody>
      <dsp:txXfrm>
        <a:off x="482823" y="3283629"/>
        <a:ext cx="5044780" cy="656657"/>
      </dsp:txXfrm>
    </dsp:sp>
    <dsp:sp modelId="{C3A82BA1-78EC-4A91-8CE3-E987961E469E}">
      <dsp:nvSpPr>
        <dsp:cNvPr id="0" name=""/>
        <dsp:cNvSpPr/>
      </dsp:nvSpPr>
      <dsp:spPr>
        <a:xfrm>
          <a:off x="72412" y="3201547"/>
          <a:ext cx="820821" cy="820821"/>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BAF1B-EC1B-4E8F-8FC3-FC972904FFD1}">
      <dsp:nvSpPr>
        <dsp:cNvPr id="0" name=""/>
        <dsp:cNvSpPr/>
      </dsp:nvSpPr>
      <dsp:spPr>
        <a:xfrm>
          <a:off x="0" y="42104"/>
          <a:ext cx="4797287" cy="782089"/>
        </a:xfrm>
        <a:prstGeom prst="roundRect">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92075" algn="ctr" defTabSz="622300">
            <a:lnSpc>
              <a:spcPct val="90000"/>
            </a:lnSpc>
            <a:spcBef>
              <a:spcPct val="0"/>
            </a:spcBef>
            <a:spcAft>
              <a:spcPct val="35000"/>
            </a:spcAft>
            <a:buNone/>
          </a:pPr>
          <a:r>
            <a:rPr lang="ru-RU" sz="1400" b="1" kern="1200" dirty="0">
              <a:solidFill>
                <a:schemeClr val="bg1"/>
              </a:solidFill>
            </a:rPr>
            <a:t>АКТИВНІ НАЦІОНАЛЬНІ ГРОМАДИ ТА ЦЕНТРИ м. ДНІПРО:</a:t>
          </a:r>
          <a:endParaRPr lang="ru-UA" sz="1400" kern="1200" dirty="0">
            <a:solidFill>
              <a:schemeClr val="bg1"/>
            </a:solidFill>
          </a:endParaRPr>
        </a:p>
      </dsp:txBody>
      <dsp:txXfrm>
        <a:off x="38178" y="80282"/>
        <a:ext cx="4720931" cy="705733"/>
      </dsp:txXfrm>
    </dsp:sp>
    <dsp:sp modelId="{2C501E58-4FEE-456F-A216-91C5FC79228F}">
      <dsp:nvSpPr>
        <dsp:cNvPr id="0" name=""/>
        <dsp:cNvSpPr/>
      </dsp:nvSpPr>
      <dsp:spPr>
        <a:xfrm>
          <a:off x="0" y="922297"/>
          <a:ext cx="4797287" cy="782089"/>
        </a:xfrm>
        <a:prstGeom prst="roundRect">
          <a:avLst/>
        </a:prstGeom>
        <a:gradFill rotWithShape="0">
          <a:gsLst>
            <a:gs pos="0">
              <a:schemeClr val="accent5">
                <a:alpha val="90000"/>
                <a:hueOff val="0"/>
                <a:satOff val="0"/>
                <a:lumOff val="0"/>
                <a:alphaOff val="-5714"/>
                <a:satMod val="103000"/>
                <a:lumMod val="102000"/>
                <a:tint val="94000"/>
              </a:schemeClr>
            </a:gs>
            <a:gs pos="50000">
              <a:schemeClr val="accent5">
                <a:alpha val="90000"/>
                <a:hueOff val="0"/>
                <a:satOff val="0"/>
                <a:lumOff val="0"/>
                <a:alphaOff val="-5714"/>
                <a:satMod val="110000"/>
                <a:lumMod val="100000"/>
                <a:shade val="100000"/>
              </a:schemeClr>
            </a:gs>
            <a:gs pos="100000">
              <a:schemeClr val="accent5">
                <a:alpha val="90000"/>
                <a:hueOff val="0"/>
                <a:satOff val="0"/>
                <a:lumOff val="0"/>
                <a:alphaOff val="-5714"/>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chemeClr val="tx1"/>
              </a:solidFill>
            </a:rPr>
            <a:t>Вірменська громада</a:t>
          </a:r>
          <a:r>
            <a:rPr lang="ru-RU" sz="1400" kern="1200" dirty="0">
              <a:solidFill>
                <a:schemeClr val="tx1"/>
              </a:solidFill>
            </a:rPr>
            <a:t>: Вірменська Апостольська Церква та культурні центри.</a:t>
          </a:r>
          <a:endParaRPr lang="ru-UA" sz="1400" kern="1200" dirty="0">
            <a:solidFill>
              <a:schemeClr val="tx1"/>
            </a:solidFill>
          </a:endParaRPr>
        </a:p>
      </dsp:txBody>
      <dsp:txXfrm>
        <a:off x="38178" y="960475"/>
        <a:ext cx="4720931" cy="705733"/>
      </dsp:txXfrm>
    </dsp:sp>
    <dsp:sp modelId="{B08EBA3F-395B-4938-A374-3E357EA4B995}">
      <dsp:nvSpPr>
        <dsp:cNvPr id="0" name=""/>
        <dsp:cNvSpPr/>
      </dsp:nvSpPr>
      <dsp:spPr>
        <a:xfrm>
          <a:off x="0" y="1744706"/>
          <a:ext cx="4797287" cy="782089"/>
        </a:xfrm>
        <a:prstGeom prst="roundRect">
          <a:avLst/>
        </a:prstGeom>
        <a:gradFill rotWithShape="0">
          <a:gsLst>
            <a:gs pos="0">
              <a:schemeClr val="accent5">
                <a:alpha val="90000"/>
                <a:hueOff val="0"/>
                <a:satOff val="0"/>
                <a:lumOff val="0"/>
                <a:alphaOff val="-11429"/>
                <a:satMod val="103000"/>
                <a:lumMod val="102000"/>
                <a:tint val="94000"/>
              </a:schemeClr>
            </a:gs>
            <a:gs pos="50000">
              <a:schemeClr val="accent5">
                <a:alpha val="90000"/>
                <a:hueOff val="0"/>
                <a:satOff val="0"/>
                <a:lumOff val="0"/>
                <a:alphaOff val="-11429"/>
                <a:satMod val="110000"/>
                <a:lumMod val="100000"/>
                <a:shade val="100000"/>
              </a:schemeClr>
            </a:gs>
            <a:gs pos="100000">
              <a:schemeClr val="accent5">
                <a:alpha val="90000"/>
                <a:hueOff val="0"/>
                <a:satOff val="0"/>
                <a:lumOff val="0"/>
                <a:alphaOff val="-11429"/>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chemeClr val="tx1"/>
              </a:solidFill>
            </a:rPr>
            <a:t>Єврейська громада</a:t>
          </a:r>
          <a:r>
            <a:rPr lang="ru-RU" sz="1400" kern="1200" dirty="0">
              <a:solidFill>
                <a:schemeClr val="tx1"/>
              </a:solidFill>
            </a:rPr>
            <a:t>: Центр «Менора» (один з найбільших у світі).</a:t>
          </a:r>
          <a:endParaRPr lang="ru-UA" sz="1400" kern="1200" dirty="0">
            <a:solidFill>
              <a:schemeClr val="tx1"/>
            </a:solidFill>
          </a:endParaRPr>
        </a:p>
      </dsp:txBody>
      <dsp:txXfrm>
        <a:off x="38178" y="1782884"/>
        <a:ext cx="4720931" cy="705733"/>
      </dsp:txXfrm>
    </dsp:sp>
    <dsp:sp modelId="{1D612713-9EB3-42DB-A0C6-0A00783E22A9}">
      <dsp:nvSpPr>
        <dsp:cNvPr id="0" name=""/>
        <dsp:cNvSpPr/>
      </dsp:nvSpPr>
      <dsp:spPr>
        <a:xfrm>
          <a:off x="0" y="2567115"/>
          <a:ext cx="4797287" cy="782089"/>
        </a:xfrm>
        <a:prstGeom prst="roundRect">
          <a:avLst/>
        </a:prstGeom>
        <a:gradFill rotWithShape="0">
          <a:gsLst>
            <a:gs pos="0">
              <a:schemeClr val="accent5">
                <a:alpha val="90000"/>
                <a:hueOff val="0"/>
                <a:satOff val="0"/>
                <a:lumOff val="0"/>
                <a:alphaOff val="-17143"/>
                <a:satMod val="103000"/>
                <a:lumMod val="102000"/>
                <a:tint val="94000"/>
              </a:schemeClr>
            </a:gs>
            <a:gs pos="50000">
              <a:schemeClr val="accent5">
                <a:alpha val="90000"/>
                <a:hueOff val="0"/>
                <a:satOff val="0"/>
                <a:lumOff val="0"/>
                <a:alphaOff val="-17143"/>
                <a:satMod val="110000"/>
                <a:lumMod val="100000"/>
                <a:shade val="100000"/>
              </a:schemeClr>
            </a:gs>
            <a:gs pos="100000">
              <a:schemeClr val="accent5">
                <a:alpha val="90000"/>
                <a:hueOff val="0"/>
                <a:satOff val="0"/>
                <a:lumOff val="0"/>
                <a:alphaOff val="-17143"/>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chemeClr val="tx1"/>
              </a:solidFill>
            </a:rPr>
            <a:t>Азербайджанська громада</a:t>
          </a:r>
          <a:r>
            <a:rPr lang="ru-RU" sz="1400" kern="1200" dirty="0">
              <a:solidFill>
                <a:schemeClr val="tx1"/>
              </a:solidFill>
            </a:rPr>
            <a:t>: Дніпропетровська обласна громадська організація «Азербайджанський молодіжний центр».</a:t>
          </a:r>
          <a:endParaRPr lang="ru-UA" sz="1400" kern="1200" dirty="0">
            <a:solidFill>
              <a:schemeClr val="tx1"/>
            </a:solidFill>
          </a:endParaRPr>
        </a:p>
      </dsp:txBody>
      <dsp:txXfrm>
        <a:off x="38178" y="2605293"/>
        <a:ext cx="4720931" cy="705733"/>
      </dsp:txXfrm>
    </dsp:sp>
    <dsp:sp modelId="{F8DB4F4D-F0B8-4073-993E-64169C35955B}">
      <dsp:nvSpPr>
        <dsp:cNvPr id="0" name=""/>
        <dsp:cNvSpPr/>
      </dsp:nvSpPr>
      <dsp:spPr>
        <a:xfrm>
          <a:off x="0" y="3389525"/>
          <a:ext cx="4797287" cy="782089"/>
        </a:xfrm>
        <a:prstGeom prst="roundRect">
          <a:avLst/>
        </a:prstGeom>
        <a:gradFill rotWithShape="0">
          <a:gsLst>
            <a:gs pos="0">
              <a:schemeClr val="accent5">
                <a:alpha val="90000"/>
                <a:hueOff val="0"/>
                <a:satOff val="0"/>
                <a:lumOff val="0"/>
                <a:alphaOff val="-22857"/>
                <a:satMod val="103000"/>
                <a:lumMod val="102000"/>
                <a:tint val="94000"/>
              </a:schemeClr>
            </a:gs>
            <a:gs pos="50000">
              <a:schemeClr val="accent5">
                <a:alpha val="90000"/>
                <a:hueOff val="0"/>
                <a:satOff val="0"/>
                <a:lumOff val="0"/>
                <a:alphaOff val="-22857"/>
                <a:satMod val="110000"/>
                <a:lumMod val="100000"/>
                <a:shade val="100000"/>
              </a:schemeClr>
            </a:gs>
            <a:gs pos="100000">
              <a:schemeClr val="accent5">
                <a:alpha val="90000"/>
                <a:hueOff val="0"/>
                <a:satOff val="0"/>
                <a:lumOff val="0"/>
                <a:alphaOff val="-22857"/>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chemeClr val="tx1"/>
              </a:solidFill>
            </a:rPr>
            <a:t>Кримськотатарська громада</a:t>
          </a:r>
          <a:r>
            <a:rPr lang="ru-RU" sz="1400" kern="1200" dirty="0">
              <a:solidFill>
                <a:schemeClr val="tx1"/>
              </a:solidFill>
            </a:rPr>
            <a:t>: Осередкиспрямовані на підтримку культури та переселенців.</a:t>
          </a:r>
          <a:endParaRPr lang="ru-UA" sz="1400" kern="1200" dirty="0">
            <a:solidFill>
              <a:schemeClr val="tx1"/>
            </a:solidFill>
          </a:endParaRPr>
        </a:p>
      </dsp:txBody>
      <dsp:txXfrm>
        <a:off x="38178" y="3427703"/>
        <a:ext cx="4720931" cy="705733"/>
      </dsp:txXfrm>
    </dsp:sp>
    <dsp:sp modelId="{F7569E2C-2281-44C9-A609-3242EB944159}">
      <dsp:nvSpPr>
        <dsp:cNvPr id="0" name=""/>
        <dsp:cNvSpPr/>
      </dsp:nvSpPr>
      <dsp:spPr>
        <a:xfrm>
          <a:off x="0" y="4211934"/>
          <a:ext cx="4797287" cy="782089"/>
        </a:xfrm>
        <a:prstGeom prst="roundRect">
          <a:avLst/>
        </a:prstGeom>
        <a:gradFill rotWithShape="0">
          <a:gsLst>
            <a:gs pos="0">
              <a:schemeClr val="accent5">
                <a:alpha val="90000"/>
                <a:hueOff val="0"/>
                <a:satOff val="0"/>
                <a:lumOff val="0"/>
                <a:alphaOff val="-28571"/>
                <a:satMod val="103000"/>
                <a:lumMod val="102000"/>
                <a:tint val="94000"/>
              </a:schemeClr>
            </a:gs>
            <a:gs pos="50000">
              <a:schemeClr val="accent5">
                <a:alpha val="90000"/>
                <a:hueOff val="0"/>
                <a:satOff val="0"/>
                <a:lumOff val="0"/>
                <a:alphaOff val="-28571"/>
                <a:satMod val="110000"/>
                <a:lumMod val="100000"/>
                <a:shade val="100000"/>
              </a:schemeClr>
            </a:gs>
            <a:gs pos="100000">
              <a:schemeClr val="accent5">
                <a:alpha val="90000"/>
                <a:hueOff val="0"/>
                <a:satOff val="0"/>
                <a:lumOff val="0"/>
                <a:alphaOff val="-28571"/>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chemeClr val="tx1"/>
              </a:solidFill>
            </a:rPr>
            <a:t>Німецька громада</a:t>
          </a:r>
          <a:r>
            <a:rPr lang="ru-RU" sz="1400" kern="1200" dirty="0">
              <a:solidFill>
                <a:schemeClr val="tx1"/>
              </a:solidFill>
            </a:rPr>
            <a:t>: Товариства німців «Відергебурт».</a:t>
          </a:r>
          <a:endParaRPr lang="ru-UA" sz="1400" kern="1200" dirty="0">
            <a:solidFill>
              <a:schemeClr val="tx1"/>
            </a:solidFill>
          </a:endParaRPr>
        </a:p>
      </dsp:txBody>
      <dsp:txXfrm>
        <a:off x="38178" y="4250112"/>
        <a:ext cx="4720931" cy="705733"/>
      </dsp:txXfrm>
    </dsp:sp>
    <dsp:sp modelId="{E78F9F76-1BF2-46DA-B451-BC899C85051C}">
      <dsp:nvSpPr>
        <dsp:cNvPr id="0" name=""/>
        <dsp:cNvSpPr/>
      </dsp:nvSpPr>
      <dsp:spPr>
        <a:xfrm>
          <a:off x="0" y="5034343"/>
          <a:ext cx="4797287" cy="782089"/>
        </a:xfrm>
        <a:prstGeom prst="roundRect">
          <a:avLst/>
        </a:prstGeom>
        <a:gradFill rotWithShape="0">
          <a:gsLst>
            <a:gs pos="0">
              <a:schemeClr val="accent5">
                <a:alpha val="90000"/>
                <a:hueOff val="0"/>
                <a:satOff val="0"/>
                <a:lumOff val="0"/>
                <a:alphaOff val="-34286"/>
                <a:satMod val="103000"/>
                <a:lumMod val="102000"/>
                <a:tint val="94000"/>
              </a:schemeClr>
            </a:gs>
            <a:gs pos="50000">
              <a:schemeClr val="accent5">
                <a:alpha val="90000"/>
                <a:hueOff val="0"/>
                <a:satOff val="0"/>
                <a:lumOff val="0"/>
                <a:alphaOff val="-34286"/>
                <a:satMod val="110000"/>
                <a:lumMod val="100000"/>
                <a:shade val="100000"/>
              </a:schemeClr>
            </a:gs>
            <a:gs pos="100000">
              <a:schemeClr val="accent5">
                <a:alpha val="90000"/>
                <a:hueOff val="0"/>
                <a:satOff val="0"/>
                <a:lumOff val="0"/>
                <a:alphaOff val="-34286"/>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chemeClr val="tx1"/>
              </a:solidFill>
            </a:rPr>
            <a:t>Польська громада</a:t>
          </a:r>
          <a:r>
            <a:rPr lang="ru-RU" sz="1400" kern="1200" dirty="0">
              <a:solidFill>
                <a:schemeClr val="tx1"/>
              </a:solidFill>
            </a:rPr>
            <a:t>: Товариство польської культури ім. св. Івана Павла </a:t>
          </a:r>
          <a:r>
            <a:rPr lang="en-US" sz="1400" kern="1200" dirty="0">
              <a:solidFill>
                <a:schemeClr val="tx1"/>
              </a:solidFill>
            </a:rPr>
            <a:t>II.</a:t>
          </a:r>
          <a:endParaRPr lang="ru-UA" sz="1400" kern="1200" dirty="0">
            <a:solidFill>
              <a:schemeClr val="tx1"/>
            </a:solidFill>
          </a:endParaRPr>
        </a:p>
      </dsp:txBody>
      <dsp:txXfrm>
        <a:off x="38178" y="5072521"/>
        <a:ext cx="4720931" cy="705733"/>
      </dsp:txXfrm>
    </dsp:sp>
    <dsp:sp modelId="{319A4393-2D62-4774-A6E6-2B0C866B8FE4}">
      <dsp:nvSpPr>
        <dsp:cNvPr id="0" name=""/>
        <dsp:cNvSpPr/>
      </dsp:nvSpPr>
      <dsp:spPr>
        <a:xfrm>
          <a:off x="0" y="5856752"/>
          <a:ext cx="4797287" cy="782089"/>
        </a:xfrm>
        <a:prstGeom prst="roundRect">
          <a:avLst/>
        </a:prstGeom>
        <a:gradFill rotWithShape="0">
          <a:gsLst>
            <a:gs pos="0">
              <a:schemeClr val="accent5">
                <a:alpha val="90000"/>
                <a:hueOff val="0"/>
                <a:satOff val="0"/>
                <a:lumOff val="0"/>
                <a:alphaOff val="-40000"/>
                <a:satMod val="103000"/>
                <a:lumMod val="102000"/>
                <a:tint val="94000"/>
              </a:schemeClr>
            </a:gs>
            <a:gs pos="50000">
              <a:schemeClr val="accent5">
                <a:alpha val="90000"/>
                <a:hueOff val="0"/>
                <a:satOff val="0"/>
                <a:lumOff val="0"/>
                <a:alphaOff val="-40000"/>
                <a:satMod val="110000"/>
                <a:lumMod val="100000"/>
                <a:shade val="100000"/>
              </a:schemeClr>
            </a:gs>
            <a:gs pos="100000">
              <a:schemeClr val="accent5">
                <a:alpha val="90000"/>
                <a:hueOff val="0"/>
                <a:satOff val="0"/>
                <a:lumOff val="0"/>
                <a:alphaOff val="-4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chemeClr val="tx1"/>
              </a:solidFill>
            </a:rPr>
            <a:t>Грузинська громада</a:t>
          </a:r>
          <a:r>
            <a:rPr lang="ru-RU" sz="1400" kern="1200" dirty="0">
              <a:solidFill>
                <a:schemeClr val="tx1"/>
              </a:solidFill>
            </a:rPr>
            <a:t>: Осередки культурної співпраці. </a:t>
          </a:r>
          <a:endParaRPr lang="ru-UA" sz="1400" kern="1200" dirty="0">
            <a:solidFill>
              <a:schemeClr val="tx1"/>
            </a:solidFill>
          </a:endParaRPr>
        </a:p>
      </dsp:txBody>
      <dsp:txXfrm>
        <a:off x="38178" y="5894930"/>
        <a:ext cx="4720931" cy="70573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D27BA2-E06B-4FCC-90C2-2BB7D5BE7483}" type="datetimeFigureOut">
              <a:rPr lang="ru-UA" smtClean="0"/>
              <a:t>06.04.2026</a:t>
            </a:fld>
            <a:endParaRPr lang="ru-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0FD89C-F424-48B4-869B-9A8960091422}" type="slidenum">
              <a:rPr lang="ru-UA" smtClean="0"/>
              <a:t>‹#›</a:t>
            </a:fld>
            <a:endParaRPr lang="ru-UA"/>
          </a:p>
        </p:txBody>
      </p:sp>
    </p:spTree>
    <p:extLst>
      <p:ext uri="{BB962C8B-B14F-4D97-AF65-F5344CB8AC3E}">
        <p14:creationId xmlns:p14="http://schemas.microsoft.com/office/powerpoint/2010/main" val="2844460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UA" dirty="0"/>
          </a:p>
        </p:txBody>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740FD89C-F424-48B4-869B-9A8960091422}" type="slidenum">
              <a:rPr lang="ru-UA" smtClean="0"/>
              <a:t>1</a:t>
            </a:fld>
            <a:endParaRPr lang="ru-UA" dirty="0"/>
          </a:p>
        </p:txBody>
      </p:sp>
    </p:spTree>
    <p:extLst>
      <p:ext uri="{BB962C8B-B14F-4D97-AF65-F5344CB8AC3E}">
        <p14:creationId xmlns:p14="http://schemas.microsoft.com/office/powerpoint/2010/main" val="3583052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UA" dirty="0"/>
          </a:p>
        </p:txBody>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740FD89C-F424-48B4-869B-9A8960091422}" type="slidenum">
              <a:rPr lang="ru-UA" smtClean="0"/>
              <a:t>3</a:t>
            </a:fld>
            <a:endParaRPr lang="ru-UA" dirty="0"/>
          </a:p>
        </p:txBody>
      </p:sp>
    </p:spTree>
    <p:extLst>
      <p:ext uri="{BB962C8B-B14F-4D97-AF65-F5344CB8AC3E}">
        <p14:creationId xmlns:p14="http://schemas.microsoft.com/office/powerpoint/2010/main" val="2026776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UA" dirty="0"/>
          </a:p>
        </p:txBody>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740FD89C-F424-48B4-869B-9A8960091422}" type="slidenum">
              <a:rPr lang="ru-UA" smtClean="0"/>
              <a:t>6</a:t>
            </a:fld>
            <a:endParaRPr lang="ru-UA" dirty="0"/>
          </a:p>
        </p:txBody>
      </p:sp>
    </p:spTree>
    <p:extLst>
      <p:ext uri="{BB962C8B-B14F-4D97-AF65-F5344CB8AC3E}">
        <p14:creationId xmlns:p14="http://schemas.microsoft.com/office/powerpoint/2010/main" val="953683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UA" dirty="0"/>
          </a:p>
        </p:txBody>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740FD89C-F424-48B4-869B-9A8960091422}" type="slidenum">
              <a:rPr lang="ru-UA" smtClean="0"/>
              <a:t>7</a:t>
            </a:fld>
            <a:endParaRPr lang="ru-UA" dirty="0"/>
          </a:p>
        </p:txBody>
      </p:sp>
    </p:spTree>
    <p:extLst>
      <p:ext uri="{BB962C8B-B14F-4D97-AF65-F5344CB8AC3E}">
        <p14:creationId xmlns:p14="http://schemas.microsoft.com/office/powerpoint/2010/main" val="1215567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UA" dirty="0"/>
          </a:p>
        </p:txBody>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740FD89C-F424-48B4-869B-9A8960091422}" type="slidenum">
              <a:rPr lang="ru-UA" smtClean="0"/>
              <a:t>11</a:t>
            </a:fld>
            <a:endParaRPr lang="ru-UA" dirty="0"/>
          </a:p>
        </p:txBody>
      </p:sp>
    </p:spTree>
    <p:extLst>
      <p:ext uri="{BB962C8B-B14F-4D97-AF65-F5344CB8AC3E}">
        <p14:creationId xmlns:p14="http://schemas.microsoft.com/office/powerpoint/2010/main" val="894469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UA" dirty="0"/>
          </a:p>
        </p:txBody>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740FD89C-F424-48B4-869B-9A8960091422}" type="slidenum">
              <a:rPr lang="ru-UA" smtClean="0"/>
              <a:t>12</a:t>
            </a:fld>
            <a:endParaRPr lang="ru-UA" dirty="0"/>
          </a:p>
        </p:txBody>
      </p:sp>
    </p:spTree>
    <p:extLst>
      <p:ext uri="{BB962C8B-B14F-4D97-AF65-F5344CB8AC3E}">
        <p14:creationId xmlns:p14="http://schemas.microsoft.com/office/powerpoint/2010/main" val="3123625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91355C-68BE-64E5-3F89-085A49D5BAF2}"/>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UA"/>
          </a:p>
        </p:txBody>
      </p:sp>
      <p:sp>
        <p:nvSpPr>
          <p:cNvPr id="3" name="Подзаголовок 2">
            <a:extLst>
              <a:ext uri="{FF2B5EF4-FFF2-40B4-BE49-F238E27FC236}">
                <a16:creationId xmlns:a16="http://schemas.microsoft.com/office/drawing/2014/main" id="{EF314459-11E4-6DD2-9473-E59BF2F955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UA"/>
          </a:p>
        </p:txBody>
      </p:sp>
      <p:sp>
        <p:nvSpPr>
          <p:cNvPr id="4" name="Дата 3">
            <a:extLst>
              <a:ext uri="{FF2B5EF4-FFF2-40B4-BE49-F238E27FC236}">
                <a16:creationId xmlns:a16="http://schemas.microsoft.com/office/drawing/2014/main" id="{CBB4E08C-B13A-634D-9450-4962B09565A8}"/>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5" name="Нижний колонтитул 4">
            <a:extLst>
              <a:ext uri="{FF2B5EF4-FFF2-40B4-BE49-F238E27FC236}">
                <a16:creationId xmlns:a16="http://schemas.microsoft.com/office/drawing/2014/main" id="{C87D5CAF-F652-490F-4C56-A8BCE0BADF71}"/>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E9B28000-3AF7-66A8-2487-76C99D87F710}"/>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4244002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13E4B1-B968-AE10-E3AD-8FF49DCE5BAF}"/>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F5341DEA-9F01-7948-5BB5-9B81E64CE1F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C9933E8B-D820-620F-B5AC-1FA1A6AFB234}"/>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5" name="Нижний колонтитул 4">
            <a:extLst>
              <a:ext uri="{FF2B5EF4-FFF2-40B4-BE49-F238E27FC236}">
                <a16:creationId xmlns:a16="http://schemas.microsoft.com/office/drawing/2014/main" id="{471B83A0-C5AC-3BA5-1680-836F14954F11}"/>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4BCBDC33-170E-2BB5-1CA5-13B749B40B23}"/>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207194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5B7EA1-3551-9C75-F2E7-FD551AC356B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UA"/>
          </a:p>
        </p:txBody>
      </p:sp>
      <p:sp>
        <p:nvSpPr>
          <p:cNvPr id="3" name="Текст 2">
            <a:extLst>
              <a:ext uri="{FF2B5EF4-FFF2-40B4-BE49-F238E27FC236}">
                <a16:creationId xmlns:a16="http://schemas.microsoft.com/office/drawing/2014/main" id="{70C08AB3-D3A7-E016-7C96-84F9940E6B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FB32D3A-31C6-0FF6-A1DA-DA2A8ADCF7FB}"/>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5" name="Нижний колонтитул 4">
            <a:extLst>
              <a:ext uri="{FF2B5EF4-FFF2-40B4-BE49-F238E27FC236}">
                <a16:creationId xmlns:a16="http://schemas.microsoft.com/office/drawing/2014/main" id="{3C967293-3A4F-EE66-5F3F-2C0983DC589B}"/>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ACD324A1-C50E-8E2C-9BA9-CABE225125A1}"/>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1271431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825F56-EE3B-DEA7-6702-4C1D17589AFD}"/>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9ABCB177-BAC9-6B1E-49EB-A3C8934C65E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Объект 3">
            <a:extLst>
              <a:ext uri="{FF2B5EF4-FFF2-40B4-BE49-F238E27FC236}">
                <a16:creationId xmlns:a16="http://schemas.microsoft.com/office/drawing/2014/main" id="{0A60145F-6E11-2978-1B75-F588EB73A0F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Дата 4">
            <a:extLst>
              <a:ext uri="{FF2B5EF4-FFF2-40B4-BE49-F238E27FC236}">
                <a16:creationId xmlns:a16="http://schemas.microsoft.com/office/drawing/2014/main" id="{3615C1FB-CD99-0BCF-EA0C-3F51F7214564}"/>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6" name="Нижний колонтитул 5">
            <a:extLst>
              <a:ext uri="{FF2B5EF4-FFF2-40B4-BE49-F238E27FC236}">
                <a16:creationId xmlns:a16="http://schemas.microsoft.com/office/drawing/2014/main" id="{2C5AD914-9D57-44D2-B9A8-EE1577A77683}"/>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149D51A4-12BB-4B78-B2AC-B0A1713FB312}"/>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3277107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9CB723-A051-EB04-705F-6C72B4612B89}"/>
              </a:ext>
            </a:extLst>
          </p:cNvPr>
          <p:cNvSpPr>
            <a:spLocks noGrp="1"/>
          </p:cNvSpPr>
          <p:nvPr>
            <p:ph type="title"/>
          </p:nvPr>
        </p:nvSpPr>
        <p:spPr>
          <a:xfrm>
            <a:off x="839788" y="365125"/>
            <a:ext cx="10515600" cy="1325563"/>
          </a:xfrm>
        </p:spPr>
        <p:txBody>
          <a:bodyPr/>
          <a:lstStyle/>
          <a:p>
            <a:r>
              <a:rPr lang="ru-RU"/>
              <a:t>Образец заголовка</a:t>
            </a:r>
            <a:endParaRPr lang="ru-UA"/>
          </a:p>
        </p:txBody>
      </p:sp>
      <p:sp>
        <p:nvSpPr>
          <p:cNvPr id="3" name="Текст 2">
            <a:extLst>
              <a:ext uri="{FF2B5EF4-FFF2-40B4-BE49-F238E27FC236}">
                <a16:creationId xmlns:a16="http://schemas.microsoft.com/office/drawing/2014/main" id="{75B48A77-7A2B-826C-F3DB-13F8466188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47D9392-112F-E133-6970-5B8958FCBA0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Текст 4">
            <a:extLst>
              <a:ext uri="{FF2B5EF4-FFF2-40B4-BE49-F238E27FC236}">
                <a16:creationId xmlns:a16="http://schemas.microsoft.com/office/drawing/2014/main" id="{5BF12F4E-B740-6F36-7F7B-94D9A94B87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72A12423-A361-06C1-23EA-72EB241E9770}"/>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7" name="Дата 6">
            <a:extLst>
              <a:ext uri="{FF2B5EF4-FFF2-40B4-BE49-F238E27FC236}">
                <a16:creationId xmlns:a16="http://schemas.microsoft.com/office/drawing/2014/main" id="{A61F1283-94CC-B555-1977-9A5587551CE5}"/>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8" name="Нижний колонтитул 7">
            <a:extLst>
              <a:ext uri="{FF2B5EF4-FFF2-40B4-BE49-F238E27FC236}">
                <a16:creationId xmlns:a16="http://schemas.microsoft.com/office/drawing/2014/main" id="{CE5183B9-7D83-D056-7950-412DD4E62D88}"/>
              </a:ext>
            </a:extLst>
          </p:cNvPr>
          <p:cNvSpPr>
            <a:spLocks noGrp="1"/>
          </p:cNvSpPr>
          <p:nvPr>
            <p:ph type="ftr" sz="quarter" idx="11"/>
          </p:nvPr>
        </p:nvSpPr>
        <p:spPr/>
        <p:txBody>
          <a:bodyPr/>
          <a:lstStyle/>
          <a:p>
            <a:endParaRPr lang="ru-UA"/>
          </a:p>
        </p:txBody>
      </p:sp>
      <p:sp>
        <p:nvSpPr>
          <p:cNvPr id="9" name="Номер слайда 8">
            <a:extLst>
              <a:ext uri="{FF2B5EF4-FFF2-40B4-BE49-F238E27FC236}">
                <a16:creationId xmlns:a16="http://schemas.microsoft.com/office/drawing/2014/main" id="{18AEC735-99E0-3767-6960-EF42F2A48228}"/>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2188992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663388-45CB-7F49-2546-D9118D44C69B}"/>
              </a:ext>
            </a:extLst>
          </p:cNvPr>
          <p:cNvSpPr>
            <a:spLocks noGrp="1"/>
          </p:cNvSpPr>
          <p:nvPr>
            <p:ph type="title"/>
          </p:nvPr>
        </p:nvSpPr>
        <p:spPr/>
        <p:txBody>
          <a:bodyPr/>
          <a:lstStyle/>
          <a:p>
            <a:r>
              <a:rPr lang="ru-RU"/>
              <a:t>Образец заголовка</a:t>
            </a:r>
            <a:endParaRPr lang="ru-UA"/>
          </a:p>
        </p:txBody>
      </p:sp>
      <p:sp>
        <p:nvSpPr>
          <p:cNvPr id="3" name="Дата 2">
            <a:extLst>
              <a:ext uri="{FF2B5EF4-FFF2-40B4-BE49-F238E27FC236}">
                <a16:creationId xmlns:a16="http://schemas.microsoft.com/office/drawing/2014/main" id="{AB3D13C4-6B71-42D5-DF3F-6D8CCED5844E}"/>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4" name="Нижний колонтитул 3">
            <a:extLst>
              <a:ext uri="{FF2B5EF4-FFF2-40B4-BE49-F238E27FC236}">
                <a16:creationId xmlns:a16="http://schemas.microsoft.com/office/drawing/2014/main" id="{F2D05292-ED22-1F25-4AEA-ACC637CB198A}"/>
              </a:ext>
            </a:extLst>
          </p:cNvPr>
          <p:cNvSpPr>
            <a:spLocks noGrp="1"/>
          </p:cNvSpPr>
          <p:nvPr>
            <p:ph type="ftr" sz="quarter" idx="11"/>
          </p:nvPr>
        </p:nvSpPr>
        <p:spPr/>
        <p:txBody>
          <a:bodyPr/>
          <a:lstStyle/>
          <a:p>
            <a:endParaRPr lang="ru-UA"/>
          </a:p>
        </p:txBody>
      </p:sp>
      <p:sp>
        <p:nvSpPr>
          <p:cNvPr id="5" name="Номер слайда 4">
            <a:extLst>
              <a:ext uri="{FF2B5EF4-FFF2-40B4-BE49-F238E27FC236}">
                <a16:creationId xmlns:a16="http://schemas.microsoft.com/office/drawing/2014/main" id="{F2211383-18FD-582C-11E7-E83F518795A9}"/>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3385830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0EFB51C-7D01-FD09-BD24-10312FE147A4}"/>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3" name="Нижний колонтитул 2">
            <a:extLst>
              <a:ext uri="{FF2B5EF4-FFF2-40B4-BE49-F238E27FC236}">
                <a16:creationId xmlns:a16="http://schemas.microsoft.com/office/drawing/2014/main" id="{84A6A4C7-AB95-3D43-C5B5-E269134CCA7B}"/>
              </a:ext>
            </a:extLst>
          </p:cNvPr>
          <p:cNvSpPr>
            <a:spLocks noGrp="1"/>
          </p:cNvSpPr>
          <p:nvPr>
            <p:ph type="ftr" sz="quarter" idx="11"/>
          </p:nvPr>
        </p:nvSpPr>
        <p:spPr/>
        <p:txBody>
          <a:bodyPr/>
          <a:lstStyle/>
          <a:p>
            <a:endParaRPr lang="ru-UA"/>
          </a:p>
        </p:txBody>
      </p:sp>
      <p:sp>
        <p:nvSpPr>
          <p:cNvPr id="4" name="Номер слайда 3">
            <a:extLst>
              <a:ext uri="{FF2B5EF4-FFF2-40B4-BE49-F238E27FC236}">
                <a16:creationId xmlns:a16="http://schemas.microsoft.com/office/drawing/2014/main" id="{D699F5C8-F568-3810-AFF5-F5D0F438EA40}"/>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3164537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6FF968-8BF2-C848-AF83-E94CA4C5D44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Объект 2">
            <a:extLst>
              <a:ext uri="{FF2B5EF4-FFF2-40B4-BE49-F238E27FC236}">
                <a16:creationId xmlns:a16="http://schemas.microsoft.com/office/drawing/2014/main" id="{E16BBD3F-CBF3-3AD3-D771-F7E48FBF34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Текст 3">
            <a:extLst>
              <a:ext uri="{FF2B5EF4-FFF2-40B4-BE49-F238E27FC236}">
                <a16:creationId xmlns:a16="http://schemas.microsoft.com/office/drawing/2014/main" id="{98D827FC-2B24-6BE3-EA2A-99134378C9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B0B10E8-9A51-7482-19E6-1D5F9DAB031F}"/>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6" name="Нижний колонтитул 5">
            <a:extLst>
              <a:ext uri="{FF2B5EF4-FFF2-40B4-BE49-F238E27FC236}">
                <a16:creationId xmlns:a16="http://schemas.microsoft.com/office/drawing/2014/main" id="{9639DFC5-9A21-59D8-C878-A01AB5E82900}"/>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82233B4C-8868-820C-B604-9A78D9A150B8}"/>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3759383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30C3A6-9333-0D7E-583E-81658DF295E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Рисунок 2">
            <a:extLst>
              <a:ext uri="{FF2B5EF4-FFF2-40B4-BE49-F238E27FC236}">
                <a16:creationId xmlns:a16="http://schemas.microsoft.com/office/drawing/2014/main" id="{F1C13811-6BEB-FC89-4A26-F81948B1CE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UA"/>
          </a:p>
        </p:txBody>
      </p:sp>
      <p:sp>
        <p:nvSpPr>
          <p:cNvPr id="4" name="Текст 3">
            <a:extLst>
              <a:ext uri="{FF2B5EF4-FFF2-40B4-BE49-F238E27FC236}">
                <a16:creationId xmlns:a16="http://schemas.microsoft.com/office/drawing/2014/main" id="{595A36CD-1A63-5A43-5EEF-CC49FD4A4A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5DF0CBD-8535-1208-C9DE-480C2CEA2A68}"/>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6" name="Нижний колонтитул 5">
            <a:extLst>
              <a:ext uri="{FF2B5EF4-FFF2-40B4-BE49-F238E27FC236}">
                <a16:creationId xmlns:a16="http://schemas.microsoft.com/office/drawing/2014/main" id="{6A94F66C-CD79-2C61-2982-3121994F6473}"/>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2FE55E31-FE1C-192D-0333-83CFF4D47074}"/>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2295107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9BD76F-2399-7126-C544-FD2CD4AC3CF9}"/>
              </a:ext>
            </a:extLst>
          </p:cNvPr>
          <p:cNvSpPr>
            <a:spLocks noGrp="1"/>
          </p:cNvSpPr>
          <p:nvPr>
            <p:ph type="title"/>
          </p:nvPr>
        </p:nvSpPr>
        <p:spPr/>
        <p:txBody>
          <a:bodyPr/>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B17ADAF4-F5E4-3728-5D01-21BEE4ECC4E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BC3374A5-BF24-7043-0D60-28ED02BC676A}"/>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5" name="Нижний колонтитул 4">
            <a:extLst>
              <a:ext uri="{FF2B5EF4-FFF2-40B4-BE49-F238E27FC236}">
                <a16:creationId xmlns:a16="http://schemas.microsoft.com/office/drawing/2014/main" id="{D7E807C7-CC20-E526-306F-33ECE5391A7F}"/>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8B7C658B-61F5-7248-8939-DAEECCC68618}"/>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746883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9687BD27-4BDF-1C72-1B78-9FBC60D764B2}"/>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912FE06C-1AFB-D8DD-6129-0377DCB0537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82CA34B0-704A-B20D-23ED-CCFE076C4EC8}"/>
              </a:ext>
            </a:extLst>
          </p:cNvPr>
          <p:cNvSpPr>
            <a:spLocks noGrp="1"/>
          </p:cNvSpPr>
          <p:nvPr>
            <p:ph type="dt" sz="half" idx="10"/>
          </p:nvPr>
        </p:nvSpPr>
        <p:spPr/>
        <p:txBody>
          <a:bodyPr/>
          <a:lstStyle/>
          <a:p>
            <a:fld id="{5FFF86B3-A72A-4CDA-9FC2-DD99195B4B82}" type="datetimeFigureOut">
              <a:rPr lang="ru-UA" smtClean="0"/>
              <a:t>06.04.2026</a:t>
            </a:fld>
            <a:endParaRPr lang="ru-UA"/>
          </a:p>
        </p:txBody>
      </p:sp>
      <p:sp>
        <p:nvSpPr>
          <p:cNvPr id="5" name="Нижний колонтитул 4">
            <a:extLst>
              <a:ext uri="{FF2B5EF4-FFF2-40B4-BE49-F238E27FC236}">
                <a16:creationId xmlns:a16="http://schemas.microsoft.com/office/drawing/2014/main" id="{BEB9252B-8F5D-A75F-EABF-9FF7D8410CC4}"/>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4CCECF12-70E5-50D5-D302-66BC084C235C}"/>
              </a:ext>
            </a:extLst>
          </p:cNvPr>
          <p:cNvSpPr>
            <a:spLocks noGrp="1"/>
          </p:cNvSpPr>
          <p:nvPr>
            <p:ph type="sldNum" sz="quarter" idx="12"/>
          </p:nvPr>
        </p:nvSpPr>
        <p:spPr/>
        <p:txBody>
          <a:bodyPr/>
          <a:lstStyle/>
          <a:p>
            <a:fld id="{15DD7AA1-0AA6-4CF7-9D88-9DDFC5282749}" type="slidenum">
              <a:rPr lang="ru-UA" smtClean="0"/>
              <a:t>‹#›</a:t>
            </a:fld>
            <a:endParaRPr lang="ru-UA"/>
          </a:p>
        </p:txBody>
      </p:sp>
    </p:spTree>
    <p:extLst>
      <p:ext uri="{BB962C8B-B14F-4D97-AF65-F5344CB8AC3E}">
        <p14:creationId xmlns:p14="http://schemas.microsoft.com/office/powerpoint/2010/main" val="252850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A84785-C466-5688-FE86-3958A2C569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UA"/>
          </a:p>
        </p:txBody>
      </p:sp>
      <p:sp>
        <p:nvSpPr>
          <p:cNvPr id="3" name="Текст 2">
            <a:extLst>
              <a:ext uri="{FF2B5EF4-FFF2-40B4-BE49-F238E27FC236}">
                <a16:creationId xmlns:a16="http://schemas.microsoft.com/office/drawing/2014/main" id="{322DA289-B232-978A-273F-0F3C340FE3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09FA7345-EA8C-889B-FBFD-245671323E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FF86B3-A72A-4CDA-9FC2-DD99195B4B82}" type="datetimeFigureOut">
              <a:rPr lang="ru-UA" smtClean="0"/>
              <a:t>06.04.2026</a:t>
            </a:fld>
            <a:endParaRPr lang="ru-UA"/>
          </a:p>
        </p:txBody>
      </p:sp>
      <p:sp>
        <p:nvSpPr>
          <p:cNvPr id="5" name="Нижний колонтитул 4">
            <a:extLst>
              <a:ext uri="{FF2B5EF4-FFF2-40B4-BE49-F238E27FC236}">
                <a16:creationId xmlns:a16="http://schemas.microsoft.com/office/drawing/2014/main" id="{7C3FF93F-882A-1327-6E35-5F1CE2648E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UA"/>
          </a:p>
        </p:txBody>
      </p:sp>
      <p:sp>
        <p:nvSpPr>
          <p:cNvPr id="6" name="Номер слайда 5">
            <a:extLst>
              <a:ext uri="{FF2B5EF4-FFF2-40B4-BE49-F238E27FC236}">
                <a16:creationId xmlns:a16="http://schemas.microsoft.com/office/drawing/2014/main" id="{1FA8C94F-46DF-6C1E-E99E-5ABAFA21EB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DD7AA1-0AA6-4CF7-9D88-9DDFC5282749}" type="slidenum">
              <a:rPr lang="ru-UA" smtClean="0"/>
              <a:t>‹#›</a:t>
            </a:fld>
            <a:endParaRPr lang="ru-UA"/>
          </a:p>
        </p:txBody>
      </p:sp>
    </p:spTree>
    <p:extLst>
      <p:ext uri="{BB962C8B-B14F-4D97-AF65-F5344CB8AC3E}">
        <p14:creationId xmlns:p14="http://schemas.microsoft.com/office/powerpoint/2010/main" val="4176328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4.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4.pn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1.png"/><Relationship Id="rId7"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4.pn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4.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37.png"/><Relationship Id="rId5" Type="http://schemas.openxmlformats.org/officeDocument/2006/relationships/diagramData" Target="../diagrams/data1.xml"/><Relationship Id="rId10" Type="http://schemas.openxmlformats.org/officeDocument/2006/relationships/image" Target="../media/image36.png"/><Relationship Id="rId4" Type="http://schemas.openxmlformats.org/officeDocument/2006/relationships/image" Target="../media/image35.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50.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49.png"/><Relationship Id="rId5" Type="http://schemas.openxmlformats.org/officeDocument/2006/relationships/diagramQuickStyle" Target="../diagrams/quickStyle2.xml"/><Relationship Id="rId10" Type="http://schemas.openxmlformats.org/officeDocument/2006/relationships/image" Target="../media/image24.png"/><Relationship Id="rId4" Type="http://schemas.openxmlformats.org/officeDocument/2006/relationships/diagramLayout" Target="../diagrams/layout2.xml"/><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png"/><Relationship Id="rId7" Type="http://schemas.openxmlformats.org/officeDocument/2006/relationships/image" Target="../media/image64.png"/><Relationship Id="rId12"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12.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3" Type="http://schemas.openxmlformats.org/officeDocument/2006/relationships/image" Target="../media/image6.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1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9.png"/><Relationship Id="rId7"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6.png"/><Relationship Id="rId5" Type="http://schemas.openxmlformats.org/officeDocument/2006/relationships/image" Target="../media/image81.png"/><Relationship Id="rId10" Type="http://schemas.openxmlformats.org/officeDocument/2006/relationships/image" Target="../media/image85.png"/><Relationship Id="rId4" Type="http://schemas.openxmlformats.org/officeDocument/2006/relationships/image" Target="../media/image80.png"/><Relationship Id="rId9" Type="http://schemas.openxmlformats.org/officeDocument/2006/relationships/image" Target="../media/image84.png"/></Relationships>
</file>

<file path=ppt/slides/_rels/slide14.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7.png"/><Relationship Id="rId7" Type="http://schemas.openxmlformats.org/officeDocument/2006/relationships/image" Target="../media/image90.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62.png"/><Relationship Id="rId9" Type="http://schemas.openxmlformats.org/officeDocument/2006/relationships/image" Target="../media/image92.png"/></Relationships>
</file>

<file path=ppt/slides/_rels/slide15.xml.rels><?xml version="1.0" encoding="UTF-8" standalone="yes"?>
<Relationships xmlns="http://schemas.openxmlformats.org/package/2006/relationships"><Relationship Id="rId13" Type="http://schemas.openxmlformats.org/officeDocument/2006/relationships/hyperlink" Target="https://tomato.ua/ua/dnepr/restaurants/plov-s-dostavkoy-v-dnepre" TargetMode="External"/><Relationship Id="rId18" Type="http://schemas.openxmlformats.org/officeDocument/2006/relationships/hyperlink" Target="https://www.purichveni.com.ua/" TargetMode="External"/><Relationship Id="rId26" Type="http://schemas.openxmlformats.org/officeDocument/2006/relationships/hyperlink" Target="https://ctrcenter.org/uk/krymchaky-hto-vony" TargetMode="External"/><Relationship Id="rId39" Type="http://schemas.openxmlformats.org/officeDocument/2006/relationships/image" Target="../media/image24.png"/><Relationship Id="rId21" Type="http://schemas.openxmlformats.org/officeDocument/2006/relationships/hyperlink" Target="https://likbez.org.ua/ru/natsionalnyj-sklad-usrr-ta-krymu-za-danymy-perepysu-naselennya-srsr-1926-roku.html" TargetMode="External"/><Relationship Id="rId34" Type="http://schemas.openxmlformats.org/officeDocument/2006/relationships/image" Target="../media/image100.png"/><Relationship Id="rId7" Type="http://schemas.openxmlformats.org/officeDocument/2006/relationships/image" Target="../media/image97.png"/><Relationship Id="rId12" Type="http://schemas.openxmlformats.org/officeDocument/2006/relationships/hyperlink" Target="https://djc.com.ua/pro-gromadu/" TargetMode="External"/><Relationship Id="rId17" Type="http://schemas.openxmlformats.org/officeDocument/2006/relationships/hyperlink" Target="https://dnepr.info/ru/news/avtochernetka-30" TargetMode="External"/><Relationship Id="rId25" Type="http://schemas.openxmlformats.org/officeDocument/2006/relationships/hyperlink" Target="https://www.instagram.com/p/DNISZHriLei/?img_index=5" TargetMode="External"/><Relationship Id="rId33" Type="http://schemas.openxmlformats.org/officeDocument/2006/relationships/image" Target="../media/image99.png"/><Relationship Id="rId38" Type="http://schemas.openxmlformats.org/officeDocument/2006/relationships/image" Target="../media/image103.png"/><Relationship Id="rId2" Type="http://schemas.openxmlformats.org/officeDocument/2006/relationships/image" Target="../media/image6.png"/><Relationship Id="rId16" Type="http://schemas.openxmlformats.org/officeDocument/2006/relationships/hyperlink" Target="https://www.facebook.com/hansik.restaurant.dp" TargetMode="External"/><Relationship Id="rId20" Type="http://schemas.openxmlformats.org/officeDocument/2006/relationships/hyperlink" Target="https://gazeta.ua/articles/comments-newspaper/_grafu-pro-nacionalnist-vinajshli-za-bilshovikiv/474324" TargetMode="External"/><Relationship Id="rId29" Type="http://schemas.openxmlformats.org/officeDocument/2006/relationships/hyperlink" Target="https://religions.unian.ua/judaism/10112618-u-dnipri-vidkrilasya-vistavka-pro-polyakiv-yaki-ryatuvali-yevrejiv-vid-golokostu.html" TargetMode="External"/><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hyperlink" Target="https://www.facebook.com/DniproGermanResearchCenter/" TargetMode="External"/><Relationship Id="rId24" Type="http://schemas.openxmlformats.org/officeDocument/2006/relationships/hyperlink" Target="https://suspilne.media/culture/546783-krimski-tatari-karaimi-ta-krimcaki-v-ukraini-vidznacaut-den-korinnih-narodiv/" TargetMode="External"/><Relationship Id="rId32" Type="http://schemas.openxmlformats.org/officeDocument/2006/relationships/hyperlink" Target="https://www.facebook.com/groups/316622652096159/" TargetMode="External"/><Relationship Id="rId37" Type="http://schemas.openxmlformats.org/officeDocument/2006/relationships/image" Target="../media/image102.png"/><Relationship Id="rId5" Type="http://schemas.openxmlformats.org/officeDocument/2006/relationships/image" Target="../media/image95.png"/><Relationship Id="rId15" Type="http://schemas.openxmlformats.org/officeDocument/2006/relationships/hyperlink" Target="https://dp.vgorode.ua/news/dosuh_y_eda/415123-khachapury-khumus-zhuky-y-pytstsa-top-10-restoranov-natsyonalnoi-kuny-v-dnepre" TargetMode="External"/><Relationship Id="rId23" Type="http://schemas.openxmlformats.org/officeDocument/2006/relationships/hyperlink" Target="https://lifeinwar.com/publications/dnipro----misto-shcho-postiyno-vinahodit-sebe-z-nulya-yakim-bude-yogo-maybutnie" TargetMode="External"/><Relationship Id="rId28" Type="http://schemas.openxmlformats.org/officeDocument/2006/relationships/hyperlink" Target="https://dp.vgorode.ua/news/sobytyia/340372-s-obnovlenyem-v-dnepre-otkrylas-ystorycheskaia-synahoha" TargetMode="External"/><Relationship Id="rId36" Type="http://schemas.openxmlformats.org/officeDocument/2006/relationships/image" Target="../media/image101.png"/><Relationship Id="rId10" Type="http://schemas.openxmlformats.org/officeDocument/2006/relationships/image" Target="../media/image98.png"/><Relationship Id="rId19" Type="http://schemas.openxmlformats.org/officeDocument/2006/relationships/hyperlink" Target="https://takahuli.dp.ua/" TargetMode="External"/><Relationship Id="rId31" Type="http://schemas.openxmlformats.org/officeDocument/2006/relationships/hyperlink" Target="https://polska.dp.ua/ru/novye-gorizonty-razvitija-polskoj-obshhiny/" TargetMode="External"/><Relationship Id="rId4" Type="http://schemas.openxmlformats.org/officeDocument/2006/relationships/image" Target="../media/image14.png"/><Relationship Id="rId9" Type="http://schemas.openxmlformats.org/officeDocument/2006/relationships/hyperlink" Target="https://www.dnu.dp.ua/view/centr_ukrainsko-nimetskih_naukovih_dolsidjen" TargetMode="External"/><Relationship Id="rId14" Type="http://schemas.openxmlformats.org/officeDocument/2006/relationships/hyperlink" Target="https://tomato.ua/ua/dnepr/restaurants/plov-khochu" TargetMode="External"/><Relationship Id="rId22" Type="http://schemas.openxmlformats.org/officeDocument/2006/relationships/hyperlink" Target="https://etnoua.info/rajonuvannja/" TargetMode="External"/><Relationship Id="rId27" Type="http://schemas.openxmlformats.org/officeDocument/2006/relationships/hyperlink" Target="https://dniprorada.gov.ua/uk/page/nacionalni-menshini-m-dnipra#gsc.tab=0" TargetMode="External"/><Relationship Id="rId30" Type="http://schemas.openxmlformats.org/officeDocument/2006/relationships/hyperlink" Target="https://www.radiosvoboda.org/a/3541752.html" TargetMode="External"/><Relationship Id="rId35" Type="http://schemas.openxmlformats.org/officeDocument/2006/relationships/image" Target="../media/image47.png"/><Relationship Id="rId8" Type="http://schemas.openxmlformats.org/officeDocument/2006/relationships/hyperlink" Target="https://www.dnu.dp.ua/view/ukraino-polskiy_naukovo-kulturniy_centr" TargetMode="External"/><Relationship Id="rId3" Type="http://schemas.openxmlformats.org/officeDocument/2006/relationships/image" Target="../media/image9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t="-9000" b="-9000"/>
          </a:stretch>
        </a:blipFill>
        <a:effectLst/>
      </p:bgPr>
    </p:bg>
    <p:spTree>
      <p:nvGrpSpPr>
        <p:cNvPr id="1" name=""/>
        <p:cNvGrpSpPr/>
        <p:nvPr/>
      </p:nvGrpSpPr>
      <p:grpSpPr>
        <a:xfrm>
          <a:off x="0" y="0"/>
          <a:ext cx="0" cy="0"/>
          <a:chOff x="0" y="0"/>
          <a:chExt cx="0" cy="0"/>
        </a:xfrm>
      </p:grpSpPr>
      <p:pic>
        <p:nvPicPr>
          <p:cNvPr id="24" name="Рисунок 23">
            <a:extLst>
              <a:ext uri="{FF2B5EF4-FFF2-40B4-BE49-F238E27FC236}">
                <a16:creationId xmlns:a16="http://schemas.microsoft.com/office/drawing/2014/main" id="{887E78DF-C999-D538-FF56-2329B886B2AC}"/>
              </a:ext>
            </a:extLst>
          </p:cNvPr>
          <p:cNvPicPr>
            <a:picLocks noChangeAspect="1"/>
          </p:cNvPicPr>
          <p:nvPr/>
        </p:nvPicPr>
        <p:blipFill>
          <a:blip r:embed="rId4"/>
          <a:srcRect l="12119" r="12835"/>
          <a:stretch>
            <a:fillRect/>
          </a:stretch>
        </p:blipFill>
        <p:spPr>
          <a:xfrm>
            <a:off x="-1" y="-2"/>
            <a:ext cx="5385337" cy="6858000"/>
          </a:xfrm>
          <a:prstGeom prst="rect">
            <a:avLst/>
          </a:prstGeom>
        </p:spPr>
      </p:pic>
      <p:sp>
        <p:nvSpPr>
          <p:cNvPr id="3" name="TextBox 2">
            <a:extLst>
              <a:ext uri="{FF2B5EF4-FFF2-40B4-BE49-F238E27FC236}">
                <a16:creationId xmlns:a16="http://schemas.microsoft.com/office/drawing/2014/main" id="{D5C9C5B9-20B5-753B-D9EE-0743DDCD9500}"/>
              </a:ext>
            </a:extLst>
          </p:cNvPr>
          <p:cNvSpPr txBox="1"/>
          <p:nvPr/>
        </p:nvSpPr>
        <p:spPr>
          <a:xfrm>
            <a:off x="5549462" y="187786"/>
            <a:ext cx="4499344" cy="2246769"/>
          </a:xfrm>
          <a:prstGeom prst="rect">
            <a:avLst/>
          </a:prstGeom>
          <a:solidFill>
            <a:schemeClr val="bg2">
              <a:lumMod val="90000"/>
              <a:alpha val="69804"/>
            </a:schemeClr>
          </a:solidFill>
        </p:spPr>
        <p:txBody>
          <a:bodyPr wrap="square">
            <a:spAutoFit/>
          </a:bodyPr>
          <a:lstStyle/>
          <a:p>
            <a:pPr algn="r"/>
            <a:r>
              <a:rPr lang="ru-RU" sz="2800" dirty="0" err="1">
                <a:solidFill>
                  <a:schemeClr val="accent1">
                    <a:lumMod val="50000"/>
                  </a:schemeClr>
                </a:solidFill>
                <a:latin typeface="Arial" panose="020B0604020202020204" pitchFamily="34" charset="0"/>
                <a:cs typeface="Arial" panose="020B0604020202020204" pitchFamily="34" charset="0"/>
              </a:rPr>
              <a:t>Проєкт</a:t>
            </a:r>
            <a:endParaRPr lang="ru-RU" sz="2800" dirty="0">
              <a:solidFill>
                <a:schemeClr val="accent1">
                  <a:lumMod val="50000"/>
                </a:schemeClr>
              </a:solidFill>
              <a:latin typeface="Arial" panose="020B0604020202020204" pitchFamily="34" charset="0"/>
              <a:cs typeface="Arial" panose="020B0604020202020204" pitchFamily="34" charset="0"/>
            </a:endParaRPr>
          </a:p>
          <a:p>
            <a:pPr algn="r"/>
            <a:r>
              <a:rPr lang="ru-RU" sz="2800" dirty="0" err="1">
                <a:solidFill>
                  <a:schemeClr val="accent1">
                    <a:lumMod val="50000"/>
                  </a:schemeClr>
                </a:solidFill>
                <a:latin typeface="Arial" panose="020B0604020202020204" pitchFamily="34" charset="0"/>
                <a:cs typeface="Arial" panose="020B0604020202020204" pitchFamily="34" charset="0"/>
              </a:rPr>
              <a:t>Взаємний</a:t>
            </a:r>
            <a:r>
              <a:rPr lang="ru-RU" sz="2800" dirty="0">
                <a:solidFill>
                  <a:schemeClr val="accent1">
                    <a:lumMod val="50000"/>
                  </a:schemeClr>
                </a:solidFill>
                <a:latin typeface="Arial" panose="020B0604020202020204" pitchFamily="34" charset="0"/>
                <a:cs typeface="Arial" panose="020B0604020202020204" pitchFamily="34" charset="0"/>
              </a:rPr>
              <a:t> вплив культур різних національностей, які проживають на території міста Дніпро</a:t>
            </a:r>
            <a:endParaRPr lang="ru-UA" sz="2800" dirty="0">
              <a:solidFill>
                <a:schemeClr val="accent1">
                  <a:lumMod val="50000"/>
                </a:schemeClr>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id="{898B02A0-5E29-7F51-F35C-2CDFFD7E125B}"/>
              </a:ext>
            </a:extLst>
          </p:cNvPr>
          <p:cNvPicPr>
            <a:picLocks noChangeAspect="1"/>
          </p:cNvPicPr>
          <p:nvPr/>
        </p:nvPicPr>
        <p:blipFill>
          <a:blip r:embed="rId5"/>
          <a:srcRect l="75026"/>
          <a:stretch>
            <a:fillRect/>
          </a:stretch>
        </p:blipFill>
        <p:spPr>
          <a:xfrm>
            <a:off x="10432928" y="-1"/>
            <a:ext cx="1674988" cy="6863722"/>
          </a:xfrm>
          <a:prstGeom prst="rect">
            <a:avLst/>
          </a:prstGeom>
        </p:spPr>
      </p:pic>
      <p:pic>
        <p:nvPicPr>
          <p:cNvPr id="4" name="Рисунок 3">
            <a:extLst>
              <a:ext uri="{FF2B5EF4-FFF2-40B4-BE49-F238E27FC236}">
                <a16:creationId xmlns:a16="http://schemas.microsoft.com/office/drawing/2014/main" id="{B909405B-70CA-C7A9-E0AF-29C9DC1EAEEA}"/>
              </a:ext>
            </a:extLst>
          </p:cNvPr>
          <p:cNvPicPr>
            <a:picLocks noChangeAspect="1"/>
          </p:cNvPicPr>
          <p:nvPr/>
        </p:nvPicPr>
        <p:blipFill>
          <a:blip r:embed="rId6"/>
          <a:stretch>
            <a:fillRect/>
          </a:stretch>
        </p:blipFill>
        <p:spPr>
          <a:xfrm>
            <a:off x="417290" y="437320"/>
            <a:ext cx="4501552" cy="5983355"/>
          </a:xfrm>
          <a:prstGeom prst="rect">
            <a:avLst/>
          </a:prstGeom>
        </p:spPr>
      </p:pic>
      <p:pic>
        <p:nvPicPr>
          <p:cNvPr id="9" name="Рисунок 8">
            <a:extLst>
              <a:ext uri="{FF2B5EF4-FFF2-40B4-BE49-F238E27FC236}">
                <a16:creationId xmlns:a16="http://schemas.microsoft.com/office/drawing/2014/main" id="{32D9D112-0249-A04C-5F5C-B7BF5F6F66E9}"/>
              </a:ext>
            </a:extLst>
          </p:cNvPr>
          <p:cNvPicPr>
            <a:picLocks noChangeAspect="1"/>
          </p:cNvPicPr>
          <p:nvPr/>
        </p:nvPicPr>
        <p:blipFill>
          <a:blip r:embed="rId7"/>
          <a:srcRect b="14750"/>
          <a:stretch>
            <a:fillRect/>
          </a:stretch>
        </p:blipFill>
        <p:spPr>
          <a:xfrm>
            <a:off x="5933584" y="2434555"/>
            <a:ext cx="6338457" cy="4423445"/>
          </a:xfrm>
          <a:prstGeom prst="rect">
            <a:avLst/>
          </a:prstGeom>
        </p:spPr>
      </p:pic>
      <p:sp>
        <p:nvSpPr>
          <p:cNvPr id="5" name="TextBox 4">
            <a:extLst>
              <a:ext uri="{FF2B5EF4-FFF2-40B4-BE49-F238E27FC236}">
                <a16:creationId xmlns:a16="http://schemas.microsoft.com/office/drawing/2014/main" id="{9368E34C-AFBA-C499-53BA-4C8874CCB399}"/>
              </a:ext>
            </a:extLst>
          </p:cNvPr>
          <p:cNvSpPr txBox="1"/>
          <p:nvPr/>
        </p:nvSpPr>
        <p:spPr>
          <a:xfrm>
            <a:off x="1069315" y="930108"/>
            <a:ext cx="3489433" cy="5367110"/>
          </a:xfrm>
          <a:prstGeom prst="rect">
            <a:avLst/>
          </a:prstGeom>
          <a:noFill/>
        </p:spPr>
        <p:txBody>
          <a:bodyPr wrap="square">
            <a:spAutoFit/>
          </a:bodyPr>
          <a:lstStyle/>
          <a:p>
            <a:pPr>
              <a:lnSpc>
                <a:spcPct val="150000"/>
              </a:lnSpc>
              <a:spcAft>
                <a:spcPts val="800"/>
              </a:spcAft>
              <a:buNone/>
            </a:pP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Тема</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Взаємний вплив культур різних національностей, які проживають на території міста Дніпро.</a:t>
            </a:r>
            <a:endParaRPr lang="ru-U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buNone/>
            </a:pP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Автор</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600" kern="100" dirty="0">
                <a:effectLst/>
                <a:latin typeface="Times New Roman" panose="02020603050405020304" pitchFamily="18" charset="0"/>
                <a:ea typeface="Calibri" panose="020F0502020204030204" pitchFamily="34" charset="0"/>
                <a:cs typeface="Times New Roman" panose="02020603050405020304" pitchFamily="18" charset="0"/>
              </a:rPr>
              <a:t>Сичова Валерія Олегівна</a:t>
            </a:r>
            <a:endParaRPr lang="ru-U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buNone/>
            </a:pP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Заклад освіти</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kern="100" dirty="0">
                <a:effectLst/>
                <a:latin typeface="Times New Roman" panose="02020603050405020304" pitchFamily="18" charset="0"/>
                <a:ea typeface="Calibri" panose="020F0502020204030204" pitchFamily="34" charset="0"/>
                <a:cs typeface="Times New Roman" panose="02020603050405020304" pitchFamily="18" charset="0"/>
              </a:rPr>
              <a:t>Дн</a:t>
            </a:r>
            <a:r>
              <a:rPr lang="uk-UA" sz="1600" kern="100" dirty="0">
                <a:effectLst/>
                <a:latin typeface="Times New Roman" panose="02020603050405020304" pitchFamily="18" charset="0"/>
                <a:ea typeface="Calibri" panose="020F0502020204030204" pitchFamily="34" charset="0"/>
                <a:cs typeface="Times New Roman" panose="02020603050405020304" pitchFamily="18" charset="0"/>
              </a:rPr>
              <a:t>іпровський</a:t>
            </a:r>
            <a:r>
              <a:rPr lang="ru-RU" sz="1600" kern="100" dirty="0">
                <a:effectLst/>
                <a:latin typeface="Times New Roman" panose="02020603050405020304" pitchFamily="18" charset="0"/>
                <a:ea typeface="Calibri" panose="020F0502020204030204" pitchFamily="34" charset="0"/>
                <a:cs typeface="Times New Roman" panose="02020603050405020304" pitchFamily="18" charset="0"/>
              </a:rPr>
              <a:t> л</a:t>
            </a:r>
            <a:r>
              <a:rPr lang="uk-UA" sz="1600" kern="100" dirty="0">
                <a:effectLst/>
                <a:latin typeface="Times New Roman" panose="02020603050405020304" pitchFamily="18" charset="0"/>
                <a:ea typeface="Calibri" panose="020F0502020204030204" pitchFamily="34" charset="0"/>
                <a:cs typeface="Times New Roman" panose="02020603050405020304" pitchFamily="18" charset="0"/>
              </a:rPr>
              <a:t>іцей №31 «Пріоритет» ДМР</a:t>
            </a:r>
            <a:endParaRPr lang="ru-U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buNone/>
            </a:pPr>
            <a:r>
              <a:rPr lang="uk-UA" sz="1600" b="1" kern="100" dirty="0">
                <a:effectLst/>
                <a:latin typeface="Times New Roman" panose="02020603050405020304" pitchFamily="18" charset="0"/>
                <a:ea typeface="Calibri" panose="020F0502020204030204" pitchFamily="34" charset="0"/>
                <a:cs typeface="Times New Roman" panose="02020603050405020304" pitchFamily="18" charset="0"/>
              </a:rPr>
              <a:t>Клас</a:t>
            </a:r>
            <a:r>
              <a:rPr lang="uk-UA" sz="1600" kern="100" dirty="0">
                <a:effectLst/>
                <a:latin typeface="Times New Roman" panose="02020603050405020304" pitchFamily="18" charset="0"/>
                <a:ea typeface="Calibri" panose="020F0502020204030204" pitchFamily="34" charset="0"/>
                <a:cs typeface="Times New Roman" panose="02020603050405020304" pitchFamily="18" charset="0"/>
              </a:rPr>
              <a:t>: 8-В</a:t>
            </a:r>
            <a:endParaRPr lang="ru-U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buNone/>
            </a:pPr>
            <a:r>
              <a:rPr lang="uk-UA" sz="1600" b="1" kern="100" dirty="0">
                <a:effectLst/>
                <a:latin typeface="Times New Roman" panose="02020603050405020304" pitchFamily="18" charset="0"/>
                <a:ea typeface="Calibri" panose="020F0502020204030204" pitchFamily="34" charset="0"/>
                <a:cs typeface="Times New Roman" panose="02020603050405020304" pitchFamily="18" charset="0"/>
              </a:rPr>
              <a:t>Назва</a:t>
            </a:r>
            <a:r>
              <a:rPr lang="uk-UA" sz="1600" kern="100" dirty="0">
                <a:effectLst/>
                <a:latin typeface="Times New Roman" panose="02020603050405020304" pitchFamily="18" charset="0"/>
                <a:ea typeface="Calibri" panose="020F0502020204030204" pitchFamily="34" charset="0"/>
                <a:cs typeface="Times New Roman" panose="02020603050405020304" pitchFamily="18" charset="0"/>
              </a:rPr>
              <a:t> Дніпровське відділення </a:t>
            </a:r>
            <a:r>
              <a:rPr lang="uk-UA" sz="1600" kern="100" dirty="0" err="1">
                <a:effectLst/>
                <a:latin typeface="Times New Roman" panose="02020603050405020304" pitchFamily="18" charset="0"/>
                <a:ea typeface="Calibri" panose="020F0502020204030204" pitchFamily="34" charset="0"/>
                <a:cs typeface="Times New Roman" panose="02020603050405020304" pitchFamily="18" charset="0"/>
              </a:rPr>
              <a:t>МАНу</a:t>
            </a:r>
            <a:endParaRPr lang="ru-U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buNone/>
            </a:pPr>
            <a:r>
              <a:rPr lang="uk-UA" sz="1600" b="1" kern="100" dirty="0">
                <a:effectLst/>
                <a:latin typeface="Times New Roman" panose="02020603050405020304" pitchFamily="18" charset="0"/>
                <a:ea typeface="Calibri" panose="020F0502020204030204" pitchFamily="34" charset="0"/>
                <a:cs typeface="Times New Roman" panose="02020603050405020304" pitchFamily="18" charset="0"/>
              </a:rPr>
              <a:t>м.Дніпро</a:t>
            </a:r>
            <a:b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br>
            <a:r>
              <a:rPr lang="uk-UA" sz="1600" b="1" kern="100" dirty="0">
                <a:effectLst/>
                <a:latin typeface="Times New Roman" panose="02020603050405020304" pitchFamily="18" charset="0"/>
                <a:ea typeface="Calibri" panose="020F0502020204030204" pitchFamily="34" charset="0"/>
                <a:cs typeface="Times New Roman" panose="02020603050405020304" pitchFamily="18" charset="0"/>
              </a:rPr>
              <a:t>К</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ерівник</a:t>
            </a:r>
            <a:r>
              <a:rPr lang="uk-UA" sz="1600" b="1" kern="100" dirty="0">
                <a:effectLst/>
                <a:latin typeface="Times New Roman" panose="02020603050405020304" pitchFamily="18" charset="0"/>
                <a:ea typeface="Calibri" panose="020F0502020204030204" pitchFamily="34" charset="0"/>
                <a:cs typeface="Times New Roman" panose="02020603050405020304" pitchFamily="18" charset="0"/>
              </a:rPr>
              <a:t> проєкту</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1600" kern="100" dirty="0">
                <a:effectLst/>
                <a:latin typeface="Times New Roman" panose="02020603050405020304" pitchFamily="18" charset="0"/>
                <a:ea typeface="Calibri" panose="020F0502020204030204" pitchFamily="34" charset="0"/>
                <a:cs typeface="Times New Roman" panose="02020603050405020304" pitchFamily="18" charset="0"/>
              </a:rPr>
              <a:t> Петрушина Наталія Михайлівна, учитель історії </a:t>
            </a:r>
            <a:r>
              <a:rPr lang="ru-RU" sz="1600" kern="100" dirty="0">
                <a:latin typeface="Times New Roman" panose="02020603050405020304" pitchFamily="18" charset="0"/>
                <a:ea typeface="Calibri" panose="020F0502020204030204" pitchFamily="34" charset="0"/>
                <a:cs typeface="Times New Roman" panose="02020603050405020304" pitchFamily="18" charset="0"/>
              </a:rPr>
              <a:t>Дн</a:t>
            </a:r>
            <a:r>
              <a:rPr lang="uk-UA" sz="1600" kern="100" dirty="0" err="1">
                <a:latin typeface="Times New Roman" panose="02020603050405020304" pitchFamily="18" charset="0"/>
                <a:ea typeface="Calibri" panose="020F0502020204030204" pitchFamily="34" charset="0"/>
                <a:cs typeface="Times New Roman" panose="02020603050405020304" pitchFamily="18" charset="0"/>
              </a:rPr>
              <a:t>іпровського</a:t>
            </a:r>
            <a:r>
              <a:rPr lang="ru-RU" sz="1600" kern="100" dirty="0">
                <a:latin typeface="Times New Roman" panose="02020603050405020304" pitchFamily="18" charset="0"/>
                <a:ea typeface="Calibri" panose="020F0502020204030204" pitchFamily="34" charset="0"/>
                <a:cs typeface="Times New Roman" panose="02020603050405020304" pitchFamily="18" charset="0"/>
              </a:rPr>
              <a:t> л</a:t>
            </a:r>
            <a:r>
              <a:rPr lang="uk-UA" sz="1600" kern="100" dirty="0" err="1">
                <a:latin typeface="Times New Roman" panose="02020603050405020304" pitchFamily="18" charset="0"/>
                <a:ea typeface="Calibri" panose="020F0502020204030204" pitchFamily="34" charset="0"/>
                <a:cs typeface="Times New Roman" panose="02020603050405020304" pitchFamily="18" charset="0"/>
              </a:rPr>
              <a:t>іцею</a:t>
            </a:r>
            <a:r>
              <a:rPr lang="uk-UA" sz="1600" kern="100" dirty="0">
                <a:latin typeface="Times New Roman" panose="02020603050405020304" pitchFamily="18" charset="0"/>
                <a:ea typeface="Calibri" panose="020F0502020204030204" pitchFamily="34" charset="0"/>
                <a:cs typeface="Times New Roman" panose="02020603050405020304" pitchFamily="18" charset="0"/>
              </a:rPr>
              <a:t> №31 «Пріоритет» ДМР</a:t>
            </a:r>
            <a:r>
              <a:rPr lang="uk-UA" sz="16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UA"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711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9000" b="-9000"/>
          </a:stretch>
        </a:blip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5FE48016-592E-3206-8B1C-28B811299E91}"/>
              </a:ext>
            </a:extLst>
          </p:cNvPr>
          <p:cNvPicPr>
            <a:picLocks noChangeAspect="1"/>
          </p:cNvPicPr>
          <p:nvPr/>
        </p:nvPicPr>
        <p:blipFill>
          <a:blip r:embed="rId3"/>
          <a:srcRect l="6170" t="4156" r="5655" b="3895"/>
          <a:stretch>
            <a:fillRect/>
          </a:stretch>
        </p:blipFill>
        <p:spPr>
          <a:xfrm>
            <a:off x="4711149" y="2628"/>
            <a:ext cx="7151696" cy="6858000"/>
          </a:xfrm>
          <a:prstGeom prst="rect">
            <a:avLst/>
          </a:prstGeom>
          <a:solidFill>
            <a:schemeClr val="tx2">
              <a:lumMod val="20000"/>
              <a:lumOff val="80000"/>
            </a:schemeClr>
          </a:solidFill>
        </p:spPr>
      </p:pic>
      <p:pic>
        <p:nvPicPr>
          <p:cNvPr id="6" name="Рисунок 5">
            <a:extLst>
              <a:ext uri="{FF2B5EF4-FFF2-40B4-BE49-F238E27FC236}">
                <a16:creationId xmlns:a16="http://schemas.microsoft.com/office/drawing/2014/main" id="{62546903-FE8C-B5A0-3849-B3E011C6A54A}"/>
              </a:ext>
            </a:extLst>
          </p:cNvPr>
          <p:cNvPicPr>
            <a:picLocks noChangeAspect="1"/>
          </p:cNvPicPr>
          <p:nvPr/>
        </p:nvPicPr>
        <p:blipFill>
          <a:blip r:embed="rId4"/>
          <a:srcRect b="10043"/>
          <a:stretch>
            <a:fillRect/>
          </a:stretch>
        </p:blipFill>
        <p:spPr>
          <a:xfrm>
            <a:off x="0" y="3097721"/>
            <a:ext cx="5570483" cy="3760279"/>
          </a:xfrm>
          <a:prstGeom prst="rect">
            <a:avLst/>
          </a:prstGeom>
        </p:spPr>
      </p:pic>
      <p:pic>
        <p:nvPicPr>
          <p:cNvPr id="7" name="Рисунок 6">
            <a:extLst>
              <a:ext uri="{FF2B5EF4-FFF2-40B4-BE49-F238E27FC236}">
                <a16:creationId xmlns:a16="http://schemas.microsoft.com/office/drawing/2014/main" id="{399F9CE6-5D97-FB0B-72E2-11A2344EAD40}"/>
              </a:ext>
            </a:extLst>
          </p:cNvPr>
          <p:cNvPicPr>
            <a:picLocks noChangeAspect="1"/>
          </p:cNvPicPr>
          <p:nvPr/>
        </p:nvPicPr>
        <p:blipFill>
          <a:blip r:embed="rId5"/>
          <a:stretch>
            <a:fillRect/>
          </a:stretch>
        </p:blipFill>
        <p:spPr>
          <a:xfrm>
            <a:off x="0" y="0"/>
            <a:ext cx="5570482" cy="3134664"/>
          </a:xfrm>
          <a:prstGeom prst="rect">
            <a:avLst/>
          </a:prstGeom>
        </p:spPr>
      </p:pic>
      <p:sp>
        <p:nvSpPr>
          <p:cNvPr id="9" name="TextBox 8">
            <a:extLst>
              <a:ext uri="{FF2B5EF4-FFF2-40B4-BE49-F238E27FC236}">
                <a16:creationId xmlns:a16="http://schemas.microsoft.com/office/drawing/2014/main" id="{AAA2DF24-EC79-AAF1-F586-10CBCAB7C7D8}"/>
              </a:ext>
            </a:extLst>
          </p:cNvPr>
          <p:cNvSpPr txBox="1"/>
          <p:nvPr/>
        </p:nvSpPr>
        <p:spPr>
          <a:xfrm rot="5400000">
            <a:off x="8599454" y="3626134"/>
            <a:ext cx="5448075" cy="1015663"/>
          </a:xfrm>
          <a:prstGeom prst="rect">
            <a:avLst/>
          </a:prstGeom>
          <a:noFill/>
        </p:spPr>
        <p:txBody>
          <a:bodyPr wrap="square">
            <a:spAutoFit/>
          </a:bodyPr>
          <a:lstStyle/>
          <a:p>
            <a:r>
              <a:rPr lang="uk-UA" sz="2400" b="1" kern="100" dirty="0">
                <a:effectLst/>
                <a:latin typeface="Bad Script" panose="02000000000000000000" pitchFamily="2" charset="0"/>
                <a:ea typeface="Calibri" panose="020F0502020204030204" pitchFamily="34" charset="0"/>
                <a:cs typeface="Arial" panose="020B0604020202020204" pitchFamily="34" charset="0"/>
              </a:rPr>
              <a:t>Творча робота</a:t>
            </a:r>
            <a:r>
              <a:rPr lang="uk-UA" b="1" kern="100" dirty="0">
                <a:effectLst/>
                <a:latin typeface="Bad Script" panose="02000000000000000000" pitchFamily="2" charset="0"/>
                <a:ea typeface="Calibri" panose="020F0502020204030204" pitchFamily="34" charset="0"/>
                <a:cs typeface="Arial" panose="020B0604020202020204" pitchFamily="34" charset="0"/>
              </a:rPr>
              <a:t>.</a:t>
            </a:r>
          </a:p>
          <a:p>
            <a:r>
              <a:rPr lang="ru-UA" kern="100" dirty="0">
                <a:effectLst/>
                <a:latin typeface="Arial" panose="020B0604020202020204" pitchFamily="34" charset="0"/>
                <a:ea typeface="Calibri" panose="020F0502020204030204" pitchFamily="34" charset="0"/>
                <a:cs typeface="Arial" panose="020B0604020202020204" pitchFamily="34" charset="0"/>
              </a:rPr>
              <a:t>Взаємний вплив культур різних національностей, які проживають на території міста Дніпро</a:t>
            </a:r>
            <a:endParaRPr lang="ru-UA" dirty="0">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id="{D6122F5B-F6C4-B430-8348-9E7CA1CC6A2B}"/>
              </a:ext>
            </a:extLst>
          </p:cNvPr>
          <p:cNvPicPr>
            <a:picLocks noChangeAspect="1"/>
          </p:cNvPicPr>
          <p:nvPr/>
        </p:nvPicPr>
        <p:blipFill>
          <a:blip r:embed="rId6"/>
          <a:srcRect l="4042" t="88184" r="4501" b="6902"/>
          <a:stretch>
            <a:fillRect/>
          </a:stretch>
        </p:blipFill>
        <p:spPr>
          <a:xfrm rot="5400000">
            <a:off x="8594461" y="3260464"/>
            <a:ext cx="6858001" cy="337073"/>
          </a:xfrm>
          <a:prstGeom prst="rect">
            <a:avLst/>
          </a:prstGeom>
        </p:spPr>
      </p:pic>
      <p:pic>
        <p:nvPicPr>
          <p:cNvPr id="4" name="Рисунок 3">
            <a:extLst>
              <a:ext uri="{FF2B5EF4-FFF2-40B4-BE49-F238E27FC236}">
                <a16:creationId xmlns:a16="http://schemas.microsoft.com/office/drawing/2014/main" id="{2EADA760-FF90-04B2-CE7A-70F9984A2E29}"/>
              </a:ext>
            </a:extLst>
          </p:cNvPr>
          <p:cNvPicPr>
            <a:picLocks noChangeAspect="1"/>
          </p:cNvPicPr>
          <p:nvPr/>
        </p:nvPicPr>
        <p:blipFill>
          <a:blip r:embed="rId7"/>
          <a:stretch>
            <a:fillRect/>
          </a:stretch>
        </p:blipFill>
        <p:spPr>
          <a:xfrm rot="16200000">
            <a:off x="-483267" y="696158"/>
            <a:ext cx="6644387" cy="5463114"/>
          </a:xfrm>
          <a:prstGeom prst="rect">
            <a:avLst/>
          </a:prstGeom>
        </p:spPr>
      </p:pic>
      <p:pic>
        <p:nvPicPr>
          <p:cNvPr id="8" name="Рисунок 7">
            <a:extLst>
              <a:ext uri="{FF2B5EF4-FFF2-40B4-BE49-F238E27FC236}">
                <a16:creationId xmlns:a16="http://schemas.microsoft.com/office/drawing/2014/main" id="{8209D963-84DB-A87B-CD49-CECE74ED3FA6}"/>
              </a:ext>
            </a:extLst>
          </p:cNvPr>
          <p:cNvPicPr>
            <a:picLocks noChangeAspect="1"/>
          </p:cNvPicPr>
          <p:nvPr/>
        </p:nvPicPr>
        <p:blipFill>
          <a:blip r:embed="rId8"/>
          <a:stretch>
            <a:fillRect/>
          </a:stretch>
        </p:blipFill>
        <p:spPr>
          <a:xfrm>
            <a:off x="6035239" y="434319"/>
            <a:ext cx="4503516" cy="5986791"/>
          </a:xfrm>
          <a:prstGeom prst="rect">
            <a:avLst/>
          </a:prstGeom>
        </p:spPr>
      </p:pic>
      <p:pic>
        <p:nvPicPr>
          <p:cNvPr id="3" name="Рисунок 2">
            <a:extLst>
              <a:ext uri="{FF2B5EF4-FFF2-40B4-BE49-F238E27FC236}">
                <a16:creationId xmlns:a16="http://schemas.microsoft.com/office/drawing/2014/main" id="{25E3DF89-B22D-5482-0CF0-68061F5F9ABC}"/>
              </a:ext>
            </a:extLst>
          </p:cNvPr>
          <p:cNvPicPr>
            <a:picLocks noChangeAspect="1"/>
          </p:cNvPicPr>
          <p:nvPr/>
        </p:nvPicPr>
        <p:blipFill>
          <a:blip r:embed="rId9"/>
          <a:srcRect b="14221"/>
          <a:stretch>
            <a:fillRect/>
          </a:stretch>
        </p:blipFill>
        <p:spPr>
          <a:xfrm>
            <a:off x="9592011" y="105521"/>
            <a:ext cx="2228030" cy="1304403"/>
          </a:xfrm>
          <a:prstGeom prst="rect">
            <a:avLst/>
          </a:prstGeom>
        </p:spPr>
      </p:pic>
      <p:sp>
        <p:nvSpPr>
          <p:cNvPr id="5" name="TextBox 4">
            <a:extLst>
              <a:ext uri="{FF2B5EF4-FFF2-40B4-BE49-F238E27FC236}">
                <a16:creationId xmlns:a16="http://schemas.microsoft.com/office/drawing/2014/main" id="{1CB2B207-2EB8-150F-82B7-C24A3C26464E}"/>
              </a:ext>
            </a:extLst>
          </p:cNvPr>
          <p:cNvSpPr txBox="1"/>
          <p:nvPr/>
        </p:nvSpPr>
        <p:spPr>
          <a:xfrm>
            <a:off x="6492058" y="759038"/>
            <a:ext cx="3962399" cy="5339923"/>
          </a:xfrm>
          <a:prstGeom prst="rect">
            <a:avLst/>
          </a:prstGeom>
          <a:noFill/>
        </p:spPr>
        <p:txBody>
          <a:bodyPr wrap="square">
            <a:spAutoFit/>
          </a:bodyPr>
          <a:lstStyle/>
          <a:p>
            <a:pPr>
              <a:lnSpc>
                <a:spcPct val="150000"/>
              </a:lnSpc>
              <a:spcAft>
                <a:spcPts val="800"/>
              </a:spcAft>
              <a:buNone/>
            </a:pPr>
            <a:r>
              <a:rPr lang="ru-UA" sz="1400" b="1" kern="100" dirty="0">
                <a:effectLst/>
                <a:latin typeface="Times New Roman" panose="02020603050405020304" pitchFamily="18" charset="0"/>
                <a:ea typeface="Calibri" panose="020F0502020204030204" pitchFamily="34" charset="0"/>
                <a:cs typeface="Times New Roman" panose="02020603050405020304" pitchFamily="18" charset="0"/>
              </a:rPr>
              <a:t>Мета дослідження</a:t>
            </a:r>
            <a:endParaRPr lang="ru-UA"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buNone/>
            </a:pPr>
            <a:r>
              <a:rPr lang="ru-UA" sz="1400" kern="100" dirty="0">
                <a:effectLst/>
                <a:latin typeface="Times New Roman" panose="02020603050405020304" pitchFamily="18" charset="0"/>
                <a:ea typeface="Calibri" panose="020F0502020204030204" pitchFamily="34" charset="0"/>
                <a:cs typeface="Times New Roman" panose="02020603050405020304" pitchFamily="18" charset="0"/>
              </a:rPr>
              <a:t>Дослідити особливості взаємного впливу культур різних національностей, які проживають у місті Дніпро, та визначити </a:t>
            </a:r>
            <a:r>
              <a:rPr lang="uk-UA" sz="1400" kern="100" dirty="0">
                <a:effectLst/>
                <a:latin typeface="Times New Roman" panose="02020603050405020304" pitchFamily="18" charset="0"/>
                <a:ea typeface="Calibri" panose="020F0502020204030204" pitchFamily="34" charset="0"/>
                <a:cs typeface="Times New Roman" panose="02020603050405020304" pitchFamily="18" charset="0"/>
              </a:rPr>
              <a:t>причини</a:t>
            </a:r>
            <a:r>
              <a:rPr lang="ru-UA" sz="1400" kern="100" dirty="0">
                <a:latin typeface="Times New Roman" panose="02020603050405020304" pitchFamily="18" charset="0"/>
                <a:ea typeface="Calibri" panose="020F0502020204030204" pitchFamily="34" charset="0"/>
                <a:cs typeface="Times New Roman" panose="02020603050405020304" pitchFamily="18" charset="0"/>
              </a:rPr>
              <a:t> культурного різноманіття</a:t>
            </a:r>
            <a:r>
              <a:rPr lang="uk-UA" sz="1400" kern="100" dirty="0">
                <a:effectLst/>
                <a:latin typeface="Times New Roman" panose="02020603050405020304" pitchFamily="18" charset="0"/>
                <a:ea typeface="Calibri" panose="020F0502020204030204" pitchFamily="34" charset="0"/>
                <a:cs typeface="Times New Roman" panose="02020603050405020304" pitchFamily="18" charset="0"/>
              </a:rPr>
              <a:t> та його </a:t>
            </a:r>
            <a:r>
              <a:rPr lang="ru-UA" sz="1400" kern="100" dirty="0">
                <a:effectLst/>
                <a:latin typeface="Times New Roman" panose="02020603050405020304" pitchFamily="18" charset="0"/>
                <a:ea typeface="Calibri" panose="020F0502020204030204" pitchFamily="34" charset="0"/>
                <a:cs typeface="Times New Roman" panose="02020603050405020304" pitchFamily="18" charset="0"/>
              </a:rPr>
              <a:t>значення для розвитку міського середовища.</a:t>
            </a:r>
            <a:endParaRPr lang="ru-UA"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buNone/>
            </a:pPr>
            <a:r>
              <a:rPr lang="ru-UA" sz="1400" b="1" kern="100" dirty="0">
                <a:effectLst/>
                <a:latin typeface="Times New Roman" panose="02020603050405020304" pitchFamily="18" charset="0"/>
                <a:ea typeface="Calibri" panose="020F0502020204030204" pitchFamily="34" charset="0"/>
                <a:cs typeface="Times New Roman" panose="02020603050405020304" pitchFamily="18" charset="0"/>
              </a:rPr>
              <a:t>Завдання дослідження</a:t>
            </a:r>
            <a:endParaRPr lang="ru-UA"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ru-UA" sz="1400" kern="100" dirty="0">
                <a:effectLst/>
                <a:latin typeface="Times New Roman" panose="02020603050405020304" pitchFamily="18" charset="0"/>
                <a:ea typeface="Calibri" panose="020F0502020204030204" pitchFamily="34" charset="0"/>
                <a:cs typeface="Times New Roman" panose="02020603050405020304" pitchFamily="18" charset="0"/>
              </a:rPr>
              <a:t>Проаналізувати національний склад населення міста Дніпро.</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uk-UA" sz="1400" kern="100" dirty="0">
                <a:effectLst/>
                <a:latin typeface="Times New Roman" panose="02020603050405020304" pitchFamily="18" charset="0"/>
                <a:ea typeface="Calibri" panose="020F0502020204030204" pitchFamily="34" charset="0"/>
                <a:cs typeface="Times New Roman" panose="02020603050405020304" pitchFamily="18" charset="0"/>
              </a:rPr>
              <a:t>Дослідити історичні умови формування </a:t>
            </a:r>
            <a:r>
              <a:rPr lang="uk-UA" sz="1400" kern="100" dirty="0">
                <a:latin typeface="Times New Roman" panose="02020603050405020304" pitchFamily="18" charset="0"/>
                <a:ea typeface="Calibri" panose="020F0502020204030204" pitchFamily="34" charset="0"/>
                <a:cs typeface="Times New Roman" panose="02020603050405020304" pitchFamily="18" charset="0"/>
              </a:rPr>
              <a:t>мультикультурного середовища Дніпропетровщини.</a:t>
            </a:r>
            <a:endParaRPr lang="ru-UA"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ru-RU" sz="1400" kern="100" dirty="0">
                <a:effectLst/>
                <a:latin typeface="Times New Roman" panose="02020603050405020304" pitchFamily="18" charset="0"/>
                <a:ea typeface="Calibri" panose="020F0502020204030204" pitchFamily="34" charset="0"/>
                <a:cs typeface="Times New Roman" panose="02020603050405020304" pitchFamily="18" charset="0"/>
              </a:rPr>
              <a:t>Дослідити наявність закладів, які розвивають міжкультурні зв’язки і підтримують традиції різних етносів, що проживають у місті.</a:t>
            </a:r>
            <a:r>
              <a:rPr lang="ru-UA" sz="14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ru-UA" sz="1400" kern="100" dirty="0">
                <a:effectLst/>
                <a:latin typeface="Times New Roman" panose="02020603050405020304" pitchFamily="18" charset="0"/>
                <a:ea typeface="Calibri" panose="020F0502020204030204" pitchFamily="34" charset="0"/>
                <a:cs typeface="Times New Roman" panose="02020603050405020304" pitchFamily="18" charset="0"/>
              </a:rPr>
              <a:t>Проаналізувати значення культурного різноманіття для розвитку міста.</a:t>
            </a:r>
            <a:endParaRPr lang="ru-UA" sz="1400" dirty="0"/>
          </a:p>
        </p:txBody>
      </p:sp>
    </p:spTree>
    <p:extLst>
      <p:ext uri="{BB962C8B-B14F-4D97-AF65-F5344CB8AC3E}">
        <p14:creationId xmlns:p14="http://schemas.microsoft.com/office/powerpoint/2010/main" val="3921898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mt="30000"/>
          </a:blip>
          <a:stretch>
            <a:fillRect/>
          </a:stretch>
        </a:blipFill>
        <a:effectLst/>
      </p:bgPr>
    </p:bg>
    <p:spTree>
      <p:nvGrpSpPr>
        <p:cNvPr id="1" name=""/>
        <p:cNvGrpSpPr/>
        <p:nvPr/>
      </p:nvGrpSpPr>
      <p:grpSpPr>
        <a:xfrm>
          <a:off x="0" y="0"/>
          <a:ext cx="0" cy="0"/>
          <a:chOff x="0" y="0"/>
          <a:chExt cx="0" cy="0"/>
        </a:xfrm>
      </p:grpSpPr>
      <p:pic>
        <p:nvPicPr>
          <p:cNvPr id="16" name="Рисунок 15">
            <a:extLst>
              <a:ext uri="{FF2B5EF4-FFF2-40B4-BE49-F238E27FC236}">
                <a16:creationId xmlns:a16="http://schemas.microsoft.com/office/drawing/2014/main" id="{9D89302F-AC5B-BF86-72EB-9510B8DC435D}"/>
              </a:ext>
            </a:extLst>
          </p:cNvPr>
          <p:cNvPicPr>
            <a:picLocks noChangeAspect="1"/>
          </p:cNvPicPr>
          <p:nvPr/>
        </p:nvPicPr>
        <p:blipFill>
          <a:blip r:embed="rId4"/>
          <a:stretch>
            <a:fillRect/>
          </a:stretch>
        </p:blipFill>
        <p:spPr>
          <a:xfrm rot="16200000">
            <a:off x="7520631" y="996254"/>
            <a:ext cx="5598645" cy="3744093"/>
          </a:xfrm>
          <a:prstGeom prst="rect">
            <a:avLst/>
          </a:prstGeom>
        </p:spPr>
      </p:pic>
      <p:pic>
        <p:nvPicPr>
          <p:cNvPr id="12" name="Рисунок 11">
            <a:extLst>
              <a:ext uri="{FF2B5EF4-FFF2-40B4-BE49-F238E27FC236}">
                <a16:creationId xmlns:a16="http://schemas.microsoft.com/office/drawing/2014/main" id="{2DB868C9-5438-FF26-C4B2-78132000CFA6}"/>
              </a:ext>
            </a:extLst>
          </p:cNvPr>
          <p:cNvPicPr>
            <a:picLocks noChangeAspect="1"/>
          </p:cNvPicPr>
          <p:nvPr/>
        </p:nvPicPr>
        <p:blipFill>
          <a:blip r:embed="rId5"/>
          <a:stretch>
            <a:fillRect/>
          </a:stretch>
        </p:blipFill>
        <p:spPr>
          <a:xfrm rot="16200000">
            <a:off x="-163513" y="344639"/>
            <a:ext cx="6657757" cy="6166070"/>
          </a:xfrm>
          <a:prstGeom prst="rect">
            <a:avLst/>
          </a:prstGeom>
        </p:spPr>
      </p:pic>
      <p:pic>
        <p:nvPicPr>
          <p:cNvPr id="6" name="Рисунок 5">
            <a:extLst>
              <a:ext uri="{FF2B5EF4-FFF2-40B4-BE49-F238E27FC236}">
                <a16:creationId xmlns:a16="http://schemas.microsoft.com/office/drawing/2014/main" id="{AD41EF70-05F0-3CAF-43B4-5DEAABF25F88}"/>
              </a:ext>
            </a:extLst>
          </p:cNvPr>
          <p:cNvPicPr>
            <a:picLocks noChangeAspect="1"/>
          </p:cNvPicPr>
          <p:nvPr/>
        </p:nvPicPr>
        <p:blipFill>
          <a:blip r:embed="rId6"/>
          <a:stretch>
            <a:fillRect/>
          </a:stretch>
        </p:blipFill>
        <p:spPr>
          <a:xfrm rot="293431">
            <a:off x="5964186" y="3250912"/>
            <a:ext cx="3432457" cy="2503797"/>
          </a:xfrm>
          <a:prstGeom prst="rect">
            <a:avLst/>
          </a:prstGeom>
        </p:spPr>
      </p:pic>
      <p:sp>
        <p:nvSpPr>
          <p:cNvPr id="5" name="TextBox 4">
            <a:extLst>
              <a:ext uri="{FF2B5EF4-FFF2-40B4-BE49-F238E27FC236}">
                <a16:creationId xmlns:a16="http://schemas.microsoft.com/office/drawing/2014/main" id="{EFFEEE9E-F7D4-DA96-D970-0CB8FD1C9734}"/>
              </a:ext>
            </a:extLst>
          </p:cNvPr>
          <p:cNvSpPr txBox="1"/>
          <p:nvPr/>
        </p:nvSpPr>
        <p:spPr>
          <a:xfrm>
            <a:off x="757504" y="415339"/>
            <a:ext cx="3014368" cy="923330"/>
          </a:xfrm>
          <a:prstGeom prst="rect">
            <a:avLst/>
          </a:prstGeom>
          <a:noFill/>
        </p:spPr>
        <p:txBody>
          <a:bodyPr wrap="square">
            <a:spAutoFit/>
          </a:bodyPr>
          <a:lstStyle/>
          <a:p>
            <a:r>
              <a:rPr lang="ru-RU" dirty="0"/>
              <a:t>Графа про національність —це винахід радянської політики </a:t>
            </a:r>
            <a:endParaRPr lang="ru-UA" sz="1400" i="1" dirty="0"/>
          </a:p>
        </p:txBody>
      </p:sp>
      <p:sp>
        <p:nvSpPr>
          <p:cNvPr id="9" name="TextBox 8">
            <a:extLst>
              <a:ext uri="{FF2B5EF4-FFF2-40B4-BE49-F238E27FC236}">
                <a16:creationId xmlns:a16="http://schemas.microsoft.com/office/drawing/2014/main" id="{892287B2-FC04-C6AA-9C43-F99305836377}"/>
              </a:ext>
            </a:extLst>
          </p:cNvPr>
          <p:cNvSpPr txBox="1"/>
          <p:nvPr/>
        </p:nvSpPr>
        <p:spPr>
          <a:xfrm>
            <a:off x="399393" y="3353527"/>
            <a:ext cx="5593323" cy="738664"/>
          </a:xfrm>
          <a:prstGeom prst="rect">
            <a:avLst/>
          </a:prstGeom>
          <a:noFill/>
        </p:spPr>
        <p:txBody>
          <a:bodyPr wrap="square">
            <a:spAutoFit/>
          </a:bodyPr>
          <a:lstStyle/>
          <a:p>
            <a:r>
              <a:rPr lang="ru-RU" sz="1400" dirty="0"/>
              <a:t>Репресії за національною ознакою почалися в Україні з 1934 року після того, як вичерпалися можливості чинити масові репресії за соціальною ознакою.</a:t>
            </a:r>
            <a:endParaRPr lang="ru-UA" sz="1400" dirty="0"/>
          </a:p>
        </p:txBody>
      </p:sp>
      <p:sp>
        <p:nvSpPr>
          <p:cNvPr id="11" name="TextBox 10">
            <a:extLst>
              <a:ext uri="{FF2B5EF4-FFF2-40B4-BE49-F238E27FC236}">
                <a16:creationId xmlns:a16="http://schemas.microsoft.com/office/drawing/2014/main" id="{D49101D1-CAEA-41E2-F0C7-58AE001900F1}"/>
              </a:ext>
            </a:extLst>
          </p:cNvPr>
          <p:cNvSpPr txBox="1"/>
          <p:nvPr/>
        </p:nvSpPr>
        <p:spPr>
          <a:xfrm>
            <a:off x="399393" y="1481124"/>
            <a:ext cx="5506874" cy="1815882"/>
          </a:xfrm>
          <a:prstGeom prst="rect">
            <a:avLst/>
          </a:prstGeom>
          <a:noFill/>
        </p:spPr>
        <p:txBody>
          <a:bodyPr wrap="square">
            <a:spAutoFit/>
          </a:bodyPr>
          <a:lstStyle/>
          <a:p>
            <a:r>
              <a:rPr lang="ru-RU" sz="1400" dirty="0"/>
              <a:t>"П'ята графа« (національність) з'явилася у паспорті після 1917 року. Національна політика СРСР, якою впритул займався Сталін, будувалась на запровадженні кількох категорій титульних націй. Перша — це росіяни в масштабах Радянського Союзу. Друга — це люди, які належать до основних націй союзних республік. Наприклад українці в Україні, білоруси в Білорусі. Третя — нації автономних республік: чеченці, мордва тощо. Остання категорія — не корінні нації, що не мають власних національних адміністративних утворень.</a:t>
            </a:r>
            <a:endParaRPr lang="ru-UA" sz="1400" dirty="0"/>
          </a:p>
        </p:txBody>
      </p:sp>
      <p:sp>
        <p:nvSpPr>
          <p:cNvPr id="13" name="TextBox 12">
            <a:extLst>
              <a:ext uri="{FF2B5EF4-FFF2-40B4-BE49-F238E27FC236}">
                <a16:creationId xmlns:a16="http://schemas.microsoft.com/office/drawing/2014/main" id="{E02C7701-0144-82A1-6733-F50E616C8972}"/>
              </a:ext>
            </a:extLst>
          </p:cNvPr>
          <p:cNvSpPr txBox="1"/>
          <p:nvPr/>
        </p:nvSpPr>
        <p:spPr>
          <a:xfrm>
            <a:off x="399393" y="4175359"/>
            <a:ext cx="5709303" cy="1815882"/>
          </a:xfrm>
          <a:prstGeom prst="rect">
            <a:avLst/>
          </a:prstGeom>
          <a:noFill/>
        </p:spPr>
        <p:txBody>
          <a:bodyPr wrap="square">
            <a:spAutoFit/>
          </a:bodyPr>
          <a:lstStyle/>
          <a:p>
            <a:r>
              <a:rPr lang="ru-RU" sz="1400" dirty="0"/>
              <a:t>Людина не була вільна назвати будь-яку національність, яку вона хоче. Слідувало надати документи матері чи батька. З 1938 року, якщо національність батька і матері є різною, вирішили  записувати по   матері. Іноді для уточнення в дужках писали національність батька.</a:t>
            </a:r>
          </a:p>
          <a:p>
            <a:endParaRPr lang="ru-RU" sz="1400" dirty="0"/>
          </a:p>
          <a:p>
            <a:r>
              <a:rPr lang="ru-RU" sz="1400" dirty="0"/>
              <a:t>У другій половині ХХ століття до графи вже ставилися не так прискіпливо. Деякі люди для кар'єри чи з особистих причин могли в різний час вказувати різні національності.</a:t>
            </a:r>
            <a:endParaRPr lang="ru-UA" sz="1400" dirty="0"/>
          </a:p>
        </p:txBody>
      </p:sp>
      <p:pic>
        <p:nvPicPr>
          <p:cNvPr id="3" name="Рисунок 2">
            <a:extLst>
              <a:ext uri="{FF2B5EF4-FFF2-40B4-BE49-F238E27FC236}">
                <a16:creationId xmlns:a16="http://schemas.microsoft.com/office/drawing/2014/main" id="{9CAA4D96-6210-9F77-40AF-C4C15179BA7E}"/>
              </a:ext>
            </a:extLst>
          </p:cNvPr>
          <p:cNvPicPr>
            <a:picLocks noChangeAspect="1"/>
          </p:cNvPicPr>
          <p:nvPr/>
        </p:nvPicPr>
        <p:blipFill>
          <a:blip r:embed="rId7"/>
          <a:stretch>
            <a:fillRect/>
          </a:stretch>
        </p:blipFill>
        <p:spPr>
          <a:xfrm>
            <a:off x="8374776" y="4350641"/>
            <a:ext cx="3432457" cy="2438381"/>
          </a:xfrm>
          <a:prstGeom prst="rect">
            <a:avLst/>
          </a:prstGeom>
        </p:spPr>
      </p:pic>
      <p:pic>
        <p:nvPicPr>
          <p:cNvPr id="4" name="Рисунок 3">
            <a:extLst>
              <a:ext uri="{FF2B5EF4-FFF2-40B4-BE49-F238E27FC236}">
                <a16:creationId xmlns:a16="http://schemas.microsoft.com/office/drawing/2014/main" id="{D2351C36-F82B-DAD3-1F14-E9DF6F6CBB08}"/>
              </a:ext>
            </a:extLst>
          </p:cNvPr>
          <p:cNvPicPr>
            <a:picLocks noChangeAspect="1"/>
          </p:cNvPicPr>
          <p:nvPr/>
        </p:nvPicPr>
        <p:blipFill>
          <a:blip r:embed="rId8"/>
          <a:stretch>
            <a:fillRect/>
          </a:stretch>
        </p:blipFill>
        <p:spPr>
          <a:xfrm rot="21092525">
            <a:off x="6049088" y="486670"/>
            <a:ext cx="3753521" cy="2604983"/>
          </a:xfrm>
          <a:prstGeom prst="rect">
            <a:avLst/>
          </a:prstGeom>
        </p:spPr>
      </p:pic>
      <p:pic>
        <p:nvPicPr>
          <p:cNvPr id="8" name="Рисунок 7">
            <a:extLst>
              <a:ext uri="{FF2B5EF4-FFF2-40B4-BE49-F238E27FC236}">
                <a16:creationId xmlns:a16="http://schemas.microsoft.com/office/drawing/2014/main" id="{3E571DF7-AFF9-B582-96A9-D3CA360E043D}"/>
              </a:ext>
            </a:extLst>
          </p:cNvPr>
          <p:cNvPicPr>
            <a:picLocks noChangeAspect="1"/>
          </p:cNvPicPr>
          <p:nvPr/>
        </p:nvPicPr>
        <p:blipFill>
          <a:blip r:embed="rId9"/>
          <a:stretch>
            <a:fillRect/>
          </a:stretch>
        </p:blipFill>
        <p:spPr>
          <a:xfrm rot="512098">
            <a:off x="8772115" y="1816098"/>
            <a:ext cx="3265322" cy="2326542"/>
          </a:xfrm>
          <a:prstGeom prst="rect">
            <a:avLst/>
          </a:prstGeom>
        </p:spPr>
      </p:pic>
      <p:sp>
        <p:nvSpPr>
          <p:cNvPr id="10" name="TextBox 9">
            <a:extLst>
              <a:ext uri="{FF2B5EF4-FFF2-40B4-BE49-F238E27FC236}">
                <a16:creationId xmlns:a16="http://schemas.microsoft.com/office/drawing/2014/main" id="{B99943BD-C5EF-DA6E-1001-7D33A608AE59}"/>
              </a:ext>
            </a:extLst>
          </p:cNvPr>
          <p:cNvSpPr txBox="1"/>
          <p:nvPr/>
        </p:nvSpPr>
        <p:spPr>
          <a:xfrm>
            <a:off x="9853368" y="415339"/>
            <a:ext cx="2063398" cy="1323439"/>
          </a:xfrm>
          <a:prstGeom prst="rect">
            <a:avLst/>
          </a:prstGeom>
          <a:noFill/>
        </p:spPr>
        <p:txBody>
          <a:bodyPr wrap="square">
            <a:spAutoFit/>
          </a:bodyPr>
          <a:lstStyle/>
          <a:p>
            <a:r>
              <a:rPr lang="ru-RU" sz="2000" dirty="0">
                <a:latin typeface="Arial" panose="020B0604020202020204" pitchFamily="34" charset="0"/>
                <a:cs typeface="Arial" panose="020B0604020202020204" pitchFamily="34" charset="0"/>
              </a:rPr>
              <a:t>Графа про національність.</a:t>
            </a:r>
          </a:p>
          <a:p>
            <a:r>
              <a:rPr lang="ru-RU" sz="2000" dirty="0">
                <a:latin typeface="Arial" panose="020B0604020202020204" pitchFamily="34" charset="0"/>
                <a:cs typeface="Arial" panose="020B0604020202020204" pitchFamily="34" charset="0"/>
              </a:rPr>
              <a:t>Історичні факти. </a:t>
            </a:r>
            <a:endParaRPr lang="ru-UA" sz="20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E7D8A0D4-1383-8FD8-9DE1-1F095EBDCBDA}"/>
              </a:ext>
            </a:extLst>
          </p:cNvPr>
          <p:cNvSpPr txBox="1"/>
          <p:nvPr/>
        </p:nvSpPr>
        <p:spPr>
          <a:xfrm>
            <a:off x="4104865" y="492283"/>
            <a:ext cx="1805648" cy="769441"/>
          </a:xfrm>
          <a:prstGeom prst="rect">
            <a:avLst/>
          </a:prstGeom>
          <a:noFill/>
        </p:spPr>
        <p:txBody>
          <a:bodyPr wrap="square">
            <a:spAutoFit/>
          </a:bodyPr>
          <a:lstStyle/>
          <a:p>
            <a:r>
              <a:rPr lang="ru-RU" sz="1100" i="1" dirty="0"/>
              <a:t>Заступник директора Інституту історії Академії наук Станіслав Кульчицький</a:t>
            </a:r>
            <a:endParaRPr lang="ru-UA" sz="1100" dirty="0"/>
          </a:p>
        </p:txBody>
      </p:sp>
      <p:pic>
        <p:nvPicPr>
          <p:cNvPr id="14" name="Рисунок 13">
            <a:extLst>
              <a:ext uri="{FF2B5EF4-FFF2-40B4-BE49-F238E27FC236}">
                <a16:creationId xmlns:a16="http://schemas.microsoft.com/office/drawing/2014/main" id="{A561F6B3-A8D8-BBD3-8300-1BDB235018FA}"/>
              </a:ext>
            </a:extLst>
          </p:cNvPr>
          <p:cNvPicPr>
            <a:picLocks noChangeAspect="1"/>
          </p:cNvPicPr>
          <p:nvPr/>
        </p:nvPicPr>
        <p:blipFill>
          <a:blip r:embed="rId10"/>
          <a:stretch>
            <a:fillRect/>
          </a:stretch>
        </p:blipFill>
        <p:spPr>
          <a:xfrm>
            <a:off x="6394591" y="3160125"/>
            <a:ext cx="4106629" cy="3422191"/>
          </a:xfrm>
          <a:prstGeom prst="rect">
            <a:avLst/>
          </a:prstGeom>
        </p:spPr>
      </p:pic>
    </p:spTree>
    <p:extLst>
      <p:ext uri="{BB962C8B-B14F-4D97-AF65-F5344CB8AC3E}">
        <p14:creationId xmlns:p14="http://schemas.microsoft.com/office/powerpoint/2010/main" val="361890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alphaModFix amt="30000"/>
          </a:blip>
          <a:stretch>
            <a:fillRect/>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24546FB8-7083-F122-B842-004B0A8B2B8C}"/>
              </a:ext>
            </a:extLst>
          </p:cNvPr>
          <p:cNvPicPr>
            <a:picLocks noChangeAspect="1"/>
          </p:cNvPicPr>
          <p:nvPr/>
        </p:nvPicPr>
        <p:blipFill>
          <a:blip r:embed="rId3"/>
          <a:stretch>
            <a:fillRect/>
          </a:stretch>
        </p:blipFill>
        <p:spPr>
          <a:xfrm rot="16200000">
            <a:off x="9256807" y="-481625"/>
            <a:ext cx="2294974" cy="3434986"/>
          </a:xfrm>
          <a:prstGeom prst="rect">
            <a:avLst/>
          </a:prstGeom>
        </p:spPr>
      </p:pic>
      <p:pic>
        <p:nvPicPr>
          <p:cNvPr id="2" name="Рисунок 1">
            <a:extLst>
              <a:ext uri="{FF2B5EF4-FFF2-40B4-BE49-F238E27FC236}">
                <a16:creationId xmlns:a16="http://schemas.microsoft.com/office/drawing/2014/main" id="{55A7CDA7-5AA8-C861-5D14-00644937E054}"/>
              </a:ext>
            </a:extLst>
          </p:cNvPr>
          <p:cNvPicPr>
            <a:picLocks noChangeAspect="1"/>
          </p:cNvPicPr>
          <p:nvPr/>
        </p:nvPicPr>
        <p:blipFill>
          <a:blip r:embed="rId4"/>
          <a:stretch>
            <a:fillRect/>
          </a:stretch>
        </p:blipFill>
        <p:spPr>
          <a:xfrm>
            <a:off x="7782560" y="2519766"/>
            <a:ext cx="4339227" cy="4200465"/>
          </a:xfrm>
          <a:prstGeom prst="rect">
            <a:avLst/>
          </a:prstGeom>
        </p:spPr>
      </p:pic>
      <p:pic>
        <p:nvPicPr>
          <p:cNvPr id="3" name="Рисунок 2">
            <a:extLst>
              <a:ext uri="{FF2B5EF4-FFF2-40B4-BE49-F238E27FC236}">
                <a16:creationId xmlns:a16="http://schemas.microsoft.com/office/drawing/2014/main" id="{70D0AAD7-BB66-2FE6-1063-C981FA2A297B}"/>
              </a:ext>
            </a:extLst>
          </p:cNvPr>
          <p:cNvPicPr>
            <a:picLocks noChangeAspect="1"/>
          </p:cNvPicPr>
          <p:nvPr/>
        </p:nvPicPr>
        <p:blipFill>
          <a:blip r:embed="rId5"/>
          <a:stretch>
            <a:fillRect/>
          </a:stretch>
        </p:blipFill>
        <p:spPr>
          <a:xfrm>
            <a:off x="4686485" y="4157123"/>
            <a:ext cx="2944642" cy="2526017"/>
          </a:xfrm>
          <a:prstGeom prst="rect">
            <a:avLst/>
          </a:prstGeom>
        </p:spPr>
      </p:pic>
      <p:pic>
        <p:nvPicPr>
          <p:cNvPr id="4" name="Рисунок 3">
            <a:extLst>
              <a:ext uri="{FF2B5EF4-FFF2-40B4-BE49-F238E27FC236}">
                <a16:creationId xmlns:a16="http://schemas.microsoft.com/office/drawing/2014/main" id="{C47F3C4F-907F-AB05-049A-0F40DCDE1118}"/>
              </a:ext>
            </a:extLst>
          </p:cNvPr>
          <p:cNvPicPr>
            <a:picLocks noChangeAspect="1"/>
          </p:cNvPicPr>
          <p:nvPr/>
        </p:nvPicPr>
        <p:blipFill>
          <a:blip r:embed="rId6"/>
          <a:stretch>
            <a:fillRect/>
          </a:stretch>
        </p:blipFill>
        <p:spPr>
          <a:xfrm>
            <a:off x="134431" y="4157123"/>
            <a:ext cx="4400621" cy="2526017"/>
          </a:xfrm>
          <a:prstGeom prst="rect">
            <a:avLst/>
          </a:prstGeom>
        </p:spPr>
      </p:pic>
      <p:sp>
        <p:nvSpPr>
          <p:cNvPr id="16" name="Rectangle 4">
            <a:extLst>
              <a:ext uri="{FF2B5EF4-FFF2-40B4-BE49-F238E27FC236}">
                <a16:creationId xmlns:a16="http://schemas.microsoft.com/office/drawing/2014/main" id="{A9457E92-B058-FAD9-9780-57423EDEB2C4}"/>
              </a:ext>
            </a:extLst>
          </p:cNvPr>
          <p:cNvSpPr>
            <a:spLocks noChangeArrowheads="1"/>
          </p:cNvSpPr>
          <p:nvPr/>
        </p:nvSpPr>
        <p:spPr bwMode="auto">
          <a:xfrm>
            <a:off x="310369" y="174860"/>
            <a:ext cx="1213203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ru-UA" altLang="ru-UA" sz="1800" b="0" i="0" u="none" strike="noStrike" cap="none" normalizeH="0" baseline="0" dirty="0">
                <a:ln>
                  <a:noFill/>
                </a:ln>
                <a:solidFill>
                  <a:schemeClr val="tx1"/>
                </a:solidFill>
                <a:effectLst/>
                <a:latin typeface="Arial" panose="020B0604020202020204" pitchFamily="34" charset="0"/>
              </a:rPr>
            </a:br>
            <a:endParaRPr kumimoji="0" lang="ru-UA" altLang="ru-UA" sz="1800" b="0" i="0" u="none" strike="noStrike" cap="none" normalizeH="0" baseline="0" dirty="0">
              <a:ln>
                <a:noFill/>
              </a:ln>
              <a:solidFill>
                <a:schemeClr val="tx1"/>
              </a:solidFill>
              <a:effectLst/>
              <a:latin typeface="Arial" panose="020B0604020202020204" pitchFamily="34" charset="0"/>
            </a:endParaRPr>
          </a:p>
        </p:txBody>
      </p:sp>
      <p:graphicFrame>
        <p:nvGraphicFramePr>
          <p:cNvPr id="17" name="Таблица 16">
            <a:extLst>
              <a:ext uri="{FF2B5EF4-FFF2-40B4-BE49-F238E27FC236}">
                <a16:creationId xmlns:a16="http://schemas.microsoft.com/office/drawing/2014/main" id="{38C8DC97-D09D-A987-CD1E-4DC911AC5DD2}"/>
              </a:ext>
            </a:extLst>
          </p:cNvPr>
          <p:cNvGraphicFramePr>
            <a:graphicFrameLocks noGrp="1"/>
          </p:cNvGraphicFramePr>
          <p:nvPr>
            <p:extLst>
              <p:ext uri="{D42A27DB-BD31-4B8C-83A1-F6EECF244321}">
                <p14:modId xmlns:p14="http://schemas.microsoft.com/office/powerpoint/2010/main" val="497168729"/>
              </p:ext>
            </p:extLst>
          </p:nvPr>
        </p:nvGraphicFramePr>
        <p:xfrm>
          <a:off x="282494" y="957602"/>
          <a:ext cx="9626111" cy="2291853"/>
        </p:xfrm>
        <a:graphic>
          <a:graphicData uri="http://schemas.openxmlformats.org/drawingml/2006/table">
            <a:tbl>
              <a:tblPr firstRow="1" bandRow="1">
                <a:tableStyleId>{5C22544A-7EE6-4342-B048-85BDC9FD1C3A}</a:tableStyleId>
              </a:tblPr>
              <a:tblGrid>
                <a:gridCol w="2113280">
                  <a:extLst>
                    <a:ext uri="{9D8B030D-6E8A-4147-A177-3AD203B41FA5}">
                      <a16:colId xmlns:a16="http://schemas.microsoft.com/office/drawing/2014/main" val="222513536"/>
                    </a:ext>
                  </a:extLst>
                </a:gridCol>
                <a:gridCol w="992982">
                  <a:extLst>
                    <a:ext uri="{9D8B030D-6E8A-4147-A177-3AD203B41FA5}">
                      <a16:colId xmlns:a16="http://schemas.microsoft.com/office/drawing/2014/main" val="3495774155"/>
                    </a:ext>
                  </a:extLst>
                </a:gridCol>
                <a:gridCol w="896778">
                  <a:extLst>
                    <a:ext uri="{9D8B030D-6E8A-4147-A177-3AD203B41FA5}">
                      <a16:colId xmlns:a16="http://schemas.microsoft.com/office/drawing/2014/main" val="3835868220"/>
                    </a:ext>
                  </a:extLst>
                </a:gridCol>
                <a:gridCol w="1076960">
                  <a:extLst>
                    <a:ext uri="{9D8B030D-6E8A-4147-A177-3AD203B41FA5}">
                      <a16:colId xmlns:a16="http://schemas.microsoft.com/office/drawing/2014/main" val="1345658125"/>
                    </a:ext>
                  </a:extLst>
                </a:gridCol>
                <a:gridCol w="934720">
                  <a:extLst>
                    <a:ext uri="{9D8B030D-6E8A-4147-A177-3AD203B41FA5}">
                      <a16:colId xmlns:a16="http://schemas.microsoft.com/office/drawing/2014/main" val="2575125116"/>
                    </a:ext>
                  </a:extLst>
                </a:gridCol>
                <a:gridCol w="1213631">
                  <a:extLst>
                    <a:ext uri="{9D8B030D-6E8A-4147-A177-3AD203B41FA5}">
                      <a16:colId xmlns:a16="http://schemas.microsoft.com/office/drawing/2014/main" val="468330368"/>
                    </a:ext>
                  </a:extLst>
                </a:gridCol>
                <a:gridCol w="782320">
                  <a:extLst>
                    <a:ext uri="{9D8B030D-6E8A-4147-A177-3AD203B41FA5}">
                      <a16:colId xmlns:a16="http://schemas.microsoft.com/office/drawing/2014/main" val="409524546"/>
                    </a:ext>
                  </a:extLst>
                </a:gridCol>
                <a:gridCol w="1615440">
                  <a:extLst>
                    <a:ext uri="{9D8B030D-6E8A-4147-A177-3AD203B41FA5}">
                      <a16:colId xmlns:a16="http://schemas.microsoft.com/office/drawing/2014/main" val="1293871989"/>
                    </a:ext>
                  </a:extLst>
                </a:gridCol>
              </a:tblGrid>
              <a:tr h="4865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dirty="0">
                          <a:effectLst/>
                          <a:latin typeface="Roboto Slab" pitchFamily="2" charset="0"/>
                        </a:rPr>
                        <a:t>Адміністративні одиниці/рік перепису</a:t>
                      </a:r>
                      <a:endParaRPr lang="ru-UA" sz="1200" dirty="0"/>
                    </a:p>
                  </a:txBody>
                  <a:tcPr/>
                </a:tc>
                <a:tc gridSpan="2">
                  <a:txBody>
                    <a:bodyPr/>
                    <a:lstStyle/>
                    <a:p>
                      <a:pPr algn="ctr">
                        <a:buNone/>
                      </a:pPr>
                      <a:r>
                        <a:rPr lang="ru-RU" sz="1200" b="0" dirty="0">
                          <a:effectLst/>
                          <a:latin typeface="Roboto Slab" pitchFamily="2" charset="0"/>
                        </a:rPr>
                        <a:t>Українці</a:t>
                      </a:r>
                    </a:p>
                  </a:txBody>
                  <a:tcPr marL="7620" marR="7620" marT="7620" marB="7620" anchor="ctr"/>
                </a:tc>
                <a:tc hMerge="1">
                  <a:txBody>
                    <a:bodyPr/>
                    <a:lstStyle/>
                    <a:p>
                      <a:endParaRPr lang="ru-UA"/>
                    </a:p>
                  </a:txBody>
                  <a:tcPr/>
                </a:tc>
                <a:tc gridSpan="2">
                  <a:txBody>
                    <a:bodyPr/>
                    <a:lstStyle/>
                    <a:p>
                      <a:pPr algn="ctr">
                        <a:buNone/>
                      </a:pPr>
                      <a:r>
                        <a:rPr lang="ru-RU" sz="1200" b="0" dirty="0">
                          <a:effectLst/>
                          <a:latin typeface="Roboto Slab" pitchFamily="2" charset="0"/>
                        </a:rPr>
                        <a:t>Росіяни</a:t>
                      </a:r>
                    </a:p>
                  </a:txBody>
                  <a:tcPr marL="7620" marR="7620" marT="7620" marB="7620" anchor="ctr"/>
                </a:tc>
                <a:tc hMerge="1">
                  <a:txBody>
                    <a:bodyPr/>
                    <a:lstStyle/>
                    <a:p>
                      <a:endParaRPr lang="ru-UA"/>
                    </a:p>
                  </a:txBody>
                  <a:tcPr/>
                </a:tc>
                <a:tc gridSpan="2">
                  <a:txBody>
                    <a:bodyPr/>
                    <a:lstStyle/>
                    <a:p>
                      <a:pPr algn="ctr">
                        <a:buNone/>
                      </a:pPr>
                      <a:r>
                        <a:rPr lang="ru-RU" sz="1200" b="0" dirty="0">
                          <a:effectLst/>
                          <a:latin typeface="Roboto Slab" pitchFamily="2" charset="0"/>
                        </a:rPr>
                        <a:t>Інші</a:t>
                      </a:r>
                    </a:p>
                  </a:txBody>
                  <a:tcPr marL="7620" marR="7620" marT="7620" marB="7620" anchor="ctr"/>
                </a:tc>
                <a:tc hMerge="1">
                  <a:txBody>
                    <a:bodyPr/>
                    <a:lstStyle/>
                    <a:p>
                      <a:endParaRPr lang="ru-UA"/>
                    </a:p>
                  </a:txBody>
                  <a:tcPr/>
                </a:tc>
                <a:tc rowSpan="2">
                  <a:txBody>
                    <a:bodyPr/>
                    <a:lstStyle/>
                    <a:p>
                      <a:pPr algn="ctr">
                        <a:buNone/>
                      </a:pPr>
                      <a:r>
                        <a:rPr lang="ru-RU" sz="1100" b="0" dirty="0">
                          <a:effectLst/>
                          <a:latin typeface="Roboto Slab" pitchFamily="2" charset="0"/>
                        </a:rPr>
                        <a:t>разом (100%)</a:t>
                      </a:r>
                    </a:p>
                  </a:txBody>
                  <a:tcPr marL="7620" marR="7620" marT="7620" marB="7620" anchor="ctr"/>
                </a:tc>
                <a:extLst>
                  <a:ext uri="{0D108BD9-81ED-4DB2-BD59-A6C34878D82A}">
                    <a16:rowId xmlns:a16="http://schemas.microsoft.com/office/drawing/2014/main" val="3696687668"/>
                  </a:ext>
                </a:extLst>
              </a:tr>
              <a:tr h="235352">
                <a:tc>
                  <a:txBody>
                    <a:bodyPr/>
                    <a:lstStyle/>
                    <a:p>
                      <a:r>
                        <a:rPr lang="ru-RU" sz="1100" dirty="0"/>
                        <a:t>Українська РСР </a:t>
                      </a:r>
                      <a:endParaRPr lang="ru-UA" sz="1100" dirty="0"/>
                    </a:p>
                  </a:txBody>
                  <a:tcPr>
                    <a:solidFill>
                      <a:schemeClr val="bg1">
                        <a:lumMod val="65000"/>
                      </a:schemeClr>
                    </a:solidFill>
                  </a:tcPr>
                </a:tc>
                <a:tc>
                  <a:txBody>
                    <a:bodyPr/>
                    <a:lstStyle/>
                    <a:p>
                      <a:pPr algn="ctr">
                        <a:buNone/>
                      </a:pPr>
                      <a:r>
                        <a:rPr lang="ru-RU" sz="1100" b="1" dirty="0">
                          <a:effectLst/>
                          <a:latin typeface="Roboto Slab" pitchFamily="2" charset="0"/>
                        </a:rPr>
                        <a:t>Кількість</a:t>
                      </a:r>
                      <a:endParaRPr lang="ru-RU" sz="1100" dirty="0">
                        <a:effectLst/>
                        <a:latin typeface="Roboto Slab" pitchFamily="2" charset="0"/>
                      </a:endParaRPr>
                    </a:p>
                  </a:txBody>
                  <a:tcPr marL="7620" marR="7620" marT="7620" marB="7620" anchor="ctr">
                    <a:solidFill>
                      <a:schemeClr val="bg1">
                        <a:lumMod val="65000"/>
                      </a:schemeClr>
                    </a:solidFill>
                  </a:tcPr>
                </a:tc>
                <a:tc>
                  <a:txBody>
                    <a:bodyPr/>
                    <a:lstStyle/>
                    <a:p>
                      <a:pPr algn="ctr">
                        <a:buNone/>
                      </a:pPr>
                      <a:r>
                        <a:rPr lang="ru-UA" sz="1100" b="1" dirty="0">
                          <a:effectLst/>
                          <a:latin typeface="Roboto Slab" pitchFamily="2" charset="0"/>
                        </a:rPr>
                        <a:t>%</a:t>
                      </a:r>
                      <a:endParaRPr lang="ru-UA" sz="1100" dirty="0">
                        <a:effectLst/>
                        <a:latin typeface="Roboto Slab" pitchFamily="2" charset="0"/>
                      </a:endParaRPr>
                    </a:p>
                  </a:txBody>
                  <a:tcPr marL="7620" marR="7620" marT="7620" marB="7620" anchor="ctr">
                    <a:solidFill>
                      <a:schemeClr val="bg1">
                        <a:lumMod val="65000"/>
                      </a:schemeClr>
                    </a:solidFill>
                  </a:tcPr>
                </a:tc>
                <a:tc>
                  <a:txBody>
                    <a:bodyPr/>
                    <a:lstStyle/>
                    <a:p>
                      <a:pPr algn="ctr">
                        <a:buNone/>
                      </a:pPr>
                      <a:r>
                        <a:rPr lang="ru-RU" sz="1100" b="1" dirty="0">
                          <a:effectLst/>
                          <a:latin typeface="Roboto Slab" pitchFamily="2" charset="0"/>
                        </a:rPr>
                        <a:t>Кількість</a:t>
                      </a:r>
                      <a:endParaRPr lang="ru-RU" sz="1100" dirty="0">
                        <a:effectLst/>
                        <a:latin typeface="Roboto Slab" pitchFamily="2" charset="0"/>
                      </a:endParaRPr>
                    </a:p>
                  </a:txBody>
                  <a:tcPr marL="7620" marR="7620" marT="7620" marB="7620" anchor="ctr">
                    <a:solidFill>
                      <a:schemeClr val="bg1">
                        <a:lumMod val="65000"/>
                      </a:schemeClr>
                    </a:solidFill>
                  </a:tcPr>
                </a:tc>
                <a:tc>
                  <a:txBody>
                    <a:bodyPr/>
                    <a:lstStyle/>
                    <a:p>
                      <a:pPr algn="ctr">
                        <a:buNone/>
                      </a:pPr>
                      <a:r>
                        <a:rPr lang="ru-UA" sz="1100" b="1" dirty="0">
                          <a:effectLst/>
                          <a:latin typeface="Roboto Slab" pitchFamily="2" charset="0"/>
                        </a:rPr>
                        <a:t>%</a:t>
                      </a:r>
                      <a:endParaRPr lang="ru-UA" sz="1100" dirty="0">
                        <a:effectLst/>
                        <a:latin typeface="Roboto Slab" pitchFamily="2" charset="0"/>
                      </a:endParaRPr>
                    </a:p>
                  </a:txBody>
                  <a:tcPr marL="7620" marR="7620" marT="7620" marB="7620" anchor="ctr">
                    <a:solidFill>
                      <a:schemeClr val="bg1">
                        <a:lumMod val="65000"/>
                      </a:schemeClr>
                    </a:solidFill>
                  </a:tcPr>
                </a:tc>
                <a:tc>
                  <a:txBody>
                    <a:bodyPr/>
                    <a:lstStyle/>
                    <a:p>
                      <a:pPr algn="ctr">
                        <a:buNone/>
                      </a:pPr>
                      <a:r>
                        <a:rPr lang="ru-RU" sz="1100" b="1" dirty="0">
                          <a:effectLst/>
                          <a:latin typeface="Roboto Slab" pitchFamily="2" charset="0"/>
                        </a:rPr>
                        <a:t>Кількість</a:t>
                      </a:r>
                      <a:endParaRPr lang="ru-RU" sz="1100" dirty="0">
                        <a:effectLst/>
                        <a:latin typeface="Roboto Slab" pitchFamily="2" charset="0"/>
                      </a:endParaRPr>
                    </a:p>
                  </a:txBody>
                  <a:tcPr marL="7620" marR="7620" marT="7620" marB="7620" anchor="ctr">
                    <a:solidFill>
                      <a:schemeClr val="bg1">
                        <a:lumMod val="65000"/>
                      </a:schemeClr>
                    </a:solidFill>
                  </a:tcPr>
                </a:tc>
                <a:tc>
                  <a:txBody>
                    <a:bodyPr/>
                    <a:lstStyle/>
                    <a:p>
                      <a:pPr algn="ctr">
                        <a:buNone/>
                      </a:pPr>
                      <a:r>
                        <a:rPr lang="ru-UA" sz="1100" b="1" dirty="0">
                          <a:effectLst/>
                          <a:latin typeface="Roboto Slab" pitchFamily="2" charset="0"/>
                        </a:rPr>
                        <a:t>%</a:t>
                      </a:r>
                      <a:endParaRPr lang="ru-RU" sz="1100" dirty="0">
                        <a:effectLst/>
                        <a:latin typeface="Roboto Slab" pitchFamily="2" charset="0"/>
                      </a:endParaRPr>
                    </a:p>
                  </a:txBody>
                  <a:tcPr marL="7620" marR="7620" marT="7620" marB="7620" anchor="ctr">
                    <a:solidFill>
                      <a:schemeClr val="bg1">
                        <a:lumMod val="65000"/>
                      </a:schemeClr>
                    </a:solidFill>
                  </a:tcPr>
                </a:tc>
                <a:tc vMerge="1">
                  <a:txBody>
                    <a:bodyPr/>
                    <a:lstStyle/>
                    <a:p>
                      <a:pPr algn="ctr">
                        <a:buNone/>
                      </a:pPr>
                      <a:endParaRPr lang="ru-RU" sz="1200" dirty="0">
                        <a:effectLst/>
                        <a:latin typeface="Roboto Slab" pitchFamily="2" charset="0"/>
                      </a:endParaRPr>
                    </a:p>
                  </a:txBody>
                  <a:tcPr marL="7620" marR="7620" marT="7620" marB="7620" anchor="ctr">
                    <a:solidFill>
                      <a:schemeClr val="bg1">
                        <a:lumMod val="65000"/>
                      </a:schemeClr>
                    </a:solidFill>
                  </a:tcPr>
                </a:tc>
                <a:extLst>
                  <a:ext uri="{0D108BD9-81ED-4DB2-BD59-A6C34878D82A}">
                    <a16:rowId xmlns:a16="http://schemas.microsoft.com/office/drawing/2014/main" val="266864152"/>
                  </a:ext>
                </a:extLst>
              </a:tr>
              <a:tr h="411867">
                <a:tc>
                  <a:txBody>
                    <a:bodyPr/>
                    <a:lstStyle/>
                    <a:p>
                      <a:r>
                        <a:rPr lang="ru-RU" sz="1100" dirty="0"/>
                        <a:t>1926 р.</a:t>
                      </a:r>
                      <a:endParaRPr lang="ru-UA" sz="1100" dirty="0"/>
                    </a:p>
                  </a:txBody>
                  <a:tcPr/>
                </a:tc>
                <a:tc>
                  <a:txBody>
                    <a:bodyPr/>
                    <a:lstStyle/>
                    <a:p>
                      <a:pPr algn="ctr">
                        <a:buNone/>
                      </a:pPr>
                      <a:r>
                        <a:rPr lang="ru-UA" sz="1100" dirty="0">
                          <a:effectLst/>
                          <a:latin typeface="Roboto Slab" pitchFamily="2" charset="0"/>
                        </a:rPr>
                        <a:t>23 218 860</a:t>
                      </a:r>
                    </a:p>
                  </a:txBody>
                  <a:tcPr marL="7620" marR="7620" marT="7620" marB="7620" anchor="ctr"/>
                </a:tc>
                <a:tc>
                  <a:txBody>
                    <a:bodyPr/>
                    <a:lstStyle/>
                    <a:p>
                      <a:pPr algn="ctr">
                        <a:buNone/>
                      </a:pPr>
                      <a:r>
                        <a:rPr lang="ru-UA" sz="1100" dirty="0">
                          <a:effectLst/>
                          <a:latin typeface="Roboto Slab" pitchFamily="2" charset="0"/>
                        </a:rPr>
                        <a:t>80,1</a:t>
                      </a:r>
                    </a:p>
                  </a:txBody>
                  <a:tcPr marL="7620" marR="7620" marT="7620" marB="7620" anchor="ctr"/>
                </a:tc>
                <a:tc>
                  <a:txBody>
                    <a:bodyPr/>
                    <a:lstStyle/>
                    <a:p>
                      <a:pPr algn="ctr">
                        <a:buNone/>
                      </a:pPr>
                      <a:r>
                        <a:rPr lang="ru-UA" sz="1100" dirty="0">
                          <a:effectLst/>
                          <a:latin typeface="Roboto Slab" pitchFamily="2" charset="0"/>
                        </a:rPr>
                        <a:t>2 677 166</a:t>
                      </a:r>
                    </a:p>
                  </a:txBody>
                  <a:tcPr marL="7620" marR="7620" marT="7620" marB="7620" anchor="ctr"/>
                </a:tc>
                <a:tc>
                  <a:txBody>
                    <a:bodyPr/>
                    <a:lstStyle/>
                    <a:p>
                      <a:pPr algn="ctr">
                        <a:buNone/>
                      </a:pPr>
                      <a:r>
                        <a:rPr lang="ru-UA" sz="1100" dirty="0">
                          <a:effectLst/>
                          <a:latin typeface="Roboto Slab" pitchFamily="2" charset="0"/>
                        </a:rPr>
                        <a:t>9,2</a:t>
                      </a:r>
                    </a:p>
                  </a:txBody>
                  <a:tcPr marL="7620" marR="7620" marT="7620" marB="7620" anchor="ctr"/>
                </a:tc>
                <a:tc>
                  <a:txBody>
                    <a:bodyPr/>
                    <a:lstStyle/>
                    <a:p>
                      <a:pPr algn="ctr">
                        <a:buNone/>
                      </a:pPr>
                      <a:r>
                        <a:rPr lang="ru-UA" sz="1100" dirty="0">
                          <a:effectLst/>
                          <a:latin typeface="Roboto Slab" pitchFamily="2" charset="0"/>
                        </a:rPr>
                        <a:t>3 098 954</a:t>
                      </a:r>
                    </a:p>
                  </a:txBody>
                  <a:tcPr marL="7620" marR="7620" marT="7620" marB="7620" anchor="ctr"/>
                </a:tc>
                <a:tc>
                  <a:txBody>
                    <a:bodyPr/>
                    <a:lstStyle/>
                    <a:p>
                      <a:pPr algn="ctr">
                        <a:buNone/>
                      </a:pPr>
                      <a:r>
                        <a:rPr lang="ru-UA" sz="1100" dirty="0">
                          <a:effectLst/>
                          <a:latin typeface="Roboto Slab" pitchFamily="2" charset="0"/>
                        </a:rPr>
                        <a:t>10,7</a:t>
                      </a:r>
                    </a:p>
                  </a:txBody>
                  <a:tcPr marL="7620" marR="7620" marT="7620" marB="7620" anchor="ctr"/>
                </a:tc>
                <a:tc>
                  <a:txBody>
                    <a:bodyPr/>
                    <a:lstStyle/>
                    <a:p>
                      <a:pPr algn="ctr">
                        <a:buNone/>
                      </a:pPr>
                      <a:r>
                        <a:rPr lang="ru-UA" sz="1100" dirty="0">
                          <a:effectLst/>
                          <a:latin typeface="Roboto Slab" pitchFamily="2" charset="0"/>
                        </a:rPr>
                        <a:t>28 994 980</a:t>
                      </a:r>
                    </a:p>
                  </a:txBody>
                  <a:tcPr marL="7620" marR="7620" marT="7620" marB="7620" anchor="ctr"/>
                </a:tc>
                <a:extLst>
                  <a:ext uri="{0D108BD9-81ED-4DB2-BD59-A6C34878D82A}">
                    <a16:rowId xmlns:a16="http://schemas.microsoft.com/office/drawing/2014/main" val="1229320159"/>
                  </a:ext>
                </a:extLst>
              </a:tr>
              <a:tr h="411867">
                <a:tc>
                  <a:txBody>
                    <a:bodyPr/>
                    <a:lstStyle/>
                    <a:p>
                      <a:r>
                        <a:rPr lang="ru-RU" sz="1100" b="0" i="0" kern="1200" dirty="0">
                          <a:solidFill>
                            <a:schemeClr val="dk1"/>
                          </a:solidFill>
                          <a:effectLst/>
                          <a:latin typeface="+mn-lt"/>
                          <a:ea typeface="+mn-ea"/>
                          <a:cs typeface="+mn-cs"/>
                        </a:rPr>
                        <a:t>12-19 січня 1989 р.</a:t>
                      </a:r>
                      <a:endParaRPr lang="ru-UA" sz="1100" dirty="0"/>
                    </a:p>
                  </a:txBody>
                  <a:tcPr/>
                </a:tc>
                <a:tc>
                  <a:txBody>
                    <a:bodyPr/>
                    <a:lstStyle/>
                    <a:p>
                      <a:pPr algn="ctr">
                        <a:buNone/>
                      </a:pPr>
                      <a:r>
                        <a:rPr lang="ru-UA" sz="1100" dirty="0">
                          <a:effectLst/>
                          <a:latin typeface="Roboto Slab" pitchFamily="2" charset="0"/>
                        </a:rPr>
                        <a:t>37 419 053</a:t>
                      </a:r>
                    </a:p>
                  </a:txBody>
                  <a:tcPr marL="7620" marR="7620" marT="7620" marB="7620" anchor="ctr"/>
                </a:tc>
                <a:tc>
                  <a:txBody>
                    <a:bodyPr/>
                    <a:lstStyle/>
                    <a:p>
                      <a:pPr algn="ctr">
                        <a:buNone/>
                      </a:pPr>
                      <a:r>
                        <a:rPr lang="ru-UA" sz="1100" dirty="0">
                          <a:effectLst/>
                          <a:latin typeface="Roboto Slab" pitchFamily="2" charset="0"/>
                        </a:rPr>
                        <a:t>72,7</a:t>
                      </a:r>
                    </a:p>
                  </a:txBody>
                  <a:tcPr marL="7620" marR="7620" marT="7620" marB="7620" anchor="ctr"/>
                </a:tc>
                <a:tc>
                  <a:txBody>
                    <a:bodyPr/>
                    <a:lstStyle/>
                    <a:p>
                      <a:pPr algn="ctr">
                        <a:buNone/>
                      </a:pPr>
                      <a:r>
                        <a:rPr lang="ru-UA" sz="1100" dirty="0">
                          <a:effectLst/>
                          <a:latin typeface="Roboto Slab" pitchFamily="2" charset="0"/>
                        </a:rPr>
                        <a:t>11 355 582</a:t>
                      </a:r>
                    </a:p>
                  </a:txBody>
                  <a:tcPr marL="7620" marR="7620" marT="7620" marB="7620" anchor="ctr"/>
                </a:tc>
                <a:tc>
                  <a:txBody>
                    <a:bodyPr/>
                    <a:lstStyle/>
                    <a:p>
                      <a:pPr algn="ctr">
                        <a:buNone/>
                      </a:pPr>
                      <a:r>
                        <a:rPr lang="ru-UA" sz="1100" dirty="0">
                          <a:effectLst/>
                          <a:latin typeface="Roboto Slab" pitchFamily="2" charset="0"/>
                        </a:rPr>
                        <a:t>22,1</a:t>
                      </a:r>
                    </a:p>
                  </a:txBody>
                  <a:tcPr marL="7620" marR="7620" marT="7620" marB="7620" anchor="ctr"/>
                </a:tc>
                <a:tc>
                  <a:txBody>
                    <a:bodyPr/>
                    <a:lstStyle/>
                    <a:p>
                      <a:pPr algn="ctr">
                        <a:buNone/>
                      </a:pPr>
                      <a:r>
                        <a:rPr lang="ru-UA" sz="1100" dirty="0">
                          <a:effectLst/>
                          <a:latin typeface="Roboto Slab" pitchFamily="2" charset="0"/>
                        </a:rPr>
                        <a:t>2 677 399</a:t>
                      </a:r>
                    </a:p>
                  </a:txBody>
                  <a:tcPr marL="7620" marR="7620" marT="7620" marB="7620" anchor="ctr"/>
                </a:tc>
                <a:tc>
                  <a:txBody>
                    <a:bodyPr/>
                    <a:lstStyle/>
                    <a:p>
                      <a:pPr algn="ctr">
                        <a:buNone/>
                      </a:pPr>
                      <a:r>
                        <a:rPr lang="ru-UA" sz="1100" dirty="0">
                          <a:effectLst/>
                          <a:latin typeface="Roboto Slab" pitchFamily="2" charset="0"/>
                        </a:rPr>
                        <a:t>5,2</a:t>
                      </a:r>
                    </a:p>
                  </a:txBody>
                  <a:tcPr marL="7620" marR="7620" marT="7620" marB="7620" anchor="ctr"/>
                </a:tc>
                <a:tc>
                  <a:txBody>
                    <a:bodyPr/>
                    <a:lstStyle/>
                    <a:p>
                      <a:pPr algn="ctr">
                        <a:buNone/>
                      </a:pPr>
                      <a:r>
                        <a:rPr lang="ru-UA" sz="1100" dirty="0">
                          <a:effectLst/>
                          <a:latin typeface="Roboto Slab" pitchFamily="2" charset="0"/>
                        </a:rPr>
                        <a:t>51 452 034</a:t>
                      </a:r>
                    </a:p>
                  </a:txBody>
                  <a:tcPr marL="7620" marR="7620" marT="7620" marB="7620" anchor="ctr"/>
                </a:tc>
                <a:extLst>
                  <a:ext uri="{0D108BD9-81ED-4DB2-BD59-A6C34878D82A}">
                    <a16:rowId xmlns:a16="http://schemas.microsoft.com/office/drawing/2014/main" val="3125214825"/>
                  </a:ext>
                </a:extLst>
              </a:tr>
              <a:tr h="310654">
                <a:tc gridSpan="8">
                  <a:txBody>
                    <a:bodyPr/>
                    <a:lstStyle/>
                    <a:p>
                      <a:r>
                        <a:rPr lang="uk-UA" sz="1100" dirty="0"/>
                        <a:t>Україна</a:t>
                      </a:r>
                      <a:endParaRPr lang="ru-UA" sz="1100" dirty="0"/>
                    </a:p>
                  </a:txBody>
                  <a:tcPr>
                    <a:solidFill>
                      <a:schemeClr val="bg1">
                        <a:lumMod val="75000"/>
                      </a:schemeClr>
                    </a:solidFill>
                  </a:tcPr>
                </a:tc>
                <a:tc hMerge="1">
                  <a:txBody>
                    <a:bodyPr/>
                    <a:lstStyle/>
                    <a:p>
                      <a:pPr algn="ctr">
                        <a:buNone/>
                      </a:pPr>
                      <a:endParaRPr lang="ru-UA" sz="1400" dirty="0">
                        <a:effectLst/>
                        <a:latin typeface="Roboto Slab" pitchFamily="2" charset="0"/>
                      </a:endParaRPr>
                    </a:p>
                  </a:txBody>
                  <a:tcPr marL="7620" marR="7620" marT="7620" marB="7620" anchor="ctr"/>
                </a:tc>
                <a:tc hMerge="1">
                  <a:txBody>
                    <a:bodyPr/>
                    <a:lstStyle/>
                    <a:p>
                      <a:pPr algn="ctr">
                        <a:buNone/>
                      </a:pPr>
                      <a:endParaRPr lang="ru-UA" sz="1400" dirty="0">
                        <a:effectLst/>
                        <a:latin typeface="Roboto Slab" pitchFamily="2" charset="0"/>
                      </a:endParaRPr>
                    </a:p>
                  </a:txBody>
                  <a:tcPr marL="7620" marR="7620" marT="7620" marB="7620" anchor="ctr"/>
                </a:tc>
                <a:tc hMerge="1">
                  <a:txBody>
                    <a:bodyPr/>
                    <a:lstStyle/>
                    <a:p>
                      <a:pPr algn="ctr">
                        <a:buNone/>
                      </a:pPr>
                      <a:endParaRPr lang="ru-UA" sz="1400" dirty="0">
                        <a:effectLst/>
                        <a:latin typeface="Roboto Slab" pitchFamily="2" charset="0"/>
                      </a:endParaRPr>
                    </a:p>
                  </a:txBody>
                  <a:tcPr marL="7620" marR="7620" marT="7620" marB="7620" anchor="ctr"/>
                </a:tc>
                <a:tc hMerge="1">
                  <a:txBody>
                    <a:bodyPr/>
                    <a:lstStyle/>
                    <a:p>
                      <a:pPr algn="ctr">
                        <a:buNone/>
                      </a:pPr>
                      <a:endParaRPr lang="ru-UA" sz="1400" dirty="0">
                        <a:effectLst/>
                        <a:latin typeface="Roboto Slab" pitchFamily="2" charset="0"/>
                      </a:endParaRPr>
                    </a:p>
                  </a:txBody>
                  <a:tcPr marL="7620" marR="7620" marT="7620" marB="7620" anchor="ctr"/>
                </a:tc>
                <a:tc hMerge="1">
                  <a:txBody>
                    <a:bodyPr/>
                    <a:lstStyle/>
                    <a:p>
                      <a:pPr algn="ctr">
                        <a:buNone/>
                      </a:pPr>
                      <a:endParaRPr lang="ru-UA" sz="1400" dirty="0">
                        <a:effectLst/>
                        <a:latin typeface="Roboto Slab" pitchFamily="2" charset="0"/>
                      </a:endParaRPr>
                    </a:p>
                  </a:txBody>
                  <a:tcPr marL="7620" marR="7620" marT="7620" marB="7620" anchor="ctr"/>
                </a:tc>
                <a:tc hMerge="1">
                  <a:txBody>
                    <a:bodyPr/>
                    <a:lstStyle/>
                    <a:p>
                      <a:endParaRPr lang="ru-UA"/>
                    </a:p>
                  </a:txBody>
                  <a:tcPr/>
                </a:tc>
                <a:tc hMerge="1">
                  <a:txBody>
                    <a:bodyPr/>
                    <a:lstStyle/>
                    <a:p>
                      <a:endParaRPr lang="ru-UA"/>
                    </a:p>
                  </a:txBody>
                  <a:tcPr/>
                </a:tc>
                <a:extLst>
                  <a:ext uri="{0D108BD9-81ED-4DB2-BD59-A6C34878D82A}">
                    <a16:rowId xmlns:a16="http://schemas.microsoft.com/office/drawing/2014/main" val="344431213"/>
                  </a:ext>
                </a:extLst>
              </a:tr>
              <a:tr h="411867">
                <a:tc>
                  <a:txBody>
                    <a:bodyPr/>
                    <a:lstStyle/>
                    <a:p>
                      <a:r>
                        <a:rPr lang="ru-RU" sz="1100" b="0" i="0" kern="1200" dirty="0">
                          <a:solidFill>
                            <a:schemeClr val="dk1"/>
                          </a:solidFill>
                          <a:effectLst/>
                          <a:latin typeface="+mn-lt"/>
                          <a:ea typeface="+mn-ea"/>
                          <a:cs typeface="+mn-cs"/>
                        </a:rPr>
                        <a:t>5 грудня 2001 р.</a:t>
                      </a:r>
                      <a:endParaRPr lang="ru-UA" sz="1100" dirty="0"/>
                    </a:p>
                  </a:txBody>
                  <a:tcPr/>
                </a:tc>
                <a:tc>
                  <a:txBody>
                    <a:bodyPr/>
                    <a:lstStyle/>
                    <a:p>
                      <a:pPr algn="ctr">
                        <a:buNone/>
                      </a:pPr>
                      <a:r>
                        <a:rPr lang="ru-UA" sz="1100" dirty="0">
                          <a:effectLst/>
                          <a:latin typeface="Roboto Slab" pitchFamily="2" charset="0"/>
                        </a:rPr>
                        <a:t>37 541 693</a:t>
                      </a:r>
                    </a:p>
                  </a:txBody>
                  <a:tcPr marL="7620" marR="7620" marT="7620" marB="7620" anchor="ctr"/>
                </a:tc>
                <a:tc>
                  <a:txBody>
                    <a:bodyPr/>
                    <a:lstStyle/>
                    <a:p>
                      <a:pPr algn="ctr">
                        <a:buNone/>
                      </a:pPr>
                      <a:r>
                        <a:rPr lang="ru-UA" sz="1100" dirty="0">
                          <a:effectLst/>
                          <a:latin typeface="Roboto Slab" pitchFamily="2" charset="0"/>
                        </a:rPr>
                        <a:t>77,8</a:t>
                      </a:r>
                    </a:p>
                  </a:txBody>
                  <a:tcPr marL="7620" marR="7620" marT="7620" marB="7620" anchor="ctr"/>
                </a:tc>
                <a:tc>
                  <a:txBody>
                    <a:bodyPr/>
                    <a:lstStyle/>
                    <a:p>
                      <a:pPr algn="ctr">
                        <a:buNone/>
                      </a:pPr>
                      <a:r>
                        <a:rPr lang="ru-UA" sz="1100" dirty="0">
                          <a:effectLst/>
                          <a:latin typeface="Roboto Slab" pitchFamily="2" charset="0"/>
                        </a:rPr>
                        <a:t>8 334 141</a:t>
                      </a:r>
                    </a:p>
                  </a:txBody>
                  <a:tcPr marL="7620" marR="7620" marT="7620" marB="7620" anchor="ctr"/>
                </a:tc>
                <a:tc>
                  <a:txBody>
                    <a:bodyPr/>
                    <a:lstStyle/>
                    <a:p>
                      <a:pPr algn="ctr">
                        <a:buNone/>
                      </a:pPr>
                      <a:r>
                        <a:rPr lang="ru-UA" sz="1100" dirty="0">
                          <a:effectLst/>
                          <a:latin typeface="Roboto Slab" pitchFamily="2" charset="0"/>
                        </a:rPr>
                        <a:t>17,3</a:t>
                      </a:r>
                    </a:p>
                  </a:txBody>
                  <a:tcPr marL="7620" marR="7620" marT="7620" marB="7620" anchor="ctr"/>
                </a:tc>
                <a:tc>
                  <a:txBody>
                    <a:bodyPr/>
                    <a:lstStyle/>
                    <a:p>
                      <a:pPr algn="ctr">
                        <a:buNone/>
                      </a:pPr>
                      <a:r>
                        <a:rPr lang="ru-UA" sz="1100" dirty="0">
                          <a:effectLst/>
                          <a:latin typeface="Roboto Slab" pitchFamily="2" charset="0"/>
                        </a:rPr>
                        <a:t>2 365 068</a:t>
                      </a:r>
                    </a:p>
                  </a:txBody>
                  <a:tcPr marL="7620" marR="7620" marT="7620" marB="7620" anchor="ctr"/>
                </a:tc>
                <a:tc>
                  <a:txBody>
                    <a:bodyPr/>
                    <a:lstStyle/>
                    <a:p>
                      <a:pPr algn="ctr">
                        <a:buNone/>
                      </a:pPr>
                      <a:r>
                        <a:rPr lang="ru-UA" sz="1100" dirty="0">
                          <a:effectLst/>
                          <a:latin typeface="Roboto Slab" pitchFamily="2" charset="0"/>
                        </a:rPr>
                        <a:t>4,9</a:t>
                      </a:r>
                    </a:p>
                  </a:txBody>
                  <a:tcPr marL="7620" marR="7620" marT="7620" marB="7620" anchor="ctr"/>
                </a:tc>
                <a:tc>
                  <a:txBody>
                    <a:bodyPr/>
                    <a:lstStyle/>
                    <a:p>
                      <a:pPr algn="ctr">
                        <a:buNone/>
                      </a:pPr>
                      <a:r>
                        <a:rPr lang="ru-UA" sz="1100" dirty="0">
                          <a:effectLst/>
                          <a:latin typeface="Roboto Slab" pitchFamily="2" charset="0"/>
                        </a:rPr>
                        <a:t>48 240 902</a:t>
                      </a:r>
                    </a:p>
                  </a:txBody>
                  <a:tcPr marL="7620" marR="7620" marT="7620" marB="7620" anchor="ctr"/>
                </a:tc>
                <a:extLst>
                  <a:ext uri="{0D108BD9-81ED-4DB2-BD59-A6C34878D82A}">
                    <a16:rowId xmlns:a16="http://schemas.microsoft.com/office/drawing/2014/main" val="3712648043"/>
                  </a:ext>
                </a:extLst>
              </a:tr>
            </a:tbl>
          </a:graphicData>
        </a:graphic>
      </p:graphicFrame>
      <p:sp>
        <p:nvSpPr>
          <p:cNvPr id="19" name="TextBox 18">
            <a:extLst>
              <a:ext uri="{FF2B5EF4-FFF2-40B4-BE49-F238E27FC236}">
                <a16:creationId xmlns:a16="http://schemas.microsoft.com/office/drawing/2014/main" id="{9D675677-3ECF-B45E-B5F0-01B02572D739}"/>
              </a:ext>
            </a:extLst>
          </p:cNvPr>
          <p:cNvSpPr txBox="1"/>
          <p:nvPr/>
        </p:nvSpPr>
        <p:spPr>
          <a:xfrm>
            <a:off x="282494" y="137769"/>
            <a:ext cx="7756399" cy="646331"/>
          </a:xfrm>
          <a:prstGeom prst="rect">
            <a:avLst/>
          </a:prstGeom>
          <a:noFill/>
        </p:spPr>
        <p:txBody>
          <a:bodyPr wrap="square">
            <a:spAutoFit/>
          </a:bodyPr>
          <a:lstStyle/>
          <a:p>
            <a:r>
              <a:rPr lang="ru-RU" dirty="0"/>
              <a:t>Дані першого загальносоюзного перепису населення від 17 грудня 1926 року порівняно з іншими роками перепису населення в Україні</a:t>
            </a:r>
            <a:endParaRPr lang="ru-UA" dirty="0"/>
          </a:p>
        </p:txBody>
      </p:sp>
      <p:sp>
        <p:nvSpPr>
          <p:cNvPr id="23" name="TextBox 22">
            <a:extLst>
              <a:ext uri="{FF2B5EF4-FFF2-40B4-BE49-F238E27FC236}">
                <a16:creationId xmlns:a16="http://schemas.microsoft.com/office/drawing/2014/main" id="{98CF74AA-6985-E8CB-2F91-8827F4357644}"/>
              </a:ext>
            </a:extLst>
          </p:cNvPr>
          <p:cNvSpPr txBox="1"/>
          <p:nvPr/>
        </p:nvSpPr>
        <p:spPr>
          <a:xfrm>
            <a:off x="270642" y="3522572"/>
            <a:ext cx="4587452" cy="523220"/>
          </a:xfrm>
          <a:prstGeom prst="rect">
            <a:avLst/>
          </a:prstGeom>
          <a:noFill/>
        </p:spPr>
        <p:txBody>
          <a:bodyPr wrap="square">
            <a:spAutoFit/>
          </a:bodyPr>
          <a:lstStyle/>
          <a:p>
            <a:r>
              <a:rPr lang="ru-RU" sz="1400" dirty="0"/>
              <a:t>Співвідношення українців, росіян та інших на Південному Сході згідно з переписом населення 2001 року.</a:t>
            </a:r>
            <a:endParaRPr lang="ru-UA" sz="1400" dirty="0"/>
          </a:p>
        </p:txBody>
      </p:sp>
      <p:sp>
        <p:nvSpPr>
          <p:cNvPr id="7" name="TextBox 6">
            <a:extLst>
              <a:ext uri="{FF2B5EF4-FFF2-40B4-BE49-F238E27FC236}">
                <a16:creationId xmlns:a16="http://schemas.microsoft.com/office/drawing/2014/main" id="{5076A631-B493-CCDD-7FB1-A6E4DD2B9B46}"/>
              </a:ext>
            </a:extLst>
          </p:cNvPr>
          <p:cNvSpPr txBox="1"/>
          <p:nvPr/>
        </p:nvSpPr>
        <p:spPr>
          <a:xfrm>
            <a:off x="9181212" y="383990"/>
            <a:ext cx="2700419" cy="400110"/>
          </a:xfrm>
          <a:prstGeom prst="rect">
            <a:avLst/>
          </a:prstGeom>
          <a:noFill/>
        </p:spPr>
        <p:txBody>
          <a:bodyPr wrap="none" rtlCol="0">
            <a:spAutoFit/>
          </a:bodyPr>
          <a:lstStyle/>
          <a:p>
            <a:r>
              <a:rPr lang="uk-UA" sz="2000" dirty="0">
                <a:latin typeface="Arial" panose="020B0604020202020204" pitchFamily="34" charset="0"/>
                <a:cs typeface="Arial" panose="020B0604020202020204" pitchFamily="34" charset="0"/>
              </a:rPr>
              <a:t>Історична статистика</a:t>
            </a:r>
            <a:endParaRPr lang="ru-UA"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4D6921-0030-B089-C149-6560E5623F67}"/>
              </a:ext>
            </a:extLst>
          </p:cNvPr>
          <p:cNvSpPr txBox="1"/>
          <p:nvPr/>
        </p:nvSpPr>
        <p:spPr>
          <a:xfrm>
            <a:off x="8348870" y="3421212"/>
            <a:ext cx="3440913" cy="3046988"/>
          </a:xfrm>
          <a:prstGeom prst="rect">
            <a:avLst/>
          </a:prstGeom>
          <a:noFill/>
        </p:spPr>
        <p:txBody>
          <a:bodyPr wrap="square">
            <a:spAutoFit/>
          </a:bodyPr>
          <a:lstStyle/>
          <a:p>
            <a:r>
              <a:rPr lang="ru-RU" sz="1600" dirty="0"/>
              <a:t>За даними останнього Всеукраїнського перепису населення (2001), переважну більшість населення м. Дніпро складають українці — близько 79,3%, а понад 20% відносяться до національних меншин. Найчисельнішими етнічними групами є росіяни, білоруси, євреї, вірмени, азербайджанці, молдавани, роми, татари, німці, грузини, болгари, корейці, узбеки, поляки, араби. </a:t>
            </a:r>
          </a:p>
        </p:txBody>
      </p:sp>
      <p:pic>
        <p:nvPicPr>
          <p:cNvPr id="10" name="Рисунок 9">
            <a:extLst>
              <a:ext uri="{FF2B5EF4-FFF2-40B4-BE49-F238E27FC236}">
                <a16:creationId xmlns:a16="http://schemas.microsoft.com/office/drawing/2014/main" id="{08A1813A-AF5D-97B9-6DF3-88D7422E6A97}"/>
              </a:ext>
            </a:extLst>
          </p:cNvPr>
          <p:cNvPicPr>
            <a:picLocks noChangeAspect="1"/>
          </p:cNvPicPr>
          <p:nvPr/>
        </p:nvPicPr>
        <p:blipFill>
          <a:blip r:embed="rId7"/>
          <a:stretch>
            <a:fillRect/>
          </a:stretch>
        </p:blipFill>
        <p:spPr>
          <a:xfrm rot="10800000">
            <a:off x="4765559" y="3249455"/>
            <a:ext cx="3031570" cy="885149"/>
          </a:xfrm>
          <a:prstGeom prst="rect">
            <a:avLst/>
          </a:prstGeom>
        </p:spPr>
      </p:pic>
      <p:pic>
        <p:nvPicPr>
          <p:cNvPr id="13" name="Рисунок 12">
            <a:extLst>
              <a:ext uri="{FF2B5EF4-FFF2-40B4-BE49-F238E27FC236}">
                <a16:creationId xmlns:a16="http://schemas.microsoft.com/office/drawing/2014/main" id="{311A6647-0A50-2586-5764-F1CECCBBDEC5}"/>
              </a:ext>
            </a:extLst>
          </p:cNvPr>
          <p:cNvPicPr>
            <a:picLocks noChangeAspect="1"/>
          </p:cNvPicPr>
          <p:nvPr/>
        </p:nvPicPr>
        <p:blipFill>
          <a:blip r:embed="rId8"/>
          <a:stretch>
            <a:fillRect/>
          </a:stretch>
        </p:blipFill>
        <p:spPr>
          <a:xfrm>
            <a:off x="10060038" y="998025"/>
            <a:ext cx="1729745" cy="957846"/>
          </a:xfrm>
          <a:prstGeom prst="rect">
            <a:avLst/>
          </a:prstGeom>
        </p:spPr>
      </p:pic>
      <p:pic>
        <p:nvPicPr>
          <p:cNvPr id="15" name="Рисунок 14">
            <a:extLst>
              <a:ext uri="{FF2B5EF4-FFF2-40B4-BE49-F238E27FC236}">
                <a16:creationId xmlns:a16="http://schemas.microsoft.com/office/drawing/2014/main" id="{B44B5C3C-9D8F-21C3-EC65-53F2D3B4C0FB}"/>
              </a:ext>
            </a:extLst>
          </p:cNvPr>
          <p:cNvPicPr>
            <a:picLocks noChangeAspect="1"/>
          </p:cNvPicPr>
          <p:nvPr/>
        </p:nvPicPr>
        <p:blipFill>
          <a:blip r:embed="rId9"/>
          <a:srcRect t="21174"/>
          <a:stretch>
            <a:fillRect/>
          </a:stretch>
        </p:blipFill>
        <p:spPr>
          <a:xfrm rot="11764850">
            <a:off x="9692822" y="2147661"/>
            <a:ext cx="2386180" cy="1152964"/>
          </a:xfrm>
          <a:prstGeom prst="rect">
            <a:avLst/>
          </a:prstGeom>
        </p:spPr>
      </p:pic>
    </p:spTree>
    <p:extLst>
      <p:ext uri="{BB962C8B-B14F-4D97-AF65-F5344CB8AC3E}">
        <p14:creationId xmlns:p14="http://schemas.microsoft.com/office/powerpoint/2010/main" val="3529329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alphaModFix amt="30000"/>
          </a:blip>
          <a:stretch>
            <a:fillRect/>
          </a:stretch>
        </a:blipFill>
        <a:effectLst/>
      </p:bgPr>
    </p:bg>
    <p:spTree>
      <p:nvGrpSpPr>
        <p:cNvPr id="1" name=""/>
        <p:cNvGrpSpPr/>
        <p:nvPr/>
      </p:nvGrpSpPr>
      <p:grpSpPr>
        <a:xfrm>
          <a:off x="0" y="0"/>
          <a:ext cx="0" cy="0"/>
          <a:chOff x="0" y="0"/>
          <a:chExt cx="0" cy="0"/>
        </a:xfrm>
      </p:grpSpPr>
      <p:pic>
        <p:nvPicPr>
          <p:cNvPr id="15" name="Рисунок 14">
            <a:extLst>
              <a:ext uri="{FF2B5EF4-FFF2-40B4-BE49-F238E27FC236}">
                <a16:creationId xmlns:a16="http://schemas.microsoft.com/office/drawing/2014/main" id="{18AF1CA4-AE03-F050-757C-E726A51CF8D8}"/>
              </a:ext>
            </a:extLst>
          </p:cNvPr>
          <p:cNvPicPr>
            <a:picLocks noChangeAspect="1"/>
          </p:cNvPicPr>
          <p:nvPr/>
        </p:nvPicPr>
        <p:blipFill>
          <a:blip r:embed="rId3"/>
          <a:stretch>
            <a:fillRect/>
          </a:stretch>
        </p:blipFill>
        <p:spPr>
          <a:xfrm rot="16200000">
            <a:off x="9702376" y="-291167"/>
            <a:ext cx="2072697" cy="2763578"/>
          </a:xfrm>
          <a:prstGeom prst="rect">
            <a:avLst/>
          </a:prstGeom>
        </p:spPr>
      </p:pic>
      <p:pic>
        <p:nvPicPr>
          <p:cNvPr id="14" name="Рисунок 13">
            <a:extLst>
              <a:ext uri="{FF2B5EF4-FFF2-40B4-BE49-F238E27FC236}">
                <a16:creationId xmlns:a16="http://schemas.microsoft.com/office/drawing/2014/main" id="{B557EA79-A418-50D7-B8F9-06A352DFB135}"/>
              </a:ext>
            </a:extLst>
          </p:cNvPr>
          <p:cNvPicPr>
            <a:picLocks noChangeAspect="1"/>
          </p:cNvPicPr>
          <p:nvPr/>
        </p:nvPicPr>
        <p:blipFill>
          <a:blip r:embed="rId4"/>
          <a:stretch>
            <a:fillRect/>
          </a:stretch>
        </p:blipFill>
        <p:spPr>
          <a:xfrm>
            <a:off x="108588" y="92280"/>
            <a:ext cx="7506619" cy="6703392"/>
          </a:xfrm>
          <a:prstGeom prst="rect">
            <a:avLst/>
          </a:prstGeom>
        </p:spPr>
      </p:pic>
      <p:sp>
        <p:nvSpPr>
          <p:cNvPr id="7" name="TextBox 6">
            <a:extLst>
              <a:ext uri="{FF2B5EF4-FFF2-40B4-BE49-F238E27FC236}">
                <a16:creationId xmlns:a16="http://schemas.microsoft.com/office/drawing/2014/main" id="{C10ABDD9-6C64-D4C5-142F-C1C9BB921C24}"/>
              </a:ext>
            </a:extLst>
          </p:cNvPr>
          <p:cNvSpPr txBox="1"/>
          <p:nvPr/>
        </p:nvSpPr>
        <p:spPr>
          <a:xfrm>
            <a:off x="722044" y="639702"/>
            <a:ext cx="3749999" cy="1815882"/>
          </a:xfrm>
          <a:prstGeom prst="rect">
            <a:avLst/>
          </a:prstGeom>
          <a:noFill/>
        </p:spPr>
        <p:txBody>
          <a:bodyPr wrap="square">
            <a:spAutoFit/>
          </a:bodyPr>
          <a:lstStyle/>
          <a:p>
            <a:r>
              <a:rPr lang="ru-RU" sz="1600" dirty="0"/>
              <a:t>Землі  Дніпропетровщини завжди були історичним кордоном між лісостепом і степом, між християнством та ісламом, між Річчю Посполитою та Кримським ханством. В наш час — це кордон між Україною й тимчасово окупованими територіями.</a:t>
            </a:r>
            <a:endParaRPr lang="ru-UA" sz="1600" dirty="0"/>
          </a:p>
        </p:txBody>
      </p:sp>
      <p:sp>
        <p:nvSpPr>
          <p:cNvPr id="9" name="TextBox 8">
            <a:extLst>
              <a:ext uri="{FF2B5EF4-FFF2-40B4-BE49-F238E27FC236}">
                <a16:creationId xmlns:a16="http://schemas.microsoft.com/office/drawing/2014/main" id="{EE652CB2-958D-9274-3444-B627F1267089}"/>
              </a:ext>
            </a:extLst>
          </p:cNvPr>
          <p:cNvSpPr txBox="1"/>
          <p:nvPr/>
        </p:nvSpPr>
        <p:spPr>
          <a:xfrm>
            <a:off x="722044" y="3751454"/>
            <a:ext cx="6344555" cy="3046988"/>
          </a:xfrm>
          <a:prstGeom prst="rect">
            <a:avLst/>
          </a:prstGeom>
          <a:noFill/>
        </p:spPr>
        <p:txBody>
          <a:bodyPr wrap="square">
            <a:spAutoFit/>
          </a:bodyPr>
          <a:lstStyle/>
          <a:p>
            <a:r>
              <a:rPr lang="ru-RU" sz="1600" dirty="0"/>
              <a:t>Фрагменти різноманіття культур належать до історії міста Дніпро: і козацький, і радянський, і навіть імперський російський періоди.  Для сучасного Дніпра це дуже важливі періоди історії і складові формування мультикультури. До них також </a:t>
            </a:r>
            <a:r>
              <a:rPr lang="ru-RU" sz="1600" dirty="0" err="1"/>
              <a:t>додається</a:t>
            </a:r>
            <a:r>
              <a:rPr lang="ru-RU" sz="1600" dirty="0"/>
              <a:t> </a:t>
            </a:r>
            <a:r>
              <a:rPr lang="ru-RU" sz="1600" dirty="0" err="1"/>
              <a:t>багата</a:t>
            </a:r>
            <a:r>
              <a:rPr lang="ru-RU" sz="1600" dirty="0"/>
              <a:t> єврейська історія регіону, польська та німецька. </a:t>
            </a:r>
          </a:p>
          <a:p>
            <a:r>
              <a:rPr lang="ru-RU" sz="1600" dirty="0"/>
              <a:t>Історія Дніпра розгортається крізь напливи міграційних хвиль: сюди приїжджали люди — робітники, переселенці, біженці. Так було під час Першої світової: сотні тисяч людей їхали до Катеринослава, тікаючи від фронту (тоді із Заходу України). Зараз, навпаки, тікають зі Сходу. Але логіка та сама — люди шукають порятунку.</a:t>
            </a:r>
            <a:endParaRPr lang="ru-UA" sz="1600" dirty="0"/>
          </a:p>
          <a:p>
            <a:endParaRPr lang="uk-UA" sz="1600" dirty="0"/>
          </a:p>
          <a:p>
            <a:endParaRPr lang="ru-UA" sz="1600" dirty="0"/>
          </a:p>
        </p:txBody>
      </p:sp>
      <p:sp>
        <p:nvSpPr>
          <p:cNvPr id="3" name="TextBox 2">
            <a:extLst>
              <a:ext uri="{FF2B5EF4-FFF2-40B4-BE49-F238E27FC236}">
                <a16:creationId xmlns:a16="http://schemas.microsoft.com/office/drawing/2014/main" id="{AF325E56-57FB-D251-786D-683FDD2E706F}"/>
              </a:ext>
            </a:extLst>
          </p:cNvPr>
          <p:cNvSpPr txBox="1"/>
          <p:nvPr/>
        </p:nvSpPr>
        <p:spPr>
          <a:xfrm>
            <a:off x="9497573" y="428902"/>
            <a:ext cx="2482300" cy="1323439"/>
          </a:xfrm>
          <a:prstGeom prst="rect">
            <a:avLst/>
          </a:prstGeom>
          <a:noFill/>
        </p:spPr>
        <p:txBody>
          <a:bodyPr wrap="square" rtlCol="0">
            <a:spAutoFit/>
          </a:bodyPr>
          <a:lstStyle/>
          <a:p>
            <a:pPr algn="ctr"/>
            <a:r>
              <a:rPr lang="uk-UA" sz="2000" dirty="0">
                <a:latin typeface="Arial" panose="020B0604020202020204" pitchFamily="34" charset="0"/>
                <a:cs typeface="Arial" panose="020B0604020202020204" pitchFamily="34" charset="0"/>
              </a:rPr>
              <a:t>Історичне пояснення мультикультури Дніпропетровщини</a:t>
            </a:r>
            <a:endParaRPr lang="ru-UA" sz="2000"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A1F139F0-411C-D704-E439-3A51530DD872}"/>
              </a:ext>
            </a:extLst>
          </p:cNvPr>
          <p:cNvPicPr>
            <a:picLocks noChangeAspect="1"/>
          </p:cNvPicPr>
          <p:nvPr/>
        </p:nvPicPr>
        <p:blipFill>
          <a:blip r:embed="rId5"/>
          <a:stretch>
            <a:fillRect/>
          </a:stretch>
        </p:blipFill>
        <p:spPr>
          <a:xfrm>
            <a:off x="9410465" y="2236304"/>
            <a:ext cx="2656517" cy="1221387"/>
          </a:xfrm>
          <a:prstGeom prst="rect">
            <a:avLst/>
          </a:prstGeom>
        </p:spPr>
      </p:pic>
      <p:pic>
        <p:nvPicPr>
          <p:cNvPr id="12" name="Рисунок 11">
            <a:extLst>
              <a:ext uri="{FF2B5EF4-FFF2-40B4-BE49-F238E27FC236}">
                <a16:creationId xmlns:a16="http://schemas.microsoft.com/office/drawing/2014/main" id="{8DFAF066-FAD6-70FE-A1E5-5E2FBD5D8065}"/>
              </a:ext>
            </a:extLst>
          </p:cNvPr>
          <p:cNvPicPr>
            <a:picLocks noChangeAspect="1"/>
          </p:cNvPicPr>
          <p:nvPr/>
        </p:nvPicPr>
        <p:blipFill>
          <a:blip r:embed="rId6"/>
          <a:stretch>
            <a:fillRect/>
          </a:stretch>
        </p:blipFill>
        <p:spPr>
          <a:xfrm>
            <a:off x="7742583" y="3612461"/>
            <a:ext cx="4324401" cy="3117110"/>
          </a:xfrm>
          <a:prstGeom prst="rect">
            <a:avLst/>
          </a:prstGeom>
        </p:spPr>
      </p:pic>
      <p:pic>
        <p:nvPicPr>
          <p:cNvPr id="13" name="Рисунок 12">
            <a:extLst>
              <a:ext uri="{FF2B5EF4-FFF2-40B4-BE49-F238E27FC236}">
                <a16:creationId xmlns:a16="http://schemas.microsoft.com/office/drawing/2014/main" id="{B11A8664-3091-717B-B8B1-22A039C64CDB}"/>
              </a:ext>
            </a:extLst>
          </p:cNvPr>
          <p:cNvPicPr>
            <a:picLocks noChangeAspect="1"/>
          </p:cNvPicPr>
          <p:nvPr/>
        </p:nvPicPr>
        <p:blipFill>
          <a:blip r:embed="rId7"/>
          <a:stretch>
            <a:fillRect/>
          </a:stretch>
        </p:blipFill>
        <p:spPr>
          <a:xfrm>
            <a:off x="4634407" y="305203"/>
            <a:ext cx="4613694" cy="3191718"/>
          </a:xfrm>
          <a:prstGeom prst="rect">
            <a:avLst/>
          </a:prstGeom>
        </p:spPr>
      </p:pic>
      <p:pic>
        <p:nvPicPr>
          <p:cNvPr id="10" name="Рисунок 9">
            <a:extLst>
              <a:ext uri="{FF2B5EF4-FFF2-40B4-BE49-F238E27FC236}">
                <a16:creationId xmlns:a16="http://schemas.microsoft.com/office/drawing/2014/main" id="{C7AF3FF0-4307-8FF8-2B47-7E8F544AB127}"/>
              </a:ext>
            </a:extLst>
          </p:cNvPr>
          <p:cNvPicPr>
            <a:picLocks noChangeAspect="1"/>
          </p:cNvPicPr>
          <p:nvPr/>
        </p:nvPicPr>
        <p:blipFill>
          <a:blip r:embed="rId8"/>
          <a:stretch>
            <a:fillRect/>
          </a:stretch>
        </p:blipFill>
        <p:spPr>
          <a:xfrm>
            <a:off x="437146" y="2455584"/>
            <a:ext cx="1649801" cy="1237351"/>
          </a:xfrm>
          <a:prstGeom prst="rect">
            <a:avLst/>
          </a:prstGeom>
        </p:spPr>
      </p:pic>
      <p:pic>
        <p:nvPicPr>
          <p:cNvPr id="4" name="Рисунок 3">
            <a:extLst>
              <a:ext uri="{FF2B5EF4-FFF2-40B4-BE49-F238E27FC236}">
                <a16:creationId xmlns:a16="http://schemas.microsoft.com/office/drawing/2014/main" id="{BA55C289-EB55-09A4-3CFA-5C57676DB373}"/>
              </a:ext>
            </a:extLst>
          </p:cNvPr>
          <p:cNvPicPr>
            <a:picLocks noChangeAspect="1"/>
          </p:cNvPicPr>
          <p:nvPr/>
        </p:nvPicPr>
        <p:blipFill>
          <a:blip r:embed="rId9"/>
          <a:srcRect t="27207" b="32583"/>
          <a:stretch>
            <a:fillRect/>
          </a:stretch>
        </p:blipFill>
        <p:spPr>
          <a:xfrm>
            <a:off x="1317096" y="2514103"/>
            <a:ext cx="4050310" cy="1195741"/>
          </a:xfrm>
          <a:prstGeom prst="rect">
            <a:avLst/>
          </a:prstGeom>
        </p:spPr>
      </p:pic>
    </p:spTree>
    <p:extLst>
      <p:ext uri="{BB962C8B-B14F-4D97-AF65-F5344CB8AC3E}">
        <p14:creationId xmlns:p14="http://schemas.microsoft.com/office/powerpoint/2010/main" val="712611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mt="30000"/>
          </a:blip>
          <a:stretch>
            <a:fillRect/>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334BE3A0-5244-D15E-EAC5-CDD201698667}"/>
              </a:ext>
            </a:extLst>
          </p:cNvPr>
          <p:cNvPicPr>
            <a:picLocks noChangeAspect="1"/>
          </p:cNvPicPr>
          <p:nvPr/>
        </p:nvPicPr>
        <p:blipFill>
          <a:blip r:embed="rId4"/>
          <a:stretch>
            <a:fillRect/>
          </a:stretch>
        </p:blipFill>
        <p:spPr>
          <a:xfrm>
            <a:off x="5859515" y="75909"/>
            <a:ext cx="6182990" cy="6706181"/>
          </a:xfrm>
          <a:prstGeom prst="rect">
            <a:avLst/>
          </a:prstGeom>
        </p:spPr>
      </p:pic>
      <p:sp>
        <p:nvSpPr>
          <p:cNvPr id="5" name="TextBox 4">
            <a:extLst>
              <a:ext uri="{FF2B5EF4-FFF2-40B4-BE49-F238E27FC236}">
                <a16:creationId xmlns:a16="http://schemas.microsoft.com/office/drawing/2014/main" id="{066E6364-D5E8-FFE7-C46C-84D76BB1EEB0}"/>
              </a:ext>
            </a:extLst>
          </p:cNvPr>
          <p:cNvSpPr txBox="1"/>
          <p:nvPr/>
        </p:nvSpPr>
        <p:spPr>
          <a:xfrm>
            <a:off x="6281530" y="224306"/>
            <a:ext cx="5716133" cy="3539430"/>
          </a:xfrm>
          <a:prstGeom prst="rect">
            <a:avLst/>
          </a:prstGeom>
          <a:noFill/>
        </p:spPr>
        <p:txBody>
          <a:bodyPr wrap="square">
            <a:spAutoFit/>
          </a:bodyPr>
          <a:lstStyle/>
          <a:p>
            <a:endParaRPr lang="ru-RU" sz="1600" dirty="0"/>
          </a:p>
          <a:p>
            <a:r>
              <a:rPr lang="ru-RU" sz="1600" b="1" dirty="0"/>
              <a:t>               </a:t>
            </a:r>
            <a:r>
              <a:rPr lang="ru-RU" sz="1600" b="1" u="sng" dirty="0"/>
              <a:t>Ключові аспекти перетину культур у Дніпрі:</a:t>
            </a:r>
          </a:p>
          <a:p>
            <a:endParaRPr lang="ru-RU" sz="1600" b="1" u="sng" dirty="0"/>
          </a:p>
          <a:p>
            <a:r>
              <a:rPr lang="ru-RU" sz="1600" b="1" dirty="0" err="1"/>
              <a:t>Географічне</a:t>
            </a:r>
            <a:r>
              <a:rPr lang="ru-RU" sz="1600" b="1" dirty="0"/>
              <a:t> перехрестя</a:t>
            </a:r>
            <a:r>
              <a:rPr lang="ru-RU" sz="1600" dirty="0"/>
              <a:t>: Розташування на Дніпрі та Самарі зробило місто місцем зустрічі річкових та сухопутних шляхів. </a:t>
            </a:r>
          </a:p>
          <a:p>
            <a:r>
              <a:rPr lang="ru-RU" sz="1600" b="1" dirty="0"/>
              <a:t>Історична спадщина</a:t>
            </a:r>
            <a:r>
              <a:rPr lang="ru-RU" sz="1600" dirty="0"/>
              <a:t>: Місто поєднує епохи — від запорозького козацтва  та Катеринославської доби до індустріального мегаполісу </a:t>
            </a:r>
            <a:r>
              <a:rPr lang="en-US" sz="1600" dirty="0"/>
              <a:t>XXI </a:t>
            </a:r>
            <a:r>
              <a:rPr lang="ru-RU" sz="1600" dirty="0"/>
              <a:t>століття.</a:t>
            </a:r>
          </a:p>
          <a:p>
            <a:r>
              <a:rPr lang="ru-RU" sz="1600" b="1" dirty="0"/>
              <a:t>Етнічна та культурна палітра</a:t>
            </a:r>
            <a:r>
              <a:rPr lang="ru-RU" sz="1600" dirty="0"/>
              <a:t>: Дніпро є одним із головних українських єврейських центрів, а також відображає вплив російської та європейської культур.</a:t>
            </a:r>
          </a:p>
          <a:p>
            <a:r>
              <a:rPr lang="ru-RU" sz="1600" b="1" dirty="0"/>
              <a:t>Культурний код</a:t>
            </a:r>
            <a:r>
              <a:rPr lang="ru-RU" sz="1600" dirty="0"/>
              <a:t>: Місто постійно трансформується: від центру індустрії до дерусифікованого та деімперіалізованого сучасного міста, що переосмислює свою ідентичність.      </a:t>
            </a:r>
          </a:p>
        </p:txBody>
      </p:sp>
      <p:sp>
        <p:nvSpPr>
          <p:cNvPr id="3" name="TextBox 2">
            <a:extLst>
              <a:ext uri="{FF2B5EF4-FFF2-40B4-BE49-F238E27FC236}">
                <a16:creationId xmlns:a16="http://schemas.microsoft.com/office/drawing/2014/main" id="{E047F6A0-7040-1EA4-8CEC-2A8F986ACD40}"/>
              </a:ext>
            </a:extLst>
          </p:cNvPr>
          <p:cNvSpPr txBox="1"/>
          <p:nvPr/>
        </p:nvSpPr>
        <p:spPr>
          <a:xfrm>
            <a:off x="289861" y="4898634"/>
            <a:ext cx="5518824" cy="1569660"/>
          </a:xfrm>
          <a:prstGeom prst="rect">
            <a:avLst/>
          </a:prstGeom>
          <a:noFill/>
        </p:spPr>
        <p:txBody>
          <a:bodyPr wrap="square">
            <a:spAutoFit/>
          </a:bodyPr>
          <a:lstStyle/>
          <a:p>
            <a:r>
              <a:rPr lang="ru-RU" sz="1600" dirty="0" err="1"/>
              <a:t>Дніпро</a:t>
            </a:r>
            <a:r>
              <a:rPr lang="ru-RU" sz="1600" dirty="0"/>
              <a:t> — це історичний та комунікативний вузол де перетинаються Правобережна та Лівобережна Україна, а також суходільні шляхи до Криму та Приазов'я. Місто формувалося як контактна зона культур, об'єднуючи козацькі традиції, імперську спадщину та єврейську культуру, що створює його унікальну багаторівневу ідентичність.</a:t>
            </a:r>
          </a:p>
        </p:txBody>
      </p:sp>
      <p:pic>
        <p:nvPicPr>
          <p:cNvPr id="4" name="Рисунок 3">
            <a:extLst>
              <a:ext uri="{FF2B5EF4-FFF2-40B4-BE49-F238E27FC236}">
                <a16:creationId xmlns:a16="http://schemas.microsoft.com/office/drawing/2014/main" id="{C9FE915B-6AF3-2314-FE00-CE8E90B4414F}"/>
              </a:ext>
            </a:extLst>
          </p:cNvPr>
          <p:cNvPicPr>
            <a:picLocks noChangeAspect="1"/>
          </p:cNvPicPr>
          <p:nvPr/>
        </p:nvPicPr>
        <p:blipFill>
          <a:blip r:embed="rId5"/>
          <a:stretch>
            <a:fillRect/>
          </a:stretch>
        </p:blipFill>
        <p:spPr>
          <a:xfrm>
            <a:off x="149494" y="128097"/>
            <a:ext cx="5618068" cy="4524315"/>
          </a:xfrm>
          <a:prstGeom prst="rect">
            <a:avLst/>
          </a:prstGeom>
        </p:spPr>
      </p:pic>
      <p:pic>
        <p:nvPicPr>
          <p:cNvPr id="2" name="Рисунок 1">
            <a:extLst>
              <a:ext uri="{FF2B5EF4-FFF2-40B4-BE49-F238E27FC236}">
                <a16:creationId xmlns:a16="http://schemas.microsoft.com/office/drawing/2014/main" id="{DEBB0E93-4F83-4FB7-4448-C2624A13FCA6}"/>
              </a:ext>
            </a:extLst>
          </p:cNvPr>
          <p:cNvPicPr>
            <a:picLocks noChangeAspect="1"/>
          </p:cNvPicPr>
          <p:nvPr/>
        </p:nvPicPr>
        <p:blipFill>
          <a:blip r:embed="rId6"/>
          <a:stretch>
            <a:fillRect/>
          </a:stretch>
        </p:blipFill>
        <p:spPr>
          <a:xfrm>
            <a:off x="6383190" y="4009958"/>
            <a:ext cx="3057883" cy="2152303"/>
          </a:xfrm>
          <a:prstGeom prst="rect">
            <a:avLst/>
          </a:prstGeom>
        </p:spPr>
      </p:pic>
      <p:sp>
        <p:nvSpPr>
          <p:cNvPr id="7" name="TextBox 6">
            <a:extLst>
              <a:ext uri="{FF2B5EF4-FFF2-40B4-BE49-F238E27FC236}">
                <a16:creationId xmlns:a16="http://schemas.microsoft.com/office/drawing/2014/main" id="{F7FC001F-10CD-0475-8BAC-BFCE653E3030}"/>
              </a:ext>
            </a:extLst>
          </p:cNvPr>
          <p:cNvSpPr txBox="1"/>
          <p:nvPr/>
        </p:nvSpPr>
        <p:spPr>
          <a:xfrm>
            <a:off x="9542733" y="3936437"/>
            <a:ext cx="2350384" cy="2308324"/>
          </a:xfrm>
          <a:prstGeom prst="rect">
            <a:avLst/>
          </a:prstGeom>
          <a:noFill/>
        </p:spPr>
        <p:txBody>
          <a:bodyPr wrap="square">
            <a:spAutoFit/>
          </a:bodyPr>
          <a:lstStyle/>
          <a:p>
            <a:r>
              <a:rPr lang="ru-RU" b="1" dirty="0">
                <a:latin typeface="Bad Script" panose="02000000000000000000" pitchFamily="2" charset="0"/>
              </a:rPr>
              <a:t>Місто є символом поєднання минулого і сьогодення де перетинаються різні історичні епохи зберігаючи при цьому унікальну локальну самобутність. </a:t>
            </a:r>
            <a:endParaRPr lang="ru-UA" b="1" dirty="0">
              <a:latin typeface="Bad Script" panose="02000000000000000000" pitchFamily="2" charset="0"/>
            </a:endParaRPr>
          </a:p>
        </p:txBody>
      </p:sp>
      <p:pic>
        <p:nvPicPr>
          <p:cNvPr id="9" name="Рисунок 8">
            <a:extLst>
              <a:ext uri="{FF2B5EF4-FFF2-40B4-BE49-F238E27FC236}">
                <a16:creationId xmlns:a16="http://schemas.microsoft.com/office/drawing/2014/main" id="{147DA648-8898-3935-1B3D-54188160755E}"/>
              </a:ext>
            </a:extLst>
          </p:cNvPr>
          <p:cNvPicPr>
            <a:picLocks noChangeAspect="1"/>
          </p:cNvPicPr>
          <p:nvPr/>
        </p:nvPicPr>
        <p:blipFill>
          <a:blip r:embed="rId7"/>
          <a:stretch>
            <a:fillRect/>
          </a:stretch>
        </p:blipFill>
        <p:spPr>
          <a:xfrm rot="10800000">
            <a:off x="3316036" y="4009958"/>
            <a:ext cx="3371380" cy="999831"/>
          </a:xfrm>
          <a:prstGeom prst="rect">
            <a:avLst/>
          </a:prstGeom>
        </p:spPr>
      </p:pic>
    </p:spTree>
    <p:extLst>
      <p:ext uri="{BB962C8B-B14F-4D97-AF65-F5344CB8AC3E}">
        <p14:creationId xmlns:p14="http://schemas.microsoft.com/office/powerpoint/2010/main" val="3781012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mt="30000"/>
          </a:blip>
          <a:stretch>
            <a:fillRect/>
          </a:stretch>
        </a:blipFill>
        <a:effectLst/>
      </p:bgPr>
    </p:bg>
    <p:spTree>
      <p:nvGrpSpPr>
        <p:cNvPr id="1" name=""/>
        <p:cNvGrpSpPr/>
        <p:nvPr/>
      </p:nvGrpSpPr>
      <p:grpSpPr>
        <a:xfrm>
          <a:off x="0" y="0"/>
          <a:ext cx="0" cy="0"/>
          <a:chOff x="0" y="0"/>
          <a:chExt cx="0" cy="0"/>
        </a:xfrm>
      </p:grpSpPr>
      <p:pic>
        <p:nvPicPr>
          <p:cNvPr id="18" name="Рисунок 17">
            <a:extLst>
              <a:ext uri="{FF2B5EF4-FFF2-40B4-BE49-F238E27FC236}">
                <a16:creationId xmlns:a16="http://schemas.microsoft.com/office/drawing/2014/main" id="{C69CEA74-DFE7-3AE2-99C3-D8081E66184D}"/>
              </a:ext>
            </a:extLst>
          </p:cNvPr>
          <p:cNvPicPr>
            <a:picLocks noChangeAspect="1"/>
          </p:cNvPicPr>
          <p:nvPr/>
        </p:nvPicPr>
        <p:blipFill>
          <a:blip r:embed="rId4"/>
          <a:stretch>
            <a:fillRect/>
          </a:stretch>
        </p:blipFill>
        <p:spPr>
          <a:xfrm>
            <a:off x="58250" y="411800"/>
            <a:ext cx="12057550" cy="6326929"/>
          </a:xfrm>
          <a:prstGeom prst="rect">
            <a:avLst/>
          </a:prstGeom>
        </p:spPr>
      </p:pic>
      <p:graphicFrame>
        <p:nvGraphicFramePr>
          <p:cNvPr id="32" name="Схема 31">
            <a:extLst>
              <a:ext uri="{FF2B5EF4-FFF2-40B4-BE49-F238E27FC236}">
                <a16:creationId xmlns:a16="http://schemas.microsoft.com/office/drawing/2014/main" id="{CAD460F3-ACCF-348B-5D33-6EA1EE41D91E}"/>
              </a:ext>
            </a:extLst>
          </p:cNvPr>
          <p:cNvGraphicFramePr/>
          <p:nvPr>
            <p:extLst>
              <p:ext uri="{D42A27DB-BD31-4B8C-83A1-F6EECF244321}">
                <p14:modId xmlns:p14="http://schemas.microsoft.com/office/powerpoint/2010/main" val="714990759"/>
              </p:ext>
            </p:extLst>
          </p:nvPr>
        </p:nvGraphicFramePr>
        <p:xfrm>
          <a:off x="568231" y="2542380"/>
          <a:ext cx="5586019" cy="42684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6" name="TextBox 35">
            <a:extLst>
              <a:ext uri="{FF2B5EF4-FFF2-40B4-BE49-F238E27FC236}">
                <a16:creationId xmlns:a16="http://schemas.microsoft.com/office/drawing/2014/main" id="{0ACD7BA6-9657-94D5-5F47-6DF63F397696}"/>
              </a:ext>
            </a:extLst>
          </p:cNvPr>
          <p:cNvSpPr txBox="1"/>
          <p:nvPr/>
        </p:nvSpPr>
        <p:spPr>
          <a:xfrm>
            <a:off x="6813384" y="1608977"/>
            <a:ext cx="4449046" cy="4544834"/>
          </a:xfrm>
          <a:prstGeom prst="rect">
            <a:avLst/>
          </a:prstGeom>
          <a:noFill/>
        </p:spPr>
        <p:txBody>
          <a:bodyPr wrap="square">
            <a:spAutoFit/>
          </a:bodyPr>
          <a:lstStyle/>
          <a:p>
            <a:pPr>
              <a:spcAft>
                <a:spcPts val="800"/>
              </a:spcAft>
              <a:buNone/>
            </a:pP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У рамках дослідження </a:t>
            </a:r>
            <a:r>
              <a:rPr lang="uk-UA" sz="1600" kern="100" dirty="0">
                <a:effectLst/>
                <a:latin typeface="Bad Script" panose="02000000000000000000" pitchFamily="2" charset="0"/>
                <a:ea typeface="Calibri" panose="020F0502020204030204" pitchFamily="34" charset="0"/>
                <a:cs typeface="Times New Roman" panose="02020603050405020304" pitchFamily="18" charset="0"/>
              </a:rPr>
              <a:t>мною </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було проведено невелике опитування серед учнів школи та знайомих </a:t>
            </a:r>
            <a:r>
              <a:rPr lang="uk-UA" sz="1600" kern="100" dirty="0">
                <a:effectLst/>
                <a:latin typeface="Bad Script" panose="02000000000000000000" pitchFamily="2" charset="0"/>
                <a:ea typeface="Calibri" panose="020F0502020204030204" pitchFamily="34" charset="0"/>
                <a:cs typeface="Times New Roman" panose="02020603050405020304" pitchFamily="18" charset="0"/>
              </a:rPr>
              <a:t>різного віку </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(20 респондентів).</a:t>
            </a:r>
            <a:r>
              <a:rPr lang="uk-UA" sz="1600" kern="100" dirty="0">
                <a:effectLst/>
                <a:latin typeface="Bad Script" panose="02000000000000000000" pitchFamily="2" charset="0"/>
                <a:ea typeface="Calibri" panose="020F0502020204030204" pitchFamily="34" charset="0"/>
                <a:cs typeface="Times New Roman" panose="02020603050405020304" pitchFamily="18" charset="0"/>
              </a:rPr>
              <a:t> </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Результати опитування:</a:t>
            </a:r>
          </a:p>
          <a:p>
            <a:pPr marL="342900" lvl="0" indent="-342900">
              <a:spcAft>
                <a:spcPts val="800"/>
              </a:spcAft>
              <a:buSzPts val="1000"/>
              <a:buFont typeface="Symbol" panose="05050102010706020507" pitchFamily="18" charset="2"/>
              <a:buChar char=""/>
              <a:tabLst>
                <a:tab pos="457200" algn="l"/>
              </a:tabLst>
            </a:pPr>
            <a:r>
              <a:rPr lang="uk-UA" sz="1600" kern="100" dirty="0">
                <a:effectLst/>
                <a:latin typeface="Bad Script" panose="02000000000000000000" pitchFamily="2" charset="0"/>
                <a:ea typeface="Calibri" panose="020F0502020204030204" pitchFamily="34" charset="0"/>
                <a:cs typeface="Times New Roman" panose="02020603050405020304" pitchFamily="18" charset="0"/>
              </a:rPr>
              <a:t>14 </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опитаних позитивно ставляться до культурного різноманіття</a:t>
            </a:r>
            <a:r>
              <a:rPr lang="uk-UA" sz="1600" kern="100" dirty="0">
                <a:latin typeface="Bad Script" panose="02000000000000000000" pitchFamily="2" charset="0"/>
                <a:ea typeface="Calibri" panose="020F0502020204030204" pitchFamily="34" charset="0"/>
                <a:cs typeface="Times New Roman" panose="02020603050405020304" pitchFamily="18" charset="0"/>
              </a:rPr>
              <a:t>;</a:t>
            </a:r>
            <a:endParaRPr lang="ru-UA" sz="1600" kern="100" dirty="0">
              <a:effectLst/>
              <a:latin typeface="Bad Script" panose="02000000000000000000" pitchFamily="2" charset="0"/>
              <a:ea typeface="Calibri" panose="020F0502020204030204" pitchFamily="34" charset="0"/>
              <a:cs typeface="Times New Roman" panose="02020603050405020304" pitchFamily="18" charset="0"/>
            </a:endParaRPr>
          </a:p>
          <a:p>
            <a:pPr marL="342900" lvl="0" indent="-342900">
              <a:spcAft>
                <a:spcPts val="800"/>
              </a:spcAft>
              <a:buSzPts val="1000"/>
              <a:buFont typeface="Symbol" panose="05050102010706020507" pitchFamily="18" charset="2"/>
              <a:buChar char=""/>
              <a:tabLst>
                <a:tab pos="457200" algn="l"/>
              </a:tabLst>
            </a:pPr>
            <a:r>
              <a:rPr lang="uk-UA" sz="1600" kern="100" dirty="0">
                <a:effectLst/>
                <a:latin typeface="Bad Script" panose="02000000000000000000" pitchFamily="2" charset="0"/>
                <a:ea typeface="Calibri" panose="020F0502020204030204" pitchFamily="34" charset="0"/>
                <a:cs typeface="Times New Roman" panose="02020603050405020304" pitchFamily="18" charset="0"/>
              </a:rPr>
              <a:t>12 респондентів </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зазначили, що цікавляться традиціями інших народів</a:t>
            </a:r>
            <a:r>
              <a:rPr lang="uk-UA" sz="1600" kern="100" dirty="0">
                <a:latin typeface="Bad Script" panose="02000000000000000000" pitchFamily="2" charset="0"/>
                <a:ea typeface="Calibri" panose="020F0502020204030204" pitchFamily="34" charset="0"/>
                <a:cs typeface="Times New Roman" panose="02020603050405020304" pitchFamily="18" charset="0"/>
              </a:rPr>
              <a:t>;</a:t>
            </a:r>
            <a:endParaRPr lang="ru-UA" sz="1600" kern="100" dirty="0">
              <a:effectLst/>
              <a:latin typeface="Bad Script" panose="02000000000000000000" pitchFamily="2" charset="0"/>
              <a:ea typeface="Calibri" panose="020F0502020204030204" pitchFamily="34" charset="0"/>
              <a:cs typeface="Times New Roman" panose="02020603050405020304" pitchFamily="18" charset="0"/>
            </a:endParaRPr>
          </a:p>
          <a:p>
            <a:pPr marL="342900" lvl="0" indent="-342900">
              <a:spcAft>
                <a:spcPts val="800"/>
              </a:spcAft>
              <a:buSzPts val="1000"/>
              <a:buFont typeface="Symbol" panose="05050102010706020507" pitchFamily="18" charset="2"/>
              <a:buChar char=""/>
              <a:tabLst>
                <a:tab pos="457200" algn="l"/>
              </a:tabLst>
            </a:pPr>
            <a:r>
              <a:rPr lang="uk-UA" sz="1600" kern="100" dirty="0">
                <a:latin typeface="Bad Script" panose="02000000000000000000" pitchFamily="2" charset="0"/>
                <a:ea typeface="Calibri" panose="020F0502020204030204" pitchFamily="34" charset="0"/>
                <a:cs typeface="Times New Roman" panose="02020603050405020304" pitchFamily="18" charset="0"/>
              </a:rPr>
              <a:t>10 опитаних</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 хоча б </a:t>
            </a:r>
            <a:r>
              <a:rPr lang="uk-UA" sz="1600" kern="100" dirty="0">
                <a:effectLst/>
                <a:latin typeface="Bad Script" panose="02000000000000000000" pitchFamily="2" charset="0"/>
                <a:ea typeface="Calibri" panose="020F0502020204030204" pitchFamily="34" charset="0"/>
                <a:cs typeface="Times New Roman" panose="02020603050405020304" pitchFamily="18" charset="0"/>
              </a:rPr>
              <a:t>один </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раз відвідували заклади національної кухні</a:t>
            </a:r>
            <a:r>
              <a:rPr lang="uk-UA" sz="1600" kern="100" dirty="0">
                <a:latin typeface="Bad Script" panose="02000000000000000000" pitchFamily="2" charset="0"/>
                <a:ea typeface="Calibri" panose="020F0502020204030204" pitchFamily="34" charset="0"/>
                <a:cs typeface="Times New Roman" panose="02020603050405020304" pitchFamily="18" charset="0"/>
              </a:rPr>
              <a:t>;</a:t>
            </a:r>
            <a:endParaRPr lang="ru-UA" sz="1600" kern="100" dirty="0">
              <a:effectLst/>
              <a:latin typeface="Bad Script" panose="02000000000000000000" pitchFamily="2" charset="0"/>
              <a:ea typeface="Calibri" panose="020F0502020204030204" pitchFamily="34" charset="0"/>
              <a:cs typeface="Times New Roman" panose="02020603050405020304" pitchFamily="18" charset="0"/>
            </a:endParaRPr>
          </a:p>
          <a:p>
            <a:pPr marL="342900" lvl="0" indent="-342900">
              <a:spcAft>
                <a:spcPts val="800"/>
              </a:spcAft>
              <a:buSzPts val="1000"/>
              <a:buFont typeface="Symbol" panose="05050102010706020507" pitchFamily="18" charset="2"/>
              <a:buChar char=""/>
              <a:tabLst>
                <a:tab pos="457200" algn="l"/>
              </a:tabLst>
            </a:pPr>
            <a:r>
              <a:rPr lang="uk-UA" sz="1600" kern="100" dirty="0">
                <a:latin typeface="Bad Script" panose="02000000000000000000" pitchFamily="2" charset="0"/>
                <a:ea typeface="Calibri" panose="020F0502020204030204" pitchFamily="34" charset="0"/>
                <a:cs typeface="Times New Roman" panose="02020603050405020304" pitchFamily="18" charset="0"/>
              </a:rPr>
              <a:t>16 людей</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 вважають, що культурна різноманітність робить місто більш цікавим.</a:t>
            </a:r>
          </a:p>
          <a:p>
            <a:pPr marL="268288">
              <a:spcAft>
                <a:spcPts val="800"/>
              </a:spcAft>
              <a:buNone/>
            </a:pP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Ці результати свідчать про те, що </a:t>
            </a:r>
            <a:r>
              <a:rPr lang="uk-UA" sz="1600" kern="100" dirty="0">
                <a:effectLst/>
                <a:latin typeface="Bad Script" panose="02000000000000000000" pitchFamily="2" charset="0"/>
                <a:ea typeface="Calibri" panose="020F0502020204030204" pitchFamily="34" charset="0"/>
                <a:cs typeface="Times New Roman" panose="02020603050405020304" pitchFamily="18" charset="0"/>
              </a:rPr>
              <a:t>мешканці Дніпра толерантно сприймають наявність різних національних культур </a:t>
            </a:r>
            <a:r>
              <a:rPr lang="uk-UA" sz="1600" kern="100" dirty="0">
                <a:latin typeface="Bad Script" panose="02000000000000000000" pitchFamily="2" charset="0"/>
                <a:ea typeface="Calibri" panose="020F0502020204030204" pitchFamily="34" charset="0"/>
                <a:cs typeface="Times New Roman" panose="02020603050405020304" pitchFamily="18" charset="0"/>
              </a:rPr>
              <a:t>у</a:t>
            </a:r>
            <a:r>
              <a:rPr lang="uk-UA" sz="1600" kern="100" dirty="0">
                <a:effectLst/>
                <a:latin typeface="Bad Script" panose="02000000000000000000" pitchFamily="2" charset="0"/>
                <a:ea typeface="Calibri" panose="020F0502020204030204" pitchFamily="34" charset="0"/>
                <a:cs typeface="Times New Roman" panose="02020603050405020304" pitchFamily="18" charset="0"/>
              </a:rPr>
              <a:t> місті, </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молодь позитивно сприймає міжкультурну взаємодію</a:t>
            </a:r>
            <a:r>
              <a:rPr lang="uk-UA" sz="1600" kern="100" dirty="0">
                <a:effectLst/>
                <a:latin typeface="Bad Script" panose="02000000000000000000" pitchFamily="2" charset="0"/>
                <a:ea typeface="Calibri" panose="020F0502020204030204" pitchFamily="34" charset="0"/>
                <a:cs typeface="Times New Roman" panose="02020603050405020304" pitchFamily="18" charset="0"/>
              </a:rPr>
              <a:t>, а  також має друзів, які представляють інші культури</a:t>
            </a:r>
            <a:r>
              <a:rPr lang="ru-UA" sz="1600" kern="100" dirty="0">
                <a:effectLst/>
                <a:latin typeface="Bad Script" panose="02000000000000000000" pitchFamily="2" charset="0"/>
                <a:ea typeface="Calibri" panose="020F0502020204030204" pitchFamily="34" charset="0"/>
                <a:cs typeface="Times New Roman" panose="02020603050405020304" pitchFamily="18" charset="0"/>
              </a:rPr>
              <a:t>.</a:t>
            </a:r>
          </a:p>
        </p:txBody>
      </p:sp>
      <p:sp>
        <p:nvSpPr>
          <p:cNvPr id="40" name="TextBox 39">
            <a:extLst>
              <a:ext uri="{FF2B5EF4-FFF2-40B4-BE49-F238E27FC236}">
                <a16:creationId xmlns:a16="http://schemas.microsoft.com/office/drawing/2014/main" id="{2467B22D-6DE0-29D9-4E09-83C1223313CE}"/>
              </a:ext>
            </a:extLst>
          </p:cNvPr>
          <p:cNvSpPr txBox="1"/>
          <p:nvPr/>
        </p:nvSpPr>
        <p:spPr>
          <a:xfrm>
            <a:off x="624040" y="2886986"/>
            <a:ext cx="1177159" cy="584775"/>
          </a:xfrm>
          <a:prstGeom prst="rect">
            <a:avLst/>
          </a:prstGeom>
          <a:noFill/>
        </p:spPr>
        <p:txBody>
          <a:bodyPr wrap="square" rtlCol="0">
            <a:spAutoFit/>
          </a:bodyPr>
          <a:lstStyle/>
          <a:p>
            <a:r>
              <a:rPr lang="uk-UA" sz="3200" dirty="0"/>
              <a:t>70%</a:t>
            </a:r>
            <a:endParaRPr lang="ru-UA" sz="3200" dirty="0"/>
          </a:p>
        </p:txBody>
      </p:sp>
      <p:sp>
        <p:nvSpPr>
          <p:cNvPr id="41" name="TextBox 40">
            <a:extLst>
              <a:ext uri="{FF2B5EF4-FFF2-40B4-BE49-F238E27FC236}">
                <a16:creationId xmlns:a16="http://schemas.microsoft.com/office/drawing/2014/main" id="{C3AF76AB-BDF1-8FEA-6E04-38F8D66402AE}"/>
              </a:ext>
            </a:extLst>
          </p:cNvPr>
          <p:cNvSpPr txBox="1"/>
          <p:nvPr/>
        </p:nvSpPr>
        <p:spPr>
          <a:xfrm>
            <a:off x="983051" y="3876130"/>
            <a:ext cx="1177159" cy="584775"/>
          </a:xfrm>
          <a:prstGeom prst="rect">
            <a:avLst/>
          </a:prstGeom>
          <a:noFill/>
        </p:spPr>
        <p:txBody>
          <a:bodyPr wrap="square" rtlCol="0">
            <a:spAutoFit/>
          </a:bodyPr>
          <a:lstStyle/>
          <a:p>
            <a:r>
              <a:rPr lang="uk-UA" sz="3200" dirty="0"/>
              <a:t>60%</a:t>
            </a:r>
            <a:endParaRPr lang="ru-UA" sz="3200" dirty="0"/>
          </a:p>
        </p:txBody>
      </p:sp>
      <p:sp>
        <p:nvSpPr>
          <p:cNvPr id="42" name="TextBox 41">
            <a:extLst>
              <a:ext uri="{FF2B5EF4-FFF2-40B4-BE49-F238E27FC236}">
                <a16:creationId xmlns:a16="http://schemas.microsoft.com/office/drawing/2014/main" id="{E4BF26C9-090C-4DFA-FF7E-9B3BDBF61090}"/>
              </a:ext>
            </a:extLst>
          </p:cNvPr>
          <p:cNvSpPr txBox="1"/>
          <p:nvPr/>
        </p:nvSpPr>
        <p:spPr>
          <a:xfrm>
            <a:off x="983051" y="4849029"/>
            <a:ext cx="1177159" cy="584775"/>
          </a:xfrm>
          <a:prstGeom prst="rect">
            <a:avLst/>
          </a:prstGeom>
          <a:noFill/>
        </p:spPr>
        <p:txBody>
          <a:bodyPr wrap="square" rtlCol="0">
            <a:spAutoFit/>
          </a:bodyPr>
          <a:lstStyle/>
          <a:p>
            <a:r>
              <a:rPr lang="uk-UA" sz="3200" dirty="0"/>
              <a:t>50%</a:t>
            </a:r>
          </a:p>
        </p:txBody>
      </p:sp>
      <p:sp>
        <p:nvSpPr>
          <p:cNvPr id="43" name="TextBox 42">
            <a:extLst>
              <a:ext uri="{FF2B5EF4-FFF2-40B4-BE49-F238E27FC236}">
                <a16:creationId xmlns:a16="http://schemas.microsoft.com/office/drawing/2014/main" id="{BF7241A0-0FA8-3687-067E-439F60DE7DAA}"/>
              </a:ext>
            </a:extLst>
          </p:cNvPr>
          <p:cNvSpPr txBox="1"/>
          <p:nvPr/>
        </p:nvSpPr>
        <p:spPr>
          <a:xfrm>
            <a:off x="614383" y="5861424"/>
            <a:ext cx="957248" cy="584775"/>
          </a:xfrm>
          <a:prstGeom prst="rect">
            <a:avLst/>
          </a:prstGeom>
          <a:noFill/>
        </p:spPr>
        <p:txBody>
          <a:bodyPr wrap="square" rtlCol="0">
            <a:spAutoFit/>
          </a:bodyPr>
          <a:lstStyle/>
          <a:p>
            <a:r>
              <a:rPr lang="uk-UA" sz="3200" dirty="0"/>
              <a:t>80%</a:t>
            </a:r>
            <a:endParaRPr lang="ru-UA" sz="3200" dirty="0"/>
          </a:p>
        </p:txBody>
      </p:sp>
      <p:sp>
        <p:nvSpPr>
          <p:cNvPr id="44" name="Прямоугольник 43">
            <a:extLst>
              <a:ext uri="{FF2B5EF4-FFF2-40B4-BE49-F238E27FC236}">
                <a16:creationId xmlns:a16="http://schemas.microsoft.com/office/drawing/2014/main" id="{CDC065F6-E1C7-B360-83CF-F1C51426D049}"/>
              </a:ext>
            </a:extLst>
          </p:cNvPr>
          <p:cNvSpPr/>
          <p:nvPr/>
        </p:nvSpPr>
        <p:spPr>
          <a:xfrm>
            <a:off x="-209273" y="-79015"/>
            <a:ext cx="9050682" cy="923330"/>
          </a:xfrm>
          <a:prstGeom prst="rect">
            <a:avLst/>
          </a:prstGeom>
          <a:noFill/>
        </p:spPr>
        <p:txBody>
          <a:bodyPr wrap="square" lIns="91440" tIns="45720" rIns="91440" bIns="45720">
            <a:spAutoFit/>
          </a:bodyPr>
          <a:lstStyle/>
          <a:p>
            <a:pPr algn="ctr"/>
            <a:r>
              <a:rPr lang="ru-RU" sz="5400" dirty="0">
                <a:ln w="0"/>
                <a:effectLst>
                  <a:reflection blurRad="6350" stA="53000" endA="300" endPos="35500" dir="5400000" sy="-90000" algn="bl" rotWithShape="0"/>
                </a:effectLst>
              </a:rPr>
              <a:t>Соціологічне    опитування </a:t>
            </a:r>
          </a:p>
        </p:txBody>
      </p:sp>
      <p:sp>
        <p:nvSpPr>
          <p:cNvPr id="22" name="TextBox 21">
            <a:extLst>
              <a:ext uri="{FF2B5EF4-FFF2-40B4-BE49-F238E27FC236}">
                <a16:creationId xmlns:a16="http://schemas.microsoft.com/office/drawing/2014/main" id="{A2DB3FA4-3435-05E5-F2D1-5F1CC1C98DA8}"/>
              </a:ext>
            </a:extLst>
          </p:cNvPr>
          <p:cNvSpPr txBox="1"/>
          <p:nvPr/>
        </p:nvSpPr>
        <p:spPr>
          <a:xfrm>
            <a:off x="3200399" y="1295182"/>
            <a:ext cx="2612305" cy="923330"/>
          </a:xfrm>
          <a:prstGeom prst="rect">
            <a:avLst/>
          </a:prstGeom>
          <a:noFill/>
        </p:spPr>
        <p:txBody>
          <a:bodyPr wrap="square">
            <a:spAutoFit/>
          </a:bodyPr>
          <a:lstStyle/>
          <a:p>
            <a:pPr algn="r"/>
            <a:r>
              <a:rPr lang="ru-RU" b="1" dirty="0">
                <a:latin typeface="Bad Script" panose="02000000000000000000" pitchFamily="2" charset="0"/>
              </a:rPr>
              <a:t>Як ви ставитесь до культур інших народів у нашомі місті?</a:t>
            </a:r>
          </a:p>
        </p:txBody>
      </p:sp>
      <p:sp>
        <p:nvSpPr>
          <p:cNvPr id="24" name="TextBox 23">
            <a:extLst>
              <a:ext uri="{FF2B5EF4-FFF2-40B4-BE49-F238E27FC236}">
                <a16:creationId xmlns:a16="http://schemas.microsoft.com/office/drawing/2014/main" id="{087BCA94-C22F-F816-140D-776E448F8F22}"/>
              </a:ext>
            </a:extLst>
          </p:cNvPr>
          <p:cNvSpPr txBox="1"/>
          <p:nvPr/>
        </p:nvSpPr>
        <p:spPr>
          <a:xfrm>
            <a:off x="624040" y="1948125"/>
            <a:ext cx="1917225" cy="646331"/>
          </a:xfrm>
          <a:prstGeom prst="rect">
            <a:avLst/>
          </a:prstGeom>
          <a:noFill/>
        </p:spPr>
        <p:txBody>
          <a:bodyPr wrap="square">
            <a:spAutoFit/>
          </a:bodyPr>
          <a:lstStyle/>
          <a:p>
            <a:pPr algn="ctr"/>
            <a:r>
              <a:rPr lang="ru-RU" dirty="0">
                <a:latin typeface="Bad Script" panose="02000000000000000000" pitchFamily="2" charset="0"/>
              </a:rPr>
              <a:t>18-26 березня 2026 року</a:t>
            </a:r>
            <a:endParaRPr lang="ru-UA" dirty="0"/>
          </a:p>
        </p:txBody>
      </p:sp>
      <p:pic>
        <p:nvPicPr>
          <p:cNvPr id="29" name="Рисунок 28">
            <a:extLst>
              <a:ext uri="{FF2B5EF4-FFF2-40B4-BE49-F238E27FC236}">
                <a16:creationId xmlns:a16="http://schemas.microsoft.com/office/drawing/2014/main" id="{85BC685D-A0C6-589E-E749-B7A39E51BF56}"/>
              </a:ext>
            </a:extLst>
          </p:cNvPr>
          <p:cNvPicPr>
            <a:picLocks noChangeAspect="1"/>
          </p:cNvPicPr>
          <p:nvPr/>
        </p:nvPicPr>
        <p:blipFill>
          <a:blip r:embed="rId10"/>
          <a:stretch>
            <a:fillRect/>
          </a:stretch>
        </p:blipFill>
        <p:spPr>
          <a:xfrm>
            <a:off x="5321748" y="4999615"/>
            <a:ext cx="1530554" cy="1530554"/>
          </a:xfrm>
          <a:prstGeom prst="rect">
            <a:avLst/>
          </a:prstGeom>
        </p:spPr>
      </p:pic>
      <p:pic>
        <p:nvPicPr>
          <p:cNvPr id="33" name="Рисунок 32">
            <a:extLst>
              <a:ext uri="{FF2B5EF4-FFF2-40B4-BE49-F238E27FC236}">
                <a16:creationId xmlns:a16="http://schemas.microsoft.com/office/drawing/2014/main" id="{AA5F31A0-639F-4E4D-CEBC-A7A8A941F418}"/>
              </a:ext>
            </a:extLst>
          </p:cNvPr>
          <p:cNvPicPr>
            <a:picLocks noChangeAspect="1"/>
          </p:cNvPicPr>
          <p:nvPr/>
        </p:nvPicPr>
        <p:blipFill>
          <a:blip r:embed="rId11"/>
          <a:stretch>
            <a:fillRect/>
          </a:stretch>
        </p:blipFill>
        <p:spPr>
          <a:xfrm>
            <a:off x="9955584" y="23676"/>
            <a:ext cx="2087880" cy="1565910"/>
          </a:xfrm>
          <a:prstGeom prst="rect">
            <a:avLst/>
          </a:prstGeom>
        </p:spPr>
      </p:pic>
    </p:spTree>
    <p:extLst>
      <p:ext uri="{BB962C8B-B14F-4D97-AF65-F5344CB8AC3E}">
        <p14:creationId xmlns:p14="http://schemas.microsoft.com/office/powerpoint/2010/main" val="2750168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alphaModFix amt="30000"/>
          </a:blip>
          <a:stretch>
            <a:fillRect/>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4586EDDE-FCD1-D94C-C7B8-49CDB52357A5}"/>
              </a:ext>
            </a:extLst>
          </p:cNvPr>
          <p:cNvPicPr>
            <a:picLocks noChangeAspect="1"/>
          </p:cNvPicPr>
          <p:nvPr/>
        </p:nvPicPr>
        <p:blipFill>
          <a:blip r:embed="rId3"/>
          <a:stretch>
            <a:fillRect/>
          </a:stretch>
        </p:blipFill>
        <p:spPr>
          <a:xfrm>
            <a:off x="9484" y="-1"/>
            <a:ext cx="4465811" cy="6877105"/>
          </a:xfrm>
          <a:prstGeom prst="rect">
            <a:avLst/>
          </a:prstGeom>
        </p:spPr>
      </p:pic>
      <p:pic>
        <p:nvPicPr>
          <p:cNvPr id="4" name="Рисунок 3">
            <a:extLst>
              <a:ext uri="{FF2B5EF4-FFF2-40B4-BE49-F238E27FC236}">
                <a16:creationId xmlns:a16="http://schemas.microsoft.com/office/drawing/2014/main" id="{8E640B72-CAD0-B93B-7A0D-586CE055EE7D}"/>
              </a:ext>
            </a:extLst>
          </p:cNvPr>
          <p:cNvPicPr>
            <a:picLocks noChangeAspect="1"/>
          </p:cNvPicPr>
          <p:nvPr/>
        </p:nvPicPr>
        <p:blipFill>
          <a:blip r:embed="rId4"/>
          <a:stretch>
            <a:fillRect/>
          </a:stretch>
        </p:blipFill>
        <p:spPr>
          <a:xfrm>
            <a:off x="8082210" y="140086"/>
            <a:ext cx="3949033" cy="2978321"/>
          </a:xfrm>
          <a:prstGeom prst="rect">
            <a:avLst/>
          </a:prstGeom>
        </p:spPr>
      </p:pic>
      <p:pic>
        <p:nvPicPr>
          <p:cNvPr id="7" name="Рисунок 6">
            <a:extLst>
              <a:ext uri="{FF2B5EF4-FFF2-40B4-BE49-F238E27FC236}">
                <a16:creationId xmlns:a16="http://schemas.microsoft.com/office/drawing/2014/main" id="{FA79F12B-B2EF-AB2D-DF35-A077F85D40B5}"/>
              </a:ext>
            </a:extLst>
          </p:cNvPr>
          <p:cNvPicPr>
            <a:picLocks noChangeAspect="1"/>
          </p:cNvPicPr>
          <p:nvPr/>
        </p:nvPicPr>
        <p:blipFill>
          <a:blip r:embed="rId5"/>
          <a:srcRect l="5013"/>
          <a:stretch>
            <a:fillRect/>
          </a:stretch>
        </p:blipFill>
        <p:spPr>
          <a:xfrm>
            <a:off x="4572757" y="3701630"/>
            <a:ext cx="2803492" cy="3017413"/>
          </a:xfrm>
          <a:prstGeom prst="rect">
            <a:avLst/>
          </a:prstGeom>
        </p:spPr>
      </p:pic>
      <p:pic>
        <p:nvPicPr>
          <p:cNvPr id="10" name="Рисунок 9">
            <a:extLst>
              <a:ext uri="{FF2B5EF4-FFF2-40B4-BE49-F238E27FC236}">
                <a16:creationId xmlns:a16="http://schemas.microsoft.com/office/drawing/2014/main" id="{4352C512-E32F-52D1-EEB2-2251CCFD3412}"/>
              </a:ext>
            </a:extLst>
          </p:cNvPr>
          <p:cNvPicPr>
            <a:picLocks noChangeAspect="1"/>
          </p:cNvPicPr>
          <p:nvPr/>
        </p:nvPicPr>
        <p:blipFill>
          <a:blip r:embed="rId6"/>
          <a:stretch>
            <a:fillRect/>
          </a:stretch>
        </p:blipFill>
        <p:spPr>
          <a:xfrm>
            <a:off x="9735711" y="3707349"/>
            <a:ext cx="2282212" cy="2282212"/>
          </a:xfrm>
          <a:prstGeom prst="rect">
            <a:avLst/>
          </a:prstGeom>
        </p:spPr>
      </p:pic>
      <p:pic>
        <p:nvPicPr>
          <p:cNvPr id="11" name="Рисунок 10">
            <a:extLst>
              <a:ext uri="{FF2B5EF4-FFF2-40B4-BE49-F238E27FC236}">
                <a16:creationId xmlns:a16="http://schemas.microsoft.com/office/drawing/2014/main" id="{1B85F88A-9556-B560-0C2C-D81D9A8F3896}"/>
              </a:ext>
            </a:extLst>
          </p:cNvPr>
          <p:cNvPicPr>
            <a:picLocks noChangeAspect="1"/>
          </p:cNvPicPr>
          <p:nvPr/>
        </p:nvPicPr>
        <p:blipFill>
          <a:blip r:embed="rId7"/>
          <a:srcRect l="25554" r="25819"/>
          <a:stretch>
            <a:fillRect/>
          </a:stretch>
        </p:blipFill>
        <p:spPr>
          <a:xfrm>
            <a:off x="7461092" y="3710733"/>
            <a:ext cx="2189776" cy="3000211"/>
          </a:xfrm>
          <a:prstGeom prst="rect">
            <a:avLst/>
          </a:prstGeom>
        </p:spPr>
      </p:pic>
      <p:sp>
        <p:nvSpPr>
          <p:cNvPr id="22" name="TextBox 21">
            <a:extLst>
              <a:ext uri="{FF2B5EF4-FFF2-40B4-BE49-F238E27FC236}">
                <a16:creationId xmlns:a16="http://schemas.microsoft.com/office/drawing/2014/main" id="{B759FD13-1F36-313E-63E3-3DB4E9F8B419}"/>
              </a:ext>
            </a:extLst>
          </p:cNvPr>
          <p:cNvSpPr txBox="1"/>
          <p:nvPr/>
        </p:nvSpPr>
        <p:spPr>
          <a:xfrm>
            <a:off x="7030907" y="6661661"/>
            <a:ext cx="2843890" cy="215444"/>
          </a:xfrm>
          <a:prstGeom prst="rect">
            <a:avLst/>
          </a:prstGeom>
          <a:noFill/>
        </p:spPr>
        <p:txBody>
          <a:bodyPr wrap="square">
            <a:spAutoFit/>
          </a:bodyPr>
          <a:lstStyle/>
          <a:p>
            <a:r>
              <a:rPr lang="ru-RU" sz="800" dirty="0"/>
              <a:t>Густав-Феодор Паулі (1817–1867) "Кримські татари і мулла" </a:t>
            </a:r>
            <a:endParaRPr lang="ru-UA" sz="800" dirty="0"/>
          </a:p>
        </p:txBody>
      </p:sp>
      <p:sp>
        <p:nvSpPr>
          <p:cNvPr id="25" name="TextBox 24">
            <a:extLst>
              <a:ext uri="{FF2B5EF4-FFF2-40B4-BE49-F238E27FC236}">
                <a16:creationId xmlns:a16="http://schemas.microsoft.com/office/drawing/2014/main" id="{7F5C9C34-84F4-7B70-82ED-11ACA29B5209}"/>
              </a:ext>
            </a:extLst>
          </p:cNvPr>
          <p:cNvSpPr txBox="1"/>
          <p:nvPr/>
        </p:nvSpPr>
        <p:spPr>
          <a:xfrm>
            <a:off x="1100383" y="3693996"/>
            <a:ext cx="1339771" cy="214679"/>
          </a:xfrm>
          <a:prstGeom prst="rect">
            <a:avLst/>
          </a:prstGeom>
          <a:noFill/>
        </p:spPr>
        <p:txBody>
          <a:bodyPr wrap="square">
            <a:spAutoFit/>
          </a:bodyPr>
          <a:lstStyle/>
          <a:p>
            <a:r>
              <a:rPr lang="ru-RU" sz="800" dirty="0"/>
              <a:t>Караїмська кенаса в Києві</a:t>
            </a:r>
            <a:endParaRPr lang="ru-UA" sz="800" dirty="0"/>
          </a:p>
        </p:txBody>
      </p:sp>
      <p:sp>
        <p:nvSpPr>
          <p:cNvPr id="30" name="TextBox 29">
            <a:extLst>
              <a:ext uri="{FF2B5EF4-FFF2-40B4-BE49-F238E27FC236}">
                <a16:creationId xmlns:a16="http://schemas.microsoft.com/office/drawing/2014/main" id="{AA289363-9ADD-4657-22E0-8E8B1FF1FA80}"/>
              </a:ext>
            </a:extLst>
          </p:cNvPr>
          <p:cNvSpPr txBox="1"/>
          <p:nvPr/>
        </p:nvSpPr>
        <p:spPr>
          <a:xfrm>
            <a:off x="4572757" y="2958514"/>
            <a:ext cx="2803492" cy="954107"/>
          </a:xfrm>
          <a:prstGeom prst="rect">
            <a:avLst/>
          </a:prstGeom>
          <a:solidFill>
            <a:schemeClr val="accent1">
              <a:lumMod val="75000"/>
            </a:schemeClr>
          </a:solidFill>
        </p:spPr>
        <p:txBody>
          <a:bodyPr wrap="square">
            <a:spAutoFit/>
          </a:bodyPr>
          <a:lstStyle/>
          <a:p>
            <a:pPr algn="ctr"/>
            <a:r>
              <a:rPr lang="ru-RU" sz="1400" b="1" dirty="0">
                <a:solidFill>
                  <a:schemeClr val="bg1"/>
                </a:solidFill>
              </a:rPr>
              <a:t>9 серпня Україна разом зі всією світовою спільнотою відзначає Міжнародний день корінних народів світу</a:t>
            </a:r>
            <a:endParaRPr lang="ru-UA" sz="1400" b="1" dirty="0">
              <a:solidFill>
                <a:schemeClr val="bg1"/>
              </a:solidFill>
            </a:endParaRPr>
          </a:p>
        </p:txBody>
      </p:sp>
      <p:pic>
        <p:nvPicPr>
          <p:cNvPr id="3" name="Рисунок 2">
            <a:extLst>
              <a:ext uri="{FF2B5EF4-FFF2-40B4-BE49-F238E27FC236}">
                <a16:creationId xmlns:a16="http://schemas.microsoft.com/office/drawing/2014/main" id="{51D66771-6632-37B3-E6E4-94D6DA01551C}"/>
              </a:ext>
            </a:extLst>
          </p:cNvPr>
          <p:cNvPicPr>
            <a:picLocks noChangeAspect="1"/>
          </p:cNvPicPr>
          <p:nvPr/>
        </p:nvPicPr>
        <p:blipFill>
          <a:blip r:embed="rId8"/>
          <a:stretch>
            <a:fillRect/>
          </a:stretch>
        </p:blipFill>
        <p:spPr>
          <a:xfrm>
            <a:off x="6358913" y="3595403"/>
            <a:ext cx="1464711" cy="1464711"/>
          </a:xfrm>
          <a:prstGeom prst="rect">
            <a:avLst/>
          </a:prstGeom>
        </p:spPr>
      </p:pic>
      <p:pic>
        <p:nvPicPr>
          <p:cNvPr id="5" name="Рисунок 4">
            <a:extLst>
              <a:ext uri="{FF2B5EF4-FFF2-40B4-BE49-F238E27FC236}">
                <a16:creationId xmlns:a16="http://schemas.microsoft.com/office/drawing/2014/main" id="{C5181766-6D07-6770-0B4F-C8AD84787DD6}"/>
              </a:ext>
            </a:extLst>
          </p:cNvPr>
          <p:cNvPicPr>
            <a:picLocks noChangeAspect="1"/>
          </p:cNvPicPr>
          <p:nvPr/>
        </p:nvPicPr>
        <p:blipFill>
          <a:blip r:embed="rId9"/>
          <a:srcRect t="47083"/>
          <a:stretch>
            <a:fillRect/>
          </a:stretch>
        </p:blipFill>
        <p:spPr>
          <a:xfrm>
            <a:off x="9748109" y="6057790"/>
            <a:ext cx="2269812" cy="686410"/>
          </a:xfrm>
          <a:prstGeom prst="rect">
            <a:avLst/>
          </a:prstGeom>
        </p:spPr>
      </p:pic>
      <p:pic>
        <p:nvPicPr>
          <p:cNvPr id="12" name="Рисунок 11">
            <a:extLst>
              <a:ext uri="{FF2B5EF4-FFF2-40B4-BE49-F238E27FC236}">
                <a16:creationId xmlns:a16="http://schemas.microsoft.com/office/drawing/2014/main" id="{C255E021-CCC8-A112-158C-D369454431F5}"/>
              </a:ext>
            </a:extLst>
          </p:cNvPr>
          <p:cNvPicPr>
            <a:picLocks noChangeAspect="1"/>
          </p:cNvPicPr>
          <p:nvPr/>
        </p:nvPicPr>
        <p:blipFill>
          <a:blip r:embed="rId10"/>
          <a:stretch>
            <a:fillRect/>
          </a:stretch>
        </p:blipFill>
        <p:spPr>
          <a:xfrm>
            <a:off x="3932903" y="0"/>
            <a:ext cx="4046675" cy="2949961"/>
          </a:xfrm>
          <a:prstGeom prst="rect">
            <a:avLst/>
          </a:prstGeom>
        </p:spPr>
      </p:pic>
      <p:sp>
        <p:nvSpPr>
          <p:cNvPr id="17" name="TextBox 16">
            <a:extLst>
              <a:ext uri="{FF2B5EF4-FFF2-40B4-BE49-F238E27FC236}">
                <a16:creationId xmlns:a16="http://schemas.microsoft.com/office/drawing/2014/main" id="{CFFCCA05-78B1-989D-D50A-F062E48FD149}"/>
              </a:ext>
            </a:extLst>
          </p:cNvPr>
          <p:cNvSpPr txBox="1"/>
          <p:nvPr/>
        </p:nvSpPr>
        <p:spPr>
          <a:xfrm>
            <a:off x="4308796" y="407023"/>
            <a:ext cx="3670782" cy="2308324"/>
          </a:xfrm>
          <a:prstGeom prst="rect">
            <a:avLst/>
          </a:prstGeom>
          <a:noFill/>
        </p:spPr>
        <p:txBody>
          <a:bodyPr wrap="square">
            <a:spAutoFit/>
          </a:bodyPr>
          <a:lstStyle/>
          <a:p>
            <a:r>
              <a:rPr lang="ru-RU" dirty="0"/>
              <a:t>В Україні українці є автохтонним населенням, найбільшою етнічною спільнотою на її території, а корінними народами є кримські татари, караїми та кримчаки, які походять з території Криму. Решта етносів є національними меншинами України.</a:t>
            </a:r>
            <a:endParaRPr lang="ru-UA" dirty="0"/>
          </a:p>
        </p:txBody>
      </p:sp>
      <p:pic>
        <p:nvPicPr>
          <p:cNvPr id="14" name="Рисунок 13">
            <a:extLst>
              <a:ext uri="{FF2B5EF4-FFF2-40B4-BE49-F238E27FC236}">
                <a16:creationId xmlns:a16="http://schemas.microsoft.com/office/drawing/2014/main" id="{D7135F4B-FBC0-8A5C-DED3-1C3723EECE38}"/>
              </a:ext>
            </a:extLst>
          </p:cNvPr>
          <p:cNvPicPr>
            <a:picLocks noChangeAspect="1"/>
          </p:cNvPicPr>
          <p:nvPr/>
        </p:nvPicPr>
        <p:blipFill>
          <a:blip r:embed="rId10"/>
          <a:stretch>
            <a:fillRect/>
          </a:stretch>
        </p:blipFill>
        <p:spPr>
          <a:xfrm>
            <a:off x="7415417" y="2430020"/>
            <a:ext cx="4700633" cy="1200329"/>
          </a:xfrm>
          <a:prstGeom prst="rect">
            <a:avLst/>
          </a:prstGeom>
        </p:spPr>
      </p:pic>
      <p:sp>
        <p:nvSpPr>
          <p:cNvPr id="13" name="TextBox 12">
            <a:extLst>
              <a:ext uri="{FF2B5EF4-FFF2-40B4-BE49-F238E27FC236}">
                <a16:creationId xmlns:a16="http://schemas.microsoft.com/office/drawing/2014/main" id="{E10F2A34-C313-9EAC-E961-543ACE647E0F}"/>
              </a:ext>
            </a:extLst>
          </p:cNvPr>
          <p:cNvSpPr txBox="1"/>
          <p:nvPr/>
        </p:nvSpPr>
        <p:spPr>
          <a:xfrm>
            <a:off x="7473711" y="2773338"/>
            <a:ext cx="4583572" cy="707886"/>
          </a:xfrm>
          <a:prstGeom prst="rect">
            <a:avLst/>
          </a:prstGeom>
          <a:noFill/>
        </p:spPr>
        <p:txBody>
          <a:bodyPr wrap="square">
            <a:spAutoFit/>
          </a:bodyPr>
          <a:lstStyle/>
          <a:p>
            <a:pPr algn="ctr"/>
            <a:r>
              <a:rPr lang="ru-RU" sz="2000" b="1" dirty="0"/>
              <a:t>Кримські татари, караїми та кримчаки – </a:t>
            </a:r>
            <a:r>
              <a:rPr lang="ru-RU" sz="2000" b="1" dirty="0" err="1"/>
              <a:t>корінні</a:t>
            </a:r>
            <a:r>
              <a:rPr lang="ru-RU" sz="2000" b="1" dirty="0"/>
              <a:t> народи України.</a:t>
            </a:r>
            <a:endParaRPr lang="ru-UA" sz="2000" b="1" dirty="0"/>
          </a:p>
        </p:txBody>
      </p:sp>
      <p:pic>
        <p:nvPicPr>
          <p:cNvPr id="2" name="Рисунок 1">
            <a:extLst>
              <a:ext uri="{FF2B5EF4-FFF2-40B4-BE49-F238E27FC236}">
                <a16:creationId xmlns:a16="http://schemas.microsoft.com/office/drawing/2014/main" id="{F495D1DF-13AD-EB35-0CF8-F9C4BBC16D4E}"/>
              </a:ext>
            </a:extLst>
          </p:cNvPr>
          <p:cNvPicPr>
            <a:picLocks noChangeAspect="1"/>
          </p:cNvPicPr>
          <p:nvPr/>
        </p:nvPicPr>
        <p:blipFill>
          <a:blip r:embed="rId11"/>
          <a:stretch>
            <a:fillRect/>
          </a:stretch>
        </p:blipFill>
        <p:spPr>
          <a:xfrm>
            <a:off x="7549157" y="2070754"/>
            <a:ext cx="2105119" cy="733069"/>
          </a:xfrm>
          <a:prstGeom prst="rect">
            <a:avLst/>
          </a:prstGeom>
        </p:spPr>
      </p:pic>
      <p:pic>
        <p:nvPicPr>
          <p:cNvPr id="16" name="Рисунок 15">
            <a:extLst>
              <a:ext uri="{FF2B5EF4-FFF2-40B4-BE49-F238E27FC236}">
                <a16:creationId xmlns:a16="http://schemas.microsoft.com/office/drawing/2014/main" id="{72C79CDB-C7E1-4D27-F868-367C25C25710}"/>
              </a:ext>
            </a:extLst>
          </p:cNvPr>
          <p:cNvPicPr>
            <a:picLocks noChangeAspect="1"/>
          </p:cNvPicPr>
          <p:nvPr/>
        </p:nvPicPr>
        <p:blipFill>
          <a:blip r:embed="rId12"/>
          <a:stretch>
            <a:fillRect/>
          </a:stretch>
        </p:blipFill>
        <p:spPr>
          <a:xfrm>
            <a:off x="3096358" y="5703100"/>
            <a:ext cx="1673089" cy="1439636"/>
          </a:xfrm>
          <a:prstGeom prst="rect">
            <a:avLst/>
          </a:prstGeom>
        </p:spPr>
      </p:pic>
    </p:spTree>
    <p:extLst>
      <p:ext uri="{BB962C8B-B14F-4D97-AF65-F5344CB8AC3E}">
        <p14:creationId xmlns:p14="http://schemas.microsoft.com/office/powerpoint/2010/main" val="1904637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9000" b="-9000"/>
          </a:stretch>
        </a:blipFill>
        <a:effectLst/>
      </p:bgPr>
    </p:bg>
    <p:spTree>
      <p:nvGrpSpPr>
        <p:cNvPr id="1" name=""/>
        <p:cNvGrpSpPr/>
        <p:nvPr/>
      </p:nvGrpSpPr>
      <p:grpSpPr>
        <a:xfrm>
          <a:off x="0" y="0"/>
          <a:ext cx="0" cy="0"/>
          <a:chOff x="0" y="0"/>
          <a:chExt cx="0" cy="0"/>
        </a:xfrm>
      </p:grpSpPr>
      <p:graphicFrame>
        <p:nvGraphicFramePr>
          <p:cNvPr id="9" name="Схема 8">
            <a:extLst>
              <a:ext uri="{FF2B5EF4-FFF2-40B4-BE49-F238E27FC236}">
                <a16:creationId xmlns:a16="http://schemas.microsoft.com/office/drawing/2014/main" id="{686BFA9C-CA19-ACFB-9EA9-A73623D03C04}"/>
              </a:ext>
            </a:extLst>
          </p:cNvPr>
          <p:cNvGraphicFramePr/>
          <p:nvPr>
            <p:extLst>
              <p:ext uri="{D42A27DB-BD31-4B8C-83A1-F6EECF244321}">
                <p14:modId xmlns:p14="http://schemas.microsoft.com/office/powerpoint/2010/main" val="4227822695"/>
              </p:ext>
            </p:extLst>
          </p:nvPr>
        </p:nvGraphicFramePr>
        <p:xfrm>
          <a:off x="7288696" y="119270"/>
          <a:ext cx="4797287" cy="6738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BB57D93D-9CF0-5959-CAD8-98C4BCA3BED5}"/>
              </a:ext>
            </a:extLst>
          </p:cNvPr>
          <p:cNvSpPr txBox="1"/>
          <p:nvPr/>
        </p:nvSpPr>
        <p:spPr>
          <a:xfrm>
            <a:off x="6834920" y="8068532"/>
            <a:ext cx="3086099" cy="369332"/>
          </a:xfrm>
          <a:prstGeom prst="rect">
            <a:avLst/>
          </a:prstGeom>
          <a:noFill/>
        </p:spPr>
        <p:txBody>
          <a:bodyPr wrap="square">
            <a:spAutoFit/>
          </a:bodyPr>
          <a:lstStyle/>
          <a:p>
            <a:pPr lvl="0"/>
            <a:r>
              <a:rPr lang="ru-RU" i="1" dirty="0"/>
              <a:t>Дніпровська міська рада</a:t>
            </a:r>
            <a:endParaRPr lang="ru-UA" i="1" dirty="0"/>
          </a:p>
        </p:txBody>
      </p:sp>
      <p:pic>
        <p:nvPicPr>
          <p:cNvPr id="2" name="Рисунок 1">
            <a:extLst>
              <a:ext uri="{FF2B5EF4-FFF2-40B4-BE49-F238E27FC236}">
                <a16:creationId xmlns:a16="http://schemas.microsoft.com/office/drawing/2014/main" id="{C11C4870-06AE-8997-DC49-4B2B9D885932}"/>
              </a:ext>
            </a:extLst>
          </p:cNvPr>
          <p:cNvPicPr>
            <a:picLocks noChangeAspect="1"/>
          </p:cNvPicPr>
          <p:nvPr/>
        </p:nvPicPr>
        <p:blipFill>
          <a:blip r:embed="rId8"/>
          <a:stretch>
            <a:fillRect/>
          </a:stretch>
        </p:blipFill>
        <p:spPr>
          <a:xfrm>
            <a:off x="0" y="-1"/>
            <a:ext cx="7145131" cy="5184215"/>
          </a:xfrm>
          <a:prstGeom prst="rect">
            <a:avLst/>
          </a:prstGeom>
        </p:spPr>
      </p:pic>
      <p:sp>
        <p:nvSpPr>
          <p:cNvPr id="5" name="TextBox 4">
            <a:extLst>
              <a:ext uri="{FF2B5EF4-FFF2-40B4-BE49-F238E27FC236}">
                <a16:creationId xmlns:a16="http://schemas.microsoft.com/office/drawing/2014/main" id="{77A7D680-AF0B-EE83-06F6-F508AC2F241F}"/>
              </a:ext>
            </a:extLst>
          </p:cNvPr>
          <p:cNvSpPr txBox="1"/>
          <p:nvPr/>
        </p:nvSpPr>
        <p:spPr>
          <a:xfrm>
            <a:off x="644683" y="720749"/>
            <a:ext cx="5597091" cy="3600986"/>
          </a:xfrm>
          <a:prstGeom prst="rect">
            <a:avLst/>
          </a:prstGeom>
          <a:noFill/>
        </p:spPr>
        <p:txBody>
          <a:bodyPr wrap="square">
            <a:spAutoFit/>
          </a:bodyPr>
          <a:lstStyle/>
          <a:p>
            <a:r>
              <a:rPr lang="ru-RU" sz="1600" b="1" dirty="0">
                <a:latin typeface="Bad Script" panose="02000000000000000000" pitchFamily="2" charset="0"/>
              </a:rPr>
              <a:t>	Основні міжнаціональні центри в Дніпрі:</a:t>
            </a:r>
          </a:p>
          <a:p>
            <a:endParaRPr lang="ru-RU" sz="1600" dirty="0">
              <a:latin typeface="Bad Script" panose="02000000000000000000" pitchFamily="2" charset="0"/>
            </a:endParaRPr>
          </a:p>
          <a:p>
            <a:pPr marL="285750" indent="-285750">
              <a:buFont typeface="Arial" panose="020B0604020202020204" pitchFamily="34" charset="0"/>
              <a:buChar char="•"/>
            </a:pPr>
            <a:r>
              <a:rPr lang="ru-RU" sz="1400" dirty="0">
                <a:latin typeface="Bad Script" panose="02000000000000000000" pitchFamily="2" charset="0"/>
              </a:rPr>
              <a:t>Культурно-діловий центр «Менора» (вул. Шолом-Алейхема, 4): найбільший у світі єврейський комплекс що включає Музей пам'яті єврейського народу та Голокосту в Україні, підтримує міжнаціональні зв'язки та культурне збагачення.</a:t>
            </a:r>
          </a:p>
          <a:p>
            <a:pPr marL="285750" indent="-285750">
              <a:buFont typeface="Arial" panose="020B0604020202020204" pitchFamily="34" charset="0"/>
              <a:buChar char="•"/>
            </a:pPr>
            <a:endParaRPr lang="ru-RU" sz="1400" dirty="0">
              <a:latin typeface="Bad Script" panose="02000000000000000000" pitchFamily="2" charset="0"/>
            </a:endParaRPr>
          </a:p>
          <a:p>
            <a:pPr marL="285750" indent="-285750">
              <a:buFont typeface="Arial" panose="020B0604020202020204" pitchFamily="34" charset="0"/>
              <a:buChar char="•"/>
            </a:pPr>
            <a:r>
              <a:rPr lang="ru-RU" sz="1400" dirty="0">
                <a:latin typeface="Bad Script" panose="02000000000000000000" pitchFamily="2" charset="0"/>
              </a:rPr>
              <a:t>Ісламський культурний центр м. Дніпро: організація «Альраїд» у центрі міста включає мечеть, бібліотеку (арабська, англійська мови) та школу вивчення ісламської культури.</a:t>
            </a:r>
          </a:p>
          <a:p>
            <a:pPr marL="285750" indent="-285750">
              <a:buFont typeface="Arial" panose="020B0604020202020204" pitchFamily="34" charset="0"/>
              <a:buChar char="•"/>
            </a:pPr>
            <a:endParaRPr lang="uk-UA" sz="1400" dirty="0">
              <a:latin typeface="Bad Script" panose="02000000000000000000" pitchFamily="2" charset="0"/>
            </a:endParaRPr>
          </a:p>
          <a:p>
            <a:pPr marL="285750" indent="-285750">
              <a:buFont typeface="Arial" panose="020B0604020202020204" pitchFamily="34" charset="0"/>
              <a:buChar char="•"/>
            </a:pPr>
            <a:r>
              <a:rPr lang="en-US" sz="1400" dirty="0">
                <a:latin typeface="Bad Script" panose="02000000000000000000" pitchFamily="2" charset="0"/>
              </a:rPr>
              <a:t>Dnipro Center for Contemporary Culture (</a:t>
            </a:r>
            <a:r>
              <a:rPr lang="ru-RU" sz="1400" dirty="0">
                <a:latin typeface="Bad Script" panose="02000000000000000000" pitchFamily="2" charset="0"/>
              </a:rPr>
              <a:t>Крутогірний узвіз, 21</a:t>
            </a:r>
            <a:r>
              <a:rPr lang="en-US" sz="1400" dirty="0">
                <a:latin typeface="Bad Script" panose="02000000000000000000" pitchFamily="2" charset="0"/>
              </a:rPr>
              <a:t>a): </a:t>
            </a:r>
            <a:r>
              <a:rPr lang="ru-RU" sz="1400" dirty="0">
                <a:latin typeface="Bad Script" panose="02000000000000000000" pitchFamily="2" charset="0"/>
              </a:rPr>
              <a:t>простір для сучасного мистецтва та культурного обміну.</a:t>
            </a:r>
          </a:p>
          <a:p>
            <a:pPr marL="285750" indent="-285750">
              <a:buFont typeface="Arial" panose="020B0604020202020204" pitchFamily="34" charset="0"/>
              <a:buChar char="•"/>
            </a:pPr>
            <a:endParaRPr lang="ru-RU" sz="1400" dirty="0">
              <a:latin typeface="Bad Script" panose="02000000000000000000" pitchFamily="2" charset="0"/>
            </a:endParaRPr>
          </a:p>
          <a:p>
            <a:pPr marL="285750" indent="-285750">
              <a:buFont typeface="Arial" panose="020B0604020202020204" pitchFamily="34" charset="0"/>
              <a:buChar char="•"/>
            </a:pPr>
            <a:r>
              <a:rPr lang="ru-RU" sz="1400" dirty="0">
                <a:latin typeface="Bad Script" panose="02000000000000000000" pitchFamily="2" charset="0"/>
              </a:rPr>
              <a:t>Дніпропетровський дитячо-юнацький центр міжнародного співробітництва (вул. Яружна, 49а): зосереджений на міжнародному вихованні молоді. </a:t>
            </a:r>
          </a:p>
        </p:txBody>
      </p:sp>
      <p:pic>
        <p:nvPicPr>
          <p:cNvPr id="4" name="Рисунок 3">
            <a:extLst>
              <a:ext uri="{FF2B5EF4-FFF2-40B4-BE49-F238E27FC236}">
                <a16:creationId xmlns:a16="http://schemas.microsoft.com/office/drawing/2014/main" id="{0C41E080-0BEB-7BD6-12A6-A7455F0486D3}"/>
              </a:ext>
            </a:extLst>
          </p:cNvPr>
          <p:cNvPicPr>
            <a:picLocks noChangeAspect="1"/>
          </p:cNvPicPr>
          <p:nvPr/>
        </p:nvPicPr>
        <p:blipFill>
          <a:blip r:embed="rId9"/>
          <a:stretch>
            <a:fillRect/>
          </a:stretch>
        </p:blipFill>
        <p:spPr>
          <a:xfrm rot="16200000">
            <a:off x="2672436" y="2308264"/>
            <a:ext cx="1909230" cy="7145131"/>
          </a:xfrm>
          <a:prstGeom prst="rect">
            <a:avLst/>
          </a:prstGeom>
        </p:spPr>
      </p:pic>
      <p:sp>
        <p:nvSpPr>
          <p:cNvPr id="15" name="TextBox 14">
            <a:extLst>
              <a:ext uri="{FF2B5EF4-FFF2-40B4-BE49-F238E27FC236}">
                <a16:creationId xmlns:a16="http://schemas.microsoft.com/office/drawing/2014/main" id="{973E7DF1-DF4F-0667-3A94-04304A9FC197}"/>
              </a:ext>
            </a:extLst>
          </p:cNvPr>
          <p:cNvSpPr txBox="1"/>
          <p:nvPr/>
        </p:nvSpPr>
        <p:spPr>
          <a:xfrm>
            <a:off x="496327" y="5184215"/>
            <a:ext cx="6648804" cy="1323439"/>
          </a:xfrm>
          <a:prstGeom prst="rect">
            <a:avLst/>
          </a:prstGeom>
          <a:noFill/>
        </p:spPr>
        <p:txBody>
          <a:bodyPr wrap="square">
            <a:spAutoFit/>
          </a:bodyPr>
          <a:lstStyle/>
          <a:p>
            <a:pPr lvl="0"/>
            <a:r>
              <a:rPr lang="ru-RU" sz="1600" dirty="0"/>
              <a:t>За даними Дніпровської міської ради у  Дніпрі діє низка національних громад та культурних центрів що представляють азербайджанців, білорусів, болгар, вірмен, греків, грузинів, євреїв, корейців, кримських татар, литовців, німців, поляків та ромів. Ці спільноти сприяють збереженню культури, мови та традицій своїх народів у місті. </a:t>
            </a:r>
            <a:endParaRPr lang="ru-UA" sz="1600" dirty="0"/>
          </a:p>
        </p:txBody>
      </p:sp>
      <p:pic>
        <p:nvPicPr>
          <p:cNvPr id="6" name="Рисунок 5">
            <a:extLst>
              <a:ext uri="{FF2B5EF4-FFF2-40B4-BE49-F238E27FC236}">
                <a16:creationId xmlns:a16="http://schemas.microsoft.com/office/drawing/2014/main" id="{1DB9CEC1-F1F2-92B8-220B-C39789B4F078}"/>
              </a:ext>
            </a:extLst>
          </p:cNvPr>
          <p:cNvPicPr>
            <a:picLocks noChangeAspect="1"/>
          </p:cNvPicPr>
          <p:nvPr/>
        </p:nvPicPr>
        <p:blipFill>
          <a:blip r:embed="rId10"/>
          <a:stretch>
            <a:fillRect/>
          </a:stretch>
        </p:blipFill>
        <p:spPr>
          <a:xfrm>
            <a:off x="4225430" y="4348278"/>
            <a:ext cx="3371380" cy="999831"/>
          </a:xfrm>
          <a:prstGeom prst="rect">
            <a:avLst/>
          </a:prstGeom>
        </p:spPr>
      </p:pic>
      <p:pic>
        <p:nvPicPr>
          <p:cNvPr id="12" name="Рисунок 11">
            <a:extLst>
              <a:ext uri="{FF2B5EF4-FFF2-40B4-BE49-F238E27FC236}">
                <a16:creationId xmlns:a16="http://schemas.microsoft.com/office/drawing/2014/main" id="{74BF162B-15B7-E68F-53E8-10C30CB184A0}"/>
              </a:ext>
            </a:extLst>
          </p:cNvPr>
          <p:cNvPicPr>
            <a:picLocks noChangeAspect="1"/>
          </p:cNvPicPr>
          <p:nvPr/>
        </p:nvPicPr>
        <p:blipFill>
          <a:blip r:embed="rId11"/>
          <a:stretch>
            <a:fillRect/>
          </a:stretch>
        </p:blipFill>
        <p:spPr>
          <a:xfrm rot="16200000">
            <a:off x="-211459" y="1040824"/>
            <a:ext cx="1214321" cy="822121"/>
          </a:xfrm>
          <a:prstGeom prst="rect">
            <a:avLst/>
          </a:prstGeom>
        </p:spPr>
      </p:pic>
      <p:pic>
        <p:nvPicPr>
          <p:cNvPr id="13" name="Рисунок 12">
            <a:extLst>
              <a:ext uri="{FF2B5EF4-FFF2-40B4-BE49-F238E27FC236}">
                <a16:creationId xmlns:a16="http://schemas.microsoft.com/office/drawing/2014/main" id="{56E34C88-CAD8-C249-864C-A2FFC9DC20BB}"/>
              </a:ext>
            </a:extLst>
          </p:cNvPr>
          <p:cNvPicPr>
            <a:picLocks noChangeAspect="1"/>
          </p:cNvPicPr>
          <p:nvPr/>
        </p:nvPicPr>
        <p:blipFill>
          <a:blip r:embed="rId12"/>
          <a:stretch>
            <a:fillRect/>
          </a:stretch>
        </p:blipFill>
        <p:spPr>
          <a:xfrm rot="2028282">
            <a:off x="5556892" y="375585"/>
            <a:ext cx="2147019" cy="1693462"/>
          </a:xfrm>
          <a:prstGeom prst="rect">
            <a:avLst/>
          </a:prstGeom>
        </p:spPr>
      </p:pic>
    </p:spTree>
    <p:extLst>
      <p:ext uri="{BB962C8B-B14F-4D97-AF65-F5344CB8AC3E}">
        <p14:creationId xmlns:p14="http://schemas.microsoft.com/office/powerpoint/2010/main" val="2458581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4000" b="-4000"/>
          </a:stretch>
        </a:blipFill>
        <a:effectLst/>
      </p:bgPr>
    </p:bg>
    <p:spTree>
      <p:nvGrpSpPr>
        <p:cNvPr id="1" name=""/>
        <p:cNvGrpSpPr/>
        <p:nvPr/>
      </p:nvGrpSpPr>
      <p:grpSpPr>
        <a:xfrm>
          <a:off x="0" y="0"/>
          <a:ext cx="0" cy="0"/>
          <a:chOff x="0" y="0"/>
          <a:chExt cx="0" cy="0"/>
        </a:xfrm>
      </p:grpSpPr>
      <p:pic>
        <p:nvPicPr>
          <p:cNvPr id="14" name="Рисунок 13">
            <a:extLst>
              <a:ext uri="{FF2B5EF4-FFF2-40B4-BE49-F238E27FC236}">
                <a16:creationId xmlns:a16="http://schemas.microsoft.com/office/drawing/2014/main" id="{2B73FC48-521C-8455-5D85-98A8A58EE342}"/>
              </a:ext>
            </a:extLst>
          </p:cNvPr>
          <p:cNvPicPr>
            <a:picLocks noChangeAspect="1"/>
          </p:cNvPicPr>
          <p:nvPr/>
        </p:nvPicPr>
        <p:blipFill>
          <a:blip r:embed="rId3"/>
          <a:stretch>
            <a:fillRect/>
          </a:stretch>
        </p:blipFill>
        <p:spPr>
          <a:xfrm>
            <a:off x="124691" y="2920471"/>
            <a:ext cx="3670238" cy="3822125"/>
          </a:xfrm>
          <a:prstGeom prst="rect">
            <a:avLst/>
          </a:prstGeom>
        </p:spPr>
      </p:pic>
      <p:pic>
        <p:nvPicPr>
          <p:cNvPr id="16" name="Рисунок 15">
            <a:extLst>
              <a:ext uri="{FF2B5EF4-FFF2-40B4-BE49-F238E27FC236}">
                <a16:creationId xmlns:a16="http://schemas.microsoft.com/office/drawing/2014/main" id="{C7CB1D82-0B2C-2CFF-7A51-348050A38334}"/>
              </a:ext>
            </a:extLst>
          </p:cNvPr>
          <p:cNvPicPr>
            <a:picLocks noChangeAspect="1"/>
          </p:cNvPicPr>
          <p:nvPr/>
        </p:nvPicPr>
        <p:blipFill>
          <a:blip r:embed="rId4"/>
          <a:stretch>
            <a:fillRect/>
          </a:stretch>
        </p:blipFill>
        <p:spPr>
          <a:xfrm>
            <a:off x="8925833" y="4905306"/>
            <a:ext cx="3158903" cy="1840563"/>
          </a:xfrm>
          <a:prstGeom prst="rect">
            <a:avLst/>
          </a:prstGeom>
        </p:spPr>
      </p:pic>
      <p:pic>
        <p:nvPicPr>
          <p:cNvPr id="13" name="Рисунок 12">
            <a:extLst>
              <a:ext uri="{FF2B5EF4-FFF2-40B4-BE49-F238E27FC236}">
                <a16:creationId xmlns:a16="http://schemas.microsoft.com/office/drawing/2014/main" id="{F790BD83-2552-4E25-7919-6C090E57053D}"/>
              </a:ext>
            </a:extLst>
          </p:cNvPr>
          <p:cNvPicPr>
            <a:picLocks noChangeAspect="1"/>
          </p:cNvPicPr>
          <p:nvPr/>
        </p:nvPicPr>
        <p:blipFill>
          <a:blip r:embed="rId5"/>
          <a:stretch>
            <a:fillRect/>
          </a:stretch>
        </p:blipFill>
        <p:spPr>
          <a:xfrm>
            <a:off x="2764872" y="3340134"/>
            <a:ext cx="604764" cy="678887"/>
          </a:xfrm>
          <a:prstGeom prst="rect">
            <a:avLst/>
          </a:prstGeom>
        </p:spPr>
      </p:pic>
      <p:sp>
        <p:nvSpPr>
          <p:cNvPr id="5" name="TextBox 4">
            <a:extLst>
              <a:ext uri="{FF2B5EF4-FFF2-40B4-BE49-F238E27FC236}">
                <a16:creationId xmlns:a16="http://schemas.microsoft.com/office/drawing/2014/main" id="{F8EA37E3-E922-BDB1-3AE7-77C94B5D4970}"/>
              </a:ext>
            </a:extLst>
          </p:cNvPr>
          <p:cNvSpPr txBox="1"/>
          <p:nvPr/>
        </p:nvSpPr>
        <p:spPr>
          <a:xfrm>
            <a:off x="7994190" y="1835285"/>
            <a:ext cx="4182526" cy="2585323"/>
          </a:xfrm>
          <a:prstGeom prst="rect">
            <a:avLst/>
          </a:prstGeom>
          <a:noFill/>
        </p:spPr>
        <p:txBody>
          <a:bodyPr wrap="square">
            <a:spAutoFit/>
          </a:bodyPr>
          <a:lstStyle/>
          <a:p>
            <a:r>
              <a:rPr lang="ru-RU" b="1" dirty="0"/>
              <a:t>Центральна синагога "Золота Роза"</a:t>
            </a:r>
          </a:p>
          <a:p>
            <a:endParaRPr lang="ru-RU" dirty="0"/>
          </a:p>
          <a:p>
            <a:r>
              <a:rPr lang="ru-RU" dirty="0"/>
              <a:t>Синагога є серцем Єврейської громади Дніпра. У невеликій синагозі на вулиці Коцюбинського починалося відродження єврейського життя міста. Після реставрації в історичній синагозі відкрили молитовний зал, відомий як «Стара синагога». </a:t>
            </a:r>
            <a:endParaRPr lang="ru-UA" dirty="0"/>
          </a:p>
        </p:txBody>
      </p:sp>
      <p:pic>
        <p:nvPicPr>
          <p:cNvPr id="2" name="Рисунок 1">
            <a:extLst>
              <a:ext uri="{FF2B5EF4-FFF2-40B4-BE49-F238E27FC236}">
                <a16:creationId xmlns:a16="http://schemas.microsoft.com/office/drawing/2014/main" id="{4D7F39CD-AD18-EEBA-E211-27513BA9BCE7}"/>
              </a:ext>
            </a:extLst>
          </p:cNvPr>
          <p:cNvPicPr>
            <a:picLocks noChangeAspect="1"/>
          </p:cNvPicPr>
          <p:nvPr/>
        </p:nvPicPr>
        <p:blipFill>
          <a:blip r:embed="rId6"/>
          <a:srcRect t="35628"/>
          <a:stretch>
            <a:fillRect/>
          </a:stretch>
        </p:blipFill>
        <p:spPr>
          <a:xfrm>
            <a:off x="7994190" y="80959"/>
            <a:ext cx="4090546" cy="1754326"/>
          </a:xfrm>
          <a:prstGeom prst="rect">
            <a:avLst/>
          </a:prstGeom>
        </p:spPr>
      </p:pic>
      <p:pic>
        <p:nvPicPr>
          <p:cNvPr id="3" name="Рисунок 2">
            <a:extLst>
              <a:ext uri="{FF2B5EF4-FFF2-40B4-BE49-F238E27FC236}">
                <a16:creationId xmlns:a16="http://schemas.microsoft.com/office/drawing/2014/main" id="{E0DA3F7A-5324-72F3-D10E-6B5C312362CE}"/>
              </a:ext>
            </a:extLst>
          </p:cNvPr>
          <p:cNvPicPr>
            <a:picLocks noChangeAspect="1"/>
          </p:cNvPicPr>
          <p:nvPr/>
        </p:nvPicPr>
        <p:blipFill>
          <a:blip r:embed="rId7"/>
          <a:srcRect l="27890" t="31175" r="12748" b="4806"/>
          <a:stretch>
            <a:fillRect/>
          </a:stretch>
        </p:blipFill>
        <p:spPr>
          <a:xfrm>
            <a:off x="3903152" y="4893279"/>
            <a:ext cx="2342450" cy="1849317"/>
          </a:xfrm>
          <a:prstGeom prst="rect">
            <a:avLst/>
          </a:prstGeom>
        </p:spPr>
      </p:pic>
      <p:sp>
        <p:nvSpPr>
          <p:cNvPr id="18" name="TextBox 17">
            <a:extLst>
              <a:ext uri="{FF2B5EF4-FFF2-40B4-BE49-F238E27FC236}">
                <a16:creationId xmlns:a16="http://schemas.microsoft.com/office/drawing/2014/main" id="{7565B1CF-F70F-7EF5-8BEB-DE994020D6BC}"/>
              </a:ext>
            </a:extLst>
          </p:cNvPr>
          <p:cNvSpPr txBox="1"/>
          <p:nvPr/>
        </p:nvSpPr>
        <p:spPr>
          <a:xfrm>
            <a:off x="8812189" y="4404254"/>
            <a:ext cx="3429745" cy="461665"/>
          </a:xfrm>
          <a:prstGeom prst="rect">
            <a:avLst/>
          </a:prstGeom>
          <a:noFill/>
        </p:spPr>
        <p:txBody>
          <a:bodyPr wrap="square">
            <a:spAutoFit/>
          </a:bodyPr>
          <a:lstStyle/>
          <a:p>
            <a:r>
              <a:rPr lang="ru-RU" sz="1200" i="1" dirty="0"/>
              <a:t>Виставка у Дніпрі про поляків, які рятували євреїв від Голокосту. 11.05.18</a:t>
            </a:r>
          </a:p>
        </p:txBody>
      </p:sp>
      <p:pic>
        <p:nvPicPr>
          <p:cNvPr id="19" name="Рисунок 18">
            <a:extLst>
              <a:ext uri="{FF2B5EF4-FFF2-40B4-BE49-F238E27FC236}">
                <a16:creationId xmlns:a16="http://schemas.microsoft.com/office/drawing/2014/main" id="{CD506B6D-9C33-4B99-EE14-C85330C8536D}"/>
              </a:ext>
            </a:extLst>
          </p:cNvPr>
          <p:cNvPicPr>
            <a:picLocks noChangeAspect="1"/>
          </p:cNvPicPr>
          <p:nvPr/>
        </p:nvPicPr>
        <p:blipFill>
          <a:blip r:embed="rId8"/>
          <a:stretch>
            <a:fillRect/>
          </a:stretch>
        </p:blipFill>
        <p:spPr>
          <a:xfrm>
            <a:off x="6359245" y="4888000"/>
            <a:ext cx="2452944" cy="1840563"/>
          </a:xfrm>
          <a:prstGeom prst="rect">
            <a:avLst/>
          </a:prstGeom>
        </p:spPr>
      </p:pic>
      <p:pic>
        <p:nvPicPr>
          <p:cNvPr id="9" name="Рисунок 8">
            <a:extLst>
              <a:ext uri="{FF2B5EF4-FFF2-40B4-BE49-F238E27FC236}">
                <a16:creationId xmlns:a16="http://schemas.microsoft.com/office/drawing/2014/main" id="{D589D668-91E9-A411-D877-2A5D485E44C0}"/>
              </a:ext>
            </a:extLst>
          </p:cNvPr>
          <p:cNvPicPr>
            <a:picLocks noChangeAspect="1"/>
          </p:cNvPicPr>
          <p:nvPr/>
        </p:nvPicPr>
        <p:blipFill>
          <a:blip r:embed="rId9"/>
          <a:stretch>
            <a:fillRect/>
          </a:stretch>
        </p:blipFill>
        <p:spPr>
          <a:xfrm>
            <a:off x="90642" y="116827"/>
            <a:ext cx="3690446" cy="2685946"/>
          </a:xfrm>
          <a:prstGeom prst="rect">
            <a:avLst/>
          </a:prstGeom>
        </p:spPr>
      </p:pic>
      <p:sp>
        <p:nvSpPr>
          <p:cNvPr id="11" name="TextBox 10">
            <a:extLst>
              <a:ext uri="{FF2B5EF4-FFF2-40B4-BE49-F238E27FC236}">
                <a16:creationId xmlns:a16="http://schemas.microsoft.com/office/drawing/2014/main" id="{6C8B4FAD-36D7-88AC-37CE-D35C1B96C3D5}"/>
              </a:ext>
            </a:extLst>
          </p:cNvPr>
          <p:cNvSpPr txBox="1"/>
          <p:nvPr/>
        </p:nvSpPr>
        <p:spPr>
          <a:xfrm>
            <a:off x="1028854" y="3711757"/>
            <a:ext cx="2290880" cy="2308324"/>
          </a:xfrm>
          <a:prstGeom prst="rect">
            <a:avLst/>
          </a:prstGeom>
          <a:noFill/>
        </p:spPr>
        <p:txBody>
          <a:bodyPr wrap="square">
            <a:spAutoFit/>
          </a:bodyPr>
          <a:lstStyle/>
          <a:p>
            <a:r>
              <a:rPr lang="ru-RU" dirty="0">
                <a:latin typeface="Bad Script" panose="02000000000000000000" pitchFamily="2" charset="0"/>
              </a:rPr>
              <a:t>У Дніпрі діють важливі міжнаціональні культурні та релігійні центри, що підтримують культурне різноманіття та зв'язки. Ключовими є культурно-діловий центр «Менора»</a:t>
            </a:r>
            <a:endParaRPr lang="ru-UA" dirty="0">
              <a:latin typeface="Bad Script" panose="02000000000000000000" pitchFamily="2" charset="0"/>
            </a:endParaRPr>
          </a:p>
        </p:txBody>
      </p:sp>
      <p:pic>
        <p:nvPicPr>
          <p:cNvPr id="17" name="Рисунок 16">
            <a:extLst>
              <a:ext uri="{FF2B5EF4-FFF2-40B4-BE49-F238E27FC236}">
                <a16:creationId xmlns:a16="http://schemas.microsoft.com/office/drawing/2014/main" id="{17B54823-2440-9F23-D9C8-EB66F381159C}"/>
              </a:ext>
            </a:extLst>
          </p:cNvPr>
          <p:cNvPicPr>
            <a:picLocks noChangeAspect="1"/>
          </p:cNvPicPr>
          <p:nvPr/>
        </p:nvPicPr>
        <p:blipFill>
          <a:blip r:embed="rId10"/>
          <a:stretch>
            <a:fillRect/>
          </a:stretch>
        </p:blipFill>
        <p:spPr>
          <a:xfrm>
            <a:off x="3861447" y="100146"/>
            <a:ext cx="4052384" cy="4599342"/>
          </a:xfrm>
          <a:prstGeom prst="rect">
            <a:avLst/>
          </a:prstGeom>
        </p:spPr>
      </p:pic>
      <p:sp>
        <p:nvSpPr>
          <p:cNvPr id="7" name="TextBox 6">
            <a:extLst>
              <a:ext uri="{FF2B5EF4-FFF2-40B4-BE49-F238E27FC236}">
                <a16:creationId xmlns:a16="http://schemas.microsoft.com/office/drawing/2014/main" id="{94EF8745-8266-4170-795A-714C03DAFC70}"/>
              </a:ext>
            </a:extLst>
          </p:cNvPr>
          <p:cNvSpPr txBox="1"/>
          <p:nvPr/>
        </p:nvSpPr>
        <p:spPr>
          <a:xfrm>
            <a:off x="4393097" y="891019"/>
            <a:ext cx="3081948" cy="3416320"/>
          </a:xfrm>
          <a:prstGeom prst="rect">
            <a:avLst/>
          </a:prstGeom>
          <a:noFill/>
        </p:spPr>
        <p:txBody>
          <a:bodyPr wrap="square">
            <a:spAutoFit/>
          </a:bodyPr>
          <a:lstStyle/>
          <a:p>
            <a:r>
              <a:rPr lang="ru-RU" dirty="0"/>
              <a:t>Єврейська громада Дніпра робить усе для того, щоб допомогти євреям жити за Торою відповідно до єврейської традиції. Наразі по місту створено і розвивається мережа Бейт Хабадів громади, що роблять участь у </a:t>
            </a:r>
            <a:r>
              <a:rPr lang="ru-RU" dirty="0" err="1"/>
              <a:t>молитві</a:t>
            </a:r>
            <a:r>
              <a:rPr lang="ru-RU" dirty="0"/>
              <a:t> доступнішою за місцем розташування.</a:t>
            </a:r>
          </a:p>
          <a:p>
            <a:endParaRPr lang="ru-RU" dirty="0"/>
          </a:p>
        </p:txBody>
      </p:sp>
      <p:sp>
        <p:nvSpPr>
          <p:cNvPr id="6" name="TextBox 5">
            <a:extLst>
              <a:ext uri="{FF2B5EF4-FFF2-40B4-BE49-F238E27FC236}">
                <a16:creationId xmlns:a16="http://schemas.microsoft.com/office/drawing/2014/main" id="{D77FB0D5-A9E9-3E52-A5B3-E900AF528BC1}"/>
              </a:ext>
            </a:extLst>
          </p:cNvPr>
          <p:cNvSpPr txBox="1"/>
          <p:nvPr/>
        </p:nvSpPr>
        <p:spPr>
          <a:xfrm>
            <a:off x="4068808" y="338078"/>
            <a:ext cx="3030110" cy="369332"/>
          </a:xfrm>
          <a:prstGeom prst="rect">
            <a:avLst/>
          </a:prstGeom>
          <a:noFill/>
        </p:spPr>
        <p:txBody>
          <a:bodyPr wrap="square">
            <a:spAutoFit/>
          </a:bodyPr>
          <a:lstStyle/>
          <a:p>
            <a:r>
              <a:rPr lang="ru-RU" b="1" dirty="0"/>
              <a:t>Єврейська громада Дніпра </a:t>
            </a:r>
            <a:endParaRPr lang="ru-UA" b="1" dirty="0"/>
          </a:p>
        </p:txBody>
      </p:sp>
      <p:pic>
        <p:nvPicPr>
          <p:cNvPr id="8" name="Рисунок 7">
            <a:extLst>
              <a:ext uri="{FF2B5EF4-FFF2-40B4-BE49-F238E27FC236}">
                <a16:creationId xmlns:a16="http://schemas.microsoft.com/office/drawing/2014/main" id="{9FCFA66D-8E67-2C51-3993-D63E8565B675}"/>
              </a:ext>
            </a:extLst>
          </p:cNvPr>
          <p:cNvPicPr>
            <a:picLocks noChangeAspect="1"/>
          </p:cNvPicPr>
          <p:nvPr/>
        </p:nvPicPr>
        <p:blipFill>
          <a:blip r:embed="rId11"/>
          <a:stretch>
            <a:fillRect/>
          </a:stretch>
        </p:blipFill>
        <p:spPr>
          <a:xfrm>
            <a:off x="6532083" y="3738185"/>
            <a:ext cx="1053108" cy="1053108"/>
          </a:xfrm>
          <a:prstGeom prst="rect">
            <a:avLst/>
          </a:prstGeom>
        </p:spPr>
      </p:pic>
    </p:spTree>
    <p:extLst>
      <p:ext uri="{BB962C8B-B14F-4D97-AF65-F5344CB8AC3E}">
        <p14:creationId xmlns:p14="http://schemas.microsoft.com/office/powerpoint/2010/main" val="2454025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8000"/>
            <a:lum/>
          </a:blip>
          <a:srcRect/>
          <a:stretch>
            <a:fillRect t="-9000" b="-9000"/>
          </a:stretch>
        </a:blipFill>
        <a:effectLst/>
      </p:bgPr>
    </p:bg>
    <p:spTree>
      <p:nvGrpSpPr>
        <p:cNvPr id="1" name=""/>
        <p:cNvGrpSpPr/>
        <p:nvPr/>
      </p:nvGrpSpPr>
      <p:grpSpPr>
        <a:xfrm>
          <a:off x="0" y="0"/>
          <a:ext cx="0" cy="0"/>
          <a:chOff x="0" y="0"/>
          <a:chExt cx="0" cy="0"/>
        </a:xfrm>
      </p:grpSpPr>
      <p:pic>
        <p:nvPicPr>
          <p:cNvPr id="18" name="Рисунок 17">
            <a:extLst>
              <a:ext uri="{FF2B5EF4-FFF2-40B4-BE49-F238E27FC236}">
                <a16:creationId xmlns:a16="http://schemas.microsoft.com/office/drawing/2014/main" id="{E32E34D6-DF70-611F-0E37-3E6F56B3EC02}"/>
              </a:ext>
            </a:extLst>
          </p:cNvPr>
          <p:cNvPicPr>
            <a:picLocks noChangeAspect="1"/>
          </p:cNvPicPr>
          <p:nvPr/>
        </p:nvPicPr>
        <p:blipFill>
          <a:blip r:embed="rId4"/>
          <a:stretch>
            <a:fillRect/>
          </a:stretch>
        </p:blipFill>
        <p:spPr>
          <a:xfrm>
            <a:off x="7352148" y="2902320"/>
            <a:ext cx="3223087" cy="2315312"/>
          </a:xfrm>
          <a:prstGeom prst="rect">
            <a:avLst/>
          </a:prstGeom>
        </p:spPr>
      </p:pic>
      <p:pic>
        <p:nvPicPr>
          <p:cNvPr id="7" name="Рисунок 6">
            <a:extLst>
              <a:ext uri="{FF2B5EF4-FFF2-40B4-BE49-F238E27FC236}">
                <a16:creationId xmlns:a16="http://schemas.microsoft.com/office/drawing/2014/main" id="{61729B0B-6525-1368-F6BB-04F3CD4B177A}"/>
              </a:ext>
            </a:extLst>
          </p:cNvPr>
          <p:cNvPicPr>
            <a:picLocks noChangeAspect="1"/>
          </p:cNvPicPr>
          <p:nvPr/>
        </p:nvPicPr>
        <p:blipFill>
          <a:blip r:embed="rId5"/>
          <a:stretch>
            <a:fillRect/>
          </a:stretch>
        </p:blipFill>
        <p:spPr>
          <a:xfrm>
            <a:off x="64853" y="3681873"/>
            <a:ext cx="4981765" cy="3176127"/>
          </a:xfrm>
          <a:prstGeom prst="rect">
            <a:avLst/>
          </a:prstGeom>
        </p:spPr>
      </p:pic>
      <p:sp>
        <p:nvSpPr>
          <p:cNvPr id="5" name="TextBox 4">
            <a:extLst>
              <a:ext uri="{FF2B5EF4-FFF2-40B4-BE49-F238E27FC236}">
                <a16:creationId xmlns:a16="http://schemas.microsoft.com/office/drawing/2014/main" id="{89BDB55E-DDA6-7464-4D25-E5A0B13FEAA2}"/>
              </a:ext>
            </a:extLst>
          </p:cNvPr>
          <p:cNvSpPr txBox="1"/>
          <p:nvPr/>
        </p:nvSpPr>
        <p:spPr>
          <a:xfrm>
            <a:off x="257019" y="2127455"/>
            <a:ext cx="4793883" cy="1569660"/>
          </a:xfrm>
          <a:prstGeom prst="rect">
            <a:avLst/>
          </a:prstGeom>
          <a:noFill/>
        </p:spPr>
        <p:txBody>
          <a:bodyPr wrap="square">
            <a:spAutoFit/>
          </a:bodyPr>
          <a:lstStyle/>
          <a:p>
            <a:r>
              <a:rPr lang="ru-RU" sz="1600" dirty="0"/>
              <a:t>Дніпропетровщина є батьківщиною для чотирьох тисяч поляків. Це люди, які мають польске коріння в Україні з попередніх поколінь, а також ті, хто переїхав на постійне місце мешкання кілька десятків років тому. Вони об’єдналися, щоб зберегти рідну мову та культуру.</a:t>
            </a:r>
            <a:endParaRPr lang="ru-UA" sz="1600" dirty="0"/>
          </a:p>
        </p:txBody>
      </p:sp>
      <p:sp>
        <p:nvSpPr>
          <p:cNvPr id="11" name="TextBox 10">
            <a:extLst>
              <a:ext uri="{FF2B5EF4-FFF2-40B4-BE49-F238E27FC236}">
                <a16:creationId xmlns:a16="http://schemas.microsoft.com/office/drawing/2014/main" id="{70F26D0A-CFF4-5455-23A5-39C86CBCEE8D}"/>
              </a:ext>
            </a:extLst>
          </p:cNvPr>
          <p:cNvSpPr txBox="1"/>
          <p:nvPr/>
        </p:nvSpPr>
        <p:spPr>
          <a:xfrm>
            <a:off x="184258" y="125032"/>
            <a:ext cx="3206336" cy="1815882"/>
          </a:xfrm>
          <a:prstGeom prst="rect">
            <a:avLst/>
          </a:prstGeom>
          <a:noFill/>
        </p:spPr>
        <p:txBody>
          <a:bodyPr wrap="square">
            <a:spAutoFit/>
          </a:bodyPr>
          <a:lstStyle/>
          <a:p>
            <a:r>
              <a:rPr lang="ru-RU" sz="1600" b="1" dirty="0">
                <a:solidFill>
                  <a:schemeClr val="accent2"/>
                </a:solidFill>
              </a:rPr>
              <a:t>Польську культуру </a:t>
            </a:r>
            <a:r>
              <a:rPr lang="ru-RU" sz="1600" b="1" dirty="0"/>
              <a:t>в регіоні представляють дві організації – Дніпропетровська обласна громадська організація «Центр польської культури імені Кароля Войтили» та Товариство імені Шопена в Україні.</a:t>
            </a:r>
            <a:endParaRPr lang="ru-UA" sz="1600" b="1" dirty="0"/>
          </a:p>
        </p:txBody>
      </p:sp>
      <p:sp>
        <p:nvSpPr>
          <p:cNvPr id="13" name="TextBox 12">
            <a:extLst>
              <a:ext uri="{FF2B5EF4-FFF2-40B4-BE49-F238E27FC236}">
                <a16:creationId xmlns:a16="http://schemas.microsoft.com/office/drawing/2014/main" id="{622B697E-29F8-32AC-72AC-60202EFC0ED4}"/>
              </a:ext>
            </a:extLst>
          </p:cNvPr>
          <p:cNvSpPr txBox="1"/>
          <p:nvPr/>
        </p:nvSpPr>
        <p:spPr>
          <a:xfrm>
            <a:off x="4999658" y="5355360"/>
            <a:ext cx="4071455" cy="1323439"/>
          </a:xfrm>
          <a:prstGeom prst="rect">
            <a:avLst/>
          </a:prstGeom>
          <a:noFill/>
        </p:spPr>
        <p:txBody>
          <a:bodyPr wrap="square">
            <a:spAutoFit/>
          </a:bodyPr>
          <a:lstStyle/>
          <a:p>
            <a:r>
              <a:rPr lang="ru-RU" sz="1600" dirty="0"/>
              <a:t>Костел у Катеринославі спорудили 1877 року на гроші, зібрані серед місцевих католиків. Його єдиним власником була релігійна громада святого Йосипа, що об’єднувала поляків, бельгійців, французів, італійців.</a:t>
            </a:r>
            <a:endParaRPr lang="ru-UA" sz="1600" dirty="0"/>
          </a:p>
        </p:txBody>
      </p:sp>
      <p:pic>
        <p:nvPicPr>
          <p:cNvPr id="2" name="Рисунок 1">
            <a:extLst>
              <a:ext uri="{FF2B5EF4-FFF2-40B4-BE49-F238E27FC236}">
                <a16:creationId xmlns:a16="http://schemas.microsoft.com/office/drawing/2014/main" id="{FD0892CF-44AC-D079-A186-E3EC2788D9CF}"/>
              </a:ext>
            </a:extLst>
          </p:cNvPr>
          <p:cNvPicPr>
            <a:picLocks noChangeAspect="1"/>
          </p:cNvPicPr>
          <p:nvPr/>
        </p:nvPicPr>
        <p:blipFill>
          <a:blip r:embed="rId6"/>
          <a:srcRect b="14898"/>
          <a:stretch>
            <a:fillRect/>
          </a:stretch>
        </p:blipFill>
        <p:spPr>
          <a:xfrm>
            <a:off x="5023174" y="2319456"/>
            <a:ext cx="2188773" cy="2898176"/>
          </a:xfrm>
          <a:prstGeom prst="rect">
            <a:avLst/>
          </a:prstGeom>
        </p:spPr>
      </p:pic>
      <p:pic>
        <p:nvPicPr>
          <p:cNvPr id="3" name="Рисунок 2">
            <a:extLst>
              <a:ext uri="{FF2B5EF4-FFF2-40B4-BE49-F238E27FC236}">
                <a16:creationId xmlns:a16="http://schemas.microsoft.com/office/drawing/2014/main" id="{85CD35C0-BDFA-FB35-1F91-910CE3864928}"/>
              </a:ext>
            </a:extLst>
          </p:cNvPr>
          <p:cNvPicPr>
            <a:picLocks noChangeAspect="1"/>
          </p:cNvPicPr>
          <p:nvPr/>
        </p:nvPicPr>
        <p:blipFill>
          <a:blip r:embed="rId7"/>
          <a:stretch>
            <a:fillRect/>
          </a:stretch>
        </p:blipFill>
        <p:spPr>
          <a:xfrm>
            <a:off x="3390594" y="129293"/>
            <a:ext cx="3781457" cy="1950894"/>
          </a:xfrm>
          <a:prstGeom prst="rect">
            <a:avLst/>
          </a:prstGeom>
        </p:spPr>
      </p:pic>
      <p:pic>
        <p:nvPicPr>
          <p:cNvPr id="12" name="Рисунок 11">
            <a:extLst>
              <a:ext uri="{FF2B5EF4-FFF2-40B4-BE49-F238E27FC236}">
                <a16:creationId xmlns:a16="http://schemas.microsoft.com/office/drawing/2014/main" id="{60F5569E-79F5-7BA8-7945-FBE6924EE54C}"/>
              </a:ext>
            </a:extLst>
          </p:cNvPr>
          <p:cNvPicPr>
            <a:picLocks noChangeAspect="1"/>
          </p:cNvPicPr>
          <p:nvPr/>
        </p:nvPicPr>
        <p:blipFill>
          <a:blip r:embed="rId8"/>
          <a:srcRect t="23898" b="22439"/>
          <a:stretch>
            <a:fillRect/>
          </a:stretch>
        </p:blipFill>
        <p:spPr>
          <a:xfrm>
            <a:off x="3423844" y="869465"/>
            <a:ext cx="2910608" cy="1643979"/>
          </a:xfrm>
          <a:prstGeom prst="rect">
            <a:avLst/>
          </a:prstGeom>
        </p:spPr>
      </p:pic>
      <p:sp>
        <p:nvSpPr>
          <p:cNvPr id="15" name="TextBox 14">
            <a:extLst>
              <a:ext uri="{FF2B5EF4-FFF2-40B4-BE49-F238E27FC236}">
                <a16:creationId xmlns:a16="http://schemas.microsoft.com/office/drawing/2014/main" id="{2CD61EDB-9FD3-6CE4-677A-0373182B6F76}"/>
              </a:ext>
            </a:extLst>
          </p:cNvPr>
          <p:cNvSpPr txBox="1"/>
          <p:nvPr/>
        </p:nvSpPr>
        <p:spPr>
          <a:xfrm>
            <a:off x="573522" y="3693786"/>
            <a:ext cx="4309451" cy="2862322"/>
          </a:xfrm>
          <a:prstGeom prst="rect">
            <a:avLst/>
          </a:prstGeom>
          <a:noFill/>
        </p:spPr>
        <p:txBody>
          <a:bodyPr wrap="square">
            <a:spAutoFit/>
          </a:bodyPr>
          <a:lstStyle/>
          <a:p>
            <a:r>
              <a:rPr lang="ru-RU" sz="1200" i="1" dirty="0"/>
              <a:t>			Довідка:</a:t>
            </a:r>
          </a:p>
          <a:p>
            <a:endParaRPr lang="ru-RU" sz="1200" i="1" dirty="0"/>
          </a:p>
          <a:p>
            <a:r>
              <a:rPr lang="ru-RU" sz="1200" i="1" dirty="0"/>
              <a:t>На терени Катеринославщини поляки почали переселятися з останньої чверті </a:t>
            </a:r>
            <a:r>
              <a:rPr lang="en-US" sz="1200" i="1" dirty="0"/>
              <a:t>XVIII </a:t>
            </a:r>
            <a:r>
              <a:rPr lang="ru-RU" sz="1200" i="1" dirty="0"/>
              <a:t>століття. Протягом 1970-80-х років через русифікацію кількість поляків в області стабільно зменшувалась: 1970 рік – 6251 особа, 1979 рік – 5993 особи, 1989 рік – 5436 осіб. У 1979 році 10 відсотків поляків Дніпропетровщини вважали рідною мовою польську.</a:t>
            </a:r>
          </a:p>
          <a:p>
            <a:endParaRPr lang="ru-RU" sz="1200" i="1" dirty="0"/>
          </a:p>
          <a:p>
            <a:r>
              <a:rPr lang="ru-RU" sz="1200" i="1" dirty="0"/>
              <a:t>У роки незалежності України кількість поляків, які мешкають в Дніпропетровській області, продовжувала скорочуватись. Наразі тут проживає 3,3 тисячі етнічних поляків, що складає 0,1 відсотка від всього населення регіону. Частка поляків, які вважають рідною мовою польську, також зменшилася і дорівнює приблизно 7 відсоткам.</a:t>
            </a:r>
            <a:endParaRPr lang="ru-UA" sz="1200" i="1" dirty="0"/>
          </a:p>
        </p:txBody>
      </p:sp>
      <p:pic>
        <p:nvPicPr>
          <p:cNvPr id="8" name="Рисунок 7">
            <a:extLst>
              <a:ext uri="{FF2B5EF4-FFF2-40B4-BE49-F238E27FC236}">
                <a16:creationId xmlns:a16="http://schemas.microsoft.com/office/drawing/2014/main" id="{7FE520F4-F36C-6B3A-E8B2-0C0F737FF0C2}"/>
              </a:ext>
            </a:extLst>
          </p:cNvPr>
          <p:cNvPicPr>
            <a:picLocks noChangeAspect="1"/>
          </p:cNvPicPr>
          <p:nvPr/>
        </p:nvPicPr>
        <p:blipFill>
          <a:blip r:embed="rId9"/>
          <a:stretch>
            <a:fillRect/>
          </a:stretch>
        </p:blipFill>
        <p:spPr>
          <a:xfrm>
            <a:off x="7272886" y="98090"/>
            <a:ext cx="4846740" cy="2700762"/>
          </a:xfrm>
          <a:prstGeom prst="rect">
            <a:avLst/>
          </a:prstGeom>
        </p:spPr>
      </p:pic>
      <p:pic>
        <p:nvPicPr>
          <p:cNvPr id="10" name="Рисунок 9">
            <a:extLst>
              <a:ext uri="{FF2B5EF4-FFF2-40B4-BE49-F238E27FC236}">
                <a16:creationId xmlns:a16="http://schemas.microsoft.com/office/drawing/2014/main" id="{C9720446-CFDA-433F-2C36-40F663E8DE97}"/>
              </a:ext>
            </a:extLst>
          </p:cNvPr>
          <p:cNvPicPr>
            <a:picLocks noChangeAspect="1"/>
          </p:cNvPicPr>
          <p:nvPr/>
        </p:nvPicPr>
        <p:blipFill>
          <a:blip r:embed="rId10"/>
          <a:srcRect r="23205"/>
          <a:stretch>
            <a:fillRect/>
          </a:stretch>
        </p:blipFill>
        <p:spPr>
          <a:xfrm>
            <a:off x="10687548" y="2872680"/>
            <a:ext cx="1429579" cy="2344952"/>
          </a:xfrm>
          <a:prstGeom prst="rect">
            <a:avLst/>
          </a:prstGeom>
        </p:spPr>
      </p:pic>
      <p:pic>
        <p:nvPicPr>
          <p:cNvPr id="14" name="Рисунок 13">
            <a:extLst>
              <a:ext uri="{FF2B5EF4-FFF2-40B4-BE49-F238E27FC236}">
                <a16:creationId xmlns:a16="http://schemas.microsoft.com/office/drawing/2014/main" id="{36328DD0-8007-221F-C817-EE0E6A192D00}"/>
              </a:ext>
            </a:extLst>
          </p:cNvPr>
          <p:cNvPicPr>
            <a:picLocks noChangeAspect="1"/>
          </p:cNvPicPr>
          <p:nvPr/>
        </p:nvPicPr>
        <p:blipFill>
          <a:blip r:embed="rId11"/>
          <a:stretch>
            <a:fillRect/>
          </a:stretch>
        </p:blipFill>
        <p:spPr>
          <a:xfrm>
            <a:off x="8831344" y="-411092"/>
            <a:ext cx="2591025" cy="2591025"/>
          </a:xfrm>
          <a:prstGeom prst="rect">
            <a:avLst/>
          </a:prstGeom>
        </p:spPr>
      </p:pic>
      <p:sp>
        <p:nvSpPr>
          <p:cNvPr id="17" name="TextBox 16">
            <a:extLst>
              <a:ext uri="{FF2B5EF4-FFF2-40B4-BE49-F238E27FC236}">
                <a16:creationId xmlns:a16="http://schemas.microsoft.com/office/drawing/2014/main" id="{A17B5A5F-BE94-C675-1378-077494735523}"/>
              </a:ext>
            </a:extLst>
          </p:cNvPr>
          <p:cNvSpPr txBox="1"/>
          <p:nvPr/>
        </p:nvSpPr>
        <p:spPr>
          <a:xfrm>
            <a:off x="7838378" y="3309300"/>
            <a:ext cx="2584838" cy="1569660"/>
          </a:xfrm>
          <a:prstGeom prst="rect">
            <a:avLst/>
          </a:prstGeom>
          <a:noFill/>
        </p:spPr>
        <p:txBody>
          <a:bodyPr wrap="square">
            <a:spAutoFit/>
          </a:bodyPr>
          <a:lstStyle/>
          <a:p>
            <a:r>
              <a:rPr lang="ru-RU" sz="1600" b="1" dirty="0"/>
              <a:t>Мовні та побутові зміни: </a:t>
            </a:r>
            <a:r>
              <a:rPr lang="ru-RU" sz="1600" dirty="0" err="1"/>
              <a:t>Побут</a:t>
            </a:r>
            <a:r>
              <a:rPr lang="ru-RU" sz="1600" dirty="0"/>
              <a:t>, фольклор та мова часто зазнають трансформацій через близькість культур та міжетнічні контакти.</a:t>
            </a:r>
            <a:endParaRPr lang="ru-UA" sz="1600" dirty="0"/>
          </a:p>
        </p:txBody>
      </p:sp>
      <p:sp>
        <p:nvSpPr>
          <p:cNvPr id="20" name="TextBox 19">
            <a:extLst>
              <a:ext uri="{FF2B5EF4-FFF2-40B4-BE49-F238E27FC236}">
                <a16:creationId xmlns:a16="http://schemas.microsoft.com/office/drawing/2014/main" id="{DCE3F037-7EA1-886F-449B-FCD2D90B824F}"/>
              </a:ext>
            </a:extLst>
          </p:cNvPr>
          <p:cNvSpPr txBox="1"/>
          <p:nvPr/>
        </p:nvSpPr>
        <p:spPr>
          <a:xfrm>
            <a:off x="7363822" y="98090"/>
            <a:ext cx="2938117" cy="338554"/>
          </a:xfrm>
          <a:prstGeom prst="rect">
            <a:avLst/>
          </a:prstGeom>
          <a:noFill/>
        </p:spPr>
        <p:txBody>
          <a:bodyPr wrap="square">
            <a:spAutoFit/>
          </a:bodyPr>
          <a:lstStyle/>
          <a:p>
            <a:r>
              <a:rPr lang="ru-RU" sz="1600" b="1" dirty="0">
                <a:solidFill>
                  <a:schemeClr val="accent2"/>
                </a:solidFill>
              </a:rPr>
              <a:t>Вірменська культура </a:t>
            </a:r>
            <a:endParaRPr lang="ru-UA" sz="1600" dirty="0"/>
          </a:p>
        </p:txBody>
      </p:sp>
      <p:sp>
        <p:nvSpPr>
          <p:cNvPr id="22" name="TextBox 21">
            <a:extLst>
              <a:ext uri="{FF2B5EF4-FFF2-40B4-BE49-F238E27FC236}">
                <a16:creationId xmlns:a16="http://schemas.microsoft.com/office/drawing/2014/main" id="{CC722BCF-5951-66CF-18BB-74CB610A47F3}"/>
              </a:ext>
            </a:extLst>
          </p:cNvPr>
          <p:cNvSpPr txBox="1"/>
          <p:nvPr/>
        </p:nvSpPr>
        <p:spPr>
          <a:xfrm>
            <a:off x="9071113" y="5359025"/>
            <a:ext cx="3120887" cy="1323439"/>
          </a:xfrm>
          <a:prstGeom prst="rect">
            <a:avLst/>
          </a:prstGeom>
          <a:noFill/>
        </p:spPr>
        <p:txBody>
          <a:bodyPr wrap="square">
            <a:spAutoFit/>
          </a:bodyPr>
          <a:lstStyle/>
          <a:p>
            <a:r>
              <a:rPr lang="ru-RU" sz="1600" dirty="0"/>
              <a:t>У Дніпрі діє храм Святого Григора Лусаворича (Просвітителя), який був освячений у березні 2018 р. Це найбільша вірменська церква у Східній Європі.</a:t>
            </a:r>
            <a:endParaRPr lang="ru-UA" sz="1600" dirty="0"/>
          </a:p>
        </p:txBody>
      </p:sp>
      <p:pic>
        <p:nvPicPr>
          <p:cNvPr id="23" name="Рисунок 22">
            <a:extLst>
              <a:ext uri="{FF2B5EF4-FFF2-40B4-BE49-F238E27FC236}">
                <a16:creationId xmlns:a16="http://schemas.microsoft.com/office/drawing/2014/main" id="{B748842B-FD32-22C1-0622-175D45C21AB2}"/>
              </a:ext>
            </a:extLst>
          </p:cNvPr>
          <p:cNvPicPr>
            <a:picLocks noChangeAspect="1"/>
          </p:cNvPicPr>
          <p:nvPr/>
        </p:nvPicPr>
        <p:blipFill>
          <a:blip r:embed="rId12"/>
          <a:stretch>
            <a:fillRect/>
          </a:stretch>
        </p:blipFill>
        <p:spPr>
          <a:xfrm>
            <a:off x="7752114" y="2516752"/>
            <a:ext cx="2406770" cy="713762"/>
          </a:xfrm>
          <a:prstGeom prst="rect">
            <a:avLst/>
          </a:prstGeom>
        </p:spPr>
      </p:pic>
    </p:spTree>
    <p:extLst>
      <p:ext uri="{BB962C8B-B14F-4D97-AF65-F5344CB8AC3E}">
        <p14:creationId xmlns:p14="http://schemas.microsoft.com/office/powerpoint/2010/main" val="3633927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8000"/>
            <a:lum/>
          </a:blip>
          <a:srcRect/>
          <a:stretch>
            <a:fillRect t="-9000" b="-9000"/>
          </a:stretch>
        </a:blipFill>
        <a:effectLst/>
      </p:bgPr>
    </p:bg>
    <p:spTree>
      <p:nvGrpSpPr>
        <p:cNvPr id="1" name=""/>
        <p:cNvGrpSpPr/>
        <p:nvPr/>
      </p:nvGrpSpPr>
      <p:grpSpPr>
        <a:xfrm>
          <a:off x="0" y="0"/>
          <a:ext cx="0" cy="0"/>
          <a:chOff x="0" y="0"/>
          <a:chExt cx="0" cy="0"/>
        </a:xfrm>
      </p:grpSpPr>
      <p:pic>
        <p:nvPicPr>
          <p:cNvPr id="16" name="Рисунок 15">
            <a:extLst>
              <a:ext uri="{FF2B5EF4-FFF2-40B4-BE49-F238E27FC236}">
                <a16:creationId xmlns:a16="http://schemas.microsoft.com/office/drawing/2014/main" id="{97D77747-8576-C3B8-2EA0-F98FC06ED277}"/>
              </a:ext>
            </a:extLst>
          </p:cNvPr>
          <p:cNvPicPr>
            <a:picLocks noChangeAspect="1"/>
          </p:cNvPicPr>
          <p:nvPr/>
        </p:nvPicPr>
        <p:blipFill>
          <a:blip r:embed="rId4"/>
          <a:srcRect r="12534"/>
          <a:stretch>
            <a:fillRect/>
          </a:stretch>
        </p:blipFill>
        <p:spPr>
          <a:xfrm>
            <a:off x="8772846" y="4750527"/>
            <a:ext cx="3306122" cy="1985502"/>
          </a:xfrm>
          <a:prstGeom prst="rect">
            <a:avLst/>
          </a:prstGeom>
        </p:spPr>
      </p:pic>
      <p:pic>
        <p:nvPicPr>
          <p:cNvPr id="28" name="Рисунок 27">
            <a:extLst>
              <a:ext uri="{FF2B5EF4-FFF2-40B4-BE49-F238E27FC236}">
                <a16:creationId xmlns:a16="http://schemas.microsoft.com/office/drawing/2014/main" id="{9168E9E6-3BF9-47EF-0658-EB070C52E868}"/>
              </a:ext>
            </a:extLst>
          </p:cNvPr>
          <p:cNvPicPr>
            <a:picLocks noChangeAspect="1"/>
          </p:cNvPicPr>
          <p:nvPr/>
        </p:nvPicPr>
        <p:blipFill>
          <a:blip r:embed="rId5"/>
          <a:srcRect r="-1266"/>
          <a:stretch>
            <a:fillRect/>
          </a:stretch>
        </p:blipFill>
        <p:spPr>
          <a:xfrm>
            <a:off x="6002621" y="4750527"/>
            <a:ext cx="2704057" cy="1985502"/>
          </a:xfrm>
          <a:prstGeom prst="rect">
            <a:avLst/>
          </a:prstGeom>
        </p:spPr>
      </p:pic>
      <p:pic>
        <p:nvPicPr>
          <p:cNvPr id="11" name="Рисунок 10">
            <a:extLst>
              <a:ext uri="{FF2B5EF4-FFF2-40B4-BE49-F238E27FC236}">
                <a16:creationId xmlns:a16="http://schemas.microsoft.com/office/drawing/2014/main" id="{50F94613-407B-FCC9-5509-6FBF79B42C65}"/>
              </a:ext>
            </a:extLst>
          </p:cNvPr>
          <p:cNvPicPr>
            <a:picLocks noChangeAspect="1"/>
          </p:cNvPicPr>
          <p:nvPr/>
        </p:nvPicPr>
        <p:blipFill>
          <a:blip r:embed="rId6"/>
          <a:stretch>
            <a:fillRect/>
          </a:stretch>
        </p:blipFill>
        <p:spPr>
          <a:xfrm rot="401818">
            <a:off x="6055882" y="658483"/>
            <a:ext cx="4667701" cy="4667701"/>
          </a:xfrm>
          <a:prstGeom prst="rect">
            <a:avLst/>
          </a:prstGeom>
        </p:spPr>
      </p:pic>
      <p:sp>
        <p:nvSpPr>
          <p:cNvPr id="5" name="TextBox 4">
            <a:extLst>
              <a:ext uri="{FF2B5EF4-FFF2-40B4-BE49-F238E27FC236}">
                <a16:creationId xmlns:a16="http://schemas.microsoft.com/office/drawing/2014/main" id="{8CD7BBEE-A950-2E68-9EB0-58992C7727DA}"/>
              </a:ext>
            </a:extLst>
          </p:cNvPr>
          <p:cNvSpPr txBox="1"/>
          <p:nvPr/>
        </p:nvSpPr>
        <p:spPr>
          <a:xfrm>
            <a:off x="125563" y="2553956"/>
            <a:ext cx="5970437" cy="954107"/>
          </a:xfrm>
          <a:prstGeom prst="rect">
            <a:avLst/>
          </a:prstGeom>
          <a:noFill/>
        </p:spPr>
        <p:txBody>
          <a:bodyPr wrap="square">
            <a:spAutoFit/>
          </a:bodyPr>
          <a:lstStyle/>
          <a:p>
            <a:r>
              <a:rPr lang="ru-RU" sz="1400" dirty="0"/>
              <a:t>Громадська організація «Альраїд» у Дніпрі є культурним </a:t>
            </a:r>
          </a:p>
          <a:p>
            <a:r>
              <a:rPr lang="ru-RU" sz="1400" dirty="0"/>
              <a:t>центром, діяльність якої спрямована на ознайомлення з ісламською культурою, розвиток міжрелігійного діалогу та підтримку мусульманської громади. Центр розташований за адресою: вулиця Столярова, 5. </a:t>
            </a:r>
            <a:endParaRPr lang="ru-UA" sz="1400" dirty="0"/>
          </a:p>
        </p:txBody>
      </p:sp>
      <p:pic>
        <p:nvPicPr>
          <p:cNvPr id="6" name="Рисунок 5">
            <a:extLst>
              <a:ext uri="{FF2B5EF4-FFF2-40B4-BE49-F238E27FC236}">
                <a16:creationId xmlns:a16="http://schemas.microsoft.com/office/drawing/2014/main" id="{EA75633F-86BC-A354-A7B7-9A58A8DF10E1}"/>
              </a:ext>
            </a:extLst>
          </p:cNvPr>
          <p:cNvPicPr>
            <a:picLocks noChangeAspect="1"/>
          </p:cNvPicPr>
          <p:nvPr/>
        </p:nvPicPr>
        <p:blipFill>
          <a:blip r:embed="rId7"/>
          <a:srcRect r="11572"/>
          <a:stretch>
            <a:fillRect/>
          </a:stretch>
        </p:blipFill>
        <p:spPr>
          <a:xfrm>
            <a:off x="94972" y="4719019"/>
            <a:ext cx="3630879" cy="2017010"/>
          </a:xfrm>
          <a:prstGeom prst="rect">
            <a:avLst/>
          </a:prstGeom>
        </p:spPr>
      </p:pic>
      <p:pic>
        <p:nvPicPr>
          <p:cNvPr id="8" name="Рисунок 7">
            <a:extLst>
              <a:ext uri="{FF2B5EF4-FFF2-40B4-BE49-F238E27FC236}">
                <a16:creationId xmlns:a16="http://schemas.microsoft.com/office/drawing/2014/main" id="{1F1FC87D-D367-B867-083F-3F2DDF9B80CF}"/>
              </a:ext>
            </a:extLst>
          </p:cNvPr>
          <p:cNvPicPr>
            <a:picLocks noChangeAspect="1"/>
          </p:cNvPicPr>
          <p:nvPr/>
        </p:nvPicPr>
        <p:blipFill>
          <a:blip r:embed="rId8"/>
          <a:srcRect l="17667" r="7180"/>
          <a:stretch>
            <a:fillRect/>
          </a:stretch>
        </p:blipFill>
        <p:spPr>
          <a:xfrm>
            <a:off x="3792018" y="4734350"/>
            <a:ext cx="2144436" cy="2001680"/>
          </a:xfrm>
          <a:prstGeom prst="rect">
            <a:avLst/>
          </a:prstGeom>
        </p:spPr>
      </p:pic>
      <p:sp>
        <p:nvSpPr>
          <p:cNvPr id="12" name="TextBox 11">
            <a:extLst>
              <a:ext uri="{FF2B5EF4-FFF2-40B4-BE49-F238E27FC236}">
                <a16:creationId xmlns:a16="http://schemas.microsoft.com/office/drawing/2014/main" id="{707CD4BF-7881-A47B-5126-6B81FAF37DEC}"/>
              </a:ext>
            </a:extLst>
          </p:cNvPr>
          <p:cNvSpPr txBox="1"/>
          <p:nvPr/>
        </p:nvSpPr>
        <p:spPr>
          <a:xfrm>
            <a:off x="125064" y="3591139"/>
            <a:ext cx="5970437" cy="954107"/>
          </a:xfrm>
          <a:prstGeom prst="rect">
            <a:avLst/>
          </a:prstGeom>
          <a:noFill/>
        </p:spPr>
        <p:txBody>
          <a:bodyPr wrap="square">
            <a:spAutoFit/>
          </a:bodyPr>
          <a:lstStyle/>
          <a:p>
            <a:r>
              <a:rPr lang="ru-RU" sz="1400" dirty="0"/>
              <a:t>Головна мечеть у Дніпрі  розташована на вулиці Кривого Рогу, 60-а. Вона відкрита для мусульманської громади, слугує місцем для молитви та культурним центром. У місті також є молитовні кімнати та намазхани, які можна знайти за допомогою спеціалізованих служб.</a:t>
            </a:r>
            <a:endParaRPr lang="ru-UA" sz="1400" dirty="0"/>
          </a:p>
        </p:txBody>
      </p:sp>
      <p:pic>
        <p:nvPicPr>
          <p:cNvPr id="13" name="Рисунок 12">
            <a:extLst>
              <a:ext uri="{FF2B5EF4-FFF2-40B4-BE49-F238E27FC236}">
                <a16:creationId xmlns:a16="http://schemas.microsoft.com/office/drawing/2014/main" id="{2C657C48-1857-5F87-219D-437DDEE2182E}"/>
              </a:ext>
            </a:extLst>
          </p:cNvPr>
          <p:cNvPicPr>
            <a:picLocks noChangeAspect="1"/>
          </p:cNvPicPr>
          <p:nvPr/>
        </p:nvPicPr>
        <p:blipFill>
          <a:blip r:embed="rId9"/>
          <a:stretch>
            <a:fillRect/>
          </a:stretch>
        </p:blipFill>
        <p:spPr>
          <a:xfrm>
            <a:off x="93279" y="121971"/>
            <a:ext cx="3942367" cy="2365420"/>
          </a:xfrm>
          <a:prstGeom prst="rect">
            <a:avLst/>
          </a:prstGeom>
        </p:spPr>
      </p:pic>
      <p:pic>
        <p:nvPicPr>
          <p:cNvPr id="2" name="Рисунок 1">
            <a:extLst>
              <a:ext uri="{FF2B5EF4-FFF2-40B4-BE49-F238E27FC236}">
                <a16:creationId xmlns:a16="http://schemas.microsoft.com/office/drawing/2014/main" id="{2B633453-C505-7103-975C-50C2EB7C1C80}"/>
              </a:ext>
            </a:extLst>
          </p:cNvPr>
          <p:cNvPicPr>
            <a:picLocks noChangeAspect="1"/>
          </p:cNvPicPr>
          <p:nvPr/>
        </p:nvPicPr>
        <p:blipFill>
          <a:blip r:embed="rId10"/>
          <a:stretch>
            <a:fillRect/>
          </a:stretch>
        </p:blipFill>
        <p:spPr>
          <a:xfrm>
            <a:off x="3636918" y="117921"/>
            <a:ext cx="2759493" cy="2749957"/>
          </a:xfrm>
          <a:prstGeom prst="rect">
            <a:avLst/>
          </a:prstGeom>
        </p:spPr>
      </p:pic>
      <p:pic>
        <p:nvPicPr>
          <p:cNvPr id="14" name="Рисунок 13">
            <a:extLst>
              <a:ext uri="{FF2B5EF4-FFF2-40B4-BE49-F238E27FC236}">
                <a16:creationId xmlns:a16="http://schemas.microsoft.com/office/drawing/2014/main" id="{A75B0822-6A06-B396-98E5-F7C1EF3C77FA}"/>
              </a:ext>
            </a:extLst>
          </p:cNvPr>
          <p:cNvPicPr>
            <a:picLocks noChangeAspect="1"/>
          </p:cNvPicPr>
          <p:nvPr/>
        </p:nvPicPr>
        <p:blipFill>
          <a:blip r:embed="rId11"/>
          <a:stretch>
            <a:fillRect/>
          </a:stretch>
        </p:blipFill>
        <p:spPr>
          <a:xfrm>
            <a:off x="3505418" y="1575327"/>
            <a:ext cx="1060456" cy="1060456"/>
          </a:xfrm>
          <a:prstGeom prst="rect">
            <a:avLst/>
          </a:prstGeom>
        </p:spPr>
      </p:pic>
      <p:pic>
        <p:nvPicPr>
          <p:cNvPr id="17" name="Рисунок 16">
            <a:extLst>
              <a:ext uri="{FF2B5EF4-FFF2-40B4-BE49-F238E27FC236}">
                <a16:creationId xmlns:a16="http://schemas.microsoft.com/office/drawing/2014/main" id="{60E5E06C-7D3C-1DB8-FA9D-49C1D36D1CEB}"/>
              </a:ext>
            </a:extLst>
          </p:cNvPr>
          <p:cNvPicPr>
            <a:picLocks noChangeAspect="1"/>
          </p:cNvPicPr>
          <p:nvPr/>
        </p:nvPicPr>
        <p:blipFill>
          <a:blip r:embed="rId12"/>
          <a:srcRect l="-1" r="12"/>
          <a:stretch>
            <a:fillRect/>
          </a:stretch>
        </p:blipFill>
        <p:spPr>
          <a:xfrm>
            <a:off x="10292691" y="1920295"/>
            <a:ext cx="1793181" cy="968556"/>
          </a:xfrm>
          <a:prstGeom prst="rect">
            <a:avLst/>
          </a:prstGeom>
          <a:solidFill>
            <a:srgbClr val="000000">
              <a:alpha val="34118"/>
            </a:srgbClr>
          </a:solidFill>
        </p:spPr>
      </p:pic>
      <p:sp>
        <p:nvSpPr>
          <p:cNvPr id="21" name="TextBox 20">
            <a:extLst>
              <a:ext uri="{FF2B5EF4-FFF2-40B4-BE49-F238E27FC236}">
                <a16:creationId xmlns:a16="http://schemas.microsoft.com/office/drawing/2014/main" id="{E91F8DC8-4D7E-0788-7E7A-7DA7DFC12E9D}"/>
              </a:ext>
            </a:extLst>
          </p:cNvPr>
          <p:cNvSpPr txBox="1"/>
          <p:nvPr/>
        </p:nvSpPr>
        <p:spPr>
          <a:xfrm>
            <a:off x="6329864" y="462935"/>
            <a:ext cx="3895794" cy="4493538"/>
          </a:xfrm>
          <a:prstGeom prst="rect">
            <a:avLst/>
          </a:prstGeom>
          <a:noFill/>
        </p:spPr>
        <p:txBody>
          <a:bodyPr wrap="square">
            <a:spAutoFit/>
          </a:bodyPr>
          <a:lstStyle/>
          <a:p>
            <a:r>
              <a:rPr lang="ru-RU" sz="1600" dirty="0"/>
              <a:t>Громадська орган</a:t>
            </a:r>
            <a:r>
              <a:rPr lang="en-US" sz="1600" dirty="0"/>
              <a:t>i</a:t>
            </a:r>
            <a:r>
              <a:rPr lang="ru-RU" sz="1600" dirty="0"/>
              <a:t>зац</a:t>
            </a:r>
            <a:r>
              <a:rPr lang="en-US" sz="1600" dirty="0"/>
              <a:t>i</a:t>
            </a:r>
            <a:r>
              <a:rPr lang="ru-RU" sz="1600" dirty="0"/>
              <a:t>я "Центр дружби та культури грек</a:t>
            </a:r>
            <a:r>
              <a:rPr lang="en-US" sz="1600" dirty="0"/>
              <a:t>i</a:t>
            </a:r>
            <a:r>
              <a:rPr lang="ru-RU" sz="1600" dirty="0"/>
              <a:t>в та ф</a:t>
            </a:r>
            <a:r>
              <a:rPr lang="en-US" sz="1600" dirty="0"/>
              <a:t>i</a:t>
            </a:r>
            <a:r>
              <a:rPr lang="ru-RU" sz="1600" dirty="0"/>
              <a:t>лелл</a:t>
            </a:r>
            <a:r>
              <a:rPr lang="en-US" sz="1600" dirty="0"/>
              <a:t>i</a:t>
            </a:r>
            <a:r>
              <a:rPr lang="ru-RU" sz="1600" dirty="0"/>
              <a:t>н</a:t>
            </a:r>
            <a:r>
              <a:rPr lang="en-US" sz="1600" dirty="0"/>
              <a:t>i</a:t>
            </a:r>
            <a:r>
              <a:rPr lang="ru-RU" sz="1600" dirty="0"/>
              <a:t>в «Агора»</a:t>
            </a:r>
          </a:p>
          <a:p>
            <a:endParaRPr lang="ru-RU" sz="1600" dirty="0"/>
          </a:p>
          <a:p>
            <a:r>
              <a:rPr lang="ru-RU" sz="1400" dirty="0"/>
              <a:t>Метою організації є об'єднання спільноти греків та філеллінів для задоволення та захисту своїх законних соціальних, економічних, творчих, спортивних, духовних, інтелектуальних та інших спільних інтересів. Розвиток всебічних зв'язків з Грецією та грецьким зарубіжжям, підтримка та розвиток грецької культури в Україні, вивчення грецької мови, збереження миру, єдності та гармонійних міжнаціональних взаємин в Україні. На сьогоднішній день мають 3 школи по вивченню грецької мови. З них одна "недільна" - є безкоштовною.  Кожного літа центр проводить єдиний в своєму роді байкерський фест - "МотоОлімп". Діє школа грецького танцю. Щорічно проводять заходи присвячені національним святам Греції та </a:t>
            </a:r>
          </a:p>
          <a:p>
            <a:r>
              <a:rPr lang="ru-RU" sz="1400" dirty="0"/>
              <a:t>поетичні вечори.</a:t>
            </a:r>
            <a:endParaRPr lang="ru-UA" sz="1400" dirty="0"/>
          </a:p>
        </p:txBody>
      </p:sp>
      <p:pic>
        <p:nvPicPr>
          <p:cNvPr id="22" name="Рисунок 21">
            <a:extLst>
              <a:ext uri="{FF2B5EF4-FFF2-40B4-BE49-F238E27FC236}">
                <a16:creationId xmlns:a16="http://schemas.microsoft.com/office/drawing/2014/main" id="{81B3D10D-16EA-0C07-E925-F0CF4F2AF82A}"/>
              </a:ext>
            </a:extLst>
          </p:cNvPr>
          <p:cNvPicPr>
            <a:picLocks noChangeAspect="1"/>
          </p:cNvPicPr>
          <p:nvPr/>
        </p:nvPicPr>
        <p:blipFill>
          <a:blip r:embed="rId13"/>
          <a:stretch>
            <a:fillRect/>
          </a:stretch>
        </p:blipFill>
        <p:spPr>
          <a:xfrm>
            <a:off x="10170158" y="-1"/>
            <a:ext cx="1947352" cy="1930981"/>
          </a:xfrm>
          <a:prstGeom prst="rect">
            <a:avLst/>
          </a:prstGeom>
        </p:spPr>
      </p:pic>
      <p:sp>
        <p:nvSpPr>
          <p:cNvPr id="27" name="TextBox 26">
            <a:extLst>
              <a:ext uri="{FF2B5EF4-FFF2-40B4-BE49-F238E27FC236}">
                <a16:creationId xmlns:a16="http://schemas.microsoft.com/office/drawing/2014/main" id="{5CB2AABE-9B57-C3F6-DECD-2E8E00B78D7D}"/>
              </a:ext>
            </a:extLst>
          </p:cNvPr>
          <p:cNvSpPr txBox="1"/>
          <p:nvPr/>
        </p:nvSpPr>
        <p:spPr>
          <a:xfrm>
            <a:off x="10477779" y="2944389"/>
            <a:ext cx="1653060" cy="1754326"/>
          </a:xfrm>
          <a:prstGeom prst="rect">
            <a:avLst/>
          </a:prstGeom>
          <a:noFill/>
        </p:spPr>
        <p:txBody>
          <a:bodyPr wrap="square">
            <a:spAutoFit/>
          </a:bodyPr>
          <a:lstStyle/>
          <a:p>
            <a:r>
              <a:rPr lang="ru-RU" sz="1200" dirty="0">
                <a:latin typeface="Arial" panose="020B0604020202020204" pitchFamily="34" charset="0"/>
                <a:cs typeface="Arial" panose="020B0604020202020204" pitchFamily="34" charset="0"/>
              </a:rPr>
              <a:t>Дніпропетровське обласне товариство греків «Патріда» та Дніпропетровське обласне товариство греків «</a:t>
            </a:r>
            <a:r>
              <a:rPr lang="ru-RU" sz="1200" dirty="0" err="1">
                <a:latin typeface="Arial" panose="020B0604020202020204" pitchFamily="34" charset="0"/>
                <a:cs typeface="Arial" panose="020B0604020202020204" pitchFamily="34" charset="0"/>
              </a:rPr>
              <a:t>Елефтерія</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сприяють</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підтримці</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грецької</a:t>
            </a:r>
            <a:r>
              <a:rPr lang="ru-RU" sz="1200" dirty="0">
                <a:latin typeface="Arial" panose="020B0604020202020204" pitchFamily="34" charset="0"/>
                <a:cs typeface="Arial" panose="020B0604020202020204" pitchFamily="34" charset="0"/>
              </a:rPr>
              <a:t> культури у </a:t>
            </a:r>
            <a:r>
              <a:rPr lang="ru-RU" sz="1200" dirty="0" err="1">
                <a:latin typeface="Arial" panose="020B0604020202020204" pitchFamily="34" charset="0"/>
                <a:cs typeface="Arial" panose="020B0604020202020204" pitchFamily="34" charset="0"/>
              </a:rPr>
              <a:t>Дніпрі</a:t>
            </a:r>
            <a:endParaRPr lang="ru-RU" sz="12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B289235-40CD-D1DF-C0E0-16136E41D018}"/>
              </a:ext>
            </a:extLst>
          </p:cNvPr>
          <p:cNvSpPr txBox="1"/>
          <p:nvPr/>
        </p:nvSpPr>
        <p:spPr>
          <a:xfrm>
            <a:off x="6254548" y="25383"/>
            <a:ext cx="2360765" cy="369332"/>
          </a:xfrm>
          <a:prstGeom prst="rect">
            <a:avLst/>
          </a:prstGeom>
          <a:noFill/>
        </p:spPr>
        <p:txBody>
          <a:bodyPr wrap="square">
            <a:spAutoFit/>
          </a:bodyPr>
          <a:lstStyle/>
          <a:p>
            <a:r>
              <a:rPr lang="ru-RU" sz="1800" b="1" dirty="0">
                <a:solidFill>
                  <a:schemeClr val="accent2"/>
                </a:solidFill>
              </a:rPr>
              <a:t>Грецька культура </a:t>
            </a:r>
            <a:endParaRPr lang="ru-UA" sz="1800" dirty="0"/>
          </a:p>
        </p:txBody>
      </p:sp>
      <p:sp>
        <p:nvSpPr>
          <p:cNvPr id="9" name="TextBox 8">
            <a:extLst>
              <a:ext uri="{FF2B5EF4-FFF2-40B4-BE49-F238E27FC236}">
                <a16:creationId xmlns:a16="http://schemas.microsoft.com/office/drawing/2014/main" id="{F4EF1F56-241B-C112-1248-FACFF52A00A1}"/>
              </a:ext>
            </a:extLst>
          </p:cNvPr>
          <p:cNvSpPr txBox="1"/>
          <p:nvPr/>
        </p:nvSpPr>
        <p:spPr>
          <a:xfrm>
            <a:off x="164637" y="93603"/>
            <a:ext cx="2163466" cy="369332"/>
          </a:xfrm>
          <a:prstGeom prst="rect">
            <a:avLst/>
          </a:prstGeom>
          <a:noFill/>
        </p:spPr>
        <p:txBody>
          <a:bodyPr wrap="square">
            <a:spAutoFit/>
          </a:bodyPr>
          <a:lstStyle/>
          <a:p>
            <a:r>
              <a:rPr lang="ru-RU" b="1" dirty="0">
                <a:solidFill>
                  <a:schemeClr val="accent2"/>
                </a:solidFill>
              </a:rPr>
              <a:t>Ісламська</a:t>
            </a:r>
            <a:r>
              <a:rPr lang="ru-RU" sz="1800" b="1" dirty="0">
                <a:solidFill>
                  <a:schemeClr val="accent2"/>
                </a:solidFill>
              </a:rPr>
              <a:t> культура </a:t>
            </a:r>
            <a:endParaRPr lang="ru-UA" sz="1800" dirty="0"/>
          </a:p>
        </p:txBody>
      </p:sp>
    </p:spTree>
    <p:extLst>
      <p:ext uri="{BB962C8B-B14F-4D97-AF65-F5344CB8AC3E}">
        <p14:creationId xmlns:p14="http://schemas.microsoft.com/office/powerpoint/2010/main" val="1303808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8000"/>
            <a:lum/>
          </a:blip>
          <a:srcRect/>
          <a:stretch>
            <a:fillRect t="-9000" b="-9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FD0779-BE69-CA3A-5900-7216464274AD}"/>
              </a:ext>
            </a:extLst>
          </p:cNvPr>
          <p:cNvSpPr txBox="1"/>
          <p:nvPr/>
        </p:nvSpPr>
        <p:spPr>
          <a:xfrm>
            <a:off x="2603555" y="4432418"/>
            <a:ext cx="2453058" cy="2246769"/>
          </a:xfrm>
          <a:prstGeom prst="rect">
            <a:avLst/>
          </a:prstGeom>
          <a:noFill/>
        </p:spPr>
        <p:txBody>
          <a:bodyPr wrap="square">
            <a:spAutoFit/>
          </a:bodyPr>
          <a:lstStyle/>
          <a:p>
            <a:r>
              <a:rPr lang="ru-RU" sz="1400" dirty="0"/>
              <a:t>
У </a:t>
            </a:r>
            <a:r>
              <a:rPr lang="ru-RU" sz="1400" dirty="0" err="1"/>
              <a:t>Дніпрі</a:t>
            </a:r>
            <a:r>
              <a:rPr lang="ru-RU" sz="1400" dirty="0"/>
              <a:t>  є </a:t>
            </a:r>
            <a:r>
              <a:rPr lang="ru-RU" sz="1400" dirty="0" err="1"/>
              <a:t>кілька</a:t>
            </a:r>
            <a:r>
              <a:rPr lang="ru-RU" sz="1400" dirty="0"/>
              <a:t> </a:t>
            </a:r>
            <a:r>
              <a:rPr lang="ru-RU" sz="1400" dirty="0" err="1"/>
              <a:t>ресторанів</a:t>
            </a:r>
            <a:r>
              <a:rPr lang="ru-RU" sz="1400" dirty="0"/>
              <a:t>, де можна </a:t>
            </a:r>
            <a:r>
              <a:rPr lang="ru-RU" sz="1400" dirty="0" err="1"/>
              <a:t>скуштувати</a:t>
            </a:r>
            <a:r>
              <a:rPr lang="ru-RU" sz="1400" dirty="0"/>
              <a:t> </a:t>
            </a:r>
            <a:r>
              <a:rPr lang="ru-RU" sz="1400" dirty="0" err="1"/>
              <a:t>грузинську</a:t>
            </a:r>
            <a:r>
              <a:rPr lang="ru-RU" sz="1400" dirty="0"/>
              <a:t> кухню. </a:t>
            </a:r>
            <a:r>
              <a:rPr lang="ru-RU" sz="1400" dirty="0" err="1"/>
              <a:t>Традиційні</a:t>
            </a:r>
            <a:r>
              <a:rPr lang="ru-RU" sz="1400" dirty="0"/>
              <a:t> супи — шурпа, харчо, бозбаш або чіхіртма, гарячі страви — долма, лобіо, хінкалі, хачапурі. А на десерт можна спробувати тбіліський торт із морозивом.</a:t>
            </a:r>
            <a:endParaRPr lang="ru-UA" sz="1400" dirty="0"/>
          </a:p>
        </p:txBody>
      </p:sp>
      <p:pic>
        <p:nvPicPr>
          <p:cNvPr id="12" name="Рисунок 11">
            <a:extLst>
              <a:ext uri="{FF2B5EF4-FFF2-40B4-BE49-F238E27FC236}">
                <a16:creationId xmlns:a16="http://schemas.microsoft.com/office/drawing/2014/main" id="{36E67827-C86A-6F84-7BD9-ABACFC65C8DC}"/>
              </a:ext>
            </a:extLst>
          </p:cNvPr>
          <p:cNvPicPr>
            <a:picLocks noChangeAspect="1"/>
          </p:cNvPicPr>
          <p:nvPr/>
        </p:nvPicPr>
        <p:blipFill>
          <a:blip r:embed="rId3"/>
          <a:srcRect b="25919"/>
          <a:stretch>
            <a:fillRect/>
          </a:stretch>
        </p:blipFill>
        <p:spPr>
          <a:xfrm>
            <a:off x="161152" y="4450020"/>
            <a:ext cx="2274649" cy="2246769"/>
          </a:xfrm>
          <a:prstGeom prst="rect">
            <a:avLst/>
          </a:prstGeom>
        </p:spPr>
      </p:pic>
      <p:pic>
        <p:nvPicPr>
          <p:cNvPr id="2" name="Рисунок 1">
            <a:extLst>
              <a:ext uri="{FF2B5EF4-FFF2-40B4-BE49-F238E27FC236}">
                <a16:creationId xmlns:a16="http://schemas.microsoft.com/office/drawing/2014/main" id="{C7F4A022-CD4B-5041-CCA5-0175B4DE2577}"/>
              </a:ext>
            </a:extLst>
          </p:cNvPr>
          <p:cNvPicPr>
            <a:picLocks noChangeAspect="1"/>
          </p:cNvPicPr>
          <p:nvPr/>
        </p:nvPicPr>
        <p:blipFill>
          <a:blip r:embed="rId4"/>
          <a:stretch>
            <a:fillRect/>
          </a:stretch>
        </p:blipFill>
        <p:spPr>
          <a:xfrm>
            <a:off x="5288296" y="192525"/>
            <a:ext cx="4128696" cy="2743642"/>
          </a:xfrm>
          <a:prstGeom prst="rect">
            <a:avLst/>
          </a:prstGeom>
        </p:spPr>
      </p:pic>
      <p:sp>
        <p:nvSpPr>
          <p:cNvPr id="6" name="TextBox 5">
            <a:extLst>
              <a:ext uri="{FF2B5EF4-FFF2-40B4-BE49-F238E27FC236}">
                <a16:creationId xmlns:a16="http://schemas.microsoft.com/office/drawing/2014/main" id="{1E7D9398-8A53-883E-E0CF-172097202E58}"/>
              </a:ext>
            </a:extLst>
          </p:cNvPr>
          <p:cNvSpPr txBox="1"/>
          <p:nvPr/>
        </p:nvSpPr>
        <p:spPr>
          <a:xfrm>
            <a:off x="9570275" y="228819"/>
            <a:ext cx="2620537" cy="3108543"/>
          </a:xfrm>
          <a:prstGeom prst="rect">
            <a:avLst/>
          </a:prstGeom>
          <a:noFill/>
        </p:spPr>
        <p:txBody>
          <a:bodyPr wrap="square">
            <a:spAutoFit/>
          </a:bodyPr>
          <a:lstStyle/>
          <a:p>
            <a:r>
              <a:rPr lang="ru-RU" sz="1400" dirty="0"/>
              <a:t>Узбецька кухня доступна у онлайн-ресторанах Дніпра, де можна замовити традиційні страви узбецької кухні. Основний акцент у меню зроблено на фірмовому узбецькому плові, який кухарі готують за класичним рецептом. Крім того можна замовити лагман, манти, самсу, закуски, салати, перші страви, основні страви, гарніри й солодку випічку.</a:t>
            </a:r>
          </a:p>
          <a:p>
            <a:endParaRPr lang="ru-RU" sz="1400" dirty="0"/>
          </a:p>
        </p:txBody>
      </p:sp>
      <p:pic>
        <p:nvPicPr>
          <p:cNvPr id="8" name="Рисунок 7">
            <a:extLst>
              <a:ext uri="{FF2B5EF4-FFF2-40B4-BE49-F238E27FC236}">
                <a16:creationId xmlns:a16="http://schemas.microsoft.com/office/drawing/2014/main" id="{A6EB6C91-99C9-78C2-77C6-ED97154474FD}"/>
              </a:ext>
            </a:extLst>
          </p:cNvPr>
          <p:cNvPicPr>
            <a:picLocks noChangeAspect="1"/>
          </p:cNvPicPr>
          <p:nvPr/>
        </p:nvPicPr>
        <p:blipFill>
          <a:blip r:embed="rId5"/>
          <a:stretch>
            <a:fillRect/>
          </a:stretch>
        </p:blipFill>
        <p:spPr>
          <a:xfrm>
            <a:off x="5278851" y="3138410"/>
            <a:ext cx="4132837" cy="1717024"/>
          </a:xfrm>
          <a:prstGeom prst="rect">
            <a:avLst/>
          </a:prstGeom>
        </p:spPr>
      </p:pic>
      <p:sp>
        <p:nvSpPr>
          <p:cNvPr id="16" name="TextBox 15">
            <a:extLst>
              <a:ext uri="{FF2B5EF4-FFF2-40B4-BE49-F238E27FC236}">
                <a16:creationId xmlns:a16="http://schemas.microsoft.com/office/drawing/2014/main" id="{9F1EC048-F6BF-7805-AAB2-727700AA24B7}"/>
              </a:ext>
            </a:extLst>
          </p:cNvPr>
          <p:cNvSpPr txBox="1"/>
          <p:nvPr/>
        </p:nvSpPr>
        <p:spPr>
          <a:xfrm>
            <a:off x="9570275" y="3268458"/>
            <a:ext cx="2469918" cy="954107"/>
          </a:xfrm>
          <a:prstGeom prst="rect">
            <a:avLst/>
          </a:prstGeom>
          <a:noFill/>
        </p:spPr>
        <p:txBody>
          <a:bodyPr wrap="square">
            <a:spAutoFit/>
          </a:bodyPr>
          <a:lstStyle/>
          <a:p>
            <a:r>
              <a:rPr lang="ru-RU" sz="1400" dirty="0"/>
              <a:t>В корейському ресторані ви зможете не тільки спробувати найкращі корейські страви за автентичними рецептами.</a:t>
            </a:r>
            <a:endParaRPr lang="ru-UA" sz="1400" dirty="0"/>
          </a:p>
        </p:txBody>
      </p:sp>
      <p:pic>
        <p:nvPicPr>
          <p:cNvPr id="18" name="Рисунок 17">
            <a:extLst>
              <a:ext uri="{FF2B5EF4-FFF2-40B4-BE49-F238E27FC236}">
                <a16:creationId xmlns:a16="http://schemas.microsoft.com/office/drawing/2014/main" id="{DCB455BA-A758-EEA1-E53C-3AD05831CA18}"/>
              </a:ext>
            </a:extLst>
          </p:cNvPr>
          <p:cNvPicPr>
            <a:picLocks noChangeAspect="1"/>
          </p:cNvPicPr>
          <p:nvPr/>
        </p:nvPicPr>
        <p:blipFill>
          <a:blip r:embed="rId6"/>
          <a:stretch>
            <a:fillRect/>
          </a:stretch>
        </p:blipFill>
        <p:spPr>
          <a:xfrm>
            <a:off x="5288016" y="5057677"/>
            <a:ext cx="4114505" cy="1639112"/>
          </a:xfrm>
          <a:prstGeom prst="rect">
            <a:avLst/>
          </a:prstGeom>
        </p:spPr>
      </p:pic>
      <p:sp>
        <p:nvSpPr>
          <p:cNvPr id="20" name="TextBox 19">
            <a:extLst>
              <a:ext uri="{FF2B5EF4-FFF2-40B4-BE49-F238E27FC236}">
                <a16:creationId xmlns:a16="http://schemas.microsoft.com/office/drawing/2014/main" id="{CC4C0FE1-E999-8E2C-94F6-650203ECEE0D}"/>
              </a:ext>
            </a:extLst>
          </p:cNvPr>
          <p:cNvSpPr txBox="1"/>
          <p:nvPr/>
        </p:nvSpPr>
        <p:spPr>
          <a:xfrm>
            <a:off x="9570275" y="4344304"/>
            <a:ext cx="2599614" cy="1384995"/>
          </a:xfrm>
          <a:prstGeom prst="rect">
            <a:avLst/>
          </a:prstGeom>
          <a:noFill/>
        </p:spPr>
        <p:txBody>
          <a:bodyPr wrap="square">
            <a:spAutoFit/>
          </a:bodyPr>
          <a:lstStyle/>
          <a:p>
            <a:r>
              <a:rPr lang="ru-RU" sz="1400" dirty="0"/>
              <a:t>В азійських ресторанах можна скуштувати китайську локшину, узнати, що таке биті огірки чи том ям. Також можна взяти особливі закуски — зоофобусних комах.</a:t>
            </a:r>
          </a:p>
        </p:txBody>
      </p:sp>
      <p:sp>
        <p:nvSpPr>
          <p:cNvPr id="22" name="TextBox 21">
            <a:extLst>
              <a:ext uri="{FF2B5EF4-FFF2-40B4-BE49-F238E27FC236}">
                <a16:creationId xmlns:a16="http://schemas.microsoft.com/office/drawing/2014/main" id="{1193A4AE-9241-FEB0-DD6E-66BB73B09E53}"/>
              </a:ext>
            </a:extLst>
          </p:cNvPr>
          <p:cNvSpPr txBox="1"/>
          <p:nvPr/>
        </p:nvSpPr>
        <p:spPr>
          <a:xfrm>
            <a:off x="9570275" y="5742682"/>
            <a:ext cx="2460573" cy="954107"/>
          </a:xfrm>
          <a:prstGeom prst="rect">
            <a:avLst/>
          </a:prstGeom>
          <a:noFill/>
        </p:spPr>
        <p:txBody>
          <a:bodyPr wrap="square">
            <a:spAutoFit/>
          </a:bodyPr>
          <a:lstStyle/>
          <a:p>
            <a:r>
              <a:rPr lang="ru-RU" sz="1400" dirty="0"/>
              <a:t>Гречка, рис, пшенична локшина з незвичайними соусами, японський рис, суп рамен і справжні азійські чаї.</a:t>
            </a:r>
          </a:p>
        </p:txBody>
      </p:sp>
      <p:sp>
        <p:nvSpPr>
          <p:cNvPr id="4" name="TextBox 3">
            <a:extLst>
              <a:ext uri="{FF2B5EF4-FFF2-40B4-BE49-F238E27FC236}">
                <a16:creationId xmlns:a16="http://schemas.microsoft.com/office/drawing/2014/main" id="{73BD5D8A-02B6-3B99-C2CE-BBD78D76E915}"/>
              </a:ext>
            </a:extLst>
          </p:cNvPr>
          <p:cNvSpPr txBox="1"/>
          <p:nvPr/>
        </p:nvSpPr>
        <p:spPr>
          <a:xfrm>
            <a:off x="3179380" y="179717"/>
            <a:ext cx="2129687" cy="1077218"/>
          </a:xfrm>
          <a:prstGeom prst="rect">
            <a:avLst/>
          </a:prstGeom>
          <a:noFill/>
        </p:spPr>
        <p:txBody>
          <a:bodyPr wrap="square" rtlCol="0">
            <a:spAutoFit/>
          </a:bodyPr>
          <a:lstStyle/>
          <a:p>
            <a:pPr algn="r"/>
            <a:r>
              <a:rPr lang="uk-UA" sz="3200" b="1" dirty="0">
                <a:latin typeface="Bad Script" panose="02000000000000000000" pitchFamily="2" charset="0"/>
              </a:rPr>
              <a:t>Національні кухні</a:t>
            </a:r>
            <a:endParaRPr lang="ru-UA" sz="3200" b="1" dirty="0">
              <a:latin typeface="Bad Script" panose="02000000000000000000" pitchFamily="2" charset="0"/>
            </a:endParaRPr>
          </a:p>
        </p:txBody>
      </p:sp>
      <p:pic>
        <p:nvPicPr>
          <p:cNvPr id="5" name="Рисунок 4">
            <a:extLst>
              <a:ext uri="{FF2B5EF4-FFF2-40B4-BE49-F238E27FC236}">
                <a16:creationId xmlns:a16="http://schemas.microsoft.com/office/drawing/2014/main" id="{EDE5A88C-903F-F6C8-722F-4AD4274D7505}"/>
              </a:ext>
            </a:extLst>
          </p:cNvPr>
          <p:cNvPicPr>
            <a:picLocks noChangeAspect="1"/>
          </p:cNvPicPr>
          <p:nvPr/>
        </p:nvPicPr>
        <p:blipFill>
          <a:blip r:embed="rId7"/>
          <a:stretch>
            <a:fillRect/>
          </a:stretch>
        </p:blipFill>
        <p:spPr>
          <a:xfrm>
            <a:off x="3941251" y="3818419"/>
            <a:ext cx="1250307" cy="1075846"/>
          </a:xfrm>
          <a:prstGeom prst="rect">
            <a:avLst/>
          </a:prstGeom>
        </p:spPr>
      </p:pic>
      <p:sp>
        <p:nvSpPr>
          <p:cNvPr id="9" name="TextBox 8">
            <a:extLst>
              <a:ext uri="{FF2B5EF4-FFF2-40B4-BE49-F238E27FC236}">
                <a16:creationId xmlns:a16="http://schemas.microsoft.com/office/drawing/2014/main" id="{49CD544C-C30C-B989-FDC8-F847C9EA668E}"/>
              </a:ext>
            </a:extLst>
          </p:cNvPr>
          <p:cNvSpPr txBox="1"/>
          <p:nvPr/>
        </p:nvSpPr>
        <p:spPr>
          <a:xfrm>
            <a:off x="173507" y="2977584"/>
            <a:ext cx="4172279" cy="1323439"/>
          </a:xfrm>
          <a:prstGeom prst="rect">
            <a:avLst/>
          </a:prstGeom>
          <a:noFill/>
        </p:spPr>
        <p:txBody>
          <a:bodyPr wrap="square">
            <a:spAutoFit/>
          </a:bodyPr>
          <a:lstStyle/>
          <a:p>
            <a:r>
              <a:rPr lang="ru-RU" sz="1600" dirty="0"/>
              <a:t>У Дніпрі широко представлені національні кухні, з акцентом на традиційну українську (борщ, вареники, галушки, сало), а також грузинську, європейську та єврейську. Також представлена східна і азіатська кухні. </a:t>
            </a:r>
            <a:endParaRPr lang="ru-UA" sz="1600" dirty="0"/>
          </a:p>
        </p:txBody>
      </p:sp>
      <p:pic>
        <p:nvPicPr>
          <p:cNvPr id="21" name="Рисунок 20">
            <a:extLst>
              <a:ext uri="{FF2B5EF4-FFF2-40B4-BE49-F238E27FC236}">
                <a16:creationId xmlns:a16="http://schemas.microsoft.com/office/drawing/2014/main" id="{09DEAA2F-9CDA-45F6-862F-88EEEFA215FC}"/>
              </a:ext>
            </a:extLst>
          </p:cNvPr>
          <p:cNvPicPr>
            <a:picLocks noChangeAspect="1"/>
          </p:cNvPicPr>
          <p:nvPr/>
        </p:nvPicPr>
        <p:blipFill>
          <a:blip r:embed="rId8"/>
          <a:stretch>
            <a:fillRect/>
          </a:stretch>
        </p:blipFill>
        <p:spPr>
          <a:xfrm>
            <a:off x="3685931" y="1258162"/>
            <a:ext cx="1523071" cy="989996"/>
          </a:xfrm>
          <a:prstGeom prst="rect">
            <a:avLst/>
          </a:prstGeom>
        </p:spPr>
      </p:pic>
      <p:pic>
        <p:nvPicPr>
          <p:cNvPr id="30" name="Рисунок 29">
            <a:extLst>
              <a:ext uri="{FF2B5EF4-FFF2-40B4-BE49-F238E27FC236}">
                <a16:creationId xmlns:a16="http://schemas.microsoft.com/office/drawing/2014/main" id="{8BF95CB8-D45B-6A5F-0B23-91114F9A78A6}"/>
              </a:ext>
            </a:extLst>
          </p:cNvPr>
          <p:cNvPicPr>
            <a:picLocks noChangeAspect="1"/>
          </p:cNvPicPr>
          <p:nvPr/>
        </p:nvPicPr>
        <p:blipFill>
          <a:blip r:embed="rId9"/>
          <a:stretch>
            <a:fillRect/>
          </a:stretch>
        </p:blipFill>
        <p:spPr>
          <a:xfrm>
            <a:off x="3286025" y="2186160"/>
            <a:ext cx="1233268" cy="853422"/>
          </a:xfrm>
          <a:prstGeom prst="rect">
            <a:avLst/>
          </a:prstGeom>
        </p:spPr>
      </p:pic>
      <p:pic>
        <p:nvPicPr>
          <p:cNvPr id="33" name="Рисунок 32">
            <a:extLst>
              <a:ext uri="{FF2B5EF4-FFF2-40B4-BE49-F238E27FC236}">
                <a16:creationId xmlns:a16="http://schemas.microsoft.com/office/drawing/2014/main" id="{52AB4513-3F66-B8F0-427A-6CC3D16C410C}"/>
              </a:ext>
            </a:extLst>
          </p:cNvPr>
          <p:cNvPicPr>
            <a:picLocks noChangeAspect="1"/>
          </p:cNvPicPr>
          <p:nvPr/>
        </p:nvPicPr>
        <p:blipFill>
          <a:blip r:embed="rId10"/>
          <a:stretch>
            <a:fillRect/>
          </a:stretch>
        </p:blipFill>
        <p:spPr>
          <a:xfrm>
            <a:off x="4098009" y="2913434"/>
            <a:ext cx="1180842" cy="1180842"/>
          </a:xfrm>
          <a:prstGeom prst="rect">
            <a:avLst/>
          </a:prstGeom>
        </p:spPr>
      </p:pic>
      <p:pic>
        <p:nvPicPr>
          <p:cNvPr id="13" name="Рисунок 12">
            <a:extLst>
              <a:ext uri="{FF2B5EF4-FFF2-40B4-BE49-F238E27FC236}">
                <a16:creationId xmlns:a16="http://schemas.microsoft.com/office/drawing/2014/main" id="{2C2EC303-65BA-5FE7-17EB-4075BA73C767}"/>
              </a:ext>
            </a:extLst>
          </p:cNvPr>
          <p:cNvPicPr>
            <a:picLocks noChangeAspect="1"/>
          </p:cNvPicPr>
          <p:nvPr/>
        </p:nvPicPr>
        <p:blipFill>
          <a:blip r:embed="rId11"/>
          <a:srcRect t="2195" r="3262"/>
          <a:stretch>
            <a:fillRect/>
          </a:stretch>
        </p:blipFill>
        <p:spPr>
          <a:xfrm>
            <a:off x="0" y="0"/>
            <a:ext cx="3532648" cy="3079732"/>
          </a:xfrm>
          <a:prstGeom prst="rect">
            <a:avLst/>
          </a:prstGeom>
        </p:spPr>
      </p:pic>
    </p:spTree>
    <p:extLst>
      <p:ext uri="{BB962C8B-B14F-4D97-AF65-F5344CB8AC3E}">
        <p14:creationId xmlns:p14="http://schemas.microsoft.com/office/powerpoint/2010/main" val="742542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alphaModFix amt="98000"/>
          </a:blip>
          <a:stretch>
            <a:fillRect/>
          </a:stretch>
        </a:blip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A1FCD0D-0840-C3E7-C99F-50B9F0A77208}"/>
              </a:ext>
            </a:extLst>
          </p:cNvPr>
          <p:cNvPicPr>
            <a:picLocks noChangeAspect="1"/>
          </p:cNvPicPr>
          <p:nvPr/>
        </p:nvPicPr>
        <p:blipFill>
          <a:blip r:embed="rId3"/>
          <a:srcRect l="4504" t="1710" r="4553" b="3147"/>
          <a:stretch>
            <a:fillRect/>
          </a:stretch>
        </p:blipFill>
        <p:spPr>
          <a:xfrm>
            <a:off x="6306206" y="0"/>
            <a:ext cx="5885794" cy="6858000"/>
          </a:xfrm>
          <a:prstGeom prst="rect">
            <a:avLst/>
          </a:prstGeom>
        </p:spPr>
      </p:pic>
      <p:pic>
        <p:nvPicPr>
          <p:cNvPr id="14" name="Рисунок 13">
            <a:extLst>
              <a:ext uri="{FF2B5EF4-FFF2-40B4-BE49-F238E27FC236}">
                <a16:creationId xmlns:a16="http://schemas.microsoft.com/office/drawing/2014/main" id="{FF815D2D-B98C-E3A8-A2E0-EC1F2A205CFD}"/>
              </a:ext>
            </a:extLst>
          </p:cNvPr>
          <p:cNvPicPr>
            <a:picLocks noChangeAspect="1"/>
          </p:cNvPicPr>
          <p:nvPr/>
        </p:nvPicPr>
        <p:blipFill>
          <a:blip r:embed="rId4"/>
          <a:stretch>
            <a:fillRect/>
          </a:stretch>
        </p:blipFill>
        <p:spPr>
          <a:xfrm>
            <a:off x="105104" y="3902966"/>
            <a:ext cx="6316716" cy="2854259"/>
          </a:xfrm>
          <a:prstGeom prst="rect">
            <a:avLst/>
          </a:prstGeom>
        </p:spPr>
      </p:pic>
      <p:pic>
        <p:nvPicPr>
          <p:cNvPr id="10" name="Рисунок 9">
            <a:extLst>
              <a:ext uri="{FF2B5EF4-FFF2-40B4-BE49-F238E27FC236}">
                <a16:creationId xmlns:a16="http://schemas.microsoft.com/office/drawing/2014/main" id="{09FA0C77-D685-5772-B48C-74E4BDFE9FCF}"/>
              </a:ext>
            </a:extLst>
          </p:cNvPr>
          <p:cNvPicPr>
            <a:picLocks noChangeAspect="1"/>
          </p:cNvPicPr>
          <p:nvPr/>
        </p:nvPicPr>
        <p:blipFill>
          <a:blip r:embed="rId5"/>
          <a:stretch>
            <a:fillRect/>
          </a:stretch>
        </p:blipFill>
        <p:spPr>
          <a:xfrm>
            <a:off x="105104" y="100775"/>
            <a:ext cx="6201103" cy="3738258"/>
          </a:xfrm>
          <a:prstGeom prst="rect">
            <a:avLst/>
          </a:prstGeom>
        </p:spPr>
      </p:pic>
      <p:sp>
        <p:nvSpPr>
          <p:cNvPr id="5" name="TextBox 4">
            <a:extLst>
              <a:ext uri="{FF2B5EF4-FFF2-40B4-BE49-F238E27FC236}">
                <a16:creationId xmlns:a16="http://schemas.microsoft.com/office/drawing/2014/main" id="{EB09C438-045E-B2F2-200E-D1E2AAAF00FD}"/>
              </a:ext>
            </a:extLst>
          </p:cNvPr>
          <p:cNvSpPr txBox="1"/>
          <p:nvPr/>
        </p:nvSpPr>
        <p:spPr>
          <a:xfrm>
            <a:off x="7581113" y="222183"/>
            <a:ext cx="4388422" cy="6135013"/>
          </a:xfrm>
          <a:prstGeom prst="rect">
            <a:avLst/>
          </a:prstGeom>
          <a:noFill/>
        </p:spPr>
        <p:txBody>
          <a:bodyPr wrap="square">
            <a:spAutoFit/>
          </a:bodyPr>
          <a:lstStyle/>
          <a:p>
            <a:pPr>
              <a:spcAft>
                <a:spcPts val="800"/>
              </a:spcAft>
              <a:buNone/>
            </a:pPr>
            <a:r>
              <a:rPr lang="uk-UA" sz="6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kern="100" dirty="0">
                <a:effectLst/>
                <a:latin typeface="Bad Script" panose="02000000000000000000" pitchFamily="2" charset="0"/>
                <a:ea typeface="Calibri" panose="020F0502020204030204" pitchFamily="34" charset="0"/>
                <a:cs typeface="Times New Roman" panose="02020603050405020304" pitchFamily="18" charset="0"/>
              </a:rPr>
              <a:t>Висновки</a:t>
            </a:r>
            <a:endParaRPr lang="ru-UA" sz="4000" kern="100" dirty="0">
              <a:effectLst/>
              <a:latin typeface="Bad Script" panose="02000000000000000000" pitchFamily="2" charset="0"/>
              <a:ea typeface="Calibri" panose="020F0502020204030204" pitchFamily="34" charset="0"/>
              <a:cs typeface="Times New Roman" panose="02020603050405020304" pitchFamily="18" charset="0"/>
            </a:endParaRPr>
          </a:p>
          <a:p>
            <a:pPr marL="342900" indent="-342900">
              <a:spcAft>
                <a:spcPts val="800"/>
              </a:spcAft>
              <a:buFont typeface="+mj-lt"/>
              <a:buAutoNum type="arabicPeriod"/>
            </a:pPr>
            <a:r>
              <a:rPr lang="uk-UA" kern="100" dirty="0">
                <a:ea typeface="Calibri" panose="020F0502020204030204" pitchFamily="34" charset="0"/>
                <a:cs typeface="Times New Roman" panose="02020603050405020304" pitchFamily="18" charset="0"/>
              </a:rPr>
              <a:t>М</a:t>
            </a:r>
            <a:r>
              <a:rPr lang="ru-UA" sz="1800" kern="100" dirty="0">
                <a:effectLst/>
                <a:ea typeface="Calibri" panose="020F0502020204030204" pitchFamily="34" charset="0"/>
                <a:cs typeface="Times New Roman" panose="02020603050405020304" pitchFamily="18" charset="0"/>
              </a:rPr>
              <a:t>істо Дніпро є прикладом багатокультурного міського середовища, у якому відбувається активна взаємодія різних культур.</a:t>
            </a:r>
            <a:endParaRPr lang="ru-UA" sz="1600" kern="100" dirty="0">
              <a:effectLst/>
              <a:ea typeface="Calibri" panose="020F0502020204030204" pitchFamily="34" charset="0"/>
              <a:cs typeface="Times New Roman" panose="02020603050405020304" pitchFamily="18" charset="0"/>
            </a:endParaRPr>
          </a:p>
          <a:p>
            <a:pPr marL="342900" indent="-342900">
              <a:spcAft>
                <a:spcPts val="800"/>
              </a:spcAft>
              <a:buFont typeface="+mj-lt"/>
              <a:buAutoNum type="arabicPeriod"/>
            </a:pPr>
            <a:r>
              <a:rPr lang="ru-UA" sz="1800" kern="100" dirty="0">
                <a:effectLst/>
                <a:ea typeface="Calibri" panose="020F0502020204030204" pitchFamily="34" charset="0"/>
                <a:cs typeface="Times New Roman" panose="02020603050405020304" pitchFamily="18" charset="0"/>
              </a:rPr>
              <a:t>Культурні традиції різних народів проявляються у гастрономії, мистецтві, святкових подіях та громадському житті міста. </a:t>
            </a:r>
            <a:endParaRPr lang="uk-UA" sz="1800" kern="100" dirty="0">
              <a:effectLst/>
              <a:ea typeface="Calibri" panose="020F0502020204030204" pitchFamily="34" charset="0"/>
              <a:cs typeface="Times New Roman" panose="02020603050405020304" pitchFamily="18" charset="0"/>
            </a:endParaRPr>
          </a:p>
          <a:p>
            <a:pPr marL="342900" indent="-342900">
              <a:spcAft>
                <a:spcPts val="800"/>
              </a:spcAft>
              <a:buFont typeface="+mj-lt"/>
              <a:buAutoNum type="arabicPeriod"/>
            </a:pPr>
            <a:r>
              <a:rPr lang="ru-UA" sz="1800" kern="100" dirty="0">
                <a:effectLst/>
                <a:ea typeface="Calibri" panose="020F0502020204030204" pitchFamily="34" charset="0"/>
                <a:cs typeface="Times New Roman" panose="02020603050405020304" pitchFamily="18" charset="0"/>
              </a:rPr>
              <a:t>Взаємний вплив культур сприяє формуванню толерантності, взаєморозуміння та культурного збагачення суспільства.</a:t>
            </a:r>
            <a:endParaRPr lang="ru-UA" sz="1600" kern="100" dirty="0">
              <a:effectLst/>
              <a:ea typeface="Calibri" panose="020F0502020204030204" pitchFamily="34" charset="0"/>
              <a:cs typeface="Times New Roman" panose="02020603050405020304" pitchFamily="18" charset="0"/>
            </a:endParaRPr>
          </a:p>
          <a:p>
            <a:pPr marL="342900" indent="-342900">
              <a:spcAft>
                <a:spcPts val="800"/>
              </a:spcAft>
              <a:buFont typeface="+mj-lt"/>
              <a:buAutoNum type="arabicPeriod"/>
            </a:pPr>
            <a:r>
              <a:rPr lang="ru-UA" sz="1800" kern="100" dirty="0">
                <a:effectLst/>
                <a:ea typeface="Calibri" panose="020F0502020204030204" pitchFamily="34" charset="0"/>
                <a:cs typeface="Times New Roman" panose="02020603050405020304" pitchFamily="18" charset="0"/>
              </a:rPr>
              <a:t>Культурна різноманітність є важливим фактором розвитку сучасного міста, оскільки вона сприяє створенню відкритого та динамічного соціального середовища.</a:t>
            </a:r>
            <a:endParaRPr lang="ru-UA" sz="1600" kern="100" dirty="0">
              <a:effectLs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7E4F0FA-E965-C7FA-6A2A-E99CACA9DF69}"/>
              </a:ext>
            </a:extLst>
          </p:cNvPr>
          <p:cNvSpPr txBox="1"/>
          <p:nvPr/>
        </p:nvSpPr>
        <p:spPr>
          <a:xfrm>
            <a:off x="966952" y="592147"/>
            <a:ext cx="4372304" cy="2862322"/>
          </a:xfrm>
          <a:prstGeom prst="rect">
            <a:avLst/>
          </a:prstGeom>
          <a:noFill/>
        </p:spPr>
        <p:txBody>
          <a:bodyPr wrap="square">
            <a:spAutoFit/>
          </a:bodyPr>
          <a:lstStyle/>
          <a:p>
            <a:r>
              <a:rPr lang="ru-RU" sz="2000" dirty="0">
                <a:latin typeface="Bad Script" panose="02000000000000000000" pitchFamily="2" charset="0"/>
              </a:rPr>
              <a:t>Взаємний вплив культур — це безперервний процес обміну традиціями мовами кухнею та мистецтвом, що збагачує суспільство, сприяє толерантності та модернізації. Він відбувається через міграції глобалізацію та медіа трансформуючи побут і створюючи унікальні гібридні форми як-от поєднання етнічних мотивів у сучасній музиці чи моді.</a:t>
            </a:r>
            <a:endParaRPr lang="ru-UA" sz="2000" dirty="0">
              <a:latin typeface="Bad Script" panose="02000000000000000000" pitchFamily="2" charset="0"/>
            </a:endParaRPr>
          </a:p>
        </p:txBody>
      </p:sp>
      <p:sp>
        <p:nvSpPr>
          <p:cNvPr id="8" name="TextBox 7">
            <a:extLst>
              <a:ext uri="{FF2B5EF4-FFF2-40B4-BE49-F238E27FC236}">
                <a16:creationId xmlns:a16="http://schemas.microsoft.com/office/drawing/2014/main" id="{C553C5C9-37AF-C41B-2CB5-CE83B2FA63C9}"/>
              </a:ext>
            </a:extLst>
          </p:cNvPr>
          <p:cNvSpPr txBox="1"/>
          <p:nvPr/>
        </p:nvSpPr>
        <p:spPr>
          <a:xfrm>
            <a:off x="1635062" y="4054936"/>
            <a:ext cx="4826648" cy="2308324"/>
          </a:xfrm>
          <a:prstGeom prst="rect">
            <a:avLst/>
          </a:prstGeom>
          <a:noFill/>
        </p:spPr>
        <p:txBody>
          <a:bodyPr wrap="square">
            <a:spAutoFit/>
          </a:bodyPr>
          <a:lstStyle/>
          <a:p>
            <a:r>
              <a:rPr lang="ru-RU" sz="1600" b="1" dirty="0">
                <a:solidFill>
                  <a:srgbClr val="C00000"/>
                </a:solidFill>
              </a:rPr>
              <a:t>Ключові аспекти взаємодії культур:</a:t>
            </a:r>
          </a:p>
          <a:p>
            <a:endParaRPr lang="ru-RU" sz="1600" b="1" dirty="0">
              <a:solidFill>
                <a:srgbClr val="C00000"/>
              </a:solidFill>
            </a:endParaRPr>
          </a:p>
          <a:p>
            <a:r>
              <a:rPr lang="ru-RU" sz="1600" b="1" dirty="0">
                <a:solidFill>
                  <a:srgbClr val="C00000"/>
                </a:solidFill>
              </a:rPr>
              <a:t>Збагачення та трансформація</a:t>
            </a:r>
            <a:r>
              <a:rPr lang="ru-RU" sz="1600" dirty="0">
                <a:solidFill>
                  <a:srgbClr val="C00000"/>
                </a:solidFill>
              </a:rPr>
              <a:t>: Культури не залишаються статичними; вони постійно розвиваються, запозичуючи елементи одна в одної.</a:t>
            </a:r>
          </a:p>
          <a:p>
            <a:endParaRPr lang="ru-RU" sz="1600" b="1" dirty="0">
              <a:solidFill>
                <a:srgbClr val="C00000"/>
              </a:solidFill>
            </a:endParaRPr>
          </a:p>
          <a:p>
            <a:r>
              <a:rPr lang="ru-RU" sz="1600" b="1" dirty="0">
                <a:solidFill>
                  <a:srgbClr val="C00000"/>
                </a:solidFill>
              </a:rPr>
              <a:t>Глобалізація:</a:t>
            </a:r>
            <a:r>
              <a:rPr lang="ru-RU" sz="1600" dirty="0">
                <a:solidFill>
                  <a:srgbClr val="C00000"/>
                </a:solidFill>
              </a:rPr>
              <a:t> Сприяє поширенню культурних елементів за межі етнічних кордонів, роблячи їх відомими у всьому світі.</a:t>
            </a:r>
            <a:endParaRPr lang="ru-UA" sz="1600" dirty="0">
              <a:solidFill>
                <a:srgbClr val="C00000"/>
              </a:solidFill>
            </a:endParaRPr>
          </a:p>
        </p:txBody>
      </p:sp>
      <p:pic>
        <p:nvPicPr>
          <p:cNvPr id="7" name="Рисунок 6">
            <a:extLst>
              <a:ext uri="{FF2B5EF4-FFF2-40B4-BE49-F238E27FC236}">
                <a16:creationId xmlns:a16="http://schemas.microsoft.com/office/drawing/2014/main" id="{BAAAF025-0EE6-7EED-DADB-21B725188C8B}"/>
              </a:ext>
            </a:extLst>
          </p:cNvPr>
          <p:cNvPicPr>
            <a:picLocks noChangeAspect="1"/>
          </p:cNvPicPr>
          <p:nvPr/>
        </p:nvPicPr>
        <p:blipFill>
          <a:blip r:embed="rId6"/>
          <a:stretch>
            <a:fillRect/>
          </a:stretch>
        </p:blipFill>
        <p:spPr>
          <a:xfrm flipH="1">
            <a:off x="108948" y="4860235"/>
            <a:ext cx="1526114" cy="1566958"/>
          </a:xfrm>
          <a:prstGeom prst="rect">
            <a:avLst/>
          </a:prstGeom>
        </p:spPr>
      </p:pic>
      <p:pic>
        <p:nvPicPr>
          <p:cNvPr id="3" name="Рисунок 2">
            <a:extLst>
              <a:ext uri="{FF2B5EF4-FFF2-40B4-BE49-F238E27FC236}">
                <a16:creationId xmlns:a16="http://schemas.microsoft.com/office/drawing/2014/main" id="{6B38F1C6-626B-657F-DE16-D72D08276723}"/>
              </a:ext>
            </a:extLst>
          </p:cNvPr>
          <p:cNvPicPr>
            <a:picLocks noChangeAspect="1"/>
          </p:cNvPicPr>
          <p:nvPr/>
        </p:nvPicPr>
        <p:blipFill>
          <a:blip r:embed="rId7"/>
          <a:stretch>
            <a:fillRect/>
          </a:stretch>
        </p:blipFill>
        <p:spPr>
          <a:xfrm>
            <a:off x="15700" y="694739"/>
            <a:ext cx="823031" cy="1213209"/>
          </a:xfrm>
          <a:prstGeom prst="rect">
            <a:avLst/>
          </a:prstGeom>
        </p:spPr>
      </p:pic>
      <p:pic>
        <p:nvPicPr>
          <p:cNvPr id="11" name="Рисунок 10">
            <a:extLst>
              <a:ext uri="{FF2B5EF4-FFF2-40B4-BE49-F238E27FC236}">
                <a16:creationId xmlns:a16="http://schemas.microsoft.com/office/drawing/2014/main" id="{BB297B48-D75C-AF18-B359-5147CE73A081}"/>
              </a:ext>
            </a:extLst>
          </p:cNvPr>
          <p:cNvPicPr>
            <a:picLocks noChangeAspect="1"/>
          </p:cNvPicPr>
          <p:nvPr/>
        </p:nvPicPr>
        <p:blipFill>
          <a:blip r:embed="rId8"/>
          <a:stretch>
            <a:fillRect/>
          </a:stretch>
        </p:blipFill>
        <p:spPr>
          <a:xfrm>
            <a:off x="4750299" y="2285144"/>
            <a:ext cx="1532489" cy="1496092"/>
          </a:xfrm>
          <a:prstGeom prst="rect">
            <a:avLst/>
          </a:prstGeom>
        </p:spPr>
      </p:pic>
      <p:pic>
        <p:nvPicPr>
          <p:cNvPr id="4" name="Рисунок 3">
            <a:extLst>
              <a:ext uri="{FF2B5EF4-FFF2-40B4-BE49-F238E27FC236}">
                <a16:creationId xmlns:a16="http://schemas.microsoft.com/office/drawing/2014/main" id="{941BC9B3-7C53-0E7F-1DF8-23E573A08B71}"/>
              </a:ext>
            </a:extLst>
          </p:cNvPr>
          <p:cNvPicPr>
            <a:picLocks noChangeAspect="1"/>
          </p:cNvPicPr>
          <p:nvPr/>
        </p:nvPicPr>
        <p:blipFill>
          <a:blip r:embed="rId9"/>
          <a:stretch>
            <a:fillRect/>
          </a:stretch>
        </p:blipFill>
        <p:spPr>
          <a:xfrm>
            <a:off x="7050054" y="0"/>
            <a:ext cx="335280" cy="6858000"/>
          </a:xfrm>
          <a:prstGeom prst="rect">
            <a:avLst/>
          </a:prstGeom>
        </p:spPr>
      </p:pic>
      <p:pic>
        <p:nvPicPr>
          <p:cNvPr id="9" name="Рисунок 8">
            <a:extLst>
              <a:ext uri="{FF2B5EF4-FFF2-40B4-BE49-F238E27FC236}">
                <a16:creationId xmlns:a16="http://schemas.microsoft.com/office/drawing/2014/main" id="{074CB848-33EA-872D-03C3-BAF59F8E5A52}"/>
              </a:ext>
            </a:extLst>
          </p:cNvPr>
          <p:cNvPicPr>
            <a:picLocks noChangeAspect="1"/>
          </p:cNvPicPr>
          <p:nvPr/>
        </p:nvPicPr>
        <p:blipFill>
          <a:blip r:embed="rId10"/>
          <a:stretch>
            <a:fillRect/>
          </a:stretch>
        </p:blipFill>
        <p:spPr>
          <a:xfrm rot="14961508">
            <a:off x="10002882" y="24313"/>
            <a:ext cx="1162731" cy="1605396"/>
          </a:xfrm>
          <a:prstGeom prst="rect">
            <a:avLst/>
          </a:prstGeom>
        </p:spPr>
      </p:pic>
    </p:spTree>
    <p:extLst>
      <p:ext uri="{BB962C8B-B14F-4D97-AF65-F5344CB8AC3E}">
        <p14:creationId xmlns:p14="http://schemas.microsoft.com/office/powerpoint/2010/main" val="936941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8000"/>
            <a:lum/>
          </a:blip>
          <a:srcRect/>
          <a:stretch>
            <a:fillRect t="-9000" b="-9000"/>
          </a:stretch>
        </a:blipFill>
        <a:effectLst/>
      </p:bgPr>
    </p:bg>
    <p:spTree>
      <p:nvGrpSpPr>
        <p:cNvPr id="1" name=""/>
        <p:cNvGrpSpPr/>
        <p:nvPr/>
      </p:nvGrpSpPr>
      <p:grpSpPr>
        <a:xfrm>
          <a:off x="0" y="0"/>
          <a:ext cx="0" cy="0"/>
          <a:chOff x="0" y="0"/>
          <a:chExt cx="0" cy="0"/>
        </a:xfrm>
      </p:grpSpPr>
      <p:pic>
        <p:nvPicPr>
          <p:cNvPr id="61" name="Рисунок 60">
            <a:extLst>
              <a:ext uri="{FF2B5EF4-FFF2-40B4-BE49-F238E27FC236}">
                <a16:creationId xmlns:a16="http://schemas.microsoft.com/office/drawing/2014/main" id="{59C649F0-EBAB-25ED-B0AF-199C6EA636F6}"/>
              </a:ext>
            </a:extLst>
          </p:cNvPr>
          <p:cNvPicPr>
            <a:picLocks noChangeAspect="1"/>
          </p:cNvPicPr>
          <p:nvPr/>
        </p:nvPicPr>
        <p:blipFill>
          <a:blip r:embed="rId3"/>
          <a:stretch>
            <a:fillRect/>
          </a:stretch>
        </p:blipFill>
        <p:spPr>
          <a:xfrm rot="5400000">
            <a:off x="-539217" y="829119"/>
            <a:ext cx="6538201" cy="5134879"/>
          </a:xfrm>
          <a:prstGeom prst="rect">
            <a:avLst/>
          </a:prstGeom>
          <a:blipFill>
            <a:blip r:embed="rId4"/>
            <a:stretch>
              <a:fillRect/>
            </a:stretch>
          </a:blipFill>
        </p:spPr>
      </p:pic>
      <p:pic>
        <p:nvPicPr>
          <p:cNvPr id="60" name="Рисунок 59">
            <a:extLst>
              <a:ext uri="{FF2B5EF4-FFF2-40B4-BE49-F238E27FC236}">
                <a16:creationId xmlns:a16="http://schemas.microsoft.com/office/drawing/2014/main" id="{9E82DDFD-7CCA-AF5E-AD83-76F2E2F85279}"/>
              </a:ext>
            </a:extLst>
          </p:cNvPr>
          <p:cNvPicPr>
            <a:picLocks noChangeAspect="1"/>
          </p:cNvPicPr>
          <p:nvPr/>
        </p:nvPicPr>
        <p:blipFill>
          <a:blip r:embed="rId5"/>
          <a:stretch>
            <a:fillRect/>
          </a:stretch>
        </p:blipFill>
        <p:spPr>
          <a:xfrm>
            <a:off x="9496734" y="3113738"/>
            <a:ext cx="2605880" cy="3644161"/>
          </a:xfrm>
          <a:prstGeom prst="rect">
            <a:avLst/>
          </a:prstGeom>
        </p:spPr>
      </p:pic>
      <p:pic>
        <p:nvPicPr>
          <p:cNvPr id="10" name="Рисунок 9">
            <a:extLst>
              <a:ext uri="{FF2B5EF4-FFF2-40B4-BE49-F238E27FC236}">
                <a16:creationId xmlns:a16="http://schemas.microsoft.com/office/drawing/2014/main" id="{353F4D98-C449-25A3-23A8-A53B39E11745}"/>
              </a:ext>
            </a:extLst>
          </p:cNvPr>
          <p:cNvPicPr>
            <a:picLocks noChangeAspect="1"/>
          </p:cNvPicPr>
          <p:nvPr/>
        </p:nvPicPr>
        <p:blipFill>
          <a:blip r:embed="rId6"/>
          <a:srcRect b="14661"/>
          <a:stretch>
            <a:fillRect/>
          </a:stretch>
        </p:blipFill>
        <p:spPr>
          <a:xfrm>
            <a:off x="5784542" y="2186317"/>
            <a:ext cx="1185516" cy="743806"/>
          </a:xfrm>
          <a:prstGeom prst="rect">
            <a:avLst/>
          </a:prstGeom>
        </p:spPr>
      </p:pic>
      <p:sp>
        <p:nvSpPr>
          <p:cNvPr id="7" name="TextBox 6">
            <a:extLst>
              <a:ext uri="{FF2B5EF4-FFF2-40B4-BE49-F238E27FC236}">
                <a16:creationId xmlns:a16="http://schemas.microsoft.com/office/drawing/2014/main" id="{4581FF6B-BA73-3AE7-D89D-2FB3FD7D3DDF}"/>
              </a:ext>
            </a:extLst>
          </p:cNvPr>
          <p:cNvSpPr txBox="1"/>
          <p:nvPr/>
        </p:nvSpPr>
        <p:spPr>
          <a:xfrm>
            <a:off x="7151831" y="430381"/>
            <a:ext cx="4518987" cy="2554545"/>
          </a:xfrm>
          <a:prstGeom prst="rect">
            <a:avLst/>
          </a:prstGeom>
          <a:noFill/>
        </p:spPr>
        <p:txBody>
          <a:bodyPr wrap="square">
            <a:spAutoFit/>
          </a:bodyPr>
          <a:lstStyle/>
          <a:p>
            <a:r>
              <a:rPr lang="ru-RU" sz="1000" b="1" dirty="0"/>
              <a:t>Українсько-польський науково-культурний центр</a:t>
            </a:r>
          </a:p>
          <a:p>
            <a:r>
              <a:rPr lang="ru-RU" sz="1000" dirty="0"/>
              <a:t>Адреса: пр. Науки, 72, м. Дніпропетровськ, 49045</a:t>
            </a:r>
          </a:p>
          <a:p>
            <a:r>
              <a:rPr lang="ru-RU" sz="1000" dirty="0"/>
              <a:t>1 корп. ДНУ, ауд. 615.</a:t>
            </a:r>
          </a:p>
          <a:p>
            <a:r>
              <a:rPr lang="ru-RU" sz="1000" i="1" dirty="0"/>
              <a:t>Українсько-польський науково-культурний центр був утворений згідно з наказом по Дніпропетровському національному університету імені Олеся Гончара № 254 у 2009 р. </a:t>
            </a:r>
          </a:p>
          <a:p>
            <a:endParaRPr lang="ru-RU" sz="1000" dirty="0"/>
          </a:p>
          <a:p>
            <a:r>
              <a:rPr lang="ru-RU" sz="1000" b="1" dirty="0"/>
              <a:t>Центр українсько-німецьких наукових досліджень</a:t>
            </a:r>
          </a:p>
          <a:p>
            <a:r>
              <a:rPr lang="ru-RU" sz="1000" dirty="0"/>
              <a:t>Адреса: пр. Науки, 72, м. Дніпро,</a:t>
            </a:r>
          </a:p>
          <a:p>
            <a:r>
              <a:rPr lang="ru-RU" sz="1000" dirty="0"/>
              <a:t>1-й корпус ДНУ, ауд. 502</a:t>
            </a:r>
          </a:p>
          <a:p>
            <a:endParaRPr lang="ru-RU" sz="1000" b="1" dirty="0"/>
          </a:p>
          <a:p>
            <a:endParaRPr lang="ru-RU" sz="1000" b="1" dirty="0"/>
          </a:p>
          <a:p>
            <a:r>
              <a:rPr lang="ru-RU" sz="1000" b="1" dirty="0"/>
              <a:t>Центральна синагога "Золота Роза"</a:t>
            </a:r>
          </a:p>
          <a:p>
            <a:r>
              <a:rPr lang="ru-RU" sz="1000" dirty="0"/>
              <a:t>Головний рабин Дніпра </a:t>
            </a:r>
          </a:p>
          <a:p>
            <a:r>
              <a:rPr lang="ru-RU" sz="1000" dirty="0"/>
              <a:t>Адреса: Дніпро, вул. Шолом-Алейхема, 4</a:t>
            </a:r>
          </a:p>
          <a:p>
            <a:endParaRPr lang="ru-RU" sz="1000" dirty="0"/>
          </a:p>
        </p:txBody>
      </p:sp>
      <p:pic>
        <p:nvPicPr>
          <p:cNvPr id="4" name="Рисунок 3">
            <a:extLst>
              <a:ext uri="{FF2B5EF4-FFF2-40B4-BE49-F238E27FC236}">
                <a16:creationId xmlns:a16="http://schemas.microsoft.com/office/drawing/2014/main" id="{4FA3367E-05F5-D013-8D05-EE68D522288C}"/>
              </a:ext>
            </a:extLst>
          </p:cNvPr>
          <p:cNvPicPr>
            <a:picLocks noChangeAspect="1"/>
          </p:cNvPicPr>
          <p:nvPr/>
        </p:nvPicPr>
        <p:blipFill>
          <a:blip r:embed="rId7"/>
          <a:stretch>
            <a:fillRect/>
          </a:stretch>
        </p:blipFill>
        <p:spPr>
          <a:xfrm>
            <a:off x="5775138" y="416582"/>
            <a:ext cx="1185516" cy="877589"/>
          </a:xfrm>
          <a:prstGeom prst="rect">
            <a:avLst/>
          </a:prstGeom>
        </p:spPr>
      </p:pic>
      <p:sp>
        <p:nvSpPr>
          <p:cNvPr id="5" name="TextBox 4">
            <a:extLst>
              <a:ext uri="{FF2B5EF4-FFF2-40B4-BE49-F238E27FC236}">
                <a16:creationId xmlns:a16="http://schemas.microsoft.com/office/drawing/2014/main" id="{3E791FC4-D9CC-264F-AC9E-02C95F7C1969}"/>
              </a:ext>
            </a:extLst>
          </p:cNvPr>
          <p:cNvSpPr txBox="1"/>
          <p:nvPr/>
        </p:nvSpPr>
        <p:spPr>
          <a:xfrm>
            <a:off x="10259959" y="425497"/>
            <a:ext cx="1438502" cy="584775"/>
          </a:xfrm>
          <a:prstGeom prst="rect">
            <a:avLst/>
          </a:prstGeom>
          <a:noFill/>
        </p:spPr>
        <p:txBody>
          <a:bodyPr wrap="square">
            <a:spAutoFit/>
          </a:bodyPr>
          <a:lstStyle/>
          <a:p>
            <a:r>
              <a:rPr lang="en-US" sz="800" dirty="0">
                <a:hlinkClick r:id="rId8"/>
              </a:rPr>
              <a:t>https://www.dnu.dp.ua/view/ukraino-polskiy_naukovo-kulturniy_centr</a:t>
            </a:r>
            <a:endParaRPr lang="uk-UA" sz="800" dirty="0"/>
          </a:p>
          <a:p>
            <a:endParaRPr lang="ru-UA" sz="800" dirty="0"/>
          </a:p>
        </p:txBody>
      </p:sp>
      <p:sp>
        <p:nvSpPr>
          <p:cNvPr id="11" name="TextBox 10">
            <a:extLst>
              <a:ext uri="{FF2B5EF4-FFF2-40B4-BE49-F238E27FC236}">
                <a16:creationId xmlns:a16="http://schemas.microsoft.com/office/drawing/2014/main" id="{63F2BEA2-5DDA-9568-A018-37382355D690}"/>
              </a:ext>
            </a:extLst>
          </p:cNvPr>
          <p:cNvSpPr txBox="1"/>
          <p:nvPr/>
        </p:nvSpPr>
        <p:spPr>
          <a:xfrm>
            <a:off x="11064288" y="1524962"/>
            <a:ext cx="858502" cy="830997"/>
          </a:xfrm>
          <a:prstGeom prst="rect">
            <a:avLst/>
          </a:prstGeom>
          <a:noFill/>
        </p:spPr>
        <p:txBody>
          <a:bodyPr wrap="square">
            <a:spAutoFit/>
          </a:bodyPr>
          <a:lstStyle/>
          <a:p>
            <a:r>
              <a:rPr lang="en-US" sz="800" dirty="0">
                <a:hlinkClick r:id="rId9"/>
              </a:rPr>
              <a:t>https://www.dnu.dp.ua/view/centr_ukrainsko-nimetskih_naukovih_dolsidjen</a:t>
            </a:r>
            <a:endParaRPr lang="uk-UA" sz="800" dirty="0"/>
          </a:p>
          <a:p>
            <a:endParaRPr lang="ru-UA" sz="800" dirty="0"/>
          </a:p>
        </p:txBody>
      </p:sp>
      <p:pic>
        <p:nvPicPr>
          <p:cNvPr id="6" name="Рисунок 5">
            <a:extLst>
              <a:ext uri="{FF2B5EF4-FFF2-40B4-BE49-F238E27FC236}">
                <a16:creationId xmlns:a16="http://schemas.microsoft.com/office/drawing/2014/main" id="{681B9365-D130-6262-B09D-18BF54CAEAEF}"/>
              </a:ext>
            </a:extLst>
          </p:cNvPr>
          <p:cNvPicPr>
            <a:picLocks noChangeAspect="1"/>
          </p:cNvPicPr>
          <p:nvPr/>
        </p:nvPicPr>
        <p:blipFill>
          <a:blip r:embed="rId10"/>
          <a:stretch>
            <a:fillRect/>
          </a:stretch>
        </p:blipFill>
        <p:spPr>
          <a:xfrm>
            <a:off x="5775138" y="1377738"/>
            <a:ext cx="1185516" cy="743806"/>
          </a:xfrm>
          <a:prstGeom prst="rect">
            <a:avLst/>
          </a:prstGeom>
        </p:spPr>
      </p:pic>
      <p:sp>
        <p:nvSpPr>
          <p:cNvPr id="13" name="TextBox 12">
            <a:extLst>
              <a:ext uri="{FF2B5EF4-FFF2-40B4-BE49-F238E27FC236}">
                <a16:creationId xmlns:a16="http://schemas.microsoft.com/office/drawing/2014/main" id="{0EDF873B-B2D1-5BE0-D9EB-4DFD419A45D4}"/>
              </a:ext>
            </a:extLst>
          </p:cNvPr>
          <p:cNvSpPr txBox="1"/>
          <p:nvPr/>
        </p:nvSpPr>
        <p:spPr>
          <a:xfrm>
            <a:off x="10235654" y="1519197"/>
            <a:ext cx="858502" cy="707886"/>
          </a:xfrm>
          <a:prstGeom prst="rect">
            <a:avLst/>
          </a:prstGeom>
          <a:noFill/>
        </p:spPr>
        <p:txBody>
          <a:bodyPr wrap="square">
            <a:spAutoFit/>
          </a:bodyPr>
          <a:lstStyle/>
          <a:p>
            <a:r>
              <a:rPr lang="en-US" sz="800" dirty="0">
                <a:hlinkClick r:id="rId11"/>
              </a:rPr>
              <a:t>https://www.facebook.com/DniproGermanResearchCenter/</a:t>
            </a:r>
            <a:endParaRPr lang="uk-UA" sz="800" dirty="0"/>
          </a:p>
          <a:p>
            <a:endParaRPr lang="ru-UA" sz="800" dirty="0"/>
          </a:p>
        </p:txBody>
      </p:sp>
      <p:sp>
        <p:nvSpPr>
          <p:cNvPr id="15" name="TextBox 14">
            <a:extLst>
              <a:ext uri="{FF2B5EF4-FFF2-40B4-BE49-F238E27FC236}">
                <a16:creationId xmlns:a16="http://schemas.microsoft.com/office/drawing/2014/main" id="{C4776845-48F1-51B2-160A-6F27F3B73D86}"/>
              </a:ext>
            </a:extLst>
          </p:cNvPr>
          <p:cNvSpPr txBox="1"/>
          <p:nvPr/>
        </p:nvSpPr>
        <p:spPr>
          <a:xfrm>
            <a:off x="10235654" y="2571441"/>
            <a:ext cx="1842655" cy="338554"/>
          </a:xfrm>
          <a:prstGeom prst="rect">
            <a:avLst/>
          </a:prstGeom>
          <a:noFill/>
        </p:spPr>
        <p:txBody>
          <a:bodyPr wrap="square">
            <a:spAutoFit/>
          </a:bodyPr>
          <a:lstStyle/>
          <a:p>
            <a:r>
              <a:rPr lang="en-US" sz="800" dirty="0">
                <a:hlinkClick r:id="rId12"/>
              </a:rPr>
              <a:t>https://djc.com.ua/pro-gromadu/</a:t>
            </a:r>
            <a:endParaRPr lang="uk-UA" sz="800" dirty="0"/>
          </a:p>
          <a:p>
            <a:endParaRPr lang="ru-UA" sz="800" dirty="0"/>
          </a:p>
        </p:txBody>
      </p:sp>
      <p:sp>
        <p:nvSpPr>
          <p:cNvPr id="8" name="TextBox 7">
            <a:extLst>
              <a:ext uri="{FF2B5EF4-FFF2-40B4-BE49-F238E27FC236}">
                <a16:creationId xmlns:a16="http://schemas.microsoft.com/office/drawing/2014/main" id="{D93BF9FE-926C-3787-E1AD-4D450C14ED19}"/>
              </a:ext>
            </a:extLst>
          </p:cNvPr>
          <p:cNvSpPr txBox="1"/>
          <p:nvPr/>
        </p:nvSpPr>
        <p:spPr>
          <a:xfrm>
            <a:off x="9739292" y="5719673"/>
            <a:ext cx="2154865" cy="338554"/>
          </a:xfrm>
          <a:prstGeom prst="rect">
            <a:avLst/>
          </a:prstGeom>
          <a:noFill/>
        </p:spPr>
        <p:txBody>
          <a:bodyPr wrap="square">
            <a:spAutoFit/>
          </a:bodyPr>
          <a:lstStyle/>
          <a:p>
            <a:pPr algn="ctr"/>
            <a:r>
              <a:rPr lang="en-US" sz="800" dirty="0">
                <a:hlinkClick r:id="rId13"/>
              </a:rPr>
              <a:t>https://tomato.ua/ua/dnepr/restaurants/plov-s-dostavkoy-v-dnepre</a:t>
            </a:r>
            <a:endParaRPr lang="uk-UA" sz="800" dirty="0"/>
          </a:p>
        </p:txBody>
      </p:sp>
      <p:sp>
        <p:nvSpPr>
          <p:cNvPr id="12" name="TextBox 11">
            <a:extLst>
              <a:ext uri="{FF2B5EF4-FFF2-40B4-BE49-F238E27FC236}">
                <a16:creationId xmlns:a16="http://schemas.microsoft.com/office/drawing/2014/main" id="{CBC47804-520C-A399-B342-1A3E0CB5D434}"/>
              </a:ext>
            </a:extLst>
          </p:cNvPr>
          <p:cNvSpPr txBox="1"/>
          <p:nvPr/>
        </p:nvSpPr>
        <p:spPr>
          <a:xfrm>
            <a:off x="9767925" y="5217400"/>
            <a:ext cx="2154865" cy="338554"/>
          </a:xfrm>
          <a:prstGeom prst="rect">
            <a:avLst/>
          </a:prstGeom>
          <a:noFill/>
        </p:spPr>
        <p:txBody>
          <a:bodyPr wrap="square">
            <a:spAutoFit/>
          </a:bodyPr>
          <a:lstStyle/>
          <a:p>
            <a:pPr algn="ctr"/>
            <a:r>
              <a:rPr lang="en-US" sz="800" dirty="0">
                <a:hlinkClick r:id="rId14"/>
              </a:rPr>
              <a:t>https://tomato.ua/ua/dnepr/restaurants/plov-khochu</a:t>
            </a:r>
            <a:endParaRPr lang="uk-UA" sz="800" dirty="0"/>
          </a:p>
        </p:txBody>
      </p:sp>
      <p:sp>
        <p:nvSpPr>
          <p:cNvPr id="16" name="TextBox 15">
            <a:extLst>
              <a:ext uri="{FF2B5EF4-FFF2-40B4-BE49-F238E27FC236}">
                <a16:creationId xmlns:a16="http://schemas.microsoft.com/office/drawing/2014/main" id="{C24DABA4-2F97-BDC9-04CD-29C3B1D1ADB0}"/>
              </a:ext>
            </a:extLst>
          </p:cNvPr>
          <p:cNvSpPr txBox="1"/>
          <p:nvPr/>
        </p:nvSpPr>
        <p:spPr>
          <a:xfrm>
            <a:off x="9767925" y="6187039"/>
            <a:ext cx="2169918" cy="461665"/>
          </a:xfrm>
          <a:prstGeom prst="rect">
            <a:avLst/>
          </a:prstGeom>
          <a:noFill/>
        </p:spPr>
        <p:txBody>
          <a:bodyPr wrap="square">
            <a:spAutoFit/>
          </a:bodyPr>
          <a:lstStyle/>
          <a:p>
            <a:pPr algn="ctr"/>
            <a:r>
              <a:rPr lang="en-US" sz="800" dirty="0">
                <a:hlinkClick r:id="rId15"/>
              </a:rPr>
              <a:t>https://dp.vgorode.ua/news/dosuh_y_eda/415123-khachapury-khumus-zhuky-y-pytstsa-top-10-restoranov-natsyonalnoi-kuny-v-dnepre</a:t>
            </a:r>
            <a:endParaRPr lang="uk-UA" sz="800" dirty="0"/>
          </a:p>
        </p:txBody>
      </p:sp>
      <p:sp>
        <p:nvSpPr>
          <p:cNvPr id="20" name="TextBox 19">
            <a:extLst>
              <a:ext uri="{FF2B5EF4-FFF2-40B4-BE49-F238E27FC236}">
                <a16:creationId xmlns:a16="http://schemas.microsoft.com/office/drawing/2014/main" id="{FD77BB79-D7A8-FBF9-0B4B-9D79D1E5BD6D}"/>
              </a:ext>
            </a:extLst>
          </p:cNvPr>
          <p:cNvSpPr txBox="1"/>
          <p:nvPr/>
        </p:nvSpPr>
        <p:spPr>
          <a:xfrm>
            <a:off x="9767925" y="4784833"/>
            <a:ext cx="2302591" cy="215444"/>
          </a:xfrm>
          <a:prstGeom prst="rect">
            <a:avLst/>
          </a:prstGeom>
          <a:noFill/>
        </p:spPr>
        <p:txBody>
          <a:bodyPr wrap="square">
            <a:spAutoFit/>
          </a:bodyPr>
          <a:lstStyle/>
          <a:p>
            <a:r>
              <a:rPr lang="en-US" sz="800" dirty="0">
                <a:hlinkClick r:id="rId16"/>
              </a:rPr>
              <a:t>https://www.facebook.com/hansik.restaurant.dp</a:t>
            </a:r>
            <a:endParaRPr lang="uk-UA" sz="800" dirty="0"/>
          </a:p>
        </p:txBody>
      </p:sp>
      <p:sp>
        <p:nvSpPr>
          <p:cNvPr id="25" name="TextBox 24">
            <a:extLst>
              <a:ext uri="{FF2B5EF4-FFF2-40B4-BE49-F238E27FC236}">
                <a16:creationId xmlns:a16="http://schemas.microsoft.com/office/drawing/2014/main" id="{45651F1E-DBC0-F0CD-C616-73A4F1564D1F}"/>
              </a:ext>
            </a:extLst>
          </p:cNvPr>
          <p:cNvSpPr txBox="1"/>
          <p:nvPr/>
        </p:nvSpPr>
        <p:spPr>
          <a:xfrm>
            <a:off x="9813770" y="4365336"/>
            <a:ext cx="2109020" cy="215444"/>
          </a:xfrm>
          <a:prstGeom prst="rect">
            <a:avLst/>
          </a:prstGeom>
          <a:noFill/>
        </p:spPr>
        <p:txBody>
          <a:bodyPr wrap="square">
            <a:spAutoFit/>
          </a:bodyPr>
          <a:lstStyle/>
          <a:p>
            <a:r>
              <a:rPr lang="en-US" sz="800" dirty="0">
                <a:hlinkClick r:id="rId17"/>
              </a:rPr>
              <a:t>https://dnepr.info/ru/news/avtochernetka-30</a:t>
            </a:r>
            <a:endParaRPr lang="uk-UA" sz="800" dirty="0"/>
          </a:p>
        </p:txBody>
      </p:sp>
      <p:sp>
        <p:nvSpPr>
          <p:cNvPr id="27" name="TextBox 26">
            <a:extLst>
              <a:ext uri="{FF2B5EF4-FFF2-40B4-BE49-F238E27FC236}">
                <a16:creationId xmlns:a16="http://schemas.microsoft.com/office/drawing/2014/main" id="{837D47E5-8F2A-5C89-BADC-D7D803F14ACE}"/>
              </a:ext>
            </a:extLst>
          </p:cNvPr>
          <p:cNvSpPr txBox="1"/>
          <p:nvPr/>
        </p:nvSpPr>
        <p:spPr>
          <a:xfrm>
            <a:off x="10082980" y="4006178"/>
            <a:ext cx="2109020" cy="215444"/>
          </a:xfrm>
          <a:prstGeom prst="rect">
            <a:avLst/>
          </a:prstGeom>
          <a:noFill/>
        </p:spPr>
        <p:txBody>
          <a:bodyPr wrap="square">
            <a:spAutoFit/>
          </a:bodyPr>
          <a:lstStyle/>
          <a:p>
            <a:r>
              <a:rPr lang="en-US" sz="800" dirty="0">
                <a:hlinkClick r:id="rId18"/>
              </a:rPr>
              <a:t>https://www.purichveni.com.ua/</a:t>
            </a:r>
            <a:endParaRPr lang="uk-UA" sz="800" dirty="0"/>
          </a:p>
        </p:txBody>
      </p:sp>
      <p:sp>
        <p:nvSpPr>
          <p:cNvPr id="29" name="TextBox 28">
            <a:extLst>
              <a:ext uri="{FF2B5EF4-FFF2-40B4-BE49-F238E27FC236}">
                <a16:creationId xmlns:a16="http://schemas.microsoft.com/office/drawing/2014/main" id="{00D89C32-47D2-467C-7EA6-8B2E0A44337A}"/>
              </a:ext>
            </a:extLst>
          </p:cNvPr>
          <p:cNvSpPr txBox="1"/>
          <p:nvPr/>
        </p:nvSpPr>
        <p:spPr>
          <a:xfrm>
            <a:off x="10259959" y="3682159"/>
            <a:ext cx="1533832" cy="215444"/>
          </a:xfrm>
          <a:prstGeom prst="rect">
            <a:avLst/>
          </a:prstGeom>
          <a:noFill/>
        </p:spPr>
        <p:txBody>
          <a:bodyPr wrap="square">
            <a:spAutoFit/>
          </a:bodyPr>
          <a:lstStyle/>
          <a:p>
            <a:r>
              <a:rPr lang="en-US" sz="800" dirty="0">
                <a:hlinkClick r:id="rId19"/>
              </a:rPr>
              <a:t>https://takahuli.dp.ua/</a:t>
            </a:r>
            <a:endParaRPr lang="uk-UA" sz="800" dirty="0"/>
          </a:p>
        </p:txBody>
      </p:sp>
      <p:sp>
        <p:nvSpPr>
          <p:cNvPr id="31" name="TextBox 30">
            <a:extLst>
              <a:ext uri="{FF2B5EF4-FFF2-40B4-BE49-F238E27FC236}">
                <a16:creationId xmlns:a16="http://schemas.microsoft.com/office/drawing/2014/main" id="{8095DAAF-A425-916E-8A76-AFC2C4AA997E}"/>
              </a:ext>
            </a:extLst>
          </p:cNvPr>
          <p:cNvSpPr txBox="1"/>
          <p:nvPr/>
        </p:nvSpPr>
        <p:spPr>
          <a:xfrm>
            <a:off x="701640" y="351102"/>
            <a:ext cx="3716594" cy="461665"/>
          </a:xfrm>
          <a:prstGeom prst="rect">
            <a:avLst/>
          </a:prstGeom>
          <a:noFill/>
        </p:spPr>
        <p:txBody>
          <a:bodyPr wrap="square">
            <a:spAutoFit/>
          </a:bodyPr>
          <a:lstStyle/>
          <a:p>
            <a:r>
              <a:rPr lang="ru-RU" sz="2400" b="1" dirty="0">
                <a:latin typeface="Bad Script" panose="02000000000000000000" pitchFamily="2" charset="0"/>
              </a:rPr>
              <a:t>Список використаних джерел</a:t>
            </a:r>
          </a:p>
        </p:txBody>
      </p:sp>
      <p:sp>
        <p:nvSpPr>
          <p:cNvPr id="33" name="TextBox 32">
            <a:extLst>
              <a:ext uri="{FF2B5EF4-FFF2-40B4-BE49-F238E27FC236}">
                <a16:creationId xmlns:a16="http://schemas.microsoft.com/office/drawing/2014/main" id="{3A9C7768-672C-9927-A5F9-4579956D4D0F}"/>
              </a:ext>
            </a:extLst>
          </p:cNvPr>
          <p:cNvSpPr txBox="1"/>
          <p:nvPr/>
        </p:nvSpPr>
        <p:spPr>
          <a:xfrm>
            <a:off x="733134" y="875906"/>
            <a:ext cx="3981252" cy="338554"/>
          </a:xfrm>
          <a:prstGeom prst="rect">
            <a:avLst/>
          </a:prstGeom>
          <a:noFill/>
        </p:spPr>
        <p:txBody>
          <a:bodyPr wrap="square">
            <a:spAutoFit/>
          </a:bodyPr>
          <a:lstStyle/>
          <a:p>
            <a:r>
              <a:rPr lang="en-US" sz="800" dirty="0">
                <a:hlinkClick r:id="rId20"/>
              </a:rPr>
              <a:t>https://gazeta.ua/articles/comments-newspaper/_grafu-pro-nacionalnist-vinajshli-za-bilshovikiv/474324</a:t>
            </a:r>
            <a:endParaRPr lang="uk-UA" sz="800" dirty="0"/>
          </a:p>
        </p:txBody>
      </p:sp>
      <p:sp>
        <p:nvSpPr>
          <p:cNvPr id="35" name="TextBox 34">
            <a:extLst>
              <a:ext uri="{FF2B5EF4-FFF2-40B4-BE49-F238E27FC236}">
                <a16:creationId xmlns:a16="http://schemas.microsoft.com/office/drawing/2014/main" id="{FB48F9D2-5096-EA8F-7851-20DA71BCA164}"/>
              </a:ext>
            </a:extLst>
          </p:cNvPr>
          <p:cNvSpPr txBox="1"/>
          <p:nvPr/>
        </p:nvSpPr>
        <p:spPr>
          <a:xfrm>
            <a:off x="701640" y="1294171"/>
            <a:ext cx="3489640" cy="338554"/>
          </a:xfrm>
          <a:prstGeom prst="rect">
            <a:avLst/>
          </a:prstGeom>
          <a:noFill/>
        </p:spPr>
        <p:txBody>
          <a:bodyPr wrap="square">
            <a:spAutoFit/>
          </a:bodyPr>
          <a:lstStyle/>
          <a:p>
            <a:r>
              <a:rPr lang="en-US" sz="800" dirty="0">
                <a:hlinkClick r:id="rId21"/>
              </a:rPr>
              <a:t>https://likbez.org.ua/ru/natsionalnyj-sklad-usrr-ta-krymu-za-danymy-perepysu-naselennya-srsr-1926-roku.html</a:t>
            </a:r>
            <a:endParaRPr lang="uk-UA" sz="800" dirty="0"/>
          </a:p>
        </p:txBody>
      </p:sp>
      <p:sp>
        <p:nvSpPr>
          <p:cNvPr id="37" name="TextBox 36">
            <a:extLst>
              <a:ext uri="{FF2B5EF4-FFF2-40B4-BE49-F238E27FC236}">
                <a16:creationId xmlns:a16="http://schemas.microsoft.com/office/drawing/2014/main" id="{237FD55D-61D4-D50A-5B37-65B736A3FCF7}"/>
              </a:ext>
            </a:extLst>
          </p:cNvPr>
          <p:cNvSpPr txBox="1"/>
          <p:nvPr/>
        </p:nvSpPr>
        <p:spPr>
          <a:xfrm>
            <a:off x="711150" y="1730697"/>
            <a:ext cx="3245155" cy="215444"/>
          </a:xfrm>
          <a:prstGeom prst="rect">
            <a:avLst/>
          </a:prstGeom>
          <a:noFill/>
        </p:spPr>
        <p:txBody>
          <a:bodyPr wrap="square">
            <a:spAutoFit/>
          </a:bodyPr>
          <a:lstStyle/>
          <a:p>
            <a:r>
              <a:rPr lang="en-US" sz="800" dirty="0">
                <a:hlinkClick r:id="rId22"/>
              </a:rPr>
              <a:t>https://etnoua.info/rajonuvannja/</a:t>
            </a:r>
            <a:endParaRPr lang="uk-UA" sz="800" dirty="0"/>
          </a:p>
        </p:txBody>
      </p:sp>
      <p:sp>
        <p:nvSpPr>
          <p:cNvPr id="39" name="TextBox 38">
            <a:extLst>
              <a:ext uri="{FF2B5EF4-FFF2-40B4-BE49-F238E27FC236}">
                <a16:creationId xmlns:a16="http://schemas.microsoft.com/office/drawing/2014/main" id="{650EA0EC-890C-5E20-0248-D9E45C0DA0BA}"/>
              </a:ext>
            </a:extLst>
          </p:cNvPr>
          <p:cNvSpPr txBox="1"/>
          <p:nvPr/>
        </p:nvSpPr>
        <p:spPr>
          <a:xfrm>
            <a:off x="713778" y="2074953"/>
            <a:ext cx="3838866" cy="400110"/>
          </a:xfrm>
          <a:prstGeom prst="rect">
            <a:avLst/>
          </a:prstGeom>
          <a:noFill/>
        </p:spPr>
        <p:txBody>
          <a:bodyPr wrap="square">
            <a:spAutoFit/>
          </a:bodyPr>
          <a:lstStyle/>
          <a:p>
            <a:r>
              <a:rPr lang="en-US" sz="1000" dirty="0">
                <a:hlinkClick r:id="rId23"/>
              </a:rPr>
              <a:t>https://lifeinwar.com/publications/dnipro----misto-shcho-postiyno-vinahodit-sebe-z-nulya-yakim-bude-yogo-maybutnie</a:t>
            </a:r>
            <a:endParaRPr lang="uk-UA" sz="1000" dirty="0"/>
          </a:p>
        </p:txBody>
      </p:sp>
      <p:sp>
        <p:nvSpPr>
          <p:cNvPr id="41" name="TextBox 40">
            <a:extLst>
              <a:ext uri="{FF2B5EF4-FFF2-40B4-BE49-F238E27FC236}">
                <a16:creationId xmlns:a16="http://schemas.microsoft.com/office/drawing/2014/main" id="{34B1C4B7-4C80-9130-47C4-548F818BE7FA}"/>
              </a:ext>
            </a:extLst>
          </p:cNvPr>
          <p:cNvSpPr txBox="1"/>
          <p:nvPr/>
        </p:nvSpPr>
        <p:spPr>
          <a:xfrm>
            <a:off x="711150" y="2570854"/>
            <a:ext cx="3979071" cy="553998"/>
          </a:xfrm>
          <a:prstGeom prst="rect">
            <a:avLst/>
          </a:prstGeom>
          <a:noFill/>
        </p:spPr>
        <p:txBody>
          <a:bodyPr wrap="square">
            <a:spAutoFit/>
          </a:bodyPr>
          <a:lstStyle/>
          <a:p>
            <a:r>
              <a:rPr lang="en-US" sz="1000" dirty="0">
                <a:hlinkClick r:id="rId24"/>
              </a:rPr>
              <a:t>https://suspilne.media/culture/546783-krimski-tatari-karaimi-ta-krimcaki-v-ukraini-vidznacaut-den-korinnih-narodiv/</a:t>
            </a:r>
            <a:endParaRPr lang="uk-UA" sz="1000" dirty="0"/>
          </a:p>
          <a:p>
            <a:endParaRPr lang="ru-UA" sz="1000" dirty="0"/>
          </a:p>
        </p:txBody>
      </p:sp>
      <p:sp>
        <p:nvSpPr>
          <p:cNvPr id="43" name="TextBox 42">
            <a:extLst>
              <a:ext uri="{FF2B5EF4-FFF2-40B4-BE49-F238E27FC236}">
                <a16:creationId xmlns:a16="http://schemas.microsoft.com/office/drawing/2014/main" id="{76759D80-764A-F866-4847-3622833AE61C}"/>
              </a:ext>
            </a:extLst>
          </p:cNvPr>
          <p:cNvSpPr txBox="1"/>
          <p:nvPr/>
        </p:nvSpPr>
        <p:spPr>
          <a:xfrm>
            <a:off x="701640" y="3057199"/>
            <a:ext cx="3587962" cy="246221"/>
          </a:xfrm>
          <a:prstGeom prst="rect">
            <a:avLst/>
          </a:prstGeom>
          <a:noFill/>
        </p:spPr>
        <p:txBody>
          <a:bodyPr wrap="square">
            <a:spAutoFit/>
          </a:bodyPr>
          <a:lstStyle/>
          <a:p>
            <a:r>
              <a:rPr lang="en-US" sz="1000" dirty="0">
                <a:hlinkClick r:id="rId25"/>
              </a:rPr>
              <a:t>https://www.instagram.com/p/DNISZHriLei/?img_index=5</a:t>
            </a:r>
            <a:endParaRPr lang="uk-UA" sz="1000" dirty="0"/>
          </a:p>
        </p:txBody>
      </p:sp>
      <p:sp>
        <p:nvSpPr>
          <p:cNvPr id="45" name="TextBox 44">
            <a:extLst>
              <a:ext uri="{FF2B5EF4-FFF2-40B4-BE49-F238E27FC236}">
                <a16:creationId xmlns:a16="http://schemas.microsoft.com/office/drawing/2014/main" id="{5C3A7B25-92CF-E10D-B506-BC5DCC8657E2}"/>
              </a:ext>
            </a:extLst>
          </p:cNvPr>
          <p:cNvSpPr txBox="1"/>
          <p:nvPr/>
        </p:nvSpPr>
        <p:spPr>
          <a:xfrm>
            <a:off x="689715" y="3429000"/>
            <a:ext cx="3886992" cy="246221"/>
          </a:xfrm>
          <a:prstGeom prst="rect">
            <a:avLst/>
          </a:prstGeom>
          <a:noFill/>
        </p:spPr>
        <p:txBody>
          <a:bodyPr wrap="square">
            <a:spAutoFit/>
          </a:bodyPr>
          <a:lstStyle/>
          <a:p>
            <a:r>
              <a:rPr lang="en-US" sz="1000" dirty="0">
                <a:hlinkClick r:id="rId26"/>
              </a:rPr>
              <a:t>https://ctrcenter.org/uk/krymchaky-hto-vony</a:t>
            </a:r>
            <a:endParaRPr lang="uk-UA" sz="1000" dirty="0"/>
          </a:p>
        </p:txBody>
      </p:sp>
      <p:sp>
        <p:nvSpPr>
          <p:cNvPr id="47" name="TextBox 46">
            <a:extLst>
              <a:ext uri="{FF2B5EF4-FFF2-40B4-BE49-F238E27FC236}">
                <a16:creationId xmlns:a16="http://schemas.microsoft.com/office/drawing/2014/main" id="{9D52A806-E160-2B20-D0FC-680F0EFDA51C}"/>
              </a:ext>
            </a:extLst>
          </p:cNvPr>
          <p:cNvSpPr txBox="1"/>
          <p:nvPr/>
        </p:nvSpPr>
        <p:spPr>
          <a:xfrm>
            <a:off x="681135" y="3792430"/>
            <a:ext cx="3981253" cy="553998"/>
          </a:xfrm>
          <a:prstGeom prst="rect">
            <a:avLst/>
          </a:prstGeom>
          <a:noFill/>
        </p:spPr>
        <p:txBody>
          <a:bodyPr wrap="square">
            <a:spAutoFit/>
          </a:bodyPr>
          <a:lstStyle/>
          <a:p>
            <a:r>
              <a:rPr lang="en-US" sz="1000" dirty="0">
                <a:hlinkClick r:id="rId27"/>
              </a:rPr>
              <a:t>https://dniprorada.gov.ua/uk/page/nacionalni-menshini-m-dnipra#gsc.tab=0</a:t>
            </a:r>
            <a:endParaRPr lang="uk-UA" sz="1000" dirty="0"/>
          </a:p>
          <a:p>
            <a:endParaRPr lang="ru-UA" sz="1000" dirty="0"/>
          </a:p>
        </p:txBody>
      </p:sp>
      <p:sp>
        <p:nvSpPr>
          <p:cNvPr id="49" name="TextBox 48">
            <a:extLst>
              <a:ext uri="{FF2B5EF4-FFF2-40B4-BE49-F238E27FC236}">
                <a16:creationId xmlns:a16="http://schemas.microsoft.com/office/drawing/2014/main" id="{7922A7DF-6D13-799A-C384-81A65460A703}"/>
              </a:ext>
            </a:extLst>
          </p:cNvPr>
          <p:cNvSpPr txBox="1"/>
          <p:nvPr/>
        </p:nvSpPr>
        <p:spPr>
          <a:xfrm>
            <a:off x="689715" y="4295653"/>
            <a:ext cx="3800155" cy="553998"/>
          </a:xfrm>
          <a:prstGeom prst="rect">
            <a:avLst/>
          </a:prstGeom>
          <a:noFill/>
        </p:spPr>
        <p:txBody>
          <a:bodyPr wrap="square">
            <a:spAutoFit/>
          </a:bodyPr>
          <a:lstStyle/>
          <a:p>
            <a:r>
              <a:rPr lang="en-US" sz="1000" dirty="0">
                <a:hlinkClick r:id="rId28"/>
              </a:rPr>
              <a:t>https://dp.vgorode.ua/news/sobytyia/340372-s-obnovlenyem-v-dnepre-otkrylas-ystorycheskaia-synahoha</a:t>
            </a:r>
            <a:endParaRPr lang="uk-UA" sz="1000" dirty="0"/>
          </a:p>
          <a:p>
            <a:endParaRPr lang="ru-UA" sz="1000" dirty="0"/>
          </a:p>
        </p:txBody>
      </p:sp>
      <p:sp>
        <p:nvSpPr>
          <p:cNvPr id="51" name="TextBox 50">
            <a:extLst>
              <a:ext uri="{FF2B5EF4-FFF2-40B4-BE49-F238E27FC236}">
                <a16:creationId xmlns:a16="http://schemas.microsoft.com/office/drawing/2014/main" id="{669A26BC-2829-3F47-3BA9-BDFAD9E04240}"/>
              </a:ext>
            </a:extLst>
          </p:cNvPr>
          <p:cNvSpPr txBox="1"/>
          <p:nvPr/>
        </p:nvSpPr>
        <p:spPr>
          <a:xfrm>
            <a:off x="689715" y="4844253"/>
            <a:ext cx="3981253" cy="553998"/>
          </a:xfrm>
          <a:prstGeom prst="rect">
            <a:avLst/>
          </a:prstGeom>
          <a:noFill/>
        </p:spPr>
        <p:txBody>
          <a:bodyPr wrap="square">
            <a:spAutoFit/>
          </a:bodyPr>
          <a:lstStyle/>
          <a:p>
            <a:r>
              <a:rPr lang="en-US" sz="1000" dirty="0">
                <a:hlinkClick r:id="rId29"/>
              </a:rPr>
              <a:t>https://religions.unian.ua/judaism/10112618-u-dnipri-vidkrilasya-vistavka-pro-polyakiv-yaki-ryatuvali-yevrejiv-vid-golokostu.html</a:t>
            </a:r>
            <a:endParaRPr lang="uk-UA" sz="1000" dirty="0"/>
          </a:p>
          <a:p>
            <a:endParaRPr lang="ru-UA" sz="1000" dirty="0"/>
          </a:p>
        </p:txBody>
      </p:sp>
      <p:sp>
        <p:nvSpPr>
          <p:cNvPr id="53" name="TextBox 52">
            <a:extLst>
              <a:ext uri="{FF2B5EF4-FFF2-40B4-BE49-F238E27FC236}">
                <a16:creationId xmlns:a16="http://schemas.microsoft.com/office/drawing/2014/main" id="{029BFD00-907B-D41F-5080-F65FFB3C2125}"/>
              </a:ext>
            </a:extLst>
          </p:cNvPr>
          <p:cNvSpPr txBox="1"/>
          <p:nvPr/>
        </p:nvSpPr>
        <p:spPr>
          <a:xfrm>
            <a:off x="681135" y="5373535"/>
            <a:ext cx="3087497" cy="246221"/>
          </a:xfrm>
          <a:prstGeom prst="rect">
            <a:avLst/>
          </a:prstGeom>
          <a:noFill/>
        </p:spPr>
        <p:txBody>
          <a:bodyPr wrap="square">
            <a:spAutoFit/>
          </a:bodyPr>
          <a:lstStyle/>
          <a:p>
            <a:r>
              <a:rPr lang="en-US" sz="1000" dirty="0">
                <a:hlinkClick r:id="rId30"/>
              </a:rPr>
              <a:t>https://www.radiosvoboda.org/a/3541752.html</a:t>
            </a:r>
            <a:endParaRPr lang="uk-UA" sz="1000" dirty="0"/>
          </a:p>
        </p:txBody>
      </p:sp>
      <p:sp>
        <p:nvSpPr>
          <p:cNvPr id="55" name="TextBox 54">
            <a:extLst>
              <a:ext uri="{FF2B5EF4-FFF2-40B4-BE49-F238E27FC236}">
                <a16:creationId xmlns:a16="http://schemas.microsoft.com/office/drawing/2014/main" id="{38994639-1D5C-AD5B-8140-B250EB88D837}"/>
              </a:ext>
            </a:extLst>
          </p:cNvPr>
          <p:cNvSpPr txBox="1"/>
          <p:nvPr/>
        </p:nvSpPr>
        <p:spPr>
          <a:xfrm>
            <a:off x="665933" y="5753586"/>
            <a:ext cx="4028815" cy="246221"/>
          </a:xfrm>
          <a:prstGeom prst="rect">
            <a:avLst/>
          </a:prstGeom>
          <a:noFill/>
        </p:spPr>
        <p:txBody>
          <a:bodyPr wrap="square">
            <a:spAutoFit/>
          </a:bodyPr>
          <a:lstStyle/>
          <a:p>
            <a:r>
              <a:rPr lang="en-US" sz="1000" dirty="0">
                <a:hlinkClick r:id="rId31"/>
              </a:rPr>
              <a:t>https://polska.dp.ua/ru/novye-gorizonty-razvitija-polskoj-obshhiny/</a:t>
            </a:r>
            <a:endParaRPr lang="uk-UA" sz="1000" dirty="0"/>
          </a:p>
        </p:txBody>
      </p:sp>
      <p:sp>
        <p:nvSpPr>
          <p:cNvPr id="57" name="TextBox 56">
            <a:extLst>
              <a:ext uri="{FF2B5EF4-FFF2-40B4-BE49-F238E27FC236}">
                <a16:creationId xmlns:a16="http://schemas.microsoft.com/office/drawing/2014/main" id="{8108179C-E9FF-8A90-3FF2-B6277376BBCA}"/>
              </a:ext>
            </a:extLst>
          </p:cNvPr>
          <p:cNvSpPr txBox="1"/>
          <p:nvPr/>
        </p:nvSpPr>
        <p:spPr>
          <a:xfrm>
            <a:off x="689715" y="6183195"/>
            <a:ext cx="4490115" cy="246221"/>
          </a:xfrm>
          <a:prstGeom prst="rect">
            <a:avLst/>
          </a:prstGeom>
          <a:noFill/>
        </p:spPr>
        <p:txBody>
          <a:bodyPr wrap="square">
            <a:spAutoFit/>
          </a:bodyPr>
          <a:lstStyle/>
          <a:p>
            <a:r>
              <a:rPr lang="en-US" sz="1000" dirty="0">
                <a:hlinkClick r:id="rId32"/>
              </a:rPr>
              <a:t>https://www.facebook.com/groups/316622652096159/</a:t>
            </a:r>
            <a:endParaRPr lang="uk-UA" sz="1000" dirty="0"/>
          </a:p>
        </p:txBody>
      </p:sp>
      <p:pic>
        <p:nvPicPr>
          <p:cNvPr id="59" name="Рисунок 58">
            <a:extLst>
              <a:ext uri="{FF2B5EF4-FFF2-40B4-BE49-F238E27FC236}">
                <a16:creationId xmlns:a16="http://schemas.microsoft.com/office/drawing/2014/main" id="{412BB8F9-838A-7844-CD8E-A6F652D73FF0}"/>
              </a:ext>
            </a:extLst>
          </p:cNvPr>
          <p:cNvPicPr>
            <a:picLocks noChangeAspect="1"/>
          </p:cNvPicPr>
          <p:nvPr/>
        </p:nvPicPr>
        <p:blipFill>
          <a:blip r:embed="rId33"/>
          <a:srcRect l="16079" t="15934" r="17364" b="2951"/>
          <a:stretch>
            <a:fillRect/>
          </a:stretch>
        </p:blipFill>
        <p:spPr>
          <a:xfrm>
            <a:off x="4230880" y="3124851"/>
            <a:ext cx="3979071" cy="3701798"/>
          </a:xfrm>
          <a:prstGeom prst="rect">
            <a:avLst/>
          </a:prstGeom>
        </p:spPr>
      </p:pic>
      <p:pic>
        <p:nvPicPr>
          <p:cNvPr id="62" name="Рисунок 61">
            <a:extLst>
              <a:ext uri="{FF2B5EF4-FFF2-40B4-BE49-F238E27FC236}">
                <a16:creationId xmlns:a16="http://schemas.microsoft.com/office/drawing/2014/main" id="{0FD1B18E-2E34-4D69-9C1A-C9A75E837C8A}"/>
              </a:ext>
            </a:extLst>
          </p:cNvPr>
          <p:cNvPicPr>
            <a:picLocks noChangeAspect="1"/>
          </p:cNvPicPr>
          <p:nvPr/>
        </p:nvPicPr>
        <p:blipFill>
          <a:blip r:embed="rId34"/>
          <a:srcRect r="78535"/>
          <a:stretch>
            <a:fillRect/>
          </a:stretch>
        </p:blipFill>
        <p:spPr>
          <a:xfrm>
            <a:off x="8190698" y="3124850"/>
            <a:ext cx="1276361" cy="3627207"/>
          </a:xfrm>
          <a:prstGeom prst="rect">
            <a:avLst/>
          </a:prstGeom>
        </p:spPr>
      </p:pic>
      <p:pic>
        <p:nvPicPr>
          <p:cNvPr id="63" name="Рисунок 62">
            <a:extLst>
              <a:ext uri="{FF2B5EF4-FFF2-40B4-BE49-F238E27FC236}">
                <a16:creationId xmlns:a16="http://schemas.microsoft.com/office/drawing/2014/main" id="{1BF66E5B-E8F3-E17A-0C95-7CC1767DBB1F}"/>
              </a:ext>
            </a:extLst>
          </p:cNvPr>
          <p:cNvPicPr>
            <a:picLocks noChangeAspect="1"/>
          </p:cNvPicPr>
          <p:nvPr/>
        </p:nvPicPr>
        <p:blipFill>
          <a:blip r:embed="rId35"/>
          <a:stretch>
            <a:fillRect/>
          </a:stretch>
        </p:blipFill>
        <p:spPr>
          <a:xfrm>
            <a:off x="6960654" y="3222569"/>
            <a:ext cx="679294" cy="584508"/>
          </a:xfrm>
          <a:prstGeom prst="rect">
            <a:avLst/>
          </a:prstGeom>
        </p:spPr>
      </p:pic>
      <p:pic>
        <p:nvPicPr>
          <p:cNvPr id="65" name="Рисунок 64">
            <a:extLst>
              <a:ext uri="{FF2B5EF4-FFF2-40B4-BE49-F238E27FC236}">
                <a16:creationId xmlns:a16="http://schemas.microsoft.com/office/drawing/2014/main" id="{DB190D82-BB0E-63E3-53D3-2546DC9A7AF2}"/>
              </a:ext>
            </a:extLst>
          </p:cNvPr>
          <p:cNvPicPr>
            <a:picLocks noChangeAspect="1"/>
          </p:cNvPicPr>
          <p:nvPr/>
        </p:nvPicPr>
        <p:blipFill>
          <a:blip r:embed="rId36"/>
          <a:srcRect r="-12349" b="10272"/>
          <a:stretch>
            <a:fillRect/>
          </a:stretch>
        </p:blipFill>
        <p:spPr>
          <a:xfrm rot="16200000">
            <a:off x="5704516" y="3694893"/>
            <a:ext cx="246221" cy="1962624"/>
          </a:xfrm>
          <a:prstGeom prst="rect">
            <a:avLst/>
          </a:prstGeom>
        </p:spPr>
      </p:pic>
      <p:pic>
        <p:nvPicPr>
          <p:cNvPr id="66" name="Рисунок 65">
            <a:extLst>
              <a:ext uri="{FF2B5EF4-FFF2-40B4-BE49-F238E27FC236}">
                <a16:creationId xmlns:a16="http://schemas.microsoft.com/office/drawing/2014/main" id="{06FE6223-CB9B-9DE6-986D-CE0560BD7608}"/>
              </a:ext>
            </a:extLst>
          </p:cNvPr>
          <p:cNvPicPr>
            <a:picLocks noChangeAspect="1"/>
          </p:cNvPicPr>
          <p:nvPr/>
        </p:nvPicPr>
        <p:blipFill>
          <a:blip r:embed="rId37"/>
          <a:stretch>
            <a:fillRect/>
          </a:stretch>
        </p:blipFill>
        <p:spPr>
          <a:xfrm rot="16728680">
            <a:off x="5183893" y="3501406"/>
            <a:ext cx="483440" cy="785186"/>
          </a:xfrm>
          <a:prstGeom prst="rect">
            <a:avLst/>
          </a:prstGeom>
        </p:spPr>
      </p:pic>
      <p:pic>
        <p:nvPicPr>
          <p:cNvPr id="70" name="Рисунок 69">
            <a:extLst>
              <a:ext uri="{FF2B5EF4-FFF2-40B4-BE49-F238E27FC236}">
                <a16:creationId xmlns:a16="http://schemas.microsoft.com/office/drawing/2014/main" id="{6972D2D6-514A-04EF-EA5B-5C08FCB12EC1}"/>
              </a:ext>
            </a:extLst>
          </p:cNvPr>
          <p:cNvPicPr>
            <a:picLocks noChangeAspect="1"/>
          </p:cNvPicPr>
          <p:nvPr/>
        </p:nvPicPr>
        <p:blipFill>
          <a:blip r:embed="rId38"/>
          <a:stretch>
            <a:fillRect/>
          </a:stretch>
        </p:blipFill>
        <p:spPr>
          <a:xfrm>
            <a:off x="6264847" y="5026719"/>
            <a:ext cx="886984" cy="325670"/>
          </a:xfrm>
          <a:prstGeom prst="rect">
            <a:avLst/>
          </a:prstGeom>
        </p:spPr>
      </p:pic>
      <p:pic>
        <p:nvPicPr>
          <p:cNvPr id="64" name="Рисунок 63">
            <a:extLst>
              <a:ext uri="{FF2B5EF4-FFF2-40B4-BE49-F238E27FC236}">
                <a16:creationId xmlns:a16="http://schemas.microsoft.com/office/drawing/2014/main" id="{F07B54B8-6594-18AA-9183-452477880379}"/>
              </a:ext>
            </a:extLst>
          </p:cNvPr>
          <p:cNvPicPr>
            <a:picLocks noChangeAspect="1"/>
          </p:cNvPicPr>
          <p:nvPr/>
        </p:nvPicPr>
        <p:blipFill>
          <a:blip r:embed="rId39"/>
          <a:stretch>
            <a:fillRect/>
          </a:stretch>
        </p:blipFill>
        <p:spPr>
          <a:xfrm rot="16200000">
            <a:off x="3532571" y="1164265"/>
            <a:ext cx="3371380" cy="999831"/>
          </a:xfrm>
          <a:prstGeom prst="rect">
            <a:avLst/>
          </a:prstGeom>
        </p:spPr>
      </p:pic>
    </p:spTree>
    <p:extLst>
      <p:ext uri="{BB962C8B-B14F-4D97-AF65-F5344CB8AC3E}">
        <p14:creationId xmlns:p14="http://schemas.microsoft.com/office/powerpoint/2010/main" val="232173410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3451</TotalTime>
  <Words>2718</Words>
  <Application>Microsoft Office PowerPoint</Application>
  <PresentationFormat>Широкоэкранный</PresentationFormat>
  <Paragraphs>212</Paragraphs>
  <Slides>15</Slides>
  <Notes>6</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15</vt:i4>
      </vt:variant>
    </vt:vector>
  </HeadingPairs>
  <TitlesOfParts>
    <vt:vector size="23" baseType="lpstr">
      <vt:lpstr>Arial</vt:lpstr>
      <vt:lpstr>Bad Script</vt:lpstr>
      <vt:lpstr>Calibri</vt:lpstr>
      <vt:lpstr>Calibri Light</vt:lpstr>
      <vt:lpstr>Roboto Slab</vt:lpstr>
      <vt:lpstr>Symbol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Олег</dc:creator>
  <cp:lastModifiedBy>Олег</cp:lastModifiedBy>
  <cp:revision>25</cp:revision>
  <dcterms:created xsi:type="dcterms:W3CDTF">2026-03-01T11:56:22Z</dcterms:created>
  <dcterms:modified xsi:type="dcterms:W3CDTF">2026-04-06T15:15:06Z</dcterms:modified>
</cp:coreProperties>
</file>