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Work Sans Bold" panose="020B0604020202020204" charset="0"/>
      <p:regular r:id="rId11"/>
    </p:embeddedFont>
    <p:embeddedFont>
      <p:font typeface="Evolventa Bold" panose="020B0604020202020204" charset="0"/>
      <p:regular r:id="rId12"/>
    </p:embeddedFont>
    <p:embeddedFont>
      <p:font typeface="Evolventa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Evolventa Italics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1042" y="2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6740455" y="-130224"/>
            <a:ext cx="869053" cy="1860582"/>
            <a:chOff x="0" y="0"/>
            <a:chExt cx="228886" cy="4900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886" cy="490030"/>
            </a:xfrm>
            <a:custGeom>
              <a:avLst/>
              <a:gdLst/>
              <a:ahLst/>
              <a:cxnLst/>
              <a:rect l="l" t="t" r="r" b="b"/>
              <a:pathLst>
                <a:path w="228886" h="490030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375587"/>
                  </a:lnTo>
                  <a:cubicBezTo>
                    <a:pt x="228886" y="405939"/>
                    <a:pt x="216829" y="435048"/>
                    <a:pt x="195367" y="456510"/>
                  </a:cubicBezTo>
                  <a:cubicBezTo>
                    <a:pt x="173904" y="477972"/>
                    <a:pt x="144795" y="490030"/>
                    <a:pt x="114443" y="490030"/>
                  </a:cubicBezTo>
                  <a:lnTo>
                    <a:pt x="114443" y="490030"/>
                  </a:lnTo>
                  <a:cubicBezTo>
                    <a:pt x="84091" y="490030"/>
                    <a:pt x="54982" y="477972"/>
                    <a:pt x="33520" y="456510"/>
                  </a:cubicBezTo>
                  <a:cubicBezTo>
                    <a:pt x="12057" y="435048"/>
                    <a:pt x="0" y="405939"/>
                    <a:pt x="0" y="375587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47625" cap="rnd">
              <a:solidFill>
                <a:srgbClr val="1351AA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28886" cy="4995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124" y="-17853"/>
            <a:ext cx="9624326" cy="10304853"/>
            <a:chOff x="0" y="0"/>
            <a:chExt cx="2534802" cy="27140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34802" cy="2714035"/>
            </a:xfrm>
            <a:custGeom>
              <a:avLst/>
              <a:gdLst/>
              <a:ahLst/>
              <a:cxnLst/>
              <a:rect l="l" t="t" r="r" b="b"/>
              <a:pathLst>
                <a:path w="2534802" h="2714035">
                  <a:moveTo>
                    <a:pt x="0" y="0"/>
                  </a:moveTo>
                  <a:lnTo>
                    <a:pt x="2534802" y="0"/>
                  </a:lnTo>
                  <a:lnTo>
                    <a:pt x="2534802" y="2714035"/>
                  </a:lnTo>
                  <a:lnTo>
                    <a:pt x="0" y="2714035"/>
                  </a:lnTo>
                  <a:close/>
                </a:path>
              </a:pathLst>
            </a:custGeom>
            <a:solidFill>
              <a:srgbClr val="1351A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534802" cy="27235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268462" y="3302137"/>
            <a:ext cx="11495235" cy="7022964"/>
          </a:xfrm>
          <a:custGeom>
            <a:avLst/>
            <a:gdLst/>
            <a:ahLst/>
            <a:cxnLst/>
            <a:rect l="l" t="t" r="r" b="b"/>
            <a:pathLst>
              <a:path w="11495235" h="7658701">
                <a:moveTo>
                  <a:pt x="0" y="0"/>
                </a:moveTo>
                <a:lnTo>
                  <a:pt x="11495236" y="0"/>
                </a:lnTo>
                <a:lnTo>
                  <a:pt x="11495236" y="7658701"/>
                </a:lnTo>
                <a:lnTo>
                  <a:pt x="0" y="76587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b="-905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833814" y="4726903"/>
            <a:ext cx="2211105" cy="2587463"/>
          </a:xfrm>
          <a:custGeom>
            <a:avLst/>
            <a:gdLst/>
            <a:ahLst/>
            <a:cxnLst/>
            <a:rect l="l" t="t" r="r" b="b"/>
            <a:pathLst>
              <a:path w="2211105" h="2587463">
                <a:moveTo>
                  <a:pt x="0" y="0"/>
                </a:moveTo>
                <a:lnTo>
                  <a:pt x="2211105" y="0"/>
                </a:lnTo>
                <a:lnTo>
                  <a:pt x="2211105" y="2587463"/>
                </a:lnTo>
                <a:lnTo>
                  <a:pt x="0" y="25874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34734" y="1317168"/>
            <a:ext cx="8409266" cy="3817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1"/>
              </a:lnSpc>
            </a:pPr>
            <a:r>
              <a:rPr lang="en-US" sz="5520" b="1" spc="-27">
                <a:solidFill>
                  <a:srgbClr val="E3E2DE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 Вплив єврейської культури на українську ментальність в межах Уманського району</a:t>
            </a:r>
          </a:p>
          <a:p>
            <a:pPr algn="ctr">
              <a:lnSpc>
                <a:spcPts val="5741"/>
              </a:lnSpc>
            </a:pPr>
            <a:endParaRPr lang="en-US" sz="5520" b="1" spc="-27">
              <a:solidFill>
                <a:srgbClr val="E3E2DE"/>
              </a:solidFill>
              <a:latin typeface="Evolventa Bold"/>
              <a:ea typeface="Evolventa Bold"/>
              <a:cs typeface="Evolventa Bold"/>
              <a:sym typeface="Evolventa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525190" y="6910506"/>
            <a:ext cx="2851388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400" i="1">
                <a:solidFill>
                  <a:srgbClr val="1351AA"/>
                </a:solidFill>
                <a:latin typeface="Evolventa Italics"/>
                <a:ea typeface="Evolventa Italics"/>
                <a:cs typeface="Evolventa Italics"/>
                <a:sym typeface="Evolventa Italics"/>
              </a:rPr>
              <a:t>АВТОР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25190" y="7304841"/>
            <a:ext cx="5728224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30"/>
              </a:lnSpc>
              <a:spcBef>
                <a:spcPct val="0"/>
              </a:spcBef>
            </a:pPr>
            <a:r>
              <a:rPr lang="en-US" sz="2700" b="1">
                <a:solidFill>
                  <a:srgbClr val="1351AA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Сидорова дарина Юріївна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538212" y="638109"/>
            <a:ext cx="1273538" cy="390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2026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703047" y="7888724"/>
            <a:ext cx="2738329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400" i="1" u="none" strike="noStrike">
                <a:solidFill>
                  <a:srgbClr val="1351AA"/>
                </a:solidFill>
                <a:latin typeface="Evolventa Italics"/>
                <a:ea typeface="Evolventa Italics"/>
                <a:cs typeface="Evolventa Italics"/>
                <a:sym typeface="Evolventa Italics"/>
              </a:rPr>
              <a:t>УЧЕНИЦЯ 8 КЛАСУ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89972" y="1668287"/>
            <a:ext cx="8115300" cy="3982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99"/>
              </a:lnSpc>
              <a:spcBef>
                <a:spcPct val="0"/>
              </a:spcBef>
            </a:pPr>
            <a:r>
              <a:rPr lang="en-US" sz="3399" u="none" strike="noStrike" spc="-186">
                <a:solidFill>
                  <a:srgbClr val="1351AA"/>
                </a:solidFill>
                <a:latin typeface="Evolventa"/>
                <a:ea typeface="Evolventa"/>
                <a:cs typeface="Evolventa"/>
                <a:sym typeface="Evolventa"/>
              </a:rPr>
              <a:t>Подібнянський заклад загальної середньої освіти І-ІII ступенів</a:t>
            </a:r>
          </a:p>
          <a:p>
            <a:pPr marL="0" lvl="0" indent="0" algn="ctr">
              <a:lnSpc>
                <a:spcPts val="3399"/>
              </a:lnSpc>
              <a:spcBef>
                <a:spcPct val="0"/>
              </a:spcBef>
            </a:pPr>
            <a:endParaRPr lang="en-US" sz="3399" u="none" strike="noStrike" spc="-186">
              <a:solidFill>
                <a:srgbClr val="1351AA"/>
              </a:solidFill>
              <a:latin typeface="Evolventa"/>
              <a:ea typeface="Evolventa"/>
              <a:cs typeface="Evolventa"/>
              <a:sym typeface="Evolventa"/>
            </a:endParaRPr>
          </a:p>
          <a:p>
            <a:pPr marL="0" lvl="0" indent="0" algn="ctr">
              <a:lnSpc>
                <a:spcPts val="3399"/>
              </a:lnSpc>
              <a:spcBef>
                <a:spcPct val="0"/>
              </a:spcBef>
            </a:pPr>
            <a:r>
              <a:rPr lang="en-US" sz="3399" u="none" strike="noStrike" spc="-186">
                <a:solidFill>
                  <a:srgbClr val="1351AA"/>
                </a:solidFill>
                <a:latin typeface="Evolventa"/>
                <a:ea typeface="Evolventa"/>
                <a:cs typeface="Evolventa"/>
                <a:sym typeface="Evolventa"/>
              </a:rPr>
              <a:t>Територіальне відділення Малої академії наук України</a:t>
            </a:r>
          </a:p>
          <a:p>
            <a:pPr marL="0" lvl="0" indent="0" algn="ctr">
              <a:lnSpc>
                <a:spcPts val="3399"/>
              </a:lnSpc>
              <a:spcBef>
                <a:spcPct val="0"/>
              </a:spcBef>
            </a:pPr>
            <a:r>
              <a:rPr lang="en-US" sz="3399" u="none" strike="noStrike" spc="-186">
                <a:solidFill>
                  <a:srgbClr val="1351AA"/>
                </a:solidFill>
                <a:latin typeface="Evolventa"/>
                <a:ea typeface="Evolventa"/>
                <a:cs typeface="Evolventa"/>
                <a:sym typeface="Evolventa"/>
              </a:rPr>
              <a:t>Маньківської селищної територіальної громади Черкаської області </a:t>
            </a:r>
          </a:p>
          <a:p>
            <a:pPr marL="0" lvl="0" indent="0" algn="ctr">
              <a:lnSpc>
                <a:spcPts val="3399"/>
              </a:lnSpc>
              <a:spcBef>
                <a:spcPct val="0"/>
              </a:spcBef>
            </a:pPr>
            <a:endParaRPr lang="en-US" sz="3399" u="none" strike="noStrike" spc="-186">
              <a:solidFill>
                <a:srgbClr val="1351AA"/>
              </a:solidFill>
              <a:latin typeface="Evolventa"/>
              <a:ea typeface="Evolventa"/>
              <a:cs typeface="Evolventa"/>
              <a:sym typeface="Evolventa"/>
            </a:endParaRPr>
          </a:p>
          <a:p>
            <a:pPr marL="0" lvl="0" indent="0" algn="ctr">
              <a:lnSpc>
                <a:spcPts val="3399"/>
              </a:lnSpc>
              <a:spcBef>
                <a:spcPct val="0"/>
              </a:spcBef>
            </a:pPr>
            <a:r>
              <a:rPr lang="en-US" sz="3399" u="none" strike="noStrike" spc="-186">
                <a:solidFill>
                  <a:srgbClr val="1351AA"/>
                </a:solidFill>
                <a:latin typeface="Evolventa"/>
                <a:ea typeface="Evolventa"/>
                <a:cs typeface="Evolventa"/>
                <a:sym typeface="Evolventa"/>
              </a:rPr>
              <a:t>село Подібна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74295" y="8459272"/>
            <a:ext cx="2851388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400" i="1">
                <a:solidFill>
                  <a:srgbClr val="1351AA"/>
                </a:solidFill>
                <a:latin typeface="Evolventa Italics"/>
                <a:ea typeface="Evolventa Italics"/>
                <a:cs typeface="Evolventa Italics"/>
                <a:sym typeface="Evolventa Italics"/>
              </a:rPr>
              <a:t>КЕРІВНИК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74295" y="8929177"/>
            <a:ext cx="5728224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30"/>
              </a:lnSpc>
              <a:spcBef>
                <a:spcPct val="0"/>
              </a:spcBef>
            </a:pPr>
            <a:r>
              <a:rPr lang="en-US" sz="2700" b="1">
                <a:solidFill>
                  <a:srgbClr val="1351AA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Єдіна Людмила Русланівна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048004" y="9492938"/>
            <a:ext cx="2393373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400" i="1">
                <a:solidFill>
                  <a:srgbClr val="1351AA"/>
                </a:solidFill>
                <a:latin typeface="Evolventa Italics"/>
                <a:ea typeface="Evolventa Italics"/>
                <a:cs typeface="Evolventa Italics"/>
                <a:sym typeface="Evolventa Italics"/>
              </a:rPr>
              <a:t>ВЧИТЕЛЬ ІСТОРІЇ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57616" y="3377190"/>
            <a:ext cx="11495235" cy="7658701"/>
          </a:xfrm>
          <a:custGeom>
            <a:avLst/>
            <a:gdLst/>
            <a:ahLst/>
            <a:cxnLst/>
            <a:rect l="l" t="t" r="r" b="b"/>
            <a:pathLst>
              <a:path w="11495235" h="7658701">
                <a:moveTo>
                  <a:pt x="0" y="0"/>
                </a:moveTo>
                <a:lnTo>
                  <a:pt x="11495236" y="0"/>
                </a:lnTo>
                <a:lnTo>
                  <a:pt x="11495236" y="7658700"/>
                </a:lnTo>
                <a:lnTo>
                  <a:pt x="0" y="7658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9038" y="1945282"/>
            <a:ext cx="15134375" cy="1912735"/>
            <a:chOff x="0" y="0"/>
            <a:chExt cx="20179166" cy="2550313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0179166" cy="2550313"/>
              <a:chOff x="0" y="0"/>
              <a:chExt cx="3439601" cy="434709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439601" cy="434709"/>
              </a:xfrm>
              <a:custGeom>
                <a:avLst/>
                <a:gdLst/>
                <a:ahLst/>
                <a:cxnLst/>
                <a:rect l="l" t="t" r="r" b="b"/>
                <a:pathLst>
                  <a:path w="3439601" h="434709">
                    <a:moveTo>
                      <a:pt x="26089" y="0"/>
                    </a:moveTo>
                    <a:lnTo>
                      <a:pt x="3413512" y="0"/>
                    </a:lnTo>
                    <a:cubicBezTo>
                      <a:pt x="3420431" y="0"/>
                      <a:pt x="3427067" y="2749"/>
                      <a:pt x="3431959" y="7641"/>
                    </a:cubicBezTo>
                    <a:cubicBezTo>
                      <a:pt x="3436852" y="12534"/>
                      <a:pt x="3439601" y="19170"/>
                      <a:pt x="3439601" y="26089"/>
                    </a:cubicBezTo>
                    <a:lnTo>
                      <a:pt x="3439601" y="408620"/>
                    </a:lnTo>
                    <a:cubicBezTo>
                      <a:pt x="3439601" y="423028"/>
                      <a:pt x="3427920" y="434709"/>
                      <a:pt x="3413512" y="434709"/>
                    </a:cubicBezTo>
                    <a:lnTo>
                      <a:pt x="26089" y="434709"/>
                    </a:lnTo>
                    <a:cubicBezTo>
                      <a:pt x="11680" y="434709"/>
                      <a:pt x="0" y="423028"/>
                      <a:pt x="0" y="408620"/>
                    </a:cubicBezTo>
                    <a:lnTo>
                      <a:pt x="0" y="26089"/>
                    </a:lnTo>
                    <a:cubicBezTo>
                      <a:pt x="0" y="11680"/>
                      <a:pt x="11680" y="0"/>
                      <a:pt x="26089" y="0"/>
                    </a:cubicBezTo>
                    <a:close/>
                  </a:path>
                </a:pathLst>
              </a:custGeom>
              <a:ln w="47625" cap="rnd">
                <a:solidFill>
                  <a:srgbClr val="E3E2DE"/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19050"/>
                <a:ext cx="3439601" cy="4537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70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81903" y="322234"/>
              <a:ext cx="19465359" cy="1867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99"/>
                </a:lnSpc>
                <a:spcBef>
                  <a:spcPct val="0"/>
                </a:spcBef>
              </a:pPr>
              <a:r>
                <a:rPr lang="en-US" sz="3399" u="none" strike="noStrike" spc="-129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Метою дослідження є визначення впливу єврейської культури, зокрема хасидизму, на формування ментальності населення Уманського району.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449993" y="5631065"/>
            <a:ext cx="15134375" cy="3627235"/>
            <a:chOff x="0" y="0"/>
            <a:chExt cx="20179166" cy="4836313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0179166" cy="4836313"/>
              <a:chOff x="0" y="0"/>
              <a:chExt cx="3439601" cy="82436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439601" cy="824364"/>
              </a:xfrm>
              <a:custGeom>
                <a:avLst/>
                <a:gdLst/>
                <a:ahLst/>
                <a:cxnLst/>
                <a:rect l="l" t="t" r="r" b="b"/>
                <a:pathLst>
                  <a:path w="3439601" h="824364">
                    <a:moveTo>
                      <a:pt x="26089" y="0"/>
                    </a:moveTo>
                    <a:lnTo>
                      <a:pt x="3413512" y="0"/>
                    </a:lnTo>
                    <a:cubicBezTo>
                      <a:pt x="3420431" y="0"/>
                      <a:pt x="3427067" y="2749"/>
                      <a:pt x="3431959" y="7641"/>
                    </a:cubicBezTo>
                    <a:cubicBezTo>
                      <a:pt x="3436852" y="12534"/>
                      <a:pt x="3439601" y="19170"/>
                      <a:pt x="3439601" y="26089"/>
                    </a:cubicBezTo>
                    <a:lnTo>
                      <a:pt x="3439601" y="798276"/>
                    </a:lnTo>
                    <a:cubicBezTo>
                      <a:pt x="3439601" y="805195"/>
                      <a:pt x="3436852" y="811831"/>
                      <a:pt x="3431959" y="816723"/>
                    </a:cubicBezTo>
                    <a:cubicBezTo>
                      <a:pt x="3427067" y="821616"/>
                      <a:pt x="3420431" y="824364"/>
                      <a:pt x="3413512" y="824364"/>
                    </a:cubicBezTo>
                    <a:lnTo>
                      <a:pt x="26089" y="824364"/>
                    </a:lnTo>
                    <a:cubicBezTo>
                      <a:pt x="11680" y="824364"/>
                      <a:pt x="0" y="812684"/>
                      <a:pt x="0" y="798276"/>
                    </a:cubicBezTo>
                    <a:lnTo>
                      <a:pt x="0" y="26089"/>
                    </a:lnTo>
                    <a:cubicBezTo>
                      <a:pt x="0" y="11680"/>
                      <a:pt x="11680" y="0"/>
                      <a:pt x="26089" y="0"/>
                    </a:cubicBezTo>
                    <a:close/>
                  </a:path>
                </a:pathLst>
              </a:custGeom>
              <a:ln w="47625" cap="rnd">
                <a:solidFill>
                  <a:srgbClr val="E3E2DE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19050"/>
                <a:ext cx="3439601" cy="84341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427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741008" y="607984"/>
              <a:ext cx="18697150" cy="35822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399"/>
                </a:lnSpc>
                <a:spcBef>
                  <a:spcPct val="0"/>
                </a:spcBef>
              </a:pPr>
              <a:r>
                <a:rPr lang="en-US" sz="3399" u="none" strike="noStrike" spc="-129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1. дослідити історичні передумови виникнення та розвитку хасидизму;</a:t>
              </a:r>
            </a:p>
            <a:p>
              <a:pPr marL="0" lvl="0" indent="0" algn="just">
                <a:lnSpc>
                  <a:spcPts val="3399"/>
                </a:lnSpc>
                <a:spcBef>
                  <a:spcPct val="0"/>
                </a:spcBef>
              </a:pPr>
              <a:r>
                <a:rPr lang="en-US" sz="3399" u="none" strike="noStrike" spc="-129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2. проаналізувати особливості взаємодії української та єврейської культур;</a:t>
              </a:r>
            </a:p>
            <a:p>
              <a:pPr marL="0" lvl="0" indent="0" algn="just">
                <a:lnSpc>
                  <a:spcPts val="3399"/>
                </a:lnSpc>
                <a:spcBef>
                  <a:spcPct val="0"/>
                </a:spcBef>
              </a:pPr>
              <a:r>
                <a:rPr lang="en-US" sz="3399" u="none" strike="noStrike" spc="-129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3. з’ясувати ставлення місцевого населення до хасидського паломництва.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19315" y="605620"/>
            <a:ext cx="9868267" cy="1150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94"/>
              </a:lnSpc>
              <a:spcBef>
                <a:spcPct val="0"/>
              </a:spcBef>
            </a:pPr>
            <a:r>
              <a:rPr lang="en-US" sz="6917" b="1" u="none" strike="noStrike" spc="-34">
                <a:solidFill>
                  <a:srgbClr val="E3E2DE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Мета дослідження: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296167"/>
            <a:ext cx="16674713" cy="812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010"/>
              </a:lnSpc>
              <a:spcBef>
                <a:spcPct val="0"/>
              </a:spcBef>
            </a:pPr>
            <a:r>
              <a:rPr lang="en-US" sz="4817" b="1" u="none" strike="noStrike" spc="-24">
                <a:solidFill>
                  <a:srgbClr val="E3E2DE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Для досягнення мети поставлено наступні завдання: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604568" y="777070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02</a:t>
            </a:r>
          </a:p>
        </p:txBody>
      </p:sp>
      <p:grpSp>
        <p:nvGrpSpPr>
          <p:cNvPr id="16" name="Group 16"/>
          <p:cNvGrpSpPr/>
          <p:nvPr/>
        </p:nvGrpSpPr>
        <p:grpSpPr>
          <a:xfrm rot="5400000">
            <a:off x="16818243" y="406233"/>
            <a:ext cx="552450" cy="979799"/>
            <a:chOff x="0" y="0"/>
            <a:chExt cx="189122" cy="33541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E3E2DE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438968" y="7972161"/>
            <a:ext cx="3315525" cy="2314839"/>
          </a:xfrm>
          <a:custGeom>
            <a:avLst/>
            <a:gdLst/>
            <a:ahLst/>
            <a:cxnLst/>
            <a:rect l="l" t="t" r="r" b="b"/>
            <a:pathLst>
              <a:path w="3315525" h="2314839">
                <a:moveTo>
                  <a:pt x="0" y="0"/>
                </a:moveTo>
                <a:lnTo>
                  <a:pt x="3315525" y="0"/>
                </a:lnTo>
                <a:lnTo>
                  <a:pt x="3315525" y="2314839"/>
                </a:lnTo>
                <a:lnTo>
                  <a:pt x="0" y="2314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6955172" y="262575"/>
            <a:ext cx="552450" cy="979799"/>
            <a:chOff x="0" y="0"/>
            <a:chExt cx="189122" cy="3354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E3E2D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41628"/>
            <a:ext cx="18288000" cy="3962691"/>
            <a:chOff x="0" y="0"/>
            <a:chExt cx="4816593" cy="10436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043672"/>
            </a:xfrm>
            <a:custGeom>
              <a:avLst/>
              <a:gdLst/>
              <a:ahLst/>
              <a:cxnLst/>
              <a:rect l="l" t="t" r="r" b="b"/>
              <a:pathLst>
                <a:path w="4816592" h="1043672">
                  <a:moveTo>
                    <a:pt x="0" y="0"/>
                  </a:moveTo>
                  <a:lnTo>
                    <a:pt x="4816592" y="0"/>
                  </a:lnTo>
                  <a:lnTo>
                    <a:pt x="4816592" y="1043672"/>
                  </a:lnTo>
                  <a:lnTo>
                    <a:pt x="0" y="1043672"/>
                  </a:lnTo>
                  <a:close/>
                </a:path>
              </a:pathLst>
            </a:custGeom>
            <a:solidFill>
              <a:srgbClr val="E3E2D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4816593" cy="1053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78683" y="2285837"/>
            <a:ext cx="9748544" cy="4874272"/>
            <a:chOff x="0" y="0"/>
            <a:chExt cx="812800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30" y="0"/>
                    <a:pt x="812800" y="90970"/>
                    <a:pt x="812800" y="203200"/>
                  </a:cubicBezTo>
                  <a:cubicBezTo>
                    <a:pt x="812800" y="315430"/>
                    <a:pt x="721830" y="406400"/>
                    <a:pt x="609600" y="406400"/>
                  </a:cubicBezTo>
                  <a:lnTo>
                    <a:pt x="203200" y="406400"/>
                  </a:lnTo>
                  <a:cubicBezTo>
                    <a:pt x="90970" y="406400"/>
                    <a:pt x="0" y="315430"/>
                    <a:pt x="0" y="203200"/>
                  </a:cubicBezTo>
                  <a:cubicBezTo>
                    <a:pt x="0" y="90970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2"/>
              <a:stretch>
                <a:fillRect t="-13114" b="-13114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80569" y="2765715"/>
            <a:ext cx="3536055" cy="3938604"/>
          </a:xfrm>
          <a:custGeom>
            <a:avLst/>
            <a:gdLst/>
            <a:ahLst/>
            <a:cxnLst/>
            <a:rect l="l" t="t" r="r" b="b"/>
            <a:pathLst>
              <a:path w="3536055" h="3938604">
                <a:moveTo>
                  <a:pt x="0" y="0"/>
                </a:moveTo>
                <a:lnTo>
                  <a:pt x="3536055" y="0"/>
                </a:lnTo>
                <a:lnTo>
                  <a:pt x="3536055" y="3938604"/>
                </a:lnTo>
                <a:lnTo>
                  <a:pt x="0" y="3938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999"/>
            </a:blip>
            <a:stretch>
              <a:fillRect l="-92471" t="-1512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720675" y="2765715"/>
            <a:ext cx="3567325" cy="3938604"/>
          </a:xfrm>
          <a:custGeom>
            <a:avLst/>
            <a:gdLst/>
            <a:ahLst/>
            <a:cxnLst/>
            <a:rect l="l" t="t" r="r" b="b"/>
            <a:pathLst>
              <a:path w="3567325" h="3938604">
                <a:moveTo>
                  <a:pt x="0" y="0"/>
                </a:moveTo>
                <a:lnTo>
                  <a:pt x="3567325" y="0"/>
                </a:lnTo>
                <a:lnTo>
                  <a:pt x="3567325" y="3938604"/>
                </a:lnTo>
                <a:lnTo>
                  <a:pt x="0" y="3938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999"/>
            </a:blip>
            <a:stretch>
              <a:fillRect t="-15649" r="-100000" b="-5039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84613" y="1206450"/>
            <a:ext cx="16718773" cy="94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45"/>
              </a:lnSpc>
              <a:spcBef>
                <a:spcPct val="0"/>
              </a:spcBef>
            </a:pPr>
            <a:r>
              <a:rPr lang="en-US" sz="5620" b="1" u="none" strike="noStrike" spc="-28">
                <a:solidFill>
                  <a:srgbClr val="E3E2DE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 Власні спостереження в ході дослідження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474434"/>
            <a:ext cx="16500863" cy="2009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31"/>
              </a:lnSpc>
              <a:spcBef>
                <a:spcPct val="0"/>
              </a:spcBef>
            </a:pPr>
            <a:r>
              <a:rPr lang="en-US" sz="3731">
                <a:solidFill>
                  <a:srgbClr val="E3E2DE"/>
                </a:solidFill>
                <a:latin typeface="Evolventa"/>
                <a:ea typeface="Evolventa"/>
                <a:cs typeface="Evolventa"/>
                <a:sym typeface="Evolventa"/>
              </a:rPr>
              <a:t>У</a:t>
            </a:r>
            <a:r>
              <a:rPr lang="en-US" sz="3731" u="none" strike="noStrike">
                <a:solidFill>
                  <a:srgbClr val="E3E2DE"/>
                </a:solidFill>
                <a:latin typeface="Evolventa"/>
                <a:ea typeface="Evolventa"/>
                <a:cs typeface="Evolventa"/>
                <a:sym typeface="Evolventa"/>
              </a:rPr>
              <a:t> ході анкетування встановлено, що всі респонденти (100%) обізнані про щорічне паломництво хасидів до міста Умань. Це свідчить про те, що явище має високий рівень публічності та є важливою складовою інформаційного і культурного простору регіону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741497" y="633413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74849" y="2910820"/>
            <a:ext cx="11213151" cy="7376180"/>
          </a:xfrm>
          <a:custGeom>
            <a:avLst/>
            <a:gdLst/>
            <a:ahLst/>
            <a:cxnLst/>
            <a:rect l="l" t="t" r="r" b="b"/>
            <a:pathLst>
              <a:path w="11213151" h="7376180">
                <a:moveTo>
                  <a:pt x="0" y="0"/>
                </a:moveTo>
                <a:lnTo>
                  <a:pt x="11213151" y="0"/>
                </a:lnTo>
                <a:lnTo>
                  <a:pt x="11213151" y="7376180"/>
                </a:lnTo>
                <a:lnTo>
                  <a:pt x="0" y="7376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</a:blip>
            <a:stretch>
              <a:fillRect r="-2515" b="-383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161438" y="476250"/>
            <a:ext cx="5806288" cy="8291212"/>
            <a:chOff x="0" y="0"/>
            <a:chExt cx="12749938" cy="182065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49938" cy="18206546"/>
            </a:xfrm>
            <a:custGeom>
              <a:avLst/>
              <a:gdLst/>
              <a:ahLst/>
              <a:cxnLst/>
              <a:rect l="l" t="t" r="r" b="b"/>
              <a:pathLst>
                <a:path w="12749938" h="18206546">
                  <a:moveTo>
                    <a:pt x="11693193" y="2003457"/>
                  </a:moveTo>
                  <a:lnTo>
                    <a:pt x="11509478" y="2003457"/>
                  </a:lnTo>
                  <a:lnTo>
                    <a:pt x="11509478" y="1798001"/>
                  </a:lnTo>
                  <a:cubicBezTo>
                    <a:pt x="11509478" y="1321141"/>
                    <a:pt x="11376821" y="863812"/>
                    <a:pt x="11140687" y="526621"/>
                  </a:cubicBezTo>
                  <a:cubicBezTo>
                    <a:pt x="10904555" y="189430"/>
                    <a:pt x="10584290" y="-1"/>
                    <a:pt x="10250347" y="0"/>
                  </a:cubicBezTo>
                  <a:lnTo>
                    <a:pt x="2499590" y="0"/>
                  </a:lnTo>
                  <a:cubicBezTo>
                    <a:pt x="2165648" y="0"/>
                    <a:pt x="1845383" y="189431"/>
                    <a:pt x="1609250" y="526622"/>
                  </a:cubicBezTo>
                  <a:cubicBezTo>
                    <a:pt x="1373117" y="863812"/>
                    <a:pt x="1240459" y="1321141"/>
                    <a:pt x="1240459" y="1798001"/>
                  </a:cubicBezTo>
                  <a:lnTo>
                    <a:pt x="1240459" y="2003457"/>
                  </a:lnTo>
                  <a:lnTo>
                    <a:pt x="1056744" y="2003457"/>
                  </a:lnTo>
                  <a:cubicBezTo>
                    <a:pt x="776478" y="2003457"/>
                    <a:pt x="507691" y="2162440"/>
                    <a:pt x="309513" y="2445433"/>
                  </a:cubicBezTo>
                  <a:cubicBezTo>
                    <a:pt x="111335" y="2728426"/>
                    <a:pt x="0" y="3112247"/>
                    <a:pt x="0" y="3512459"/>
                  </a:cubicBezTo>
                  <a:lnTo>
                    <a:pt x="0" y="14694088"/>
                  </a:lnTo>
                  <a:cubicBezTo>
                    <a:pt x="0" y="15094299"/>
                    <a:pt x="111335" y="15478120"/>
                    <a:pt x="309513" y="15761112"/>
                  </a:cubicBezTo>
                  <a:cubicBezTo>
                    <a:pt x="507691" y="16044104"/>
                    <a:pt x="776478" y="16203089"/>
                    <a:pt x="1056744" y="16203087"/>
                  </a:cubicBezTo>
                  <a:lnTo>
                    <a:pt x="1240459" y="16203087"/>
                  </a:lnTo>
                  <a:lnTo>
                    <a:pt x="1240459" y="16408544"/>
                  </a:lnTo>
                  <a:cubicBezTo>
                    <a:pt x="1240460" y="17401553"/>
                    <a:pt x="1804192" y="18206546"/>
                    <a:pt x="2499590" y="18206546"/>
                  </a:cubicBezTo>
                  <a:lnTo>
                    <a:pt x="10250347" y="18206546"/>
                  </a:lnTo>
                  <a:cubicBezTo>
                    <a:pt x="10584290" y="18206546"/>
                    <a:pt x="10904555" y="18017114"/>
                    <a:pt x="11140687" y="17679925"/>
                  </a:cubicBezTo>
                  <a:cubicBezTo>
                    <a:pt x="11376820" y="17342734"/>
                    <a:pt x="11509478" y="16885405"/>
                    <a:pt x="11509478" y="16408544"/>
                  </a:cubicBezTo>
                  <a:lnTo>
                    <a:pt x="11509478" y="16203087"/>
                  </a:lnTo>
                  <a:lnTo>
                    <a:pt x="11693193" y="16203087"/>
                  </a:lnTo>
                  <a:cubicBezTo>
                    <a:pt x="11973460" y="16203087"/>
                    <a:pt x="12242247" y="16044104"/>
                    <a:pt x="12440425" y="15761111"/>
                  </a:cubicBezTo>
                  <a:cubicBezTo>
                    <a:pt x="12638602" y="15478120"/>
                    <a:pt x="12749938" y="15094299"/>
                    <a:pt x="12749938" y="14694088"/>
                  </a:cubicBezTo>
                  <a:lnTo>
                    <a:pt x="12749938" y="3512459"/>
                  </a:lnTo>
                  <a:cubicBezTo>
                    <a:pt x="12749938" y="3112247"/>
                    <a:pt x="12638602" y="2728426"/>
                    <a:pt x="12440425" y="2445433"/>
                  </a:cubicBezTo>
                  <a:cubicBezTo>
                    <a:pt x="12242247" y="2162441"/>
                    <a:pt x="11973460" y="2003457"/>
                    <a:pt x="11693193" y="2003457"/>
                  </a:cubicBezTo>
                  <a:close/>
                </a:path>
              </a:pathLst>
            </a:custGeom>
            <a:solidFill>
              <a:srgbClr val="1351AA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89649" y="752475"/>
            <a:ext cx="6372027" cy="9099072"/>
            <a:chOff x="0" y="0"/>
            <a:chExt cx="12749938" cy="182065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749938" cy="18206546"/>
            </a:xfrm>
            <a:custGeom>
              <a:avLst/>
              <a:gdLst/>
              <a:ahLst/>
              <a:cxnLst/>
              <a:rect l="l" t="t" r="r" b="b"/>
              <a:pathLst>
                <a:path w="12749938" h="18206546">
                  <a:moveTo>
                    <a:pt x="11693193" y="2003457"/>
                  </a:moveTo>
                  <a:lnTo>
                    <a:pt x="11509478" y="2003457"/>
                  </a:lnTo>
                  <a:lnTo>
                    <a:pt x="11509478" y="1798001"/>
                  </a:lnTo>
                  <a:cubicBezTo>
                    <a:pt x="11509478" y="1321141"/>
                    <a:pt x="11376821" y="863812"/>
                    <a:pt x="11140687" y="526621"/>
                  </a:cubicBezTo>
                  <a:cubicBezTo>
                    <a:pt x="10904555" y="189430"/>
                    <a:pt x="10584290" y="-1"/>
                    <a:pt x="10250347" y="0"/>
                  </a:cubicBezTo>
                  <a:lnTo>
                    <a:pt x="2499590" y="0"/>
                  </a:lnTo>
                  <a:cubicBezTo>
                    <a:pt x="2165648" y="0"/>
                    <a:pt x="1845383" y="189431"/>
                    <a:pt x="1609250" y="526622"/>
                  </a:cubicBezTo>
                  <a:cubicBezTo>
                    <a:pt x="1373117" y="863812"/>
                    <a:pt x="1240459" y="1321141"/>
                    <a:pt x="1240459" y="1798001"/>
                  </a:cubicBezTo>
                  <a:lnTo>
                    <a:pt x="1240459" y="2003457"/>
                  </a:lnTo>
                  <a:lnTo>
                    <a:pt x="1056744" y="2003457"/>
                  </a:lnTo>
                  <a:cubicBezTo>
                    <a:pt x="776478" y="2003457"/>
                    <a:pt x="507691" y="2162440"/>
                    <a:pt x="309513" y="2445433"/>
                  </a:cubicBezTo>
                  <a:cubicBezTo>
                    <a:pt x="111335" y="2728426"/>
                    <a:pt x="0" y="3112247"/>
                    <a:pt x="0" y="3512459"/>
                  </a:cubicBezTo>
                  <a:lnTo>
                    <a:pt x="0" y="14694088"/>
                  </a:lnTo>
                  <a:cubicBezTo>
                    <a:pt x="0" y="15094299"/>
                    <a:pt x="111335" y="15478120"/>
                    <a:pt x="309513" y="15761112"/>
                  </a:cubicBezTo>
                  <a:cubicBezTo>
                    <a:pt x="507691" y="16044104"/>
                    <a:pt x="776478" y="16203089"/>
                    <a:pt x="1056744" y="16203087"/>
                  </a:cubicBezTo>
                  <a:lnTo>
                    <a:pt x="1240459" y="16203087"/>
                  </a:lnTo>
                  <a:lnTo>
                    <a:pt x="1240459" y="16408544"/>
                  </a:lnTo>
                  <a:cubicBezTo>
                    <a:pt x="1240460" y="17401553"/>
                    <a:pt x="1804192" y="18206546"/>
                    <a:pt x="2499590" y="18206546"/>
                  </a:cubicBezTo>
                  <a:lnTo>
                    <a:pt x="10250347" y="18206546"/>
                  </a:lnTo>
                  <a:cubicBezTo>
                    <a:pt x="10584290" y="18206546"/>
                    <a:pt x="10904555" y="18017114"/>
                    <a:pt x="11140687" y="17679925"/>
                  </a:cubicBezTo>
                  <a:cubicBezTo>
                    <a:pt x="11376820" y="17342734"/>
                    <a:pt x="11509478" y="16885405"/>
                    <a:pt x="11509478" y="16408544"/>
                  </a:cubicBezTo>
                  <a:lnTo>
                    <a:pt x="11509478" y="16203087"/>
                  </a:lnTo>
                  <a:lnTo>
                    <a:pt x="11693193" y="16203087"/>
                  </a:lnTo>
                  <a:cubicBezTo>
                    <a:pt x="11973460" y="16203087"/>
                    <a:pt x="12242247" y="16044104"/>
                    <a:pt x="12440425" y="15761111"/>
                  </a:cubicBezTo>
                  <a:cubicBezTo>
                    <a:pt x="12638602" y="15478120"/>
                    <a:pt x="12749938" y="15094299"/>
                    <a:pt x="12749938" y="14694088"/>
                  </a:cubicBezTo>
                  <a:lnTo>
                    <a:pt x="12749938" y="3512459"/>
                  </a:lnTo>
                  <a:cubicBezTo>
                    <a:pt x="12749938" y="3112247"/>
                    <a:pt x="12638602" y="2728426"/>
                    <a:pt x="12440425" y="2445433"/>
                  </a:cubicBezTo>
                  <a:cubicBezTo>
                    <a:pt x="12242247" y="2162441"/>
                    <a:pt x="11973460" y="2003457"/>
                    <a:pt x="11693193" y="2003457"/>
                  </a:cubicBezTo>
                  <a:close/>
                </a:path>
              </a:pathLst>
            </a:custGeom>
            <a:blipFill>
              <a:blip r:embed="rId3"/>
              <a:stretch>
                <a:fillRect t="-2554" b="-2554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5400000">
            <a:off x="17045625" y="262575"/>
            <a:ext cx="552450" cy="979799"/>
            <a:chOff x="0" y="0"/>
            <a:chExt cx="189122" cy="3354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831951" y="633413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79370" y="2493665"/>
            <a:ext cx="7342480" cy="6273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9"/>
              </a:lnSpc>
              <a:spcBef>
                <a:spcPct val="0"/>
              </a:spcBef>
            </a:pPr>
            <a:r>
              <a:rPr lang="en-US" sz="3249">
                <a:solidFill>
                  <a:srgbClr val="1351AA"/>
                </a:solidFill>
                <a:latin typeface="Evolventa"/>
                <a:ea typeface="Evolventa"/>
                <a:cs typeface="Evolventa"/>
                <a:sym typeface="Evolventa"/>
              </a:rPr>
              <a:t>Результати</a:t>
            </a:r>
            <a:r>
              <a:rPr lang="en-US" sz="3249" u="none" strike="noStrike">
                <a:solidFill>
                  <a:srgbClr val="1351AA"/>
                </a:solidFill>
                <a:latin typeface="Evolventa"/>
                <a:ea typeface="Evolventa"/>
                <a:cs typeface="Evolventa"/>
                <a:sym typeface="Evolventa"/>
              </a:rPr>
              <a:t> опитування показали, що 60% респондентів мають позитивне ставлення до приїзду хасидів, 27% – нейтральне, і лише 13% – негативне. Отримані дані дозволяють стверджувати, що у громаді переважає толерантне або лояльне ставлення до представників іншої культури. Водночас наявність певного відсотка негативних оцінок вказує на існування соціальної напруги, яка є природною в умовах інтенсивної міжкультурної взаємодії.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78474" y="904875"/>
            <a:ext cx="5744273" cy="124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14"/>
              </a:lnSpc>
              <a:spcBef>
                <a:spcPct val="0"/>
              </a:spcBef>
            </a:pPr>
            <a:r>
              <a:rPr lang="en-US" sz="7417" b="1" spc="-37">
                <a:solidFill>
                  <a:srgbClr val="1351AA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Опитування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1066429"/>
            <a:ext cx="17259300" cy="11353429"/>
          </a:xfrm>
          <a:custGeom>
            <a:avLst/>
            <a:gdLst/>
            <a:ahLst/>
            <a:cxnLst/>
            <a:rect l="l" t="t" r="r" b="b"/>
            <a:pathLst>
              <a:path w="17259300" h="11353429">
                <a:moveTo>
                  <a:pt x="0" y="0"/>
                </a:moveTo>
                <a:lnTo>
                  <a:pt x="17259300" y="0"/>
                </a:lnTo>
                <a:lnTo>
                  <a:pt x="17259300" y="11353429"/>
                </a:lnTo>
                <a:lnTo>
                  <a:pt x="0" y="113534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</a:blip>
            <a:stretch>
              <a:fillRect r="-2515" b="-383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764920" y="752475"/>
            <a:ext cx="9041763" cy="5612745"/>
            <a:chOff x="0" y="0"/>
            <a:chExt cx="2381370" cy="14782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81370" cy="1478254"/>
            </a:xfrm>
            <a:custGeom>
              <a:avLst/>
              <a:gdLst/>
              <a:ahLst/>
              <a:cxnLst/>
              <a:rect l="l" t="t" r="r" b="b"/>
              <a:pathLst>
                <a:path w="2381370" h="1478254">
                  <a:moveTo>
                    <a:pt x="43668" y="0"/>
                  </a:moveTo>
                  <a:lnTo>
                    <a:pt x="2337701" y="0"/>
                  </a:lnTo>
                  <a:cubicBezTo>
                    <a:pt x="2361819" y="0"/>
                    <a:pt x="2381370" y="19551"/>
                    <a:pt x="2381370" y="43668"/>
                  </a:cubicBezTo>
                  <a:lnTo>
                    <a:pt x="2381370" y="1434586"/>
                  </a:lnTo>
                  <a:cubicBezTo>
                    <a:pt x="2381370" y="1446167"/>
                    <a:pt x="2376769" y="1457274"/>
                    <a:pt x="2368580" y="1465464"/>
                  </a:cubicBezTo>
                  <a:cubicBezTo>
                    <a:pt x="2360390" y="1473653"/>
                    <a:pt x="2349283" y="1478254"/>
                    <a:pt x="2337701" y="1478254"/>
                  </a:cubicBezTo>
                  <a:lnTo>
                    <a:pt x="43668" y="1478254"/>
                  </a:lnTo>
                  <a:cubicBezTo>
                    <a:pt x="19551" y="1478254"/>
                    <a:pt x="0" y="1458703"/>
                    <a:pt x="0" y="1434586"/>
                  </a:cubicBezTo>
                  <a:lnTo>
                    <a:pt x="0" y="43668"/>
                  </a:lnTo>
                  <a:cubicBezTo>
                    <a:pt x="0" y="19551"/>
                    <a:pt x="19551" y="0"/>
                    <a:pt x="43668" y="0"/>
                  </a:cubicBezTo>
                  <a:close/>
                </a:path>
              </a:pathLst>
            </a:custGeom>
            <a:solidFill>
              <a:srgbClr val="1351A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381370" cy="14877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7045625" y="262575"/>
            <a:ext cx="552450" cy="979799"/>
            <a:chOff x="0" y="0"/>
            <a:chExt cx="189122" cy="3354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003880" y="5852783"/>
            <a:ext cx="6598606" cy="3299303"/>
          </a:xfrm>
          <a:custGeom>
            <a:avLst/>
            <a:gdLst/>
            <a:ahLst/>
            <a:cxnLst/>
            <a:rect l="l" t="t" r="r" b="b"/>
            <a:pathLst>
              <a:path w="6598606" h="3299303">
                <a:moveTo>
                  <a:pt x="0" y="0"/>
                </a:moveTo>
                <a:lnTo>
                  <a:pt x="6598606" y="0"/>
                </a:lnTo>
                <a:lnTo>
                  <a:pt x="6598606" y="3299303"/>
                </a:lnTo>
                <a:lnTo>
                  <a:pt x="0" y="32993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258038" y="6365220"/>
            <a:ext cx="6055528" cy="3396361"/>
          </a:xfrm>
          <a:custGeom>
            <a:avLst/>
            <a:gdLst/>
            <a:ahLst/>
            <a:cxnLst/>
            <a:rect l="l" t="t" r="r" b="b"/>
            <a:pathLst>
              <a:path w="6055528" h="3396361">
                <a:moveTo>
                  <a:pt x="0" y="0"/>
                </a:moveTo>
                <a:lnTo>
                  <a:pt x="6055527" y="0"/>
                </a:lnTo>
                <a:lnTo>
                  <a:pt x="6055527" y="3396361"/>
                </a:lnTo>
                <a:lnTo>
                  <a:pt x="0" y="33963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028700" y="5852783"/>
            <a:ext cx="6055528" cy="3396361"/>
          </a:xfrm>
          <a:custGeom>
            <a:avLst/>
            <a:gdLst/>
            <a:ahLst/>
            <a:cxnLst/>
            <a:rect l="l" t="t" r="r" b="b"/>
            <a:pathLst>
              <a:path w="6055528" h="3396361">
                <a:moveTo>
                  <a:pt x="0" y="0"/>
                </a:moveTo>
                <a:lnTo>
                  <a:pt x="6055528" y="0"/>
                </a:lnTo>
                <a:lnTo>
                  <a:pt x="6055528" y="3396362"/>
                </a:lnTo>
                <a:lnTo>
                  <a:pt x="0" y="33963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431" b="-30289"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12"/>
          <p:cNvSpPr txBox="1"/>
          <p:nvPr/>
        </p:nvSpPr>
        <p:spPr>
          <a:xfrm>
            <a:off x="5351268" y="1217286"/>
            <a:ext cx="7869068" cy="4635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9"/>
              </a:lnSpc>
              <a:spcBef>
                <a:spcPct val="0"/>
              </a:spcBef>
            </a:pPr>
            <a:r>
              <a:rPr lang="en-US" sz="3249">
                <a:solidFill>
                  <a:srgbClr val="E3E2DE"/>
                </a:solidFill>
                <a:latin typeface="Evolventa"/>
                <a:ea typeface="Evolventa"/>
                <a:cs typeface="Evolventa"/>
                <a:sym typeface="Evolventa"/>
              </a:rPr>
              <a:t>П</a:t>
            </a:r>
            <a:r>
              <a:rPr lang="en-US" sz="3249" u="none" strike="noStrike">
                <a:solidFill>
                  <a:srgbClr val="E3E2DE"/>
                </a:solidFill>
                <a:latin typeface="Evolventa"/>
                <a:ea typeface="Evolventa"/>
                <a:cs typeface="Evolventa"/>
                <a:sym typeface="Evolventa"/>
              </a:rPr>
              <a:t>онад половина респондентів (53%) відзначили, що під час паломництва змінюється поведінка місцевого населення. Зокрема, це проявляється у підвищенні рівня терпимості, готовності до взаємодії та адаптації до нових умов. Водночас 33% не помітили таких змін, що може свідчити про різний рівень включеності людей у міжкультурний контакт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831951" y="633413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05</a:t>
            </a:r>
          </a:p>
        </p:txBody>
      </p:sp>
      <p:sp>
        <p:nvSpPr>
          <p:cNvPr id="14" name="Freeform 14"/>
          <p:cNvSpPr/>
          <p:nvPr/>
        </p:nvSpPr>
        <p:spPr>
          <a:xfrm>
            <a:off x="1200003" y="476250"/>
            <a:ext cx="2471200" cy="2855378"/>
          </a:xfrm>
          <a:custGeom>
            <a:avLst/>
            <a:gdLst/>
            <a:ahLst/>
            <a:cxnLst/>
            <a:rect l="l" t="t" r="r" b="b"/>
            <a:pathLst>
              <a:path w="2471200" h="2855378">
                <a:moveTo>
                  <a:pt x="0" y="0"/>
                </a:moveTo>
                <a:lnTo>
                  <a:pt x="2471200" y="0"/>
                </a:lnTo>
                <a:lnTo>
                  <a:pt x="2471200" y="2855378"/>
                </a:lnTo>
                <a:lnTo>
                  <a:pt x="0" y="28553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1000"/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7045625" y="262575"/>
            <a:ext cx="552450" cy="979799"/>
            <a:chOff x="0" y="0"/>
            <a:chExt cx="189122" cy="3354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E3E2D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734940" y="2242600"/>
            <a:ext cx="6818119" cy="680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81"/>
              </a:lnSpc>
              <a:spcBef>
                <a:spcPct val="0"/>
              </a:spcBef>
            </a:pPr>
            <a:r>
              <a:rPr lang="en-US" sz="3781">
                <a:solidFill>
                  <a:srgbClr val="E3E2DE"/>
                </a:solidFill>
                <a:latin typeface="Evolventa"/>
                <a:ea typeface="Evolventa"/>
                <a:cs typeface="Evolventa"/>
                <a:sym typeface="Evolventa"/>
              </a:rPr>
              <a:t>Під</a:t>
            </a:r>
            <a:r>
              <a:rPr lang="en-US" sz="3781" u="none" strike="noStrike">
                <a:solidFill>
                  <a:srgbClr val="E3E2DE"/>
                </a:solidFill>
                <a:latin typeface="Evolventa"/>
                <a:ea typeface="Evolventa"/>
                <a:cs typeface="Evolventa"/>
                <a:sym typeface="Evolventa"/>
              </a:rPr>
              <a:t> час спостереження за життям міста у період святкування Рош га-Шана, пов’язаного з паломництвом до могили Нахман із Брацлава, було встановлено, що місто зазнає значної трансформації. Різко зростає кількість людей, з’являється велика кількість іноземців, а мовне середовище стає багатомовним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18844" y="3300030"/>
            <a:ext cx="4980577" cy="4448647"/>
            <a:chOff x="0" y="0"/>
            <a:chExt cx="18043892" cy="161167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043892" cy="16116788"/>
            </a:xfrm>
            <a:custGeom>
              <a:avLst/>
              <a:gdLst/>
              <a:ahLst/>
              <a:cxnLst/>
              <a:rect l="l" t="t" r="r" b="b"/>
              <a:pathLst>
                <a:path w="18043892" h="16116788">
                  <a:moveTo>
                    <a:pt x="16548373" y="1773499"/>
                  </a:moveTo>
                  <a:lnTo>
                    <a:pt x="16288376" y="1773499"/>
                  </a:lnTo>
                  <a:lnTo>
                    <a:pt x="16288376" y="1591625"/>
                  </a:lnTo>
                  <a:cubicBezTo>
                    <a:pt x="16288376" y="1169500"/>
                    <a:pt x="16100637" y="764663"/>
                    <a:pt x="15766459" y="466175"/>
                  </a:cubicBezTo>
                  <a:cubicBezTo>
                    <a:pt x="15432280" y="167687"/>
                    <a:pt x="14979036" y="-1"/>
                    <a:pt x="14506437" y="0"/>
                  </a:cubicBezTo>
                  <a:lnTo>
                    <a:pt x="3537455" y="0"/>
                  </a:lnTo>
                  <a:cubicBezTo>
                    <a:pt x="3064855" y="0"/>
                    <a:pt x="2611612" y="167688"/>
                    <a:pt x="2277433" y="466176"/>
                  </a:cubicBezTo>
                  <a:cubicBezTo>
                    <a:pt x="1943255" y="764663"/>
                    <a:pt x="1755515" y="1169500"/>
                    <a:pt x="1755515" y="1591625"/>
                  </a:cubicBezTo>
                  <a:lnTo>
                    <a:pt x="1755515" y="1773499"/>
                  </a:lnTo>
                  <a:lnTo>
                    <a:pt x="1495520" y="1773499"/>
                  </a:lnTo>
                  <a:cubicBezTo>
                    <a:pt x="1098883" y="1773499"/>
                    <a:pt x="718491" y="1914234"/>
                    <a:pt x="438027" y="2164745"/>
                  </a:cubicBezTo>
                  <a:cubicBezTo>
                    <a:pt x="157563" y="2415256"/>
                    <a:pt x="0" y="2755022"/>
                    <a:pt x="0" y="3109297"/>
                  </a:cubicBezTo>
                  <a:lnTo>
                    <a:pt x="0" y="13007491"/>
                  </a:lnTo>
                  <a:cubicBezTo>
                    <a:pt x="0" y="13361766"/>
                    <a:pt x="157563" y="13701533"/>
                    <a:pt x="438027" y="13952043"/>
                  </a:cubicBezTo>
                  <a:cubicBezTo>
                    <a:pt x="718491" y="14202553"/>
                    <a:pt x="1098883" y="14343289"/>
                    <a:pt x="1495520" y="14343287"/>
                  </a:cubicBezTo>
                  <a:lnTo>
                    <a:pt x="1755515" y="14343287"/>
                  </a:lnTo>
                  <a:lnTo>
                    <a:pt x="1755515" y="14525163"/>
                  </a:lnTo>
                  <a:cubicBezTo>
                    <a:pt x="1755516" y="15404193"/>
                    <a:pt x="2553318" y="16116788"/>
                    <a:pt x="3537455" y="16116788"/>
                  </a:cubicBezTo>
                  <a:lnTo>
                    <a:pt x="14506437" y="16116788"/>
                  </a:lnTo>
                  <a:cubicBezTo>
                    <a:pt x="14979036" y="16116788"/>
                    <a:pt x="15432280" y="15949099"/>
                    <a:pt x="15766459" y="15650614"/>
                  </a:cubicBezTo>
                  <a:cubicBezTo>
                    <a:pt x="16100637" y="15352125"/>
                    <a:pt x="16288376" y="14947288"/>
                    <a:pt x="16288376" y="14525163"/>
                  </a:cubicBezTo>
                  <a:lnTo>
                    <a:pt x="16288376" y="14343287"/>
                  </a:lnTo>
                  <a:lnTo>
                    <a:pt x="16548373" y="14343287"/>
                  </a:lnTo>
                  <a:cubicBezTo>
                    <a:pt x="16945009" y="14343287"/>
                    <a:pt x="17325400" y="14202552"/>
                    <a:pt x="17605866" y="13952041"/>
                  </a:cubicBezTo>
                  <a:cubicBezTo>
                    <a:pt x="17886330" y="13701533"/>
                    <a:pt x="18043892" y="13361766"/>
                    <a:pt x="18043892" y="13007491"/>
                  </a:cubicBezTo>
                  <a:lnTo>
                    <a:pt x="18043892" y="3109297"/>
                  </a:lnTo>
                  <a:cubicBezTo>
                    <a:pt x="18043892" y="2755022"/>
                    <a:pt x="17886330" y="2415256"/>
                    <a:pt x="17605866" y="2164745"/>
                  </a:cubicBezTo>
                  <a:cubicBezTo>
                    <a:pt x="17325400" y="1914235"/>
                    <a:pt x="16945009" y="1773499"/>
                    <a:pt x="16548373" y="1773499"/>
                  </a:cubicBezTo>
                  <a:close/>
                </a:path>
              </a:pathLst>
            </a:custGeom>
            <a:blipFill>
              <a:blip r:embed="rId2"/>
              <a:stretch>
                <a:fillRect l="-38435" r="-3843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2791185" y="3300030"/>
            <a:ext cx="4980577" cy="4448647"/>
            <a:chOff x="0" y="0"/>
            <a:chExt cx="18043892" cy="161167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043892" cy="16116788"/>
            </a:xfrm>
            <a:custGeom>
              <a:avLst/>
              <a:gdLst/>
              <a:ahLst/>
              <a:cxnLst/>
              <a:rect l="l" t="t" r="r" b="b"/>
              <a:pathLst>
                <a:path w="18043892" h="16116788">
                  <a:moveTo>
                    <a:pt x="16548373" y="1773499"/>
                  </a:moveTo>
                  <a:lnTo>
                    <a:pt x="16288376" y="1773499"/>
                  </a:lnTo>
                  <a:lnTo>
                    <a:pt x="16288376" y="1591625"/>
                  </a:lnTo>
                  <a:cubicBezTo>
                    <a:pt x="16288376" y="1169500"/>
                    <a:pt x="16100637" y="764663"/>
                    <a:pt x="15766459" y="466175"/>
                  </a:cubicBezTo>
                  <a:cubicBezTo>
                    <a:pt x="15432280" y="167687"/>
                    <a:pt x="14979036" y="-1"/>
                    <a:pt x="14506437" y="0"/>
                  </a:cubicBezTo>
                  <a:lnTo>
                    <a:pt x="3537455" y="0"/>
                  </a:lnTo>
                  <a:cubicBezTo>
                    <a:pt x="3064855" y="0"/>
                    <a:pt x="2611612" y="167688"/>
                    <a:pt x="2277433" y="466176"/>
                  </a:cubicBezTo>
                  <a:cubicBezTo>
                    <a:pt x="1943255" y="764663"/>
                    <a:pt x="1755515" y="1169500"/>
                    <a:pt x="1755515" y="1591625"/>
                  </a:cubicBezTo>
                  <a:lnTo>
                    <a:pt x="1755515" y="1773499"/>
                  </a:lnTo>
                  <a:lnTo>
                    <a:pt x="1495520" y="1773499"/>
                  </a:lnTo>
                  <a:cubicBezTo>
                    <a:pt x="1098883" y="1773499"/>
                    <a:pt x="718491" y="1914234"/>
                    <a:pt x="438027" y="2164745"/>
                  </a:cubicBezTo>
                  <a:cubicBezTo>
                    <a:pt x="157563" y="2415256"/>
                    <a:pt x="0" y="2755022"/>
                    <a:pt x="0" y="3109297"/>
                  </a:cubicBezTo>
                  <a:lnTo>
                    <a:pt x="0" y="13007491"/>
                  </a:lnTo>
                  <a:cubicBezTo>
                    <a:pt x="0" y="13361766"/>
                    <a:pt x="157563" y="13701533"/>
                    <a:pt x="438027" y="13952043"/>
                  </a:cubicBezTo>
                  <a:cubicBezTo>
                    <a:pt x="718491" y="14202553"/>
                    <a:pt x="1098883" y="14343289"/>
                    <a:pt x="1495520" y="14343287"/>
                  </a:cubicBezTo>
                  <a:lnTo>
                    <a:pt x="1755515" y="14343287"/>
                  </a:lnTo>
                  <a:lnTo>
                    <a:pt x="1755515" y="14525163"/>
                  </a:lnTo>
                  <a:cubicBezTo>
                    <a:pt x="1755516" y="15404193"/>
                    <a:pt x="2553318" y="16116788"/>
                    <a:pt x="3537455" y="16116788"/>
                  </a:cubicBezTo>
                  <a:lnTo>
                    <a:pt x="14506437" y="16116788"/>
                  </a:lnTo>
                  <a:cubicBezTo>
                    <a:pt x="14979036" y="16116788"/>
                    <a:pt x="15432280" y="15949099"/>
                    <a:pt x="15766459" y="15650614"/>
                  </a:cubicBezTo>
                  <a:cubicBezTo>
                    <a:pt x="16100637" y="15352125"/>
                    <a:pt x="16288376" y="14947288"/>
                    <a:pt x="16288376" y="14525163"/>
                  </a:cubicBezTo>
                  <a:lnTo>
                    <a:pt x="16288376" y="14343287"/>
                  </a:lnTo>
                  <a:lnTo>
                    <a:pt x="16548373" y="14343287"/>
                  </a:lnTo>
                  <a:cubicBezTo>
                    <a:pt x="16945009" y="14343287"/>
                    <a:pt x="17325400" y="14202552"/>
                    <a:pt x="17605866" y="13952041"/>
                  </a:cubicBezTo>
                  <a:cubicBezTo>
                    <a:pt x="17886330" y="13701533"/>
                    <a:pt x="18043892" y="13361766"/>
                    <a:pt x="18043892" y="13007491"/>
                  </a:cubicBezTo>
                  <a:lnTo>
                    <a:pt x="18043892" y="3109297"/>
                  </a:lnTo>
                  <a:cubicBezTo>
                    <a:pt x="18043892" y="2755022"/>
                    <a:pt x="17886330" y="2415256"/>
                    <a:pt x="17605866" y="2164745"/>
                  </a:cubicBezTo>
                  <a:cubicBezTo>
                    <a:pt x="17325400" y="1914235"/>
                    <a:pt x="16945009" y="1773499"/>
                    <a:pt x="16548373" y="1773499"/>
                  </a:cubicBezTo>
                  <a:close/>
                </a:path>
              </a:pathLst>
            </a:custGeom>
            <a:blipFill>
              <a:blip r:embed="rId3"/>
              <a:stretch>
                <a:fillRect l="-17031" r="-17031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3355767" y="3529590"/>
            <a:ext cx="11576465" cy="6757410"/>
          </a:xfrm>
          <a:custGeom>
            <a:avLst/>
            <a:gdLst/>
            <a:ahLst/>
            <a:cxnLst/>
            <a:rect l="l" t="t" r="r" b="b"/>
            <a:pathLst>
              <a:path w="11576465" h="6757410">
                <a:moveTo>
                  <a:pt x="0" y="0"/>
                </a:moveTo>
                <a:lnTo>
                  <a:pt x="11576466" y="0"/>
                </a:lnTo>
                <a:lnTo>
                  <a:pt x="11576466" y="6757410"/>
                </a:lnTo>
                <a:lnTo>
                  <a:pt x="0" y="6757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</a:blip>
            <a:stretch>
              <a:fillRect t="-353" b="-13785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519674" y="433388"/>
            <a:ext cx="13248651" cy="129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6"/>
              </a:lnSpc>
              <a:spcBef>
                <a:spcPct val="0"/>
              </a:spcBef>
            </a:pPr>
            <a:r>
              <a:rPr lang="en-US" sz="7698" b="1" u="none" strike="noStrike" spc="-38">
                <a:solidFill>
                  <a:srgbClr val="E3E2DE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Святкування Рош га-Шана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831951" y="633413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7045625" y="262575"/>
            <a:ext cx="552450" cy="979799"/>
            <a:chOff x="0" y="0"/>
            <a:chExt cx="189122" cy="3354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E3E2D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77375" y="2205011"/>
            <a:ext cx="15134375" cy="3198610"/>
            <a:chOff x="0" y="0"/>
            <a:chExt cx="20179166" cy="42648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0179166" cy="4264813"/>
              <a:chOff x="0" y="0"/>
              <a:chExt cx="3439601" cy="7269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439601" cy="726950"/>
              </a:xfrm>
              <a:custGeom>
                <a:avLst/>
                <a:gdLst/>
                <a:ahLst/>
                <a:cxnLst/>
                <a:rect l="l" t="t" r="r" b="b"/>
                <a:pathLst>
                  <a:path w="3439601" h="726950">
                    <a:moveTo>
                      <a:pt x="26089" y="0"/>
                    </a:moveTo>
                    <a:lnTo>
                      <a:pt x="3413512" y="0"/>
                    </a:lnTo>
                    <a:cubicBezTo>
                      <a:pt x="3420431" y="0"/>
                      <a:pt x="3427067" y="2749"/>
                      <a:pt x="3431959" y="7641"/>
                    </a:cubicBezTo>
                    <a:cubicBezTo>
                      <a:pt x="3436852" y="12534"/>
                      <a:pt x="3439601" y="19170"/>
                      <a:pt x="3439601" y="26089"/>
                    </a:cubicBezTo>
                    <a:lnTo>
                      <a:pt x="3439601" y="700862"/>
                    </a:lnTo>
                    <a:cubicBezTo>
                      <a:pt x="3439601" y="707781"/>
                      <a:pt x="3436852" y="714417"/>
                      <a:pt x="3431959" y="719309"/>
                    </a:cubicBezTo>
                    <a:cubicBezTo>
                      <a:pt x="3427067" y="724202"/>
                      <a:pt x="3420431" y="726950"/>
                      <a:pt x="3413512" y="726950"/>
                    </a:cubicBezTo>
                    <a:lnTo>
                      <a:pt x="26089" y="726950"/>
                    </a:lnTo>
                    <a:cubicBezTo>
                      <a:pt x="11680" y="726950"/>
                      <a:pt x="0" y="715270"/>
                      <a:pt x="0" y="700862"/>
                    </a:cubicBezTo>
                    <a:lnTo>
                      <a:pt x="0" y="26089"/>
                    </a:lnTo>
                    <a:cubicBezTo>
                      <a:pt x="0" y="11680"/>
                      <a:pt x="11680" y="0"/>
                      <a:pt x="26089" y="0"/>
                    </a:cubicBezTo>
                    <a:close/>
                  </a:path>
                </a:pathLst>
              </a:custGeom>
              <a:ln w="47625" cap="rnd">
                <a:solidFill>
                  <a:srgbClr val="E3E2DE"/>
                </a:solidFill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19050"/>
                <a:ext cx="3439601" cy="746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427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741008" y="607984"/>
              <a:ext cx="18697150" cy="3010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399"/>
                </a:lnSpc>
                <a:spcBef>
                  <a:spcPct val="0"/>
                </a:spcBef>
              </a:pPr>
              <a:r>
                <a:rPr lang="en-US" sz="3399" spc="-129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О</a:t>
              </a:r>
              <a:r>
                <a:rPr lang="en-US" sz="3399" u="none" strike="noStrike" spc="-129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тримані в ході анкетування та спостереження дані дозволяють стверджувати, що паломництво хасидів до міста Умань є потужним чинником культурного впливу на місцеве населення. Воно спричиняє зміни у міському середовищі, стимулює економічний розвиток, а також впливає на соціальну поведінку людей.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76813" y="6059690"/>
            <a:ext cx="15134375" cy="3198610"/>
            <a:chOff x="0" y="0"/>
            <a:chExt cx="20179166" cy="4264813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20179166" cy="4264813"/>
              <a:chOff x="0" y="0"/>
              <a:chExt cx="3439601" cy="7269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439601" cy="726950"/>
              </a:xfrm>
              <a:custGeom>
                <a:avLst/>
                <a:gdLst/>
                <a:ahLst/>
                <a:cxnLst/>
                <a:rect l="l" t="t" r="r" b="b"/>
                <a:pathLst>
                  <a:path w="3439601" h="726950">
                    <a:moveTo>
                      <a:pt x="26089" y="0"/>
                    </a:moveTo>
                    <a:lnTo>
                      <a:pt x="3413512" y="0"/>
                    </a:lnTo>
                    <a:cubicBezTo>
                      <a:pt x="3420431" y="0"/>
                      <a:pt x="3427067" y="2749"/>
                      <a:pt x="3431959" y="7641"/>
                    </a:cubicBezTo>
                    <a:cubicBezTo>
                      <a:pt x="3436852" y="12534"/>
                      <a:pt x="3439601" y="19170"/>
                      <a:pt x="3439601" y="26089"/>
                    </a:cubicBezTo>
                    <a:lnTo>
                      <a:pt x="3439601" y="700862"/>
                    </a:lnTo>
                    <a:cubicBezTo>
                      <a:pt x="3439601" y="707781"/>
                      <a:pt x="3436852" y="714417"/>
                      <a:pt x="3431959" y="719309"/>
                    </a:cubicBezTo>
                    <a:cubicBezTo>
                      <a:pt x="3427067" y="724202"/>
                      <a:pt x="3420431" y="726950"/>
                      <a:pt x="3413512" y="726950"/>
                    </a:cubicBezTo>
                    <a:lnTo>
                      <a:pt x="26089" y="726950"/>
                    </a:lnTo>
                    <a:cubicBezTo>
                      <a:pt x="11680" y="726950"/>
                      <a:pt x="0" y="715270"/>
                      <a:pt x="0" y="700862"/>
                    </a:cubicBezTo>
                    <a:lnTo>
                      <a:pt x="0" y="26089"/>
                    </a:lnTo>
                    <a:cubicBezTo>
                      <a:pt x="0" y="11680"/>
                      <a:pt x="11680" y="0"/>
                      <a:pt x="26089" y="0"/>
                    </a:cubicBezTo>
                    <a:close/>
                  </a:path>
                </a:pathLst>
              </a:custGeom>
              <a:ln w="47625" cap="rnd">
                <a:solidFill>
                  <a:srgbClr val="E3E2DE"/>
                </a:solidFill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19050"/>
                <a:ext cx="3439601" cy="746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427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741008" y="607984"/>
              <a:ext cx="18697150" cy="3010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399"/>
                </a:lnSpc>
                <a:spcBef>
                  <a:spcPct val="0"/>
                </a:spcBef>
              </a:pPr>
              <a:r>
                <a:rPr lang="en-US" sz="3399" spc="-129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Водночас міжкуль</a:t>
              </a:r>
              <a:r>
                <a:rPr lang="en-US" sz="3399" u="none" strike="noStrike" spc="-129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турна взаємодія сприяє формуванню нових рис ментальності, зокрема толерантності, відкритості та здатності до співіснування в умовах культурного різноманіття. Разом з тим, різні реакції населення свідчать про те, що цей процес є багатогранним і не завжди однозначним.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79260" y="302844"/>
            <a:ext cx="14279849" cy="1246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14"/>
              </a:lnSpc>
              <a:spcBef>
                <a:spcPct val="0"/>
              </a:spcBef>
            </a:pPr>
            <a:r>
              <a:rPr lang="en-US" sz="7417" b="1" u="none" strike="noStrike" spc="-37">
                <a:solidFill>
                  <a:srgbClr val="E3E2DE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Результати дослідження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831951" y="633413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07</a:t>
            </a:r>
          </a:p>
        </p:txBody>
      </p:sp>
      <p:sp>
        <p:nvSpPr>
          <p:cNvPr id="17" name="Freeform 17"/>
          <p:cNvSpPr/>
          <p:nvPr/>
        </p:nvSpPr>
        <p:spPr>
          <a:xfrm>
            <a:off x="379260" y="3733028"/>
            <a:ext cx="3307774" cy="3341186"/>
          </a:xfrm>
          <a:custGeom>
            <a:avLst/>
            <a:gdLst/>
            <a:ahLst/>
            <a:cxnLst/>
            <a:rect l="l" t="t" r="r" b="b"/>
            <a:pathLst>
              <a:path w="3307774" h="3341186">
                <a:moveTo>
                  <a:pt x="0" y="0"/>
                </a:moveTo>
                <a:lnTo>
                  <a:pt x="3307775" y="0"/>
                </a:lnTo>
                <a:lnTo>
                  <a:pt x="3307775" y="3341186"/>
                </a:lnTo>
                <a:lnTo>
                  <a:pt x="0" y="3341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57511" y="2061164"/>
            <a:ext cx="6901789" cy="6164671"/>
            <a:chOff x="0" y="0"/>
            <a:chExt cx="18043892" cy="161167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43892" cy="16116788"/>
            </a:xfrm>
            <a:custGeom>
              <a:avLst/>
              <a:gdLst/>
              <a:ahLst/>
              <a:cxnLst/>
              <a:rect l="l" t="t" r="r" b="b"/>
              <a:pathLst>
                <a:path w="18043892" h="16116788">
                  <a:moveTo>
                    <a:pt x="16548373" y="1773499"/>
                  </a:moveTo>
                  <a:lnTo>
                    <a:pt x="16288376" y="1773499"/>
                  </a:lnTo>
                  <a:lnTo>
                    <a:pt x="16288376" y="1591625"/>
                  </a:lnTo>
                  <a:cubicBezTo>
                    <a:pt x="16288376" y="1169500"/>
                    <a:pt x="16100637" y="764663"/>
                    <a:pt x="15766459" y="466175"/>
                  </a:cubicBezTo>
                  <a:cubicBezTo>
                    <a:pt x="15432280" y="167687"/>
                    <a:pt x="14979036" y="-1"/>
                    <a:pt x="14506437" y="0"/>
                  </a:cubicBezTo>
                  <a:lnTo>
                    <a:pt x="3537455" y="0"/>
                  </a:lnTo>
                  <a:cubicBezTo>
                    <a:pt x="3064855" y="0"/>
                    <a:pt x="2611612" y="167688"/>
                    <a:pt x="2277433" y="466176"/>
                  </a:cubicBezTo>
                  <a:cubicBezTo>
                    <a:pt x="1943255" y="764663"/>
                    <a:pt x="1755515" y="1169500"/>
                    <a:pt x="1755515" y="1591625"/>
                  </a:cubicBezTo>
                  <a:lnTo>
                    <a:pt x="1755515" y="1773499"/>
                  </a:lnTo>
                  <a:lnTo>
                    <a:pt x="1495520" y="1773499"/>
                  </a:lnTo>
                  <a:cubicBezTo>
                    <a:pt x="1098883" y="1773499"/>
                    <a:pt x="718491" y="1914234"/>
                    <a:pt x="438027" y="2164745"/>
                  </a:cubicBezTo>
                  <a:cubicBezTo>
                    <a:pt x="157563" y="2415256"/>
                    <a:pt x="0" y="2755022"/>
                    <a:pt x="0" y="3109297"/>
                  </a:cubicBezTo>
                  <a:lnTo>
                    <a:pt x="0" y="13007491"/>
                  </a:lnTo>
                  <a:cubicBezTo>
                    <a:pt x="0" y="13361766"/>
                    <a:pt x="157563" y="13701533"/>
                    <a:pt x="438027" y="13952043"/>
                  </a:cubicBezTo>
                  <a:cubicBezTo>
                    <a:pt x="718491" y="14202553"/>
                    <a:pt x="1098883" y="14343289"/>
                    <a:pt x="1495520" y="14343287"/>
                  </a:cubicBezTo>
                  <a:lnTo>
                    <a:pt x="1755515" y="14343287"/>
                  </a:lnTo>
                  <a:lnTo>
                    <a:pt x="1755515" y="14525163"/>
                  </a:lnTo>
                  <a:cubicBezTo>
                    <a:pt x="1755516" y="15404193"/>
                    <a:pt x="2553318" y="16116788"/>
                    <a:pt x="3537455" y="16116788"/>
                  </a:cubicBezTo>
                  <a:lnTo>
                    <a:pt x="14506437" y="16116788"/>
                  </a:lnTo>
                  <a:cubicBezTo>
                    <a:pt x="14979036" y="16116788"/>
                    <a:pt x="15432280" y="15949099"/>
                    <a:pt x="15766459" y="15650614"/>
                  </a:cubicBezTo>
                  <a:cubicBezTo>
                    <a:pt x="16100637" y="15352125"/>
                    <a:pt x="16288376" y="14947288"/>
                    <a:pt x="16288376" y="14525163"/>
                  </a:cubicBezTo>
                  <a:lnTo>
                    <a:pt x="16288376" y="14343287"/>
                  </a:lnTo>
                  <a:lnTo>
                    <a:pt x="16548373" y="14343287"/>
                  </a:lnTo>
                  <a:cubicBezTo>
                    <a:pt x="16945009" y="14343287"/>
                    <a:pt x="17325400" y="14202552"/>
                    <a:pt x="17605866" y="13952041"/>
                  </a:cubicBezTo>
                  <a:cubicBezTo>
                    <a:pt x="17886330" y="13701533"/>
                    <a:pt x="18043892" y="13361766"/>
                    <a:pt x="18043892" y="13007491"/>
                  </a:cubicBezTo>
                  <a:lnTo>
                    <a:pt x="18043892" y="3109297"/>
                  </a:lnTo>
                  <a:cubicBezTo>
                    <a:pt x="18043892" y="2755022"/>
                    <a:pt x="17886330" y="2415256"/>
                    <a:pt x="17605866" y="2164745"/>
                  </a:cubicBezTo>
                  <a:cubicBezTo>
                    <a:pt x="17325400" y="1914235"/>
                    <a:pt x="16945009" y="1773499"/>
                    <a:pt x="16548373" y="1773499"/>
                  </a:cubicBezTo>
                  <a:close/>
                </a:path>
              </a:pathLst>
            </a:custGeom>
            <a:blipFill>
              <a:blip r:embed="rId2"/>
              <a:stretch>
                <a:fillRect l="-88066" t="-973" b="-1746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5400000">
            <a:off x="17045625" y="262575"/>
            <a:ext cx="552450" cy="979799"/>
            <a:chOff x="0" y="0"/>
            <a:chExt cx="189122" cy="3354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831951" y="633413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08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1858354"/>
            <a:ext cx="8737970" cy="6536988"/>
            <a:chOff x="0" y="0"/>
            <a:chExt cx="11650627" cy="8715985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1650627" cy="8715985"/>
              <a:chOff x="0" y="0"/>
              <a:chExt cx="1614551" cy="120786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614551" cy="1207866"/>
              </a:xfrm>
              <a:custGeom>
                <a:avLst/>
                <a:gdLst/>
                <a:ahLst/>
                <a:cxnLst/>
                <a:rect l="l" t="t" r="r" b="b"/>
                <a:pathLst>
                  <a:path w="1614551" h="1207866">
                    <a:moveTo>
                      <a:pt x="55579" y="0"/>
                    </a:moveTo>
                    <a:lnTo>
                      <a:pt x="1558972" y="0"/>
                    </a:lnTo>
                    <a:cubicBezTo>
                      <a:pt x="1589667" y="0"/>
                      <a:pt x="1614551" y="24884"/>
                      <a:pt x="1614551" y="55579"/>
                    </a:cubicBezTo>
                    <a:lnTo>
                      <a:pt x="1614551" y="1152287"/>
                    </a:lnTo>
                    <a:cubicBezTo>
                      <a:pt x="1614551" y="1182983"/>
                      <a:pt x="1589667" y="1207866"/>
                      <a:pt x="1558972" y="1207866"/>
                    </a:cubicBezTo>
                    <a:lnTo>
                      <a:pt x="55579" y="1207866"/>
                    </a:lnTo>
                    <a:cubicBezTo>
                      <a:pt x="40839" y="1207866"/>
                      <a:pt x="26702" y="1202011"/>
                      <a:pt x="16279" y="1191588"/>
                    </a:cubicBezTo>
                    <a:cubicBezTo>
                      <a:pt x="5856" y="1181165"/>
                      <a:pt x="0" y="1167028"/>
                      <a:pt x="0" y="1152287"/>
                    </a:cubicBezTo>
                    <a:lnTo>
                      <a:pt x="0" y="55579"/>
                    </a:lnTo>
                    <a:cubicBezTo>
                      <a:pt x="0" y="24884"/>
                      <a:pt x="24884" y="0"/>
                      <a:pt x="55579" y="0"/>
                    </a:cubicBezTo>
                    <a:close/>
                  </a:path>
                </a:pathLst>
              </a:custGeom>
              <a:ln w="38100" cap="rnd">
                <a:solidFill>
                  <a:srgbClr val="1351AA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19050"/>
                <a:ext cx="1614551" cy="12269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426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27828" y="747053"/>
              <a:ext cx="10794971" cy="7174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81"/>
                </a:lnSpc>
                <a:spcBef>
                  <a:spcPct val="0"/>
                </a:spcBef>
              </a:pPr>
              <a:r>
                <a:rPr lang="en-US" sz="4181" b="1" spc="-158">
                  <a:solidFill>
                    <a:srgbClr val="1351AA"/>
                  </a:solidFill>
                  <a:latin typeface="Evolventa Bold"/>
                  <a:ea typeface="Evolventa Bold"/>
                  <a:cs typeface="Evolventa Bold"/>
                  <a:sym typeface="Evolventa Bold"/>
                </a:rPr>
                <a:t>Так</a:t>
              </a:r>
              <a:r>
                <a:rPr lang="en-US" sz="4181" b="1" u="none" strike="noStrike" spc="-158">
                  <a:solidFill>
                    <a:srgbClr val="1351AA"/>
                  </a:solidFill>
                  <a:latin typeface="Evolventa Bold"/>
                  <a:ea typeface="Evolventa Bold"/>
                  <a:cs typeface="Evolventa Bold"/>
                  <a:sym typeface="Evolventa Bold"/>
                </a:rPr>
                <a:t>им чином, власні спостереження та результати опитування підтверджують, що єврейська культура, представлена через хасидське паломництво, має реальний, відчутний і комплексний вплив на життя та ментальність населення регіону.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8759" y="638175"/>
            <a:ext cx="15249899" cy="1203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86"/>
              </a:lnSpc>
              <a:spcBef>
                <a:spcPct val="0"/>
              </a:spcBef>
            </a:pPr>
            <a:r>
              <a:rPr lang="en-US" sz="7198" b="1" u="none" strike="noStrike" spc="-35">
                <a:solidFill>
                  <a:srgbClr val="E3E2DE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Список використаних джерел</a:t>
            </a:r>
          </a:p>
        </p:txBody>
      </p:sp>
      <p:grpSp>
        <p:nvGrpSpPr>
          <p:cNvPr id="3" name="Group 3"/>
          <p:cNvGrpSpPr/>
          <p:nvPr/>
        </p:nvGrpSpPr>
        <p:grpSpPr>
          <a:xfrm rot="5400000">
            <a:off x="17045625" y="262575"/>
            <a:ext cx="552450" cy="979799"/>
            <a:chOff x="0" y="0"/>
            <a:chExt cx="189122" cy="33541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E3E2DE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831951" y="633413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09</a:t>
            </a:r>
          </a:p>
        </p:txBody>
      </p:sp>
      <p:sp>
        <p:nvSpPr>
          <p:cNvPr id="7" name="Freeform 7"/>
          <p:cNvSpPr/>
          <p:nvPr/>
        </p:nvSpPr>
        <p:spPr>
          <a:xfrm>
            <a:off x="7410016" y="3529590"/>
            <a:ext cx="10877984" cy="6757410"/>
          </a:xfrm>
          <a:custGeom>
            <a:avLst/>
            <a:gdLst/>
            <a:ahLst/>
            <a:cxnLst/>
            <a:rect l="l" t="t" r="r" b="b"/>
            <a:pathLst>
              <a:path w="10877984" h="6757410">
                <a:moveTo>
                  <a:pt x="0" y="0"/>
                </a:moveTo>
                <a:lnTo>
                  <a:pt x="10877984" y="0"/>
                </a:lnTo>
                <a:lnTo>
                  <a:pt x="10877984" y="6757410"/>
                </a:lnTo>
                <a:lnTo>
                  <a:pt x="0" y="6757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r="-5674" b="-13337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818759" y="2213204"/>
            <a:ext cx="16783050" cy="7730339"/>
            <a:chOff x="0" y="0"/>
            <a:chExt cx="22377400" cy="10307119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2377400" cy="10307119"/>
              <a:chOff x="0" y="0"/>
              <a:chExt cx="3928740" cy="180959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928740" cy="1809593"/>
              </a:xfrm>
              <a:custGeom>
                <a:avLst/>
                <a:gdLst/>
                <a:ahLst/>
                <a:cxnLst/>
                <a:rect l="l" t="t" r="r" b="b"/>
                <a:pathLst>
                  <a:path w="3928740" h="1809593">
                    <a:moveTo>
                      <a:pt x="22841" y="0"/>
                    </a:moveTo>
                    <a:lnTo>
                      <a:pt x="3905899" y="0"/>
                    </a:lnTo>
                    <a:cubicBezTo>
                      <a:pt x="3911957" y="0"/>
                      <a:pt x="3917766" y="2406"/>
                      <a:pt x="3922050" y="6690"/>
                    </a:cubicBezTo>
                    <a:cubicBezTo>
                      <a:pt x="3926333" y="10973"/>
                      <a:pt x="3928740" y="16783"/>
                      <a:pt x="3928740" y="22841"/>
                    </a:cubicBezTo>
                    <a:lnTo>
                      <a:pt x="3928740" y="1786752"/>
                    </a:lnTo>
                    <a:cubicBezTo>
                      <a:pt x="3928740" y="1792810"/>
                      <a:pt x="3926333" y="1798620"/>
                      <a:pt x="3922050" y="1802903"/>
                    </a:cubicBezTo>
                    <a:cubicBezTo>
                      <a:pt x="3917766" y="1807187"/>
                      <a:pt x="3911957" y="1809593"/>
                      <a:pt x="3905899" y="1809593"/>
                    </a:cubicBezTo>
                    <a:lnTo>
                      <a:pt x="22841" y="1809593"/>
                    </a:lnTo>
                    <a:cubicBezTo>
                      <a:pt x="16783" y="1809593"/>
                      <a:pt x="10973" y="1807187"/>
                      <a:pt x="6690" y="1802903"/>
                    </a:cubicBezTo>
                    <a:cubicBezTo>
                      <a:pt x="2406" y="1798620"/>
                      <a:pt x="0" y="1792810"/>
                      <a:pt x="0" y="1786752"/>
                    </a:cubicBezTo>
                    <a:lnTo>
                      <a:pt x="0" y="22841"/>
                    </a:lnTo>
                    <a:cubicBezTo>
                      <a:pt x="0" y="16783"/>
                      <a:pt x="2406" y="10973"/>
                      <a:pt x="6690" y="6690"/>
                    </a:cubicBezTo>
                    <a:cubicBezTo>
                      <a:pt x="10973" y="2406"/>
                      <a:pt x="16783" y="0"/>
                      <a:pt x="22841" y="0"/>
                    </a:cubicBezTo>
                    <a:close/>
                  </a:path>
                </a:pathLst>
              </a:custGeom>
              <a:ln w="47625" cap="rnd">
                <a:solidFill>
                  <a:srgbClr val="E3E2DE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19050"/>
                <a:ext cx="3928740" cy="18286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just">
                  <a:lnSpc>
                    <a:spcPts val="427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821730" y="579638"/>
              <a:ext cx="20733940" cy="9100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300"/>
                </a:lnSpc>
                <a:spcBef>
                  <a:spcPct val="0"/>
                </a:spcBef>
              </a:pPr>
              <a:r>
                <a:rPr lang="en-US" sz="3300" spc="-125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1.   Х</a:t>
              </a:r>
              <a:r>
                <a:rPr lang="en-US" sz="3300" u="none" strike="noStrike" spc="-125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ристиянська церква в Умані кінця ХVІІІ – початку XX століття : монографія. Кузнець Т. В., Кривошея І. І., Скус О. В.; Уман. держ. пед. ун-т ім. Павла Тичини, Ін-т філол. та суспільствознавства, Іст. ф-т, Держ. іст.-архіт. заповідник "Стара Умань". Умань: ВПЦ «Візаві», 2012. 148 c.</a:t>
              </a:r>
            </a:p>
            <a:p>
              <a:pPr marL="0" lvl="0" indent="0" algn="just">
                <a:lnSpc>
                  <a:spcPts val="3300"/>
                </a:lnSpc>
                <a:spcBef>
                  <a:spcPct val="0"/>
                </a:spcBef>
              </a:pPr>
              <a:r>
                <a:rPr lang="en-US" sz="3300" u="none" strike="noStrike" spc="-125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2.   Хасидизм в історії Уманщини. М. Пуля. ХІ Всеукраїнської наукової конференції молодих науковців та студентів «НАУКА. ОСВІТА. МОЛОДЬ», Умань. 2018. С. 88-90</a:t>
              </a:r>
            </a:p>
            <a:p>
              <a:pPr marL="0" lvl="0" indent="0" algn="just">
                <a:lnSpc>
                  <a:spcPts val="3300"/>
                </a:lnSpc>
                <a:spcBef>
                  <a:spcPct val="0"/>
                </a:spcBef>
              </a:pPr>
              <a:r>
                <a:rPr lang="en-US" sz="3300" u="none" strike="noStrike" spc="-125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3.   Цадики – провідники хасидизму. Шкварун Д. М. Тези Всеукраїнської науково-практичної on-line конференції аспірантів, молодих учених та студентів, присвяченої Дню науки. 2015</a:t>
              </a:r>
            </a:p>
            <a:p>
              <a:pPr marL="0" lvl="0" indent="0" algn="just">
                <a:lnSpc>
                  <a:spcPts val="3300"/>
                </a:lnSpc>
                <a:spcBef>
                  <a:spcPct val="0"/>
                </a:spcBef>
              </a:pPr>
              <a:r>
                <a:rPr lang="en-US" sz="3300" u="none" strike="noStrike" spc="-125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4.   Уманський єврейський дискурс у творчості Надії Суровцової. Кривошея І., Якименко Л. Емінак. 2018. № 4(1). С. 21-26.</a:t>
              </a:r>
            </a:p>
            <a:p>
              <a:pPr marL="0" lvl="0" indent="0" algn="just">
                <a:lnSpc>
                  <a:spcPts val="3300"/>
                </a:lnSpc>
                <a:spcBef>
                  <a:spcPct val="0"/>
                </a:spcBef>
              </a:pPr>
              <a:r>
                <a:rPr lang="en-US" sz="3300" u="none" strike="noStrike" spc="-125">
                  <a:solidFill>
                    <a:srgbClr val="E3E2DE"/>
                  </a:solidFill>
                  <a:latin typeface="Evolventa"/>
                  <a:ea typeface="Evolventa"/>
                  <a:cs typeface="Evolventa"/>
                  <a:sym typeface="Evolventa"/>
                </a:rPr>
                <a:t>5.   Хасидизм – плід української землі, в якому поєдналися єврейські та українські традиції. [Електронний ресурс]. 2020. Режим доступу: https://www.radiosvoboda.org/a/30845473.html</a:t>
              </a:r>
            </a:p>
            <a:p>
              <a:pPr marL="0" lvl="0" indent="0" algn="just">
                <a:lnSpc>
                  <a:spcPts val="3300"/>
                </a:lnSpc>
                <a:spcBef>
                  <a:spcPct val="0"/>
                </a:spcBef>
              </a:pPr>
              <a:endParaRPr lang="en-US" sz="3300" u="none" strike="noStrike" spc="-125">
                <a:solidFill>
                  <a:srgbClr val="E3E2DE"/>
                </a:solidFill>
                <a:latin typeface="Evolventa"/>
                <a:ea typeface="Evolventa"/>
                <a:cs typeface="Evolventa"/>
                <a:sym typeface="Evolventa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643</Words>
  <Application>Microsoft Office PowerPoint</Application>
  <PresentationFormat>Произвольный</PresentationFormat>
  <Paragraphs>45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Work Sans Bold</vt:lpstr>
      <vt:lpstr>Evolventa Bold</vt:lpstr>
      <vt:lpstr>Evolventa</vt:lpstr>
      <vt:lpstr>Arial</vt:lpstr>
      <vt:lpstr>Calibri</vt:lpstr>
      <vt:lpstr>Evolventa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єврейської культури на українську ментальність в межах Уманського району</dc:title>
  <dc:creator>Admin</dc:creator>
  <cp:lastModifiedBy>Admin</cp:lastModifiedBy>
  <cp:revision>3</cp:revision>
  <dcterms:created xsi:type="dcterms:W3CDTF">2006-08-16T00:00:00Z</dcterms:created>
  <dcterms:modified xsi:type="dcterms:W3CDTF">2026-04-15T20:09:07Z</dcterms:modified>
  <dc:identifier>DAHG7gH6jlc</dc:identifier>
</cp:coreProperties>
</file>