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Arturo Bold" panose="020B0604020202020204" charset="0"/>
      <p:regular r:id="rId17"/>
    </p:embeddedFont>
    <p:embeddedFont>
      <p:font typeface="Arturo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6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media.zagoriy.foundation/speczproyekty/knyagynya-meczenatka-anastasiya-zaslavska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mnemonika.org.ua/righteous-vashchishin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yshtetl.org/volyn/dubrovytsya.html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1.jpeg"/><Relationship Id="rId9" Type="http://schemas.openxmlformats.org/officeDocument/2006/relationships/hyperlink" Target="https://pkm.if.ua/zhyttia-v-chasi-viiny-tyzhden-pershyi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5.png"/><Relationship Id="rId10" Type="http://schemas.openxmlformats.org/officeDocument/2006/relationships/image" Target="../media/image38.jpeg"/><Relationship Id="rId4" Type="http://schemas.openxmlformats.org/officeDocument/2006/relationships/image" Target="../media/image35.svg"/><Relationship Id="rId9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png"/><Relationship Id="rId7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6.pn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43.svg"/><Relationship Id="rId9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sv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60083"/>
            <a:ext cx="18288000" cy="12252960"/>
          </a:xfrm>
          <a:custGeom>
            <a:avLst/>
            <a:gdLst/>
            <a:ahLst/>
            <a:cxnLst/>
            <a:rect l="l" t="t" r="r" b="b"/>
            <a:pathLst>
              <a:path w="18288000" h="12252960">
                <a:moveTo>
                  <a:pt x="0" y="0"/>
                </a:moveTo>
                <a:lnTo>
                  <a:pt x="18288000" y="0"/>
                </a:lnTo>
                <a:lnTo>
                  <a:pt x="18288000" y="12252960"/>
                </a:lnTo>
                <a:lnTo>
                  <a:pt x="0" y="122529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7468700" y="366207"/>
            <a:ext cx="10387898" cy="7431767"/>
            <a:chOff x="0" y="0"/>
            <a:chExt cx="4584192" cy="32796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84192" cy="3279648"/>
            </a:xfrm>
            <a:custGeom>
              <a:avLst/>
              <a:gdLst/>
              <a:ahLst/>
              <a:cxnLst/>
              <a:rect l="l" t="t" r="r" b="b"/>
              <a:pathLst>
                <a:path w="4584192" h="3279648">
                  <a:moveTo>
                    <a:pt x="4584192" y="3279648"/>
                  </a:moveTo>
                  <a:lnTo>
                    <a:pt x="0" y="3279648"/>
                  </a:lnTo>
                  <a:lnTo>
                    <a:pt x="0" y="0"/>
                  </a:lnTo>
                  <a:lnTo>
                    <a:pt x="4584192" y="0"/>
                  </a:lnTo>
                  <a:lnTo>
                    <a:pt x="4584192" y="3279648"/>
                  </a:lnTo>
                  <a:close/>
                </a:path>
              </a:pathLst>
            </a:custGeom>
            <a:blipFill>
              <a:blip r:embed="rId3"/>
              <a:stretch>
                <a:fillRect l="-29" r="-29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86981" y="54264"/>
              <a:ext cx="4416333" cy="3114276"/>
            </a:xfrm>
            <a:custGeom>
              <a:avLst/>
              <a:gdLst/>
              <a:ahLst/>
              <a:cxnLst/>
              <a:rect l="l" t="t" r="r" b="b"/>
              <a:pathLst>
                <a:path w="4416333" h="3114276">
                  <a:moveTo>
                    <a:pt x="1660721" y="160428"/>
                  </a:moveTo>
                  <a:cubicBezTo>
                    <a:pt x="1607585" y="182322"/>
                    <a:pt x="1555237" y="205918"/>
                    <a:pt x="1503817" y="230866"/>
                  </a:cubicBezTo>
                  <a:cubicBezTo>
                    <a:pt x="1331652" y="314401"/>
                    <a:pt x="1161945" y="372973"/>
                    <a:pt x="967616" y="352385"/>
                  </a:cubicBezTo>
                  <a:cubicBezTo>
                    <a:pt x="716284" y="325758"/>
                    <a:pt x="425732" y="298863"/>
                    <a:pt x="246969" y="477536"/>
                  </a:cubicBezTo>
                  <a:cubicBezTo>
                    <a:pt x="115853" y="608587"/>
                    <a:pt x="90724" y="812907"/>
                    <a:pt x="109069" y="997382"/>
                  </a:cubicBezTo>
                  <a:cubicBezTo>
                    <a:pt x="127413" y="1181858"/>
                    <a:pt x="181487" y="1363010"/>
                    <a:pt x="179567" y="1548386"/>
                  </a:cubicBezTo>
                  <a:cubicBezTo>
                    <a:pt x="177121" y="1784605"/>
                    <a:pt x="84384" y="2009209"/>
                    <a:pt x="32442" y="2239660"/>
                  </a:cubicBezTo>
                  <a:cubicBezTo>
                    <a:pt x="-19501" y="2470110"/>
                    <a:pt x="-23001" y="2734683"/>
                    <a:pt x="127409" y="2916836"/>
                  </a:cubicBezTo>
                  <a:cubicBezTo>
                    <a:pt x="327029" y="3158587"/>
                    <a:pt x="704374" y="3148484"/>
                    <a:pt x="1000316" y="3045021"/>
                  </a:cubicBezTo>
                  <a:cubicBezTo>
                    <a:pt x="1296259" y="2941557"/>
                    <a:pt x="1573861" y="2765925"/>
                    <a:pt x="1886476" y="2742313"/>
                  </a:cubicBezTo>
                  <a:cubicBezTo>
                    <a:pt x="2366120" y="2706084"/>
                    <a:pt x="2810276" y="3035185"/>
                    <a:pt x="3291270" y="3031046"/>
                  </a:cubicBezTo>
                  <a:cubicBezTo>
                    <a:pt x="3899470" y="3025814"/>
                    <a:pt x="4404848" y="2433888"/>
                    <a:pt x="4416105" y="1825740"/>
                  </a:cubicBezTo>
                  <a:cubicBezTo>
                    <a:pt x="4427361" y="1217592"/>
                    <a:pt x="4020929" y="651254"/>
                    <a:pt x="3487130" y="359705"/>
                  </a:cubicBezTo>
                  <a:cubicBezTo>
                    <a:pt x="3207876" y="207183"/>
                    <a:pt x="2919565" y="58358"/>
                    <a:pt x="2600517" y="13759"/>
                  </a:cubicBezTo>
                  <a:cubicBezTo>
                    <a:pt x="2279292" y="-31145"/>
                    <a:pt x="1957718" y="38055"/>
                    <a:pt x="1660721" y="160428"/>
                  </a:cubicBezTo>
                  <a:close/>
                </a:path>
              </a:pathLst>
            </a:custGeom>
            <a:blipFill>
              <a:blip r:embed="rId4"/>
              <a:stretch>
                <a:fillRect l="-3422" r="-3422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656931" y="1899392"/>
            <a:ext cx="7025404" cy="3967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0"/>
              </a:lnSpc>
            </a:pPr>
            <a:r>
              <a:rPr lang="en-US" sz="5941" b="1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Віра через межі:</a:t>
            </a:r>
          </a:p>
          <a:p>
            <a:pPr algn="ctr">
              <a:lnSpc>
                <a:spcPts val="6264"/>
              </a:lnSpc>
            </a:pPr>
            <a:r>
              <a:rPr lang="en-US" sz="6141" b="1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архітектурний </a:t>
            </a:r>
          </a:p>
          <a:p>
            <a:pPr algn="ctr">
              <a:lnSpc>
                <a:spcPts val="6264"/>
              </a:lnSpc>
            </a:pPr>
            <a:r>
              <a:rPr lang="en-US" sz="6141" b="1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та духовний діалог культур у Дубровиці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677221"/>
            <a:ext cx="16665973" cy="1955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4"/>
              </a:lnSpc>
            </a:pPr>
            <a:r>
              <a:rPr lang="en-US" sz="2499" b="1">
                <a:solidFill>
                  <a:srgbClr val="1800AD"/>
                </a:solidFill>
                <a:latin typeface="Arturo Bold"/>
                <a:ea typeface="Arturo Bold"/>
                <a:cs typeface="Arturo Bold"/>
                <a:sym typeface="Arturo Bold"/>
              </a:rPr>
              <a:t>Автор: </a:t>
            </a: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Серко Іван Володимирович</a:t>
            </a: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, Дубровицький ліцей Дубровицької міської ради, 8-СГ клас, </a:t>
            </a:r>
          </a:p>
          <a:p>
            <a:pPr algn="l">
              <a:lnSpc>
                <a:spcPts val="3124"/>
              </a:lnSpc>
            </a:pP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обласний комунальний позашкільний навчальний заклад «Рівненська Мала академія наук учнівської молоді» Рівненської обласної ради, м.Дубровиця</a:t>
            </a:r>
          </a:p>
          <a:p>
            <a:pPr algn="l">
              <a:lnSpc>
                <a:spcPts val="3124"/>
              </a:lnSpc>
            </a:pPr>
            <a:r>
              <a:rPr lang="en-US" sz="2499" b="1">
                <a:solidFill>
                  <a:srgbClr val="1800AD"/>
                </a:solidFill>
                <a:latin typeface="Arturo Bold"/>
                <a:ea typeface="Arturo Bold"/>
                <a:cs typeface="Arturo Bold"/>
                <a:sym typeface="Arturo Bold"/>
              </a:rPr>
              <a:t>Керівники:  </a:t>
            </a: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Браздецька Тетяна Миколаївна, учитель мистецтва, Щербань Дмитро Сергійович, учитель інформатики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2238" y="5317577"/>
            <a:ext cx="5245446" cy="38100"/>
            <a:chOff x="0" y="0"/>
            <a:chExt cx="6993928" cy="508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6993890" cy="50800"/>
            </a:xfrm>
            <a:custGeom>
              <a:avLst/>
              <a:gdLst/>
              <a:ahLst/>
              <a:cxnLst/>
              <a:rect l="l" t="t" r="r" b="b"/>
              <a:pathLst>
                <a:path w="6993890" h="50800">
                  <a:moveTo>
                    <a:pt x="0" y="0"/>
                  </a:moveTo>
                  <a:lnTo>
                    <a:pt x="6993890" y="0"/>
                  </a:lnTo>
                  <a:lnTo>
                    <a:pt x="6993890" y="50800"/>
                  </a:lnTo>
                  <a:lnTo>
                    <a:pt x="0" y="5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" r="-2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521206" y="5317577"/>
            <a:ext cx="5245446" cy="38100"/>
            <a:chOff x="0" y="0"/>
            <a:chExt cx="6993928" cy="50800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6993890" cy="50800"/>
            </a:xfrm>
            <a:custGeom>
              <a:avLst/>
              <a:gdLst/>
              <a:ahLst/>
              <a:cxnLst/>
              <a:rect l="l" t="t" r="r" b="b"/>
              <a:pathLst>
                <a:path w="6993890" h="50800">
                  <a:moveTo>
                    <a:pt x="0" y="0"/>
                  </a:moveTo>
                  <a:lnTo>
                    <a:pt x="6993890" y="0"/>
                  </a:lnTo>
                  <a:lnTo>
                    <a:pt x="6993890" y="50800"/>
                  </a:lnTo>
                  <a:lnTo>
                    <a:pt x="0" y="5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" r="-2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906826" y="5256360"/>
            <a:ext cx="4300612" cy="38100"/>
            <a:chOff x="0" y="0"/>
            <a:chExt cx="5734150" cy="508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5734119" cy="50800"/>
            </a:xfrm>
            <a:custGeom>
              <a:avLst/>
              <a:gdLst/>
              <a:ahLst/>
              <a:cxnLst/>
              <a:rect l="l" t="t" r="r" b="b"/>
              <a:pathLst>
                <a:path w="5734119" h="50800">
                  <a:moveTo>
                    <a:pt x="0" y="0"/>
                  </a:moveTo>
                  <a:lnTo>
                    <a:pt x="5734119" y="0"/>
                  </a:lnTo>
                  <a:lnTo>
                    <a:pt x="5734119" y="50800"/>
                  </a:lnTo>
                  <a:lnTo>
                    <a:pt x="0" y="5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017" r="-11018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992238" y="8138471"/>
            <a:ext cx="8009934" cy="38100"/>
            <a:chOff x="0" y="0"/>
            <a:chExt cx="10679913" cy="50800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10679938" cy="50800"/>
            </a:xfrm>
            <a:custGeom>
              <a:avLst/>
              <a:gdLst/>
              <a:ahLst/>
              <a:cxnLst/>
              <a:rect l="l" t="t" r="r" b="b"/>
              <a:pathLst>
                <a:path w="10679938" h="50800">
                  <a:moveTo>
                    <a:pt x="0" y="0"/>
                  </a:moveTo>
                  <a:lnTo>
                    <a:pt x="10679938" y="0"/>
                  </a:lnTo>
                  <a:lnTo>
                    <a:pt x="10679938" y="50800"/>
                  </a:lnTo>
                  <a:lnTo>
                    <a:pt x="0" y="5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" r="-3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9545103" y="8077254"/>
            <a:ext cx="8009934" cy="38100"/>
            <a:chOff x="0" y="0"/>
            <a:chExt cx="10679913" cy="50800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10679938" cy="50800"/>
            </a:xfrm>
            <a:custGeom>
              <a:avLst/>
              <a:gdLst/>
              <a:ahLst/>
              <a:cxnLst/>
              <a:rect l="l" t="t" r="r" b="b"/>
              <a:pathLst>
                <a:path w="10679938" h="50800">
                  <a:moveTo>
                    <a:pt x="0" y="0"/>
                  </a:moveTo>
                  <a:lnTo>
                    <a:pt x="10679938" y="0"/>
                  </a:lnTo>
                  <a:lnTo>
                    <a:pt x="10679938" y="50800"/>
                  </a:lnTo>
                  <a:lnTo>
                    <a:pt x="0" y="5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" r="-3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-148490" y="-468370"/>
            <a:ext cx="18596816" cy="12459867"/>
          </a:xfrm>
          <a:custGeom>
            <a:avLst/>
            <a:gdLst/>
            <a:ahLst/>
            <a:cxnLst/>
            <a:rect l="l" t="t" r="r" b="b"/>
            <a:pathLst>
              <a:path w="18596816" h="12459867">
                <a:moveTo>
                  <a:pt x="0" y="0"/>
                </a:moveTo>
                <a:lnTo>
                  <a:pt x="18596816" y="0"/>
                </a:lnTo>
                <a:lnTo>
                  <a:pt x="18596816" y="12459867"/>
                </a:lnTo>
                <a:lnTo>
                  <a:pt x="0" y="12459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529320" y="-65820"/>
            <a:ext cx="5991885" cy="8500803"/>
            <a:chOff x="-36830" y="-113030"/>
            <a:chExt cx="3351530" cy="4754880"/>
          </a:xfrm>
        </p:grpSpPr>
        <p:sp>
          <p:nvSpPr>
            <p:cNvPr id="14" name="Freeform 14"/>
            <p:cNvSpPr/>
            <p:nvPr/>
          </p:nvSpPr>
          <p:spPr>
            <a:xfrm>
              <a:off x="36830" y="112966"/>
              <a:ext cx="3314700" cy="4510166"/>
            </a:xfrm>
            <a:custGeom>
              <a:avLst/>
              <a:gdLst/>
              <a:ahLst/>
              <a:cxnLst/>
              <a:rect l="l" t="t" r="r" b="b"/>
              <a:pathLst>
                <a:path w="3314700" h="4510166">
                  <a:moveTo>
                    <a:pt x="3314700" y="2489264"/>
                  </a:moveTo>
                  <a:cubicBezTo>
                    <a:pt x="3314700" y="2724214"/>
                    <a:pt x="3181350" y="2957894"/>
                    <a:pt x="2918460" y="3050604"/>
                  </a:cubicBezTo>
                  <a:cubicBezTo>
                    <a:pt x="2555240" y="3180144"/>
                    <a:pt x="2510790" y="3507804"/>
                    <a:pt x="2552700" y="3840544"/>
                  </a:cubicBezTo>
                  <a:cubicBezTo>
                    <a:pt x="2608580" y="4286314"/>
                    <a:pt x="2147570" y="4641914"/>
                    <a:pt x="1734820" y="4462844"/>
                  </a:cubicBezTo>
                  <a:cubicBezTo>
                    <a:pt x="1644650" y="4423474"/>
                    <a:pt x="1558290" y="4372674"/>
                    <a:pt x="1460500" y="4357434"/>
                  </a:cubicBezTo>
                  <a:cubicBezTo>
                    <a:pt x="1337310" y="4337114"/>
                    <a:pt x="1209040" y="4366324"/>
                    <a:pt x="1084580" y="4347274"/>
                  </a:cubicBezTo>
                  <a:cubicBezTo>
                    <a:pt x="650240" y="4278694"/>
                    <a:pt x="314960" y="4215194"/>
                    <a:pt x="118110" y="3778314"/>
                  </a:cubicBezTo>
                  <a:cubicBezTo>
                    <a:pt x="-36830" y="3435414"/>
                    <a:pt x="-22860" y="3011234"/>
                    <a:pt x="215900" y="2708974"/>
                  </a:cubicBezTo>
                  <a:cubicBezTo>
                    <a:pt x="347980" y="2545144"/>
                    <a:pt x="414020" y="2329244"/>
                    <a:pt x="414020" y="2108264"/>
                  </a:cubicBezTo>
                  <a:cubicBezTo>
                    <a:pt x="414020" y="1880934"/>
                    <a:pt x="345440" y="1647254"/>
                    <a:pt x="207010" y="1456754"/>
                  </a:cubicBezTo>
                  <a:cubicBezTo>
                    <a:pt x="63500" y="1256094"/>
                    <a:pt x="0" y="1028764"/>
                    <a:pt x="0" y="811594"/>
                  </a:cubicBezTo>
                  <a:cubicBezTo>
                    <a:pt x="0" y="575374"/>
                    <a:pt x="106680" y="287084"/>
                    <a:pt x="278130" y="118174"/>
                  </a:cubicBezTo>
                  <a:cubicBezTo>
                    <a:pt x="514350" y="-112966"/>
                    <a:pt x="848360" y="24194"/>
                    <a:pt x="1010920" y="278194"/>
                  </a:cubicBezTo>
                  <a:cubicBezTo>
                    <a:pt x="1131570" y="468694"/>
                    <a:pt x="1379220" y="596964"/>
                    <a:pt x="1605280" y="546164"/>
                  </a:cubicBezTo>
                  <a:cubicBezTo>
                    <a:pt x="1686560" y="528384"/>
                    <a:pt x="1762760" y="495364"/>
                    <a:pt x="1840230" y="467424"/>
                  </a:cubicBezTo>
                  <a:cubicBezTo>
                    <a:pt x="2143760" y="359474"/>
                    <a:pt x="2512060" y="497904"/>
                    <a:pt x="2631440" y="806514"/>
                  </a:cubicBezTo>
                  <a:cubicBezTo>
                    <a:pt x="2702560" y="990664"/>
                    <a:pt x="2627630" y="1118934"/>
                    <a:pt x="2607310" y="1299274"/>
                  </a:cubicBezTo>
                  <a:cubicBezTo>
                    <a:pt x="2576830" y="1565974"/>
                    <a:pt x="2707640" y="1835214"/>
                    <a:pt x="2957830" y="1944434"/>
                  </a:cubicBezTo>
                  <a:cubicBezTo>
                    <a:pt x="3196590" y="2048574"/>
                    <a:pt x="3314700" y="2269554"/>
                    <a:pt x="3314700" y="2489264"/>
                  </a:cubicBezTo>
                  <a:close/>
                </a:path>
              </a:pathLst>
            </a:custGeom>
            <a:blipFill>
              <a:blip r:embed="rId5"/>
              <a:stretch>
                <a:fillRect l="-12190" r="-20411" b="-30097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9002173" y="338217"/>
            <a:ext cx="610113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88"/>
              </a:lnSpc>
            </a:pPr>
            <a:r>
              <a:rPr lang="uk-UA" sz="3999" b="1" dirty="0" smtClean="0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Мета дослідження</a:t>
            </a:r>
            <a:endParaRPr lang="uk-UA" sz="3999" b="1" dirty="0">
              <a:gradFill>
                <a:gsLst>
                  <a:gs pos="0">
                    <a:srgbClr val="DE2D25">
                      <a:alpha val="100000"/>
                    </a:srgbClr>
                  </a:gs>
                  <a:gs pos="100000">
                    <a:srgbClr val="7A8C2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261587" y="1000063"/>
            <a:ext cx="12508930" cy="1204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2"/>
              </a:lnSpc>
            </a:pPr>
            <a:r>
              <a:rPr lang="uk-UA" sz="29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Дослідити</a:t>
            </a:r>
            <a:r>
              <a:rPr lang="en-US" sz="29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 </a:t>
            </a:r>
            <a:r>
              <a:rPr lang="uk-UA" sz="29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взаємний вплив культур різних національностей у Дубровиці та визначити, як ця взаємодія сформувала історичний, архітектурний і духовний простір міста</a:t>
            </a:r>
            <a:endParaRPr lang="uk-UA" sz="2900" b="1" dirty="0">
              <a:solidFill>
                <a:srgbClr val="5B5F7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521206" y="2800799"/>
            <a:ext cx="11249311" cy="334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2644"/>
              </a:lnSpc>
              <a:buFont typeface="Arial"/>
              <a:buChar char="•"/>
            </a:pPr>
            <a:r>
              <a:rPr lang="uk-UA" sz="2299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проаналізувати історичний розвиток Дубровиці як </a:t>
            </a:r>
            <a:r>
              <a:rPr lang="uk-UA" sz="2299" b="1" dirty="0" err="1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мульти</a:t>
            </a:r>
            <a:r>
              <a:rPr lang="uk-UA" sz="2299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-культурного центру;</a:t>
            </a:r>
          </a:p>
          <a:p>
            <a:pPr marL="496569" lvl="1" indent="-248284" algn="l">
              <a:lnSpc>
                <a:spcPts val="2644"/>
              </a:lnSpc>
              <a:buFont typeface="Arial"/>
              <a:buChar char="•"/>
            </a:pPr>
            <a:r>
              <a:rPr lang="uk-UA" sz="2299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охарактеризувати роль литовської, польської, української та єврейської спільнот;</a:t>
            </a:r>
          </a:p>
          <a:p>
            <a:pPr marL="496569" lvl="1" indent="-248284" algn="l">
              <a:lnSpc>
                <a:spcPts val="2644"/>
              </a:lnSpc>
              <a:buFont typeface="Arial"/>
              <a:buChar char="•"/>
            </a:pPr>
            <a:r>
              <a:rPr lang="uk-UA" sz="2299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дослідити вплив релігійних інституцій на формування культурного середовища;</a:t>
            </a:r>
          </a:p>
          <a:p>
            <a:pPr marL="496569" lvl="1" indent="-248284" algn="l">
              <a:lnSpc>
                <a:spcPts val="2644"/>
              </a:lnSpc>
              <a:buFont typeface="Arial"/>
              <a:buChar char="•"/>
            </a:pPr>
            <a:r>
              <a:rPr lang="uk-UA" sz="2299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визначити прояви взаємодії культур у повсякденному житті населення;</a:t>
            </a:r>
          </a:p>
          <a:p>
            <a:pPr marL="496569" lvl="1" indent="-248284" algn="l">
              <a:lnSpc>
                <a:spcPts val="2644"/>
              </a:lnSpc>
              <a:buFont typeface="Arial"/>
              <a:buChar char="•"/>
            </a:pPr>
            <a:r>
              <a:rPr lang="uk-UA" sz="2299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узагальнити наслідки міжкультурного діалогу для сучасного розвитку міста.</a:t>
            </a:r>
            <a:endParaRPr lang="uk-UA" sz="2299" b="1" dirty="0">
              <a:solidFill>
                <a:srgbClr val="5B5F7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429999" y="2156427"/>
            <a:ext cx="667330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8"/>
              </a:lnSpc>
            </a:pPr>
            <a:r>
              <a:rPr lang="uk-UA" sz="3999" b="1" dirty="0" smtClean="0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Завдання дослідження</a:t>
            </a:r>
            <a:endParaRPr lang="uk-UA" sz="3999" b="1" dirty="0">
              <a:gradFill>
                <a:gsLst>
                  <a:gs pos="0">
                    <a:srgbClr val="DE2D25">
                      <a:alpha val="100000"/>
                    </a:srgbClr>
                  </a:gs>
                  <a:gs pos="100000">
                    <a:srgbClr val="7A8C2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768781" y="5977434"/>
            <a:ext cx="5356929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88"/>
              </a:lnSpc>
            </a:pPr>
            <a:r>
              <a:rPr lang="uk-UA" sz="3999" b="1" dirty="0" smtClean="0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Джерельна база</a:t>
            </a:r>
            <a:endParaRPr lang="uk-UA" sz="3999" b="1" dirty="0">
              <a:gradFill>
                <a:gsLst>
                  <a:gs pos="0">
                    <a:srgbClr val="DE2D25">
                      <a:alpha val="100000"/>
                    </a:srgbClr>
                  </a:gs>
                  <a:gs pos="100000">
                    <a:srgbClr val="7A8C2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16082" y="8461199"/>
            <a:ext cx="17241197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1131" lvl="1" algn="l">
              <a:lnSpc>
                <a:spcPts val="1750"/>
              </a:lnSpc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5. Дубровиця // Єврейські містечка України. URL: </a:t>
            </a:r>
            <a:r>
              <a:rPr lang="uk-UA" sz="1500" b="1" u="sng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  <a:hlinkClick r:id="rId6" tooltip="https://myshtetl.org/volyn/dubrovytsya.html"/>
              </a:rPr>
              <a:t>https://myshtetl.org/volyn/dubrovytsya.html</a:t>
            </a: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 </a:t>
            </a:r>
          </a:p>
          <a:p>
            <a:pPr marL="151131" lvl="1" algn="l">
              <a:lnSpc>
                <a:spcPts val="1750"/>
              </a:lnSpc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6. </a:t>
            </a: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Коломієць В. Дубровиця у роки правління графів Плятерів. Дубровиці – 1000 років. Рівне: Перспектива, 2005. С. 65–68. </a:t>
            </a:r>
          </a:p>
          <a:p>
            <a:pPr marL="151131" lvl="1" algn="l">
              <a:lnSpc>
                <a:spcPts val="1750"/>
              </a:lnSpc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7. Попенко В. Літописні князі нашого краю. Рівне: Зень О., 2024. 232 с. </a:t>
            </a:r>
          </a:p>
          <a:p>
            <a:pPr marL="151131" lvl="1" algn="l">
              <a:lnSpc>
                <a:spcPts val="1750"/>
              </a:lnSpc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8. Праведники народів світу: родина Ващишиних // Мнімоніка. URL</a:t>
            </a:r>
            <a:r>
              <a:rPr lang="uk-UA" sz="1500" b="1" dirty="0" smtClean="0">
                <a:latin typeface="Arturo Bold"/>
                <a:ea typeface="Arturo Bold"/>
                <a:cs typeface="Arturo Bold"/>
                <a:sym typeface="Arturo Bold"/>
              </a:rPr>
              <a:t>: </a:t>
            </a: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  <a:hlinkClick r:id="rId7" tooltip="https://mnemonika.org.ua/righteous-vashchishin/"/>
              </a:rPr>
              <a:t>https://mnemonika.org.ua/righteous-vashchishin/</a:t>
            </a: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 </a:t>
            </a:r>
          </a:p>
          <a:p>
            <a:pPr marL="151131" lvl="1" algn="l">
              <a:lnSpc>
                <a:spcPts val="1750"/>
              </a:lnSpc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9. Шахматова Л. Свята діва Юліанія. Дубровиці – 1000 років. Рівне: Перспектива, 2005. С. 14–18  . </a:t>
            </a:r>
          </a:p>
          <a:p>
            <a:pPr marL="151131" lvl="1" algn="l">
              <a:lnSpc>
                <a:spcPts val="1750"/>
              </a:lnSpc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10. Шеретюк Р., Стоколос Н. Костел Іоанна Хрестителя в Дубровиці. Вчені запики ТНУ ім. Вернадського. Сер. іст. науки. 2022. № 2. </a:t>
            </a:r>
          </a:p>
          <a:p>
            <a:pPr marL="151131" lvl="1" algn="l">
              <a:lnSpc>
                <a:spcPts val="1750"/>
              </a:lnSpc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11. Шеретюк Р., Стоколос Н. Pietas et Litterae: діяльність піарів на Волині. Рівне: О. Зень, 2018. 289 с. </a:t>
            </a:r>
            <a:endParaRPr lang="uk-UA" sz="1500" b="1" dirty="0">
              <a:solidFill>
                <a:srgbClr val="5B5F7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098737" y="6732637"/>
            <a:ext cx="12671780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62" lvl="1" indent="-151131" algn="l">
              <a:lnSpc>
                <a:spcPts val="1750"/>
              </a:lnSpc>
              <a:buAutoNum type="arabicPeriod"/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Алексієвець М., Алексієвець Л. Дубровиця крізь віки. Україна–Європа–Світ. Тернопіль: ТНПУ, 2015. Вип. 16, ч. 2. С. 20–35. </a:t>
            </a:r>
          </a:p>
          <a:p>
            <a:pPr marL="302262" lvl="1" indent="-151131" algn="l">
              <a:lnSpc>
                <a:spcPts val="1750"/>
              </a:lnSpc>
              <a:buAutoNum type="arabicPeriod"/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Процюк А. Княгиня меценатка: Анастасія Заславська. URL: </a:t>
            </a:r>
            <a:r>
              <a:rPr lang="uk-UA" sz="1500" b="1" u="sng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  <a:hlinkClick r:id="rId8" tooltip="https://media.zagoriy.foundation/speczproyekty/knyagynya-meczenatka-anastasiya-zaslavska/"/>
              </a:rPr>
              <a:t>https://media.zagoriy.foundation/speczproyekty/knyagynya-meczenatka-anastasiya-zaslavska/</a:t>
            </a: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 </a:t>
            </a:r>
          </a:p>
          <a:p>
            <a:pPr marL="302262" lvl="1" indent="-151131" algn="l">
              <a:lnSpc>
                <a:spcPts val="1750"/>
              </a:lnSpc>
              <a:buAutoNum type="arabicPeriod"/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Бойко Й. Життя в часі війни. URL: </a:t>
            </a:r>
            <a:r>
              <a:rPr lang="uk-UA" sz="1500" b="1" u="sng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  <a:hlinkClick r:id="rId9" tooltip="https://pkm.if.ua/zhyttia-v-chasi-viiny-tyzhden-pershyi/"/>
              </a:rPr>
              <a:t>https://pkm.if.ua/zhyttia-v-chasi-viiny-tyzhden-pershyi/</a:t>
            </a: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 </a:t>
            </a:r>
          </a:p>
          <a:p>
            <a:pPr marL="302262" lvl="1" indent="-151131" algn="l">
              <a:lnSpc>
                <a:spcPts val="1750"/>
              </a:lnSpc>
              <a:buAutoNum type="arabicPeriod"/>
            </a:pPr>
            <a:r>
              <a:rPr lang="uk-UA" sz="150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Бруяка О. Князі Гольшанські – епоха в історії Дубровиці. Дубровиці – 1000 років. Рівне: Перспектива, 2005. С. 51–56. </a:t>
            </a:r>
            <a:endParaRPr lang="uk-UA" sz="1500" b="1" dirty="0">
              <a:solidFill>
                <a:srgbClr val="5B5F7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4614" y="0"/>
            <a:ext cx="18517228" cy="12241233"/>
          </a:xfrm>
          <a:custGeom>
            <a:avLst/>
            <a:gdLst/>
            <a:ahLst/>
            <a:cxnLst/>
            <a:rect l="l" t="t" r="r" b="b"/>
            <a:pathLst>
              <a:path w="18517228" h="12241233">
                <a:moveTo>
                  <a:pt x="0" y="0"/>
                </a:moveTo>
                <a:lnTo>
                  <a:pt x="18517228" y="0"/>
                </a:lnTo>
                <a:lnTo>
                  <a:pt x="18517228" y="12241233"/>
                </a:lnTo>
                <a:lnTo>
                  <a:pt x="0" y="122412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5" b="-67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50716" y="7784602"/>
            <a:ext cx="4608373" cy="1859166"/>
            <a:chOff x="0" y="0"/>
            <a:chExt cx="6144498" cy="2478888"/>
          </a:xfrm>
        </p:grpSpPr>
        <p:sp>
          <p:nvSpPr>
            <p:cNvPr id="4" name="Freeform 4"/>
            <p:cNvSpPr/>
            <p:nvPr/>
          </p:nvSpPr>
          <p:spPr>
            <a:xfrm>
              <a:off x="25048" y="16785"/>
              <a:ext cx="6094419" cy="2445307"/>
            </a:xfrm>
            <a:custGeom>
              <a:avLst/>
              <a:gdLst/>
              <a:ahLst/>
              <a:cxnLst/>
              <a:rect l="l" t="t" r="r" b="b"/>
              <a:pathLst>
                <a:path w="6094419" h="2445307">
                  <a:moveTo>
                    <a:pt x="0" y="161133"/>
                  </a:moveTo>
                  <a:cubicBezTo>
                    <a:pt x="0" y="72174"/>
                    <a:pt x="108205" y="0"/>
                    <a:pt x="241793" y="0"/>
                  </a:cubicBezTo>
                  <a:lnTo>
                    <a:pt x="5852626" y="0"/>
                  </a:lnTo>
                  <a:cubicBezTo>
                    <a:pt x="5986213" y="0"/>
                    <a:pt x="6094419" y="72174"/>
                    <a:pt x="6094419" y="161133"/>
                  </a:cubicBezTo>
                  <a:lnTo>
                    <a:pt x="6094419" y="2284174"/>
                  </a:lnTo>
                  <a:cubicBezTo>
                    <a:pt x="6094419" y="2373132"/>
                    <a:pt x="5986213" y="2445307"/>
                    <a:pt x="5852626" y="2445307"/>
                  </a:cubicBezTo>
                  <a:lnTo>
                    <a:pt x="241793" y="2445307"/>
                  </a:lnTo>
                  <a:cubicBezTo>
                    <a:pt x="108205" y="2445307"/>
                    <a:pt x="0" y="2373132"/>
                    <a:pt x="0" y="2284174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6144511" cy="2478876"/>
            </a:xfrm>
            <a:custGeom>
              <a:avLst/>
              <a:gdLst/>
              <a:ahLst/>
              <a:cxnLst/>
              <a:rect l="l" t="t" r="r" b="b"/>
              <a:pathLst>
                <a:path w="6144511" h="2478876">
                  <a:moveTo>
                    <a:pt x="0" y="177918"/>
                  </a:moveTo>
                  <a:cubicBezTo>
                    <a:pt x="0" y="79559"/>
                    <a:pt x="119561" y="0"/>
                    <a:pt x="266841" y="0"/>
                  </a:cubicBezTo>
                  <a:lnTo>
                    <a:pt x="5877674" y="0"/>
                  </a:lnTo>
                  <a:lnTo>
                    <a:pt x="5877674" y="16785"/>
                  </a:lnTo>
                  <a:lnTo>
                    <a:pt x="5877674" y="0"/>
                  </a:lnTo>
                  <a:cubicBezTo>
                    <a:pt x="6024954" y="0"/>
                    <a:pt x="6144511" y="79559"/>
                    <a:pt x="6144511" y="177918"/>
                  </a:cubicBezTo>
                  <a:lnTo>
                    <a:pt x="6119467" y="177918"/>
                  </a:lnTo>
                  <a:lnTo>
                    <a:pt x="6144511" y="177918"/>
                  </a:lnTo>
                  <a:lnTo>
                    <a:pt x="6144511" y="2300959"/>
                  </a:lnTo>
                  <a:lnTo>
                    <a:pt x="6119467" y="2300959"/>
                  </a:lnTo>
                  <a:lnTo>
                    <a:pt x="6144511" y="2300959"/>
                  </a:lnTo>
                  <a:cubicBezTo>
                    <a:pt x="6144511" y="2399317"/>
                    <a:pt x="6024954" y="2478876"/>
                    <a:pt x="5877674" y="2478876"/>
                  </a:cubicBezTo>
                  <a:lnTo>
                    <a:pt x="5877674" y="2462092"/>
                  </a:lnTo>
                  <a:lnTo>
                    <a:pt x="5877674" y="2478876"/>
                  </a:lnTo>
                  <a:lnTo>
                    <a:pt x="266841" y="2478876"/>
                  </a:lnTo>
                  <a:lnTo>
                    <a:pt x="266841" y="2462092"/>
                  </a:lnTo>
                  <a:lnTo>
                    <a:pt x="266841" y="2478876"/>
                  </a:lnTo>
                  <a:cubicBezTo>
                    <a:pt x="119561" y="2478876"/>
                    <a:pt x="0" y="2399317"/>
                    <a:pt x="0" y="2300959"/>
                  </a:cubicBezTo>
                  <a:lnTo>
                    <a:pt x="0" y="177918"/>
                  </a:lnTo>
                  <a:lnTo>
                    <a:pt x="25048" y="177918"/>
                  </a:lnTo>
                  <a:lnTo>
                    <a:pt x="0" y="177918"/>
                  </a:lnTo>
                  <a:moveTo>
                    <a:pt x="50095" y="177918"/>
                  </a:moveTo>
                  <a:lnTo>
                    <a:pt x="50095" y="2300959"/>
                  </a:lnTo>
                  <a:lnTo>
                    <a:pt x="25048" y="2300959"/>
                  </a:lnTo>
                  <a:lnTo>
                    <a:pt x="50095" y="2300959"/>
                  </a:lnTo>
                  <a:cubicBezTo>
                    <a:pt x="50095" y="2380630"/>
                    <a:pt x="146946" y="2445307"/>
                    <a:pt x="266841" y="2445307"/>
                  </a:cubicBezTo>
                  <a:lnTo>
                    <a:pt x="5877674" y="2445307"/>
                  </a:lnTo>
                  <a:cubicBezTo>
                    <a:pt x="5997568" y="2445307"/>
                    <a:pt x="6094419" y="2380630"/>
                    <a:pt x="6094419" y="2300959"/>
                  </a:cubicBezTo>
                  <a:lnTo>
                    <a:pt x="6094419" y="177918"/>
                  </a:lnTo>
                  <a:cubicBezTo>
                    <a:pt x="6094419" y="98246"/>
                    <a:pt x="5997568" y="33569"/>
                    <a:pt x="5877674" y="33569"/>
                  </a:cubicBezTo>
                  <a:lnTo>
                    <a:pt x="266841" y="33569"/>
                  </a:lnTo>
                  <a:lnTo>
                    <a:pt x="266841" y="16785"/>
                  </a:lnTo>
                  <a:lnTo>
                    <a:pt x="266841" y="33569"/>
                  </a:lnTo>
                  <a:cubicBezTo>
                    <a:pt x="146946" y="33569"/>
                    <a:pt x="50095" y="98246"/>
                    <a:pt x="50095" y="177918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33403" y="7784602"/>
            <a:ext cx="122759" cy="1844878"/>
            <a:chOff x="0" y="0"/>
            <a:chExt cx="184673" cy="2775344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184673" cy="2775331"/>
            </a:xfrm>
            <a:custGeom>
              <a:avLst/>
              <a:gdLst/>
              <a:ahLst/>
              <a:cxnLst/>
              <a:rect l="l" t="t" r="r" b="b"/>
              <a:pathLst>
                <a:path w="184673" h="2775331">
                  <a:moveTo>
                    <a:pt x="0" y="0"/>
                  </a:moveTo>
                  <a:lnTo>
                    <a:pt x="184673" y="0"/>
                  </a:lnTo>
                  <a:lnTo>
                    <a:pt x="184673" y="2775331"/>
                  </a:lnTo>
                  <a:lnTo>
                    <a:pt x="0" y="2775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0718" b="-10719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5223522" y="7784602"/>
            <a:ext cx="4295757" cy="1859166"/>
            <a:chOff x="0" y="0"/>
            <a:chExt cx="5727676" cy="2478888"/>
          </a:xfrm>
        </p:grpSpPr>
        <p:sp>
          <p:nvSpPr>
            <p:cNvPr id="9" name="Freeform 9"/>
            <p:cNvSpPr/>
            <p:nvPr/>
          </p:nvSpPr>
          <p:spPr>
            <a:xfrm>
              <a:off x="23348" y="16785"/>
              <a:ext cx="5681074" cy="2445307"/>
            </a:xfrm>
            <a:custGeom>
              <a:avLst/>
              <a:gdLst/>
              <a:ahLst/>
              <a:cxnLst/>
              <a:rect l="l" t="t" r="r" b="b"/>
              <a:pathLst>
                <a:path w="5681074" h="2445307">
                  <a:moveTo>
                    <a:pt x="0" y="161133"/>
                  </a:moveTo>
                  <a:cubicBezTo>
                    <a:pt x="0" y="72174"/>
                    <a:pt x="100861" y="0"/>
                    <a:pt x="225381" y="0"/>
                  </a:cubicBezTo>
                  <a:lnTo>
                    <a:pt x="5455692" y="0"/>
                  </a:lnTo>
                  <a:cubicBezTo>
                    <a:pt x="5580213" y="0"/>
                    <a:pt x="5681074" y="72174"/>
                    <a:pt x="5681074" y="161133"/>
                  </a:cubicBezTo>
                  <a:lnTo>
                    <a:pt x="5681074" y="2284174"/>
                  </a:lnTo>
                  <a:cubicBezTo>
                    <a:pt x="5681074" y="2373132"/>
                    <a:pt x="5580213" y="2445307"/>
                    <a:pt x="5455692" y="2445307"/>
                  </a:cubicBezTo>
                  <a:lnTo>
                    <a:pt x="225381" y="2445307"/>
                  </a:lnTo>
                  <a:cubicBezTo>
                    <a:pt x="100861" y="2445307"/>
                    <a:pt x="0" y="2373132"/>
                    <a:pt x="0" y="2284174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5727752" cy="2478876"/>
            </a:xfrm>
            <a:custGeom>
              <a:avLst/>
              <a:gdLst/>
              <a:ahLst/>
              <a:cxnLst/>
              <a:rect l="l" t="t" r="r" b="b"/>
              <a:pathLst>
                <a:path w="5727752" h="2478876">
                  <a:moveTo>
                    <a:pt x="0" y="177918"/>
                  </a:moveTo>
                  <a:cubicBezTo>
                    <a:pt x="0" y="79559"/>
                    <a:pt x="111445" y="0"/>
                    <a:pt x="248729" y="0"/>
                  </a:cubicBezTo>
                  <a:lnTo>
                    <a:pt x="5479040" y="0"/>
                  </a:lnTo>
                  <a:lnTo>
                    <a:pt x="5479040" y="16785"/>
                  </a:lnTo>
                  <a:lnTo>
                    <a:pt x="5479040" y="0"/>
                  </a:lnTo>
                  <a:cubicBezTo>
                    <a:pt x="5616324" y="0"/>
                    <a:pt x="5727752" y="79559"/>
                    <a:pt x="5727752" y="177918"/>
                  </a:cubicBezTo>
                  <a:lnTo>
                    <a:pt x="5704422" y="177918"/>
                  </a:lnTo>
                  <a:lnTo>
                    <a:pt x="5727752" y="177918"/>
                  </a:lnTo>
                  <a:lnTo>
                    <a:pt x="5727752" y="2300959"/>
                  </a:lnTo>
                  <a:lnTo>
                    <a:pt x="5704422" y="2300959"/>
                  </a:lnTo>
                  <a:lnTo>
                    <a:pt x="5727752" y="2300959"/>
                  </a:lnTo>
                  <a:cubicBezTo>
                    <a:pt x="5727752" y="2399317"/>
                    <a:pt x="5616324" y="2478876"/>
                    <a:pt x="5479040" y="2478876"/>
                  </a:cubicBezTo>
                  <a:lnTo>
                    <a:pt x="5479040" y="2462092"/>
                  </a:lnTo>
                  <a:lnTo>
                    <a:pt x="5479040" y="2478876"/>
                  </a:lnTo>
                  <a:lnTo>
                    <a:pt x="248729" y="2478876"/>
                  </a:lnTo>
                  <a:lnTo>
                    <a:pt x="248729" y="2462092"/>
                  </a:lnTo>
                  <a:lnTo>
                    <a:pt x="248729" y="2478876"/>
                  </a:lnTo>
                  <a:cubicBezTo>
                    <a:pt x="111445" y="2478876"/>
                    <a:pt x="0" y="2399317"/>
                    <a:pt x="0" y="2300959"/>
                  </a:cubicBezTo>
                  <a:lnTo>
                    <a:pt x="0" y="177918"/>
                  </a:lnTo>
                  <a:lnTo>
                    <a:pt x="23348" y="177918"/>
                  </a:lnTo>
                  <a:lnTo>
                    <a:pt x="0" y="177918"/>
                  </a:lnTo>
                  <a:moveTo>
                    <a:pt x="46695" y="177918"/>
                  </a:moveTo>
                  <a:lnTo>
                    <a:pt x="46695" y="2300959"/>
                  </a:lnTo>
                  <a:lnTo>
                    <a:pt x="23348" y="2300959"/>
                  </a:lnTo>
                  <a:lnTo>
                    <a:pt x="46695" y="2300959"/>
                  </a:lnTo>
                  <a:cubicBezTo>
                    <a:pt x="46695" y="2380630"/>
                    <a:pt x="136972" y="2445307"/>
                    <a:pt x="248729" y="2445307"/>
                  </a:cubicBezTo>
                  <a:lnTo>
                    <a:pt x="5479040" y="2445307"/>
                  </a:lnTo>
                  <a:cubicBezTo>
                    <a:pt x="5590797" y="2445307"/>
                    <a:pt x="5681075" y="2380630"/>
                    <a:pt x="5681075" y="2300959"/>
                  </a:cubicBezTo>
                  <a:lnTo>
                    <a:pt x="5681075" y="177918"/>
                  </a:lnTo>
                  <a:cubicBezTo>
                    <a:pt x="5681075" y="98246"/>
                    <a:pt x="5590797" y="33569"/>
                    <a:pt x="5479040" y="33569"/>
                  </a:cubicBezTo>
                  <a:lnTo>
                    <a:pt x="248729" y="33569"/>
                  </a:lnTo>
                  <a:lnTo>
                    <a:pt x="248729" y="16785"/>
                  </a:lnTo>
                  <a:lnTo>
                    <a:pt x="248729" y="33569"/>
                  </a:lnTo>
                  <a:cubicBezTo>
                    <a:pt x="136972" y="33569"/>
                    <a:pt x="46695" y="98246"/>
                    <a:pt x="46695" y="177918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5211490" y="7784602"/>
            <a:ext cx="122759" cy="1844878"/>
            <a:chOff x="0" y="0"/>
            <a:chExt cx="184673" cy="2775344"/>
          </a:xfrm>
        </p:grpSpPr>
        <p:sp>
          <p:nvSpPr>
            <p:cNvPr id="12" name="Freeform 12" descr="preencoded.png"/>
            <p:cNvSpPr/>
            <p:nvPr/>
          </p:nvSpPr>
          <p:spPr>
            <a:xfrm>
              <a:off x="0" y="0"/>
              <a:ext cx="184673" cy="2775331"/>
            </a:xfrm>
            <a:custGeom>
              <a:avLst/>
              <a:gdLst/>
              <a:ahLst/>
              <a:cxnLst/>
              <a:rect l="l" t="t" r="r" b="b"/>
              <a:pathLst>
                <a:path w="184673" h="2775331">
                  <a:moveTo>
                    <a:pt x="0" y="0"/>
                  </a:moveTo>
                  <a:lnTo>
                    <a:pt x="184673" y="0"/>
                  </a:lnTo>
                  <a:lnTo>
                    <a:pt x="184673" y="2775331"/>
                  </a:lnTo>
                  <a:lnTo>
                    <a:pt x="0" y="2775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0718" b="-10719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9780684" y="7784602"/>
            <a:ext cx="3894026" cy="1859166"/>
            <a:chOff x="0" y="0"/>
            <a:chExt cx="5192034" cy="2478888"/>
          </a:xfrm>
        </p:grpSpPr>
        <p:sp>
          <p:nvSpPr>
            <p:cNvPr id="14" name="Freeform 14"/>
            <p:cNvSpPr/>
            <p:nvPr/>
          </p:nvSpPr>
          <p:spPr>
            <a:xfrm>
              <a:off x="21165" y="16785"/>
              <a:ext cx="5149719" cy="2445307"/>
            </a:xfrm>
            <a:custGeom>
              <a:avLst/>
              <a:gdLst/>
              <a:ahLst/>
              <a:cxnLst/>
              <a:rect l="l" t="t" r="r" b="b"/>
              <a:pathLst>
                <a:path w="5149719" h="2445307">
                  <a:moveTo>
                    <a:pt x="0" y="161133"/>
                  </a:moveTo>
                  <a:cubicBezTo>
                    <a:pt x="0" y="72174"/>
                    <a:pt x="91433" y="0"/>
                    <a:pt x="204312" y="0"/>
                  </a:cubicBezTo>
                  <a:lnTo>
                    <a:pt x="4945406" y="0"/>
                  </a:lnTo>
                  <a:cubicBezTo>
                    <a:pt x="5058286" y="0"/>
                    <a:pt x="5149719" y="72174"/>
                    <a:pt x="5149719" y="161133"/>
                  </a:cubicBezTo>
                  <a:lnTo>
                    <a:pt x="5149719" y="2284174"/>
                  </a:lnTo>
                  <a:cubicBezTo>
                    <a:pt x="5149719" y="2373132"/>
                    <a:pt x="5058286" y="2445307"/>
                    <a:pt x="4945406" y="2445307"/>
                  </a:cubicBezTo>
                  <a:lnTo>
                    <a:pt x="204312" y="2445307"/>
                  </a:lnTo>
                  <a:cubicBezTo>
                    <a:pt x="91433" y="2445307"/>
                    <a:pt x="0" y="2373132"/>
                    <a:pt x="0" y="2284174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5192047" cy="2478876"/>
            </a:xfrm>
            <a:custGeom>
              <a:avLst/>
              <a:gdLst/>
              <a:ahLst/>
              <a:cxnLst/>
              <a:rect l="l" t="t" r="r" b="b"/>
              <a:pathLst>
                <a:path w="5192047" h="2478876">
                  <a:moveTo>
                    <a:pt x="0" y="177918"/>
                  </a:moveTo>
                  <a:cubicBezTo>
                    <a:pt x="0" y="79559"/>
                    <a:pt x="101027" y="0"/>
                    <a:pt x="225477" y="0"/>
                  </a:cubicBezTo>
                  <a:lnTo>
                    <a:pt x="4966571" y="0"/>
                  </a:lnTo>
                  <a:lnTo>
                    <a:pt x="4966571" y="16785"/>
                  </a:lnTo>
                  <a:lnTo>
                    <a:pt x="4966571" y="0"/>
                  </a:lnTo>
                  <a:cubicBezTo>
                    <a:pt x="5091021" y="0"/>
                    <a:pt x="5192047" y="79559"/>
                    <a:pt x="5192047" y="177918"/>
                  </a:cubicBezTo>
                  <a:lnTo>
                    <a:pt x="5170884" y="177918"/>
                  </a:lnTo>
                  <a:lnTo>
                    <a:pt x="5192047" y="177918"/>
                  </a:lnTo>
                  <a:lnTo>
                    <a:pt x="5192047" y="2300959"/>
                  </a:lnTo>
                  <a:lnTo>
                    <a:pt x="5170884" y="2300959"/>
                  </a:lnTo>
                  <a:lnTo>
                    <a:pt x="5192047" y="2300959"/>
                  </a:lnTo>
                  <a:cubicBezTo>
                    <a:pt x="5192047" y="2399317"/>
                    <a:pt x="5091021" y="2478876"/>
                    <a:pt x="4966571" y="2478876"/>
                  </a:cubicBezTo>
                  <a:lnTo>
                    <a:pt x="4966571" y="2462092"/>
                  </a:lnTo>
                  <a:lnTo>
                    <a:pt x="4966571" y="2478876"/>
                  </a:lnTo>
                  <a:lnTo>
                    <a:pt x="225477" y="2478876"/>
                  </a:lnTo>
                  <a:lnTo>
                    <a:pt x="225477" y="2462092"/>
                  </a:lnTo>
                  <a:lnTo>
                    <a:pt x="225477" y="2478876"/>
                  </a:lnTo>
                  <a:cubicBezTo>
                    <a:pt x="101027" y="2478876"/>
                    <a:pt x="0" y="2399317"/>
                    <a:pt x="0" y="2300959"/>
                  </a:cubicBezTo>
                  <a:lnTo>
                    <a:pt x="0" y="177918"/>
                  </a:lnTo>
                  <a:lnTo>
                    <a:pt x="21165" y="177918"/>
                  </a:lnTo>
                  <a:lnTo>
                    <a:pt x="0" y="177918"/>
                  </a:lnTo>
                  <a:moveTo>
                    <a:pt x="42330" y="177918"/>
                  </a:moveTo>
                  <a:lnTo>
                    <a:pt x="42330" y="2300959"/>
                  </a:lnTo>
                  <a:lnTo>
                    <a:pt x="21165" y="2300959"/>
                  </a:lnTo>
                  <a:lnTo>
                    <a:pt x="42330" y="2300959"/>
                  </a:lnTo>
                  <a:cubicBezTo>
                    <a:pt x="42330" y="2380630"/>
                    <a:pt x="124168" y="2445307"/>
                    <a:pt x="225477" y="2445307"/>
                  </a:cubicBezTo>
                  <a:lnTo>
                    <a:pt x="4966571" y="2445307"/>
                  </a:lnTo>
                  <a:cubicBezTo>
                    <a:pt x="5067881" y="2445307"/>
                    <a:pt x="5149719" y="2380630"/>
                    <a:pt x="5149719" y="2300959"/>
                  </a:cubicBezTo>
                  <a:lnTo>
                    <a:pt x="5149719" y="177918"/>
                  </a:lnTo>
                  <a:cubicBezTo>
                    <a:pt x="5149719" y="98246"/>
                    <a:pt x="5067881" y="33569"/>
                    <a:pt x="4966571" y="33569"/>
                  </a:cubicBezTo>
                  <a:lnTo>
                    <a:pt x="225477" y="33569"/>
                  </a:lnTo>
                  <a:lnTo>
                    <a:pt x="225477" y="16785"/>
                  </a:lnTo>
                  <a:lnTo>
                    <a:pt x="225477" y="33569"/>
                  </a:lnTo>
                  <a:cubicBezTo>
                    <a:pt x="124168" y="33569"/>
                    <a:pt x="42330" y="98246"/>
                    <a:pt x="42330" y="177918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9728829" y="7784602"/>
            <a:ext cx="122759" cy="1844878"/>
            <a:chOff x="0" y="0"/>
            <a:chExt cx="184673" cy="2775344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184673" cy="2775331"/>
            </a:xfrm>
            <a:custGeom>
              <a:avLst/>
              <a:gdLst/>
              <a:ahLst/>
              <a:cxnLst/>
              <a:rect l="l" t="t" r="r" b="b"/>
              <a:pathLst>
                <a:path w="184673" h="2775331">
                  <a:moveTo>
                    <a:pt x="0" y="0"/>
                  </a:moveTo>
                  <a:lnTo>
                    <a:pt x="184673" y="0"/>
                  </a:lnTo>
                  <a:lnTo>
                    <a:pt x="184673" y="2775331"/>
                  </a:lnTo>
                  <a:lnTo>
                    <a:pt x="0" y="2775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0718" b="-10719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3882277" y="7784602"/>
            <a:ext cx="4008499" cy="1859166"/>
            <a:chOff x="0" y="0"/>
            <a:chExt cx="5344665" cy="2478888"/>
          </a:xfrm>
        </p:grpSpPr>
        <p:sp>
          <p:nvSpPr>
            <p:cNvPr id="19" name="Freeform 19"/>
            <p:cNvSpPr/>
            <p:nvPr/>
          </p:nvSpPr>
          <p:spPr>
            <a:xfrm>
              <a:off x="21786" y="16785"/>
              <a:ext cx="5301180" cy="2445307"/>
            </a:xfrm>
            <a:custGeom>
              <a:avLst/>
              <a:gdLst/>
              <a:ahLst/>
              <a:cxnLst/>
              <a:rect l="l" t="t" r="r" b="b"/>
              <a:pathLst>
                <a:path w="5301180" h="2445307">
                  <a:moveTo>
                    <a:pt x="0" y="161133"/>
                  </a:moveTo>
                  <a:cubicBezTo>
                    <a:pt x="0" y="72174"/>
                    <a:pt x="94117" y="0"/>
                    <a:pt x="210310" y="0"/>
                  </a:cubicBezTo>
                  <a:lnTo>
                    <a:pt x="5090870" y="0"/>
                  </a:lnTo>
                  <a:cubicBezTo>
                    <a:pt x="5207064" y="0"/>
                    <a:pt x="5301181" y="72174"/>
                    <a:pt x="5301181" y="161133"/>
                  </a:cubicBezTo>
                  <a:lnTo>
                    <a:pt x="5301181" y="2284174"/>
                  </a:lnTo>
                  <a:cubicBezTo>
                    <a:pt x="5301181" y="2373132"/>
                    <a:pt x="5207064" y="2445307"/>
                    <a:pt x="5090870" y="2445307"/>
                  </a:cubicBezTo>
                  <a:lnTo>
                    <a:pt x="210310" y="2445307"/>
                  </a:lnTo>
                  <a:cubicBezTo>
                    <a:pt x="94117" y="2445307"/>
                    <a:pt x="0" y="2373132"/>
                    <a:pt x="0" y="2284174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5344742" cy="2478876"/>
            </a:xfrm>
            <a:custGeom>
              <a:avLst/>
              <a:gdLst/>
              <a:ahLst/>
              <a:cxnLst/>
              <a:rect l="l" t="t" r="r" b="b"/>
              <a:pathLst>
                <a:path w="5344742" h="2478876">
                  <a:moveTo>
                    <a:pt x="0" y="177918"/>
                  </a:moveTo>
                  <a:cubicBezTo>
                    <a:pt x="0" y="79559"/>
                    <a:pt x="103993" y="0"/>
                    <a:pt x="232096" y="0"/>
                  </a:cubicBezTo>
                  <a:lnTo>
                    <a:pt x="5112656" y="0"/>
                  </a:lnTo>
                  <a:lnTo>
                    <a:pt x="5112656" y="16785"/>
                  </a:lnTo>
                  <a:lnTo>
                    <a:pt x="5112656" y="0"/>
                  </a:lnTo>
                  <a:cubicBezTo>
                    <a:pt x="5240760" y="0"/>
                    <a:pt x="5344742" y="79559"/>
                    <a:pt x="5344742" y="177918"/>
                  </a:cubicBezTo>
                  <a:lnTo>
                    <a:pt x="5322967" y="177918"/>
                  </a:lnTo>
                  <a:lnTo>
                    <a:pt x="5344742" y="177918"/>
                  </a:lnTo>
                  <a:lnTo>
                    <a:pt x="5344742" y="2300959"/>
                  </a:lnTo>
                  <a:lnTo>
                    <a:pt x="5322967" y="2300959"/>
                  </a:lnTo>
                  <a:lnTo>
                    <a:pt x="5344742" y="2300959"/>
                  </a:lnTo>
                  <a:cubicBezTo>
                    <a:pt x="5344742" y="2399317"/>
                    <a:pt x="5240760" y="2478876"/>
                    <a:pt x="5112656" y="2478876"/>
                  </a:cubicBezTo>
                  <a:lnTo>
                    <a:pt x="5112656" y="2462092"/>
                  </a:lnTo>
                  <a:lnTo>
                    <a:pt x="5112656" y="2478876"/>
                  </a:lnTo>
                  <a:lnTo>
                    <a:pt x="232096" y="2478876"/>
                  </a:lnTo>
                  <a:lnTo>
                    <a:pt x="232096" y="2462092"/>
                  </a:lnTo>
                  <a:lnTo>
                    <a:pt x="232096" y="2478876"/>
                  </a:lnTo>
                  <a:cubicBezTo>
                    <a:pt x="103993" y="2478876"/>
                    <a:pt x="0" y="2399317"/>
                    <a:pt x="0" y="2300959"/>
                  </a:cubicBezTo>
                  <a:lnTo>
                    <a:pt x="0" y="177918"/>
                  </a:lnTo>
                  <a:lnTo>
                    <a:pt x="21786" y="177918"/>
                  </a:lnTo>
                  <a:lnTo>
                    <a:pt x="0" y="177918"/>
                  </a:lnTo>
                  <a:moveTo>
                    <a:pt x="43573" y="177918"/>
                  </a:moveTo>
                  <a:lnTo>
                    <a:pt x="43573" y="2300959"/>
                  </a:lnTo>
                  <a:lnTo>
                    <a:pt x="21786" y="2300959"/>
                  </a:lnTo>
                  <a:lnTo>
                    <a:pt x="43573" y="2300959"/>
                  </a:lnTo>
                  <a:cubicBezTo>
                    <a:pt x="43573" y="2380630"/>
                    <a:pt x="127813" y="2445307"/>
                    <a:pt x="232096" y="2445307"/>
                  </a:cubicBezTo>
                  <a:lnTo>
                    <a:pt x="5112656" y="2445307"/>
                  </a:lnTo>
                  <a:cubicBezTo>
                    <a:pt x="5216940" y="2445307"/>
                    <a:pt x="5301180" y="2380630"/>
                    <a:pt x="5301180" y="2300959"/>
                  </a:cubicBezTo>
                  <a:lnTo>
                    <a:pt x="5301180" y="177918"/>
                  </a:lnTo>
                  <a:cubicBezTo>
                    <a:pt x="5301180" y="98246"/>
                    <a:pt x="5216940" y="33569"/>
                    <a:pt x="5112656" y="33569"/>
                  </a:cubicBezTo>
                  <a:lnTo>
                    <a:pt x="232096" y="33569"/>
                  </a:lnTo>
                  <a:lnTo>
                    <a:pt x="232096" y="16785"/>
                  </a:lnTo>
                  <a:lnTo>
                    <a:pt x="232096" y="33569"/>
                  </a:lnTo>
                  <a:cubicBezTo>
                    <a:pt x="127813" y="33569"/>
                    <a:pt x="43573" y="98246"/>
                    <a:pt x="43573" y="177918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820898" y="7784602"/>
            <a:ext cx="122759" cy="1844878"/>
            <a:chOff x="0" y="0"/>
            <a:chExt cx="184673" cy="2775344"/>
          </a:xfrm>
        </p:grpSpPr>
        <p:sp>
          <p:nvSpPr>
            <p:cNvPr id="22" name="Freeform 22" descr="preencoded.png"/>
            <p:cNvSpPr/>
            <p:nvPr/>
          </p:nvSpPr>
          <p:spPr>
            <a:xfrm>
              <a:off x="0" y="0"/>
              <a:ext cx="184673" cy="2775331"/>
            </a:xfrm>
            <a:custGeom>
              <a:avLst/>
              <a:gdLst/>
              <a:ahLst/>
              <a:cxnLst/>
              <a:rect l="l" t="t" r="r" b="b"/>
              <a:pathLst>
                <a:path w="184673" h="2775331">
                  <a:moveTo>
                    <a:pt x="0" y="0"/>
                  </a:moveTo>
                  <a:lnTo>
                    <a:pt x="184673" y="0"/>
                  </a:lnTo>
                  <a:lnTo>
                    <a:pt x="184673" y="2775331"/>
                  </a:lnTo>
                  <a:lnTo>
                    <a:pt x="0" y="2775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0718" b="-10719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8721774" y="363414"/>
            <a:ext cx="8970503" cy="7144963"/>
            <a:chOff x="0" y="0"/>
            <a:chExt cx="1666875" cy="132765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67002" cy="1327785"/>
            </a:xfrm>
            <a:custGeom>
              <a:avLst/>
              <a:gdLst/>
              <a:ahLst/>
              <a:cxnLst/>
              <a:rect l="l" t="t" r="r" b="b"/>
              <a:pathLst>
                <a:path w="1667002" h="1327785">
                  <a:moveTo>
                    <a:pt x="3175" y="0"/>
                  </a:moveTo>
                  <a:lnTo>
                    <a:pt x="175133" y="12700"/>
                  </a:lnTo>
                  <a:lnTo>
                    <a:pt x="1437386" y="12700"/>
                  </a:lnTo>
                  <a:cubicBezTo>
                    <a:pt x="1438402" y="12700"/>
                    <a:pt x="1477772" y="14097"/>
                    <a:pt x="1548892" y="25400"/>
                  </a:cubicBezTo>
                  <a:cubicBezTo>
                    <a:pt x="1628902" y="38100"/>
                    <a:pt x="1634617" y="38100"/>
                    <a:pt x="1634617" y="38100"/>
                  </a:cubicBezTo>
                  <a:lnTo>
                    <a:pt x="1634617" y="319278"/>
                  </a:lnTo>
                  <a:lnTo>
                    <a:pt x="1542415" y="341503"/>
                  </a:lnTo>
                  <a:lnTo>
                    <a:pt x="1477645" y="340614"/>
                  </a:lnTo>
                  <a:lnTo>
                    <a:pt x="1336802" y="343027"/>
                  </a:lnTo>
                  <a:lnTo>
                    <a:pt x="1641602" y="399034"/>
                  </a:lnTo>
                  <a:lnTo>
                    <a:pt x="1641602" y="749427"/>
                  </a:lnTo>
                  <a:lnTo>
                    <a:pt x="1654302" y="971677"/>
                  </a:lnTo>
                  <a:lnTo>
                    <a:pt x="1349502" y="978027"/>
                  </a:lnTo>
                  <a:lnTo>
                    <a:pt x="1451102" y="1003427"/>
                  </a:lnTo>
                  <a:cubicBezTo>
                    <a:pt x="1452245" y="1009142"/>
                    <a:pt x="1540002" y="1003427"/>
                    <a:pt x="1580642" y="1014857"/>
                  </a:cubicBezTo>
                  <a:cubicBezTo>
                    <a:pt x="1629029" y="1028446"/>
                    <a:pt x="1654302" y="1041527"/>
                    <a:pt x="1654302" y="1041527"/>
                  </a:cubicBezTo>
                  <a:cubicBezTo>
                    <a:pt x="1654302" y="1041527"/>
                    <a:pt x="1653159" y="1116711"/>
                    <a:pt x="1660017" y="1168019"/>
                  </a:cubicBezTo>
                  <a:cubicBezTo>
                    <a:pt x="1666875" y="1219327"/>
                    <a:pt x="1660017" y="1257681"/>
                    <a:pt x="1660017" y="1257681"/>
                  </a:cubicBezTo>
                  <a:lnTo>
                    <a:pt x="1667002" y="1295527"/>
                  </a:lnTo>
                  <a:lnTo>
                    <a:pt x="1527302" y="1308227"/>
                  </a:lnTo>
                  <a:cubicBezTo>
                    <a:pt x="1527302" y="1308227"/>
                    <a:pt x="1421638" y="1309116"/>
                    <a:pt x="1372870" y="1315085"/>
                  </a:cubicBezTo>
                  <a:cubicBezTo>
                    <a:pt x="1324102" y="1321054"/>
                    <a:pt x="1068070" y="1317371"/>
                    <a:pt x="1068070" y="1317371"/>
                  </a:cubicBezTo>
                  <a:lnTo>
                    <a:pt x="600202" y="1320927"/>
                  </a:lnTo>
                  <a:lnTo>
                    <a:pt x="343789" y="1315085"/>
                  </a:lnTo>
                  <a:cubicBezTo>
                    <a:pt x="343789" y="1315085"/>
                    <a:pt x="276987" y="1309243"/>
                    <a:pt x="228981" y="1315085"/>
                  </a:cubicBezTo>
                  <a:cubicBezTo>
                    <a:pt x="180975" y="1320927"/>
                    <a:pt x="153670" y="1327785"/>
                    <a:pt x="153670" y="1327785"/>
                  </a:cubicBezTo>
                  <a:lnTo>
                    <a:pt x="49657" y="1327785"/>
                  </a:lnTo>
                  <a:lnTo>
                    <a:pt x="36957" y="1117727"/>
                  </a:lnTo>
                  <a:cubicBezTo>
                    <a:pt x="36957" y="1117727"/>
                    <a:pt x="68580" y="1126363"/>
                    <a:pt x="169291" y="1071245"/>
                  </a:cubicBezTo>
                  <a:cubicBezTo>
                    <a:pt x="270002" y="1016127"/>
                    <a:pt x="295402" y="1003427"/>
                    <a:pt x="295402" y="1003427"/>
                  </a:cubicBezTo>
                  <a:lnTo>
                    <a:pt x="29845" y="1034542"/>
                  </a:lnTo>
                  <a:cubicBezTo>
                    <a:pt x="17653" y="970915"/>
                    <a:pt x="3302" y="749427"/>
                    <a:pt x="3302" y="749427"/>
                  </a:cubicBezTo>
                  <a:lnTo>
                    <a:pt x="381" y="502920"/>
                  </a:lnTo>
                  <a:lnTo>
                    <a:pt x="2032" y="337185"/>
                  </a:lnTo>
                  <a:lnTo>
                    <a:pt x="333375" y="304800"/>
                  </a:lnTo>
                  <a:lnTo>
                    <a:pt x="3175" y="266700"/>
                  </a:lnTo>
                  <a:lnTo>
                    <a:pt x="7112" y="188468"/>
                  </a:lnTo>
                  <a:lnTo>
                    <a:pt x="0" y="77089"/>
                  </a:lnTo>
                  <a:lnTo>
                    <a:pt x="3175" y="0"/>
                  </a:lnTo>
                  <a:close/>
                </a:path>
              </a:pathLst>
            </a:custGeom>
            <a:blipFill>
              <a:blip r:embed="rId4"/>
              <a:stretch>
                <a:fillRect t="-1709" b="-1709"/>
              </a:stretch>
            </a:blipFill>
            <a:ln w="19050" cap="sq">
              <a:solidFill>
                <a:srgbClr val="8B7B20"/>
              </a:solidFill>
              <a:prstDash val="solid"/>
              <a:miter/>
            </a:ln>
          </p:spPr>
        </p:sp>
      </p:grpSp>
      <p:sp>
        <p:nvSpPr>
          <p:cNvPr id="25" name="Freeform 25"/>
          <p:cNvSpPr/>
          <p:nvPr/>
        </p:nvSpPr>
        <p:spPr>
          <a:xfrm>
            <a:off x="2911592" y="2509998"/>
            <a:ext cx="3537878" cy="3537878"/>
          </a:xfrm>
          <a:custGeom>
            <a:avLst/>
            <a:gdLst/>
            <a:ahLst/>
            <a:cxnLst/>
            <a:rect l="l" t="t" r="r" b="b"/>
            <a:pathLst>
              <a:path w="3537878" h="3537878">
                <a:moveTo>
                  <a:pt x="0" y="0"/>
                </a:moveTo>
                <a:lnTo>
                  <a:pt x="3537879" y="0"/>
                </a:lnTo>
                <a:lnTo>
                  <a:pt x="3537879" y="3537879"/>
                </a:lnTo>
                <a:lnTo>
                  <a:pt x="0" y="35378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778890" y="604999"/>
            <a:ext cx="7803283" cy="190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999" b="1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Дубровиця - мультикультурний простір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94783" y="6200277"/>
            <a:ext cx="8371497" cy="142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4"/>
              </a:lnSpc>
            </a:pP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Протягом століть у Дубровиці співіснували </a:t>
            </a: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українська, литовська, польська та єврейська громади</a:t>
            </a: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 - кожна залишила слід у культурному ландшафті міста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85100" y="8014221"/>
            <a:ext cx="4067081" cy="347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199" b="1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Литовська аристократія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70375" y="8488566"/>
            <a:ext cx="4293464" cy="938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82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Рід Гольшанських інтегрувався, прийнявши православну традицію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486649" y="8178686"/>
            <a:ext cx="3823080" cy="347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199" b="1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Католицька культура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723314" y="8676084"/>
            <a:ext cx="3535300" cy="623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82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Орден піарів, освіта європейського зразку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113648" y="8178686"/>
            <a:ext cx="3552849" cy="347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199" b="1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Українська громада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209583" y="8668941"/>
            <a:ext cx="3535115" cy="623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82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Духовна тяглість і національна ідентичність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096057" y="8094482"/>
            <a:ext cx="3436055" cy="347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199" b="1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Єврейська громада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156977" y="8645728"/>
            <a:ext cx="3535300" cy="623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6"/>
              </a:lnSpc>
            </a:pPr>
            <a:r>
              <a:rPr lang="en-US" sz="182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Провідна роль у торгівлі та ремеслах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9228" y="-244867"/>
            <a:ext cx="18517228" cy="12241233"/>
          </a:xfrm>
          <a:custGeom>
            <a:avLst/>
            <a:gdLst/>
            <a:ahLst/>
            <a:cxnLst/>
            <a:rect l="l" t="t" r="r" b="b"/>
            <a:pathLst>
              <a:path w="18517228" h="12241233">
                <a:moveTo>
                  <a:pt x="0" y="0"/>
                </a:moveTo>
                <a:lnTo>
                  <a:pt x="18517228" y="0"/>
                </a:lnTo>
                <a:lnTo>
                  <a:pt x="18517228" y="12241234"/>
                </a:lnTo>
                <a:lnTo>
                  <a:pt x="0" y="12241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5" b="-67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02633" y="8186442"/>
            <a:ext cx="5453675" cy="1498102"/>
            <a:chOff x="0" y="0"/>
            <a:chExt cx="7271566" cy="1997469"/>
          </a:xfrm>
        </p:grpSpPr>
        <p:sp>
          <p:nvSpPr>
            <p:cNvPr id="4" name="Freeform 4"/>
            <p:cNvSpPr/>
            <p:nvPr/>
          </p:nvSpPr>
          <p:spPr>
            <a:xfrm>
              <a:off x="7141" y="6350"/>
              <a:ext cx="7257297" cy="1984756"/>
            </a:xfrm>
            <a:custGeom>
              <a:avLst/>
              <a:gdLst/>
              <a:ahLst/>
              <a:cxnLst/>
              <a:rect l="l" t="t" r="r" b="b"/>
              <a:pathLst>
                <a:path w="7257297" h="1984756">
                  <a:moveTo>
                    <a:pt x="0" y="120523"/>
                  </a:moveTo>
                  <a:cubicBezTo>
                    <a:pt x="0" y="53975"/>
                    <a:pt x="60989" y="0"/>
                    <a:pt x="136117" y="0"/>
                  </a:cubicBezTo>
                  <a:lnTo>
                    <a:pt x="7121181" y="0"/>
                  </a:lnTo>
                  <a:cubicBezTo>
                    <a:pt x="7196310" y="0"/>
                    <a:pt x="7257298" y="53975"/>
                    <a:pt x="7257298" y="120523"/>
                  </a:cubicBezTo>
                  <a:lnTo>
                    <a:pt x="7257298" y="1864233"/>
                  </a:lnTo>
                  <a:cubicBezTo>
                    <a:pt x="7257298" y="1930781"/>
                    <a:pt x="7196310" y="1984756"/>
                    <a:pt x="7121181" y="1984756"/>
                  </a:cubicBezTo>
                  <a:lnTo>
                    <a:pt x="136117" y="1984756"/>
                  </a:lnTo>
                  <a:cubicBezTo>
                    <a:pt x="60989" y="1984756"/>
                    <a:pt x="0" y="1930781"/>
                    <a:pt x="0" y="1864233"/>
                  </a:cubicBezTo>
                  <a:close/>
                </a:path>
              </a:pathLst>
            </a:custGeom>
            <a:solidFill>
              <a:srgbClr val="D7C6A5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271579" cy="1997456"/>
            </a:xfrm>
            <a:custGeom>
              <a:avLst/>
              <a:gdLst/>
              <a:ahLst/>
              <a:cxnLst/>
              <a:rect l="l" t="t" r="r" b="b"/>
              <a:pathLst>
                <a:path w="7271579" h="1997456">
                  <a:moveTo>
                    <a:pt x="0" y="126873"/>
                  </a:moveTo>
                  <a:cubicBezTo>
                    <a:pt x="0" y="56769"/>
                    <a:pt x="64130" y="0"/>
                    <a:pt x="143258" y="0"/>
                  </a:cubicBezTo>
                  <a:lnTo>
                    <a:pt x="7128322" y="0"/>
                  </a:lnTo>
                  <a:lnTo>
                    <a:pt x="7128322" y="6350"/>
                  </a:lnTo>
                  <a:lnTo>
                    <a:pt x="7128322" y="0"/>
                  </a:lnTo>
                  <a:cubicBezTo>
                    <a:pt x="7207450" y="0"/>
                    <a:pt x="7271579" y="56769"/>
                    <a:pt x="7271579" y="126873"/>
                  </a:cubicBezTo>
                  <a:lnTo>
                    <a:pt x="7264439" y="126873"/>
                  </a:lnTo>
                  <a:lnTo>
                    <a:pt x="7271579" y="126873"/>
                  </a:lnTo>
                  <a:lnTo>
                    <a:pt x="7271579" y="1870583"/>
                  </a:lnTo>
                  <a:lnTo>
                    <a:pt x="7264439" y="1870583"/>
                  </a:lnTo>
                  <a:lnTo>
                    <a:pt x="7271579" y="1870583"/>
                  </a:lnTo>
                  <a:cubicBezTo>
                    <a:pt x="7271579" y="1940687"/>
                    <a:pt x="7207450" y="1997456"/>
                    <a:pt x="7128322" y="1997456"/>
                  </a:cubicBezTo>
                  <a:lnTo>
                    <a:pt x="7128322" y="1991106"/>
                  </a:lnTo>
                  <a:lnTo>
                    <a:pt x="7128322" y="1997456"/>
                  </a:lnTo>
                  <a:lnTo>
                    <a:pt x="143258" y="1997456"/>
                  </a:lnTo>
                  <a:lnTo>
                    <a:pt x="143258" y="1991106"/>
                  </a:lnTo>
                  <a:lnTo>
                    <a:pt x="143258" y="1997456"/>
                  </a:lnTo>
                  <a:cubicBezTo>
                    <a:pt x="64130" y="1997456"/>
                    <a:pt x="0" y="1940687"/>
                    <a:pt x="0" y="1870583"/>
                  </a:cubicBezTo>
                  <a:lnTo>
                    <a:pt x="0" y="126873"/>
                  </a:lnTo>
                  <a:lnTo>
                    <a:pt x="7141" y="126873"/>
                  </a:lnTo>
                  <a:lnTo>
                    <a:pt x="0" y="126873"/>
                  </a:lnTo>
                  <a:moveTo>
                    <a:pt x="14283" y="126873"/>
                  </a:moveTo>
                  <a:lnTo>
                    <a:pt x="14283" y="1870583"/>
                  </a:lnTo>
                  <a:lnTo>
                    <a:pt x="7141" y="1870583"/>
                  </a:lnTo>
                  <a:lnTo>
                    <a:pt x="14283" y="1870583"/>
                  </a:lnTo>
                  <a:cubicBezTo>
                    <a:pt x="14283" y="1933575"/>
                    <a:pt x="71986" y="1984756"/>
                    <a:pt x="143258" y="1984756"/>
                  </a:cubicBezTo>
                  <a:lnTo>
                    <a:pt x="7128322" y="1984756"/>
                  </a:lnTo>
                  <a:cubicBezTo>
                    <a:pt x="7199594" y="1984756"/>
                    <a:pt x="7257297" y="1933575"/>
                    <a:pt x="7257297" y="1870583"/>
                  </a:cubicBezTo>
                  <a:lnTo>
                    <a:pt x="7257297" y="126873"/>
                  </a:lnTo>
                  <a:cubicBezTo>
                    <a:pt x="7257297" y="63881"/>
                    <a:pt x="7199594" y="12700"/>
                    <a:pt x="7128322" y="12700"/>
                  </a:cubicBezTo>
                  <a:lnTo>
                    <a:pt x="143258" y="12700"/>
                  </a:lnTo>
                  <a:lnTo>
                    <a:pt x="143258" y="6350"/>
                  </a:lnTo>
                  <a:lnTo>
                    <a:pt x="143258" y="12700"/>
                  </a:lnTo>
                  <a:cubicBezTo>
                    <a:pt x="71986" y="12700"/>
                    <a:pt x="14283" y="63881"/>
                    <a:pt x="14283" y="126873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29213" y="8186442"/>
            <a:ext cx="5453846" cy="1498102"/>
            <a:chOff x="0" y="0"/>
            <a:chExt cx="7271795" cy="1997469"/>
          </a:xfrm>
        </p:grpSpPr>
        <p:sp>
          <p:nvSpPr>
            <p:cNvPr id="7" name="Freeform 7"/>
            <p:cNvSpPr/>
            <p:nvPr/>
          </p:nvSpPr>
          <p:spPr>
            <a:xfrm>
              <a:off x="7141" y="6350"/>
              <a:ext cx="7257583" cy="1984756"/>
            </a:xfrm>
            <a:custGeom>
              <a:avLst/>
              <a:gdLst/>
              <a:ahLst/>
              <a:cxnLst/>
              <a:rect l="l" t="t" r="r" b="b"/>
              <a:pathLst>
                <a:path w="7257583" h="1984756">
                  <a:moveTo>
                    <a:pt x="0" y="120523"/>
                  </a:moveTo>
                  <a:cubicBezTo>
                    <a:pt x="0" y="53975"/>
                    <a:pt x="60989" y="0"/>
                    <a:pt x="136117" y="0"/>
                  </a:cubicBezTo>
                  <a:lnTo>
                    <a:pt x="7121467" y="0"/>
                  </a:lnTo>
                  <a:cubicBezTo>
                    <a:pt x="7196595" y="0"/>
                    <a:pt x="7257584" y="53975"/>
                    <a:pt x="7257584" y="120523"/>
                  </a:cubicBezTo>
                  <a:lnTo>
                    <a:pt x="7257584" y="1864233"/>
                  </a:lnTo>
                  <a:cubicBezTo>
                    <a:pt x="7257584" y="1930781"/>
                    <a:pt x="7196595" y="1984756"/>
                    <a:pt x="7121467" y="1984756"/>
                  </a:cubicBezTo>
                  <a:lnTo>
                    <a:pt x="136117" y="1984756"/>
                  </a:lnTo>
                  <a:cubicBezTo>
                    <a:pt x="60989" y="1984756"/>
                    <a:pt x="0" y="1930781"/>
                    <a:pt x="0" y="1864233"/>
                  </a:cubicBezTo>
                  <a:close/>
                </a:path>
              </a:pathLst>
            </a:custGeom>
            <a:solidFill>
              <a:srgbClr val="D7C6A5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7271858" cy="1997456"/>
            </a:xfrm>
            <a:custGeom>
              <a:avLst/>
              <a:gdLst/>
              <a:ahLst/>
              <a:cxnLst/>
              <a:rect l="l" t="t" r="r" b="b"/>
              <a:pathLst>
                <a:path w="7271858" h="1997456">
                  <a:moveTo>
                    <a:pt x="0" y="126873"/>
                  </a:moveTo>
                  <a:cubicBezTo>
                    <a:pt x="0" y="56769"/>
                    <a:pt x="64130" y="0"/>
                    <a:pt x="143258" y="0"/>
                  </a:cubicBezTo>
                  <a:lnTo>
                    <a:pt x="7128608" y="0"/>
                  </a:lnTo>
                  <a:lnTo>
                    <a:pt x="7128608" y="6350"/>
                  </a:lnTo>
                  <a:lnTo>
                    <a:pt x="7128608" y="0"/>
                  </a:lnTo>
                  <a:cubicBezTo>
                    <a:pt x="7207736" y="0"/>
                    <a:pt x="7271858" y="56769"/>
                    <a:pt x="7271858" y="126873"/>
                  </a:cubicBezTo>
                  <a:lnTo>
                    <a:pt x="7264725" y="126873"/>
                  </a:lnTo>
                  <a:lnTo>
                    <a:pt x="7271858" y="126873"/>
                  </a:lnTo>
                  <a:lnTo>
                    <a:pt x="7271858" y="1870583"/>
                  </a:lnTo>
                  <a:lnTo>
                    <a:pt x="7264725" y="1870583"/>
                  </a:lnTo>
                  <a:lnTo>
                    <a:pt x="7271858" y="1870583"/>
                  </a:lnTo>
                  <a:cubicBezTo>
                    <a:pt x="7271858" y="1940687"/>
                    <a:pt x="7207736" y="1997456"/>
                    <a:pt x="7128608" y="1997456"/>
                  </a:cubicBezTo>
                  <a:lnTo>
                    <a:pt x="7128608" y="1991106"/>
                  </a:lnTo>
                  <a:lnTo>
                    <a:pt x="7128608" y="1997456"/>
                  </a:lnTo>
                  <a:lnTo>
                    <a:pt x="143258" y="1997456"/>
                  </a:lnTo>
                  <a:lnTo>
                    <a:pt x="143258" y="1991106"/>
                  </a:lnTo>
                  <a:lnTo>
                    <a:pt x="143258" y="1997456"/>
                  </a:lnTo>
                  <a:cubicBezTo>
                    <a:pt x="64130" y="1997456"/>
                    <a:pt x="0" y="1940687"/>
                    <a:pt x="0" y="1870583"/>
                  </a:cubicBezTo>
                  <a:lnTo>
                    <a:pt x="0" y="126873"/>
                  </a:lnTo>
                  <a:lnTo>
                    <a:pt x="7141" y="126873"/>
                  </a:lnTo>
                  <a:lnTo>
                    <a:pt x="0" y="126873"/>
                  </a:lnTo>
                  <a:moveTo>
                    <a:pt x="14283" y="126873"/>
                  </a:moveTo>
                  <a:lnTo>
                    <a:pt x="14283" y="1870583"/>
                  </a:lnTo>
                  <a:lnTo>
                    <a:pt x="7141" y="1870583"/>
                  </a:lnTo>
                  <a:lnTo>
                    <a:pt x="14283" y="1870583"/>
                  </a:lnTo>
                  <a:cubicBezTo>
                    <a:pt x="14283" y="1933575"/>
                    <a:pt x="71986" y="1984756"/>
                    <a:pt x="143258" y="1984756"/>
                  </a:cubicBezTo>
                  <a:lnTo>
                    <a:pt x="7128608" y="1984756"/>
                  </a:lnTo>
                  <a:cubicBezTo>
                    <a:pt x="7199880" y="1984756"/>
                    <a:pt x="7257583" y="1933575"/>
                    <a:pt x="7257583" y="1870583"/>
                  </a:cubicBezTo>
                  <a:lnTo>
                    <a:pt x="7257583" y="126873"/>
                  </a:lnTo>
                  <a:cubicBezTo>
                    <a:pt x="7257583" y="63881"/>
                    <a:pt x="7199880" y="12700"/>
                    <a:pt x="7128608" y="12700"/>
                  </a:cubicBezTo>
                  <a:lnTo>
                    <a:pt x="143258" y="12700"/>
                  </a:lnTo>
                  <a:lnTo>
                    <a:pt x="143258" y="6350"/>
                  </a:lnTo>
                  <a:lnTo>
                    <a:pt x="143258" y="12700"/>
                  </a:lnTo>
                  <a:cubicBezTo>
                    <a:pt x="71986" y="12700"/>
                    <a:pt x="14283" y="63881"/>
                    <a:pt x="14283" y="126873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1955964" y="8186442"/>
            <a:ext cx="5453846" cy="1498102"/>
            <a:chOff x="0" y="0"/>
            <a:chExt cx="7271795" cy="1997469"/>
          </a:xfrm>
        </p:grpSpPr>
        <p:sp>
          <p:nvSpPr>
            <p:cNvPr id="10" name="Freeform 10"/>
            <p:cNvSpPr/>
            <p:nvPr/>
          </p:nvSpPr>
          <p:spPr>
            <a:xfrm>
              <a:off x="7141" y="6350"/>
              <a:ext cx="7257583" cy="1984756"/>
            </a:xfrm>
            <a:custGeom>
              <a:avLst/>
              <a:gdLst/>
              <a:ahLst/>
              <a:cxnLst/>
              <a:rect l="l" t="t" r="r" b="b"/>
              <a:pathLst>
                <a:path w="7257583" h="1984756">
                  <a:moveTo>
                    <a:pt x="0" y="120523"/>
                  </a:moveTo>
                  <a:cubicBezTo>
                    <a:pt x="0" y="53975"/>
                    <a:pt x="60989" y="0"/>
                    <a:pt x="136117" y="0"/>
                  </a:cubicBezTo>
                  <a:lnTo>
                    <a:pt x="7121467" y="0"/>
                  </a:lnTo>
                  <a:cubicBezTo>
                    <a:pt x="7196595" y="0"/>
                    <a:pt x="7257584" y="53975"/>
                    <a:pt x="7257584" y="120523"/>
                  </a:cubicBezTo>
                  <a:lnTo>
                    <a:pt x="7257584" y="1864233"/>
                  </a:lnTo>
                  <a:cubicBezTo>
                    <a:pt x="7257584" y="1930781"/>
                    <a:pt x="7196595" y="1984756"/>
                    <a:pt x="7121467" y="1984756"/>
                  </a:cubicBezTo>
                  <a:lnTo>
                    <a:pt x="136117" y="1984756"/>
                  </a:lnTo>
                  <a:cubicBezTo>
                    <a:pt x="60989" y="1984756"/>
                    <a:pt x="0" y="1930781"/>
                    <a:pt x="0" y="1864233"/>
                  </a:cubicBezTo>
                  <a:close/>
                </a:path>
              </a:pathLst>
            </a:custGeom>
            <a:solidFill>
              <a:srgbClr val="D7C6A5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7271858" cy="1997456"/>
            </a:xfrm>
            <a:custGeom>
              <a:avLst/>
              <a:gdLst/>
              <a:ahLst/>
              <a:cxnLst/>
              <a:rect l="l" t="t" r="r" b="b"/>
              <a:pathLst>
                <a:path w="7271858" h="1997456">
                  <a:moveTo>
                    <a:pt x="0" y="126873"/>
                  </a:moveTo>
                  <a:cubicBezTo>
                    <a:pt x="0" y="56769"/>
                    <a:pt x="64130" y="0"/>
                    <a:pt x="143258" y="0"/>
                  </a:cubicBezTo>
                  <a:lnTo>
                    <a:pt x="7128608" y="0"/>
                  </a:lnTo>
                  <a:lnTo>
                    <a:pt x="7128608" y="6350"/>
                  </a:lnTo>
                  <a:lnTo>
                    <a:pt x="7128608" y="0"/>
                  </a:lnTo>
                  <a:cubicBezTo>
                    <a:pt x="7207736" y="0"/>
                    <a:pt x="7271858" y="56769"/>
                    <a:pt x="7271858" y="126873"/>
                  </a:cubicBezTo>
                  <a:lnTo>
                    <a:pt x="7264725" y="126873"/>
                  </a:lnTo>
                  <a:lnTo>
                    <a:pt x="7271858" y="126873"/>
                  </a:lnTo>
                  <a:lnTo>
                    <a:pt x="7271858" y="1870583"/>
                  </a:lnTo>
                  <a:lnTo>
                    <a:pt x="7264725" y="1870583"/>
                  </a:lnTo>
                  <a:lnTo>
                    <a:pt x="7271858" y="1870583"/>
                  </a:lnTo>
                  <a:cubicBezTo>
                    <a:pt x="7271858" y="1940687"/>
                    <a:pt x="7207736" y="1997456"/>
                    <a:pt x="7128608" y="1997456"/>
                  </a:cubicBezTo>
                  <a:lnTo>
                    <a:pt x="7128608" y="1991106"/>
                  </a:lnTo>
                  <a:lnTo>
                    <a:pt x="7128608" y="1997456"/>
                  </a:lnTo>
                  <a:lnTo>
                    <a:pt x="143258" y="1997456"/>
                  </a:lnTo>
                  <a:lnTo>
                    <a:pt x="143258" y="1991106"/>
                  </a:lnTo>
                  <a:lnTo>
                    <a:pt x="143258" y="1997456"/>
                  </a:lnTo>
                  <a:cubicBezTo>
                    <a:pt x="64130" y="1997456"/>
                    <a:pt x="0" y="1940687"/>
                    <a:pt x="0" y="1870583"/>
                  </a:cubicBezTo>
                  <a:lnTo>
                    <a:pt x="0" y="126873"/>
                  </a:lnTo>
                  <a:lnTo>
                    <a:pt x="7141" y="126873"/>
                  </a:lnTo>
                  <a:lnTo>
                    <a:pt x="0" y="126873"/>
                  </a:lnTo>
                  <a:moveTo>
                    <a:pt x="14283" y="126873"/>
                  </a:moveTo>
                  <a:lnTo>
                    <a:pt x="14283" y="1870583"/>
                  </a:lnTo>
                  <a:lnTo>
                    <a:pt x="7141" y="1870583"/>
                  </a:lnTo>
                  <a:lnTo>
                    <a:pt x="14283" y="1870583"/>
                  </a:lnTo>
                  <a:cubicBezTo>
                    <a:pt x="14283" y="1933575"/>
                    <a:pt x="71986" y="1984756"/>
                    <a:pt x="143258" y="1984756"/>
                  </a:cubicBezTo>
                  <a:lnTo>
                    <a:pt x="7128608" y="1984756"/>
                  </a:lnTo>
                  <a:cubicBezTo>
                    <a:pt x="7199880" y="1984756"/>
                    <a:pt x="7257583" y="1933575"/>
                    <a:pt x="7257583" y="1870583"/>
                  </a:cubicBezTo>
                  <a:lnTo>
                    <a:pt x="7257583" y="126873"/>
                  </a:lnTo>
                  <a:cubicBezTo>
                    <a:pt x="7257583" y="63881"/>
                    <a:pt x="7199880" y="12700"/>
                    <a:pt x="7128608" y="12700"/>
                  </a:cubicBezTo>
                  <a:lnTo>
                    <a:pt x="143258" y="12700"/>
                  </a:lnTo>
                  <a:lnTo>
                    <a:pt x="143258" y="6350"/>
                  </a:lnTo>
                  <a:lnTo>
                    <a:pt x="143258" y="12700"/>
                  </a:lnTo>
                  <a:cubicBezTo>
                    <a:pt x="71986" y="12700"/>
                    <a:pt x="14283" y="63881"/>
                    <a:pt x="14283" y="126873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1144720" y="1264965"/>
            <a:ext cx="4099646" cy="5632913"/>
          </a:xfrm>
          <a:custGeom>
            <a:avLst/>
            <a:gdLst/>
            <a:ahLst/>
            <a:cxnLst/>
            <a:rect l="l" t="t" r="r" b="b"/>
            <a:pathLst>
              <a:path w="4099646" h="5632913">
                <a:moveTo>
                  <a:pt x="0" y="0"/>
                </a:moveTo>
                <a:lnTo>
                  <a:pt x="4099645" y="0"/>
                </a:lnTo>
                <a:lnTo>
                  <a:pt x="4099645" y="5632913"/>
                </a:lnTo>
                <a:lnTo>
                  <a:pt x="0" y="5632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3310378" y="728964"/>
            <a:ext cx="4099432" cy="6334346"/>
            <a:chOff x="0" y="0"/>
            <a:chExt cx="1363389" cy="2106676"/>
          </a:xfrm>
        </p:grpSpPr>
        <p:sp>
          <p:nvSpPr>
            <p:cNvPr id="14" name="Freeform 14"/>
            <p:cNvSpPr/>
            <p:nvPr/>
          </p:nvSpPr>
          <p:spPr>
            <a:xfrm>
              <a:off x="0" y="-10"/>
              <a:ext cx="1363389" cy="2106686"/>
            </a:xfrm>
            <a:custGeom>
              <a:avLst/>
              <a:gdLst/>
              <a:ahLst/>
              <a:cxnLst/>
              <a:rect l="l" t="t" r="r" b="b"/>
              <a:pathLst>
                <a:path w="1363389" h="2106686">
                  <a:moveTo>
                    <a:pt x="1359706" y="2084715"/>
                  </a:moveTo>
                  <a:cubicBezTo>
                    <a:pt x="1359706" y="2084715"/>
                    <a:pt x="1359960" y="1966986"/>
                    <a:pt x="1360468" y="1812681"/>
                  </a:cubicBezTo>
                  <a:cubicBezTo>
                    <a:pt x="1360468" y="1770771"/>
                    <a:pt x="1349292" y="1708160"/>
                    <a:pt x="1346752" y="1676664"/>
                  </a:cubicBezTo>
                  <a:cubicBezTo>
                    <a:pt x="1341672" y="1614561"/>
                    <a:pt x="1361230" y="1547759"/>
                    <a:pt x="1361357" y="1478798"/>
                  </a:cubicBezTo>
                  <a:cubicBezTo>
                    <a:pt x="1362373" y="1116848"/>
                    <a:pt x="1363389" y="692541"/>
                    <a:pt x="1363389" y="528457"/>
                  </a:cubicBezTo>
                  <a:cubicBezTo>
                    <a:pt x="1363389" y="436382"/>
                    <a:pt x="1346244" y="359801"/>
                    <a:pt x="1331131" y="282077"/>
                  </a:cubicBezTo>
                  <a:cubicBezTo>
                    <a:pt x="1316780" y="208417"/>
                    <a:pt x="1287189" y="138059"/>
                    <a:pt x="1166539" y="66685"/>
                  </a:cubicBezTo>
                  <a:cubicBezTo>
                    <a:pt x="1086021" y="18933"/>
                    <a:pt x="997629" y="-498"/>
                    <a:pt x="939082" y="10"/>
                  </a:cubicBezTo>
                  <a:cubicBezTo>
                    <a:pt x="919270" y="137"/>
                    <a:pt x="855516" y="12964"/>
                    <a:pt x="832910" y="13091"/>
                  </a:cubicBezTo>
                  <a:cubicBezTo>
                    <a:pt x="370586" y="14234"/>
                    <a:pt x="14097" y="12710"/>
                    <a:pt x="14097" y="12710"/>
                  </a:cubicBezTo>
                  <a:lnTo>
                    <a:pt x="28194" y="149743"/>
                  </a:lnTo>
                  <a:lnTo>
                    <a:pt x="14097" y="282712"/>
                  </a:lnTo>
                  <a:lnTo>
                    <a:pt x="0" y="412506"/>
                  </a:lnTo>
                  <a:lnTo>
                    <a:pt x="14097" y="520710"/>
                  </a:lnTo>
                  <a:lnTo>
                    <a:pt x="14097" y="1534551"/>
                  </a:lnTo>
                  <a:lnTo>
                    <a:pt x="28194" y="1679839"/>
                  </a:lnTo>
                  <a:lnTo>
                    <a:pt x="14097" y="1818904"/>
                  </a:lnTo>
                  <a:lnTo>
                    <a:pt x="14097" y="2070491"/>
                  </a:lnTo>
                  <a:lnTo>
                    <a:pt x="73914" y="2070491"/>
                  </a:lnTo>
                  <a:cubicBezTo>
                    <a:pt x="73914" y="2070491"/>
                    <a:pt x="121793" y="2070491"/>
                    <a:pt x="121793" y="2070491"/>
                  </a:cubicBezTo>
                  <a:lnTo>
                    <a:pt x="177673" y="2070491"/>
                  </a:lnTo>
                  <a:cubicBezTo>
                    <a:pt x="177673" y="2070491"/>
                    <a:pt x="1032300" y="2070364"/>
                    <a:pt x="1032300" y="2070364"/>
                  </a:cubicBezTo>
                  <a:lnTo>
                    <a:pt x="1147997" y="2106686"/>
                  </a:lnTo>
                  <a:lnTo>
                    <a:pt x="1279569" y="2095764"/>
                  </a:lnTo>
                  <a:lnTo>
                    <a:pt x="1359706" y="2084842"/>
                  </a:lnTo>
                  <a:close/>
                </a:path>
              </a:pathLst>
            </a:custGeom>
            <a:blipFill>
              <a:blip r:embed="rId4"/>
              <a:stretch>
                <a:fillRect l="-3578" r="-3578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7142821" y="3896137"/>
            <a:ext cx="4148523" cy="4148523"/>
          </a:xfrm>
          <a:custGeom>
            <a:avLst/>
            <a:gdLst/>
            <a:ahLst/>
            <a:cxnLst/>
            <a:rect l="l" t="t" r="r" b="b"/>
            <a:pathLst>
              <a:path w="4148523" h="4148523">
                <a:moveTo>
                  <a:pt x="0" y="0"/>
                </a:moveTo>
                <a:lnTo>
                  <a:pt x="4148524" y="0"/>
                </a:lnTo>
                <a:lnTo>
                  <a:pt x="4148524" y="4148524"/>
                </a:lnTo>
                <a:lnTo>
                  <a:pt x="0" y="4148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02633" y="447947"/>
            <a:ext cx="12296329" cy="812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4"/>
              </a:lnSpc>
            </a:pPr>
            <a:r>
              <a:rPr lang="en-US" sz="5099" b="1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Рід Гольшанських-Дубровицьких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25902" y="1360215"/>
            <a:ext cx="7089624" cy="2478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5"/>
              </a:lnSpc>
            </a:pPr>
            <a:r>
              <a:rPr lang="en-US" sz="311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Князі Гольшанські належали до «княжат головних» із суверенними правами. </a:t>
            </a:r>
            <a:r>
              <a:rPr lang="en-US" sz="311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Іван Ольгимунтович</a:t>
            </a:r>
            <a:r>
              <a:rPr lang="en-US" sz="311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, сподвижник Вітовта, обрав Дубровицю родовою резиденцією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0561" y="8387210"/>
            <a:ext cx="2402380" cy="36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26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Іван Юрійович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3618" y="8802138"/>
            <a:ext cx="5180593" cy="66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6"/>
              </a:lnSpc>
            </a:pPr>
            <a:r>
              <a:rPr lang="en-US" sz="1887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Перший «князь Дубровицький», захисник автономії від латинізації (1481)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87141" y="8387210"/>
            <a:ext cx="2583573" cy="36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26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Януш Юрійович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87141" y="8802138"/>
            <a:ext cx="4937989" cy="66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6"/>
              </a:lnSpc>
            </a:pPr>
            <a:r>
              <a:rPr lang="en-US" sz="1887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Воєвода київський і троцький, патрон громад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13892" y="8387210"/>
            <a:ext cx="2738305" cy="36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26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Семен Юрійович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213892" y="8802138"/>
            <a:ext cx="4937989" cy="66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6"/>
              </a:lnSpc>
            </a:pPr>
            <a:r>
              <a:rPr lang="en-US" sz="1887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Останній чоловік у роду, правова культура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213892" y="7224163"/>
            <a:ext cx="5503370" cy="69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"/>
              </a:lnSpc>
            </a:pPr>
            <a:r>
              <a:rPr lang="en-US" sz="1800" b="1">
                <a:solidFill>
                  <a:srgbClr val="505468"/>
                </a:solidFill>
                <a:latin typeface="Arturo"/>
                <a:ea typeface="Arturo"/>
                <a:cs typeface="Arturo"/>
                <a:sym typeface="Arturo"/>
              </a:rPr>
              <a:t>Зображення князів Ольшанських. Розписи нартексу Успенського собору. XVIII ст. Фото кінця ХІХ ст.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08689" y="7338482"/>
            <a:ext cx="4171707" cy="467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"/>
              </a:lnSpc>
            </a:pPr>
            <a:r>
              <a:rPr lang="en-US" sz="1800" b="1">
                <a:solidFill>
                  <a:srgbClr val="505468"/>
                </a:solidFill>
                <a:latin typeface="Arturo"/>
                <a:ea typeface="Arturo"/>
                <a:cs typeface="Arturo"/>
                <a:sym typeface="Arturo"/>
              </a:rPr>
              <a:t>Герб роду </a:t>
            </a:r>
          </a:p>
          <a:p>
            <a:pPr algn="ctr">
              <a:lnSpc>
                <a:spcPts val="1854"/>
              </a:lnSpc>
            </a:pPr>
            <a:r>
              <a:rPr lang="en-US" sz="1800" b="1">
                <a:solidFill>
                  <a:srgbClr val="505468"/>
                </a:solidFill>
                <a:latin typeface="Arturo"/>
                <a:ea typeface="Arturo"/>
                <a:cs typeface="Arturo"/>
                <a:sym typeface="Arturo"/>
              </a:rPr>
              <a:t>Гольшанських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9228" y="-244867"/>
            <a:ext cx="18517228" cy="12241233"/>
          </a:xfrm>
          <a:custGeom>
            <a:avLst/>
            <a:gdLst/>
            <a:ahLst/>
            <a:cxnLst/>
            <a:rect l="l" t="t" r="r" b="b"/>
            <a:pathLst>
              <a:path w="18517228" h="12241233">
                <a:moveTo>
                  <a:pt x="0" y="0"/>
                </a:moveTo>
                <a:lnTo>
                  <a:pt x="18517228" y="0"/>
                </a:lnTo>
                <a:lnTo>
                  <a:pt x="18517228" y="12241234"/>
                </a:lnTo>
                <a:lnTo>
                  <a:pt x="0" y="12241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5" b="-67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430000" y="0"/>
            <a:ext cx="6858000" cy="10287000"/>
            <a:chOff x="0" y="0"/>
            <a:chExt cx="914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54" r="-1954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099232" y="1803253"/>
            <a:ext cx="4158225" cy="1270000"/>
            <a:chOff x="0" y="0"/>
            <a:chExt cx="8163759" cy="24933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63785" cy="2493391"/>
            </a:xfrm>
            <a:custGeom>
              <a:avLst/>
              <a:gdLst/>
              <a:ahLst/>
              <a:cxnLst/>
              <a:rect l="l" t="t" r="r" b="b"/>
              <a:pathLst>
                <a:path w="8163785" h="2493391">
                  <a:moveTo>
                    <a:pt x="0" y="145796"/>
                  </a:moveTo>
                  <a:cubicBezTo>
                    <a:pt x="0" y="65278"/>
                    <a:pt x="83369" y="0"/>
                    <a:pt x="186201" y="0"/>
                  </a:cubicBezTo>
                  <a:lnTo>
                    <a:pt x="7977591" y="0"/>
                  </a:lnTo>
                  <a:cubicBezTo>
                    <a:pt x="8080423" y="0"/>
                    <a:pt x="8163785" y="65278"/>
                    <a:pt x="8163785" y="145796"/>
                  </a:cubicBezTo>
                  <a:lnTo>
                    <a:pt x="8163785" y="2347595"/>
                  </a:lnTo>
                  <a:cubicBezTo>
                    <a:pt x="8163785" y="2428113"/>
                    <a:pt x="8080423" y="2493391"/>
                    <a:pt x="7977591" y="2493391"/>
                  </a:cubicBezTo>
                  <a:lnTo>
                    <a:pt x="186201" y="2493391"/>
                  </a:lnTo>
                  <a:cubicBezTo>
                    <a:pt x="83369" y="2493391"/>
                    <a:pt x="0" y="2428113"/>
                    <a:pt x="0" y="2347595"/>
                  </a:cubicBezTo>
                  <a:close/>
                </a:path>
              </a:pathLst>
            </a:custGeom>
            <a:solidFill>
              <a:srgbClr val="D7C6A5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7255037" y="2372756"/>
            <a:ext cx="3861130" cy="443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90"/>
              </a:lnSpc>
            </a:pPr>
            <a:r>
              <a:rPr lang="en-US" sz="1690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Перша діва-княжна України-Русі післямонгольського періоду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121805" y="3225653"/>
            <a:ext cx="4158225" cy="1270000"/>
            <a:chOff x="0" y="0"/>
            <a:chExt cx="8163759" cy="24933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63785" cy="2493391"/>
            </a:xfrm>
            <a:custGeom>
              <a:avLst/>
              <a:gdLst/>
              <a:ahLst/>
              <a:cxnLst/>
              <a:rect l="l" t="t" r="r" b="b"/>
              <a:pathLst>
                <a:path w="8163785" h="2493391">
                  <a:moveTo>
                    <a:pt x="0" y="145796"/>
                  </a:moveTo>
                  <a:cubicBezTo>
                    <a:pt x="0" y="65278"/>
                    <a:pt x="83369" y="0"/>
                    <a:pt x="186201" y="0"/>
                  </a:cubicBezTo>
                  <a:lnTo>
                    <a:pt x="7977591" y="0"/>
                  </a:lnTo>
                  <a:cubicBezTo>
                    <a:pt x="8080423" y="0"/>
                    <a:pt x="8163785" y="65278"/>
                    <a:pt x="8163785" y="145796"/>
                  </a:cubicBezTo>
                  <a:lnTo>
                    <a:pt x="8163785" y="2347595"/>
                  </a:lnTo>
                  <a:cubicBezTo>
                    <a:pt x="8163785" y="2428113"/>
                    <a:pt x="8080423" y="2493391"/>
                    <a:pt x="7977591" y="2493391"/>
                  </a:cubicBezTo>
                  <a:lnTo>
                    <a:pt x="186201" y="2493391"/>
                  </a:lnTo>
                  <a:cubicBezTo>
                    <a:pt x="83369" y="2493391"/>
                    <a:pt x="0" y="2428113"/>
                    <a:pt x="0" y="2347595"/>
                  </a:cubicBezTo>
                  <a:close/>
                </a:path>
              </a:pathLst>
            </a:custGeom>
            <a:solidFill>
              <a:srgbClr val="D7C6A5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7285667" y="3795156"/>
            <a:ext cx="3830501" cy="443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90"/>
              </a:lnSpc>
            </a:pPr>
            <a:r>
              <a:rPr lang="en-US" sz="1690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Спочивають у Ближніх печерах Києво-Печерської Лаври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1288" y="192107"/>
            <a:ext cx="10404738" cy="1382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4899" b="1">
                <a:gradFill>
                  <a:gsLst>
                    <a:gs pos="0">
                      <a:srgbClr val="DE2D25">
                        <a:alpha val="100000"/>
                      </a:srgbClr>
                    </a:gs>
                    <a:gs pos="100000">
                      <a:srgbClr val="7A8C2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turo Bold"/>
                <a:ea typeface="Arturo Bold"/>
                <a:cs typeface="Arturo Bold"/>
                <a:sym typeface="Arturo Bold"/>
              </a:rPr>
              <a:t>Свята Юліанія та меценатка Анастасія Гольшанські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28773" y="8641023"/>
            <a:ext cx="6603305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uk-UA" sz="2000" b="1" dirty="0" smtClean="0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Княжна </a:t>
            </a:r>
            <a:r>
              <a:rPr lang="uk-UA" sz="2000" b="1" dirty="0" smtClean="0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Юліанія Гольшанська-</a:t>
            </a:r>
            <a:r>
              <a:rPr lang="uk-UA" sz="2000" b="1" dirty="0" err="1" smtClean="0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Дубровицька</a:t>
            </a:r>
            <a:r>
              <a:rPr lang="uk-UA" sz="2000" b="1" dirty="0" smtClean="0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 († бл. 1540–1550) померла у юному віці               (~16 років). Знайдення її нетлінних мощей за митрополита </a:t>
            </a:r>
            <a:r>
              <a:rPr lang="uk-UA" sz="2000" b="1" dirty="0" smtClean="0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Петра Могили</a:t>
            </a:r>
            <a:r>
              <a:rPr lang="uk-UA" sz="2000" b="1" dirty="0" smtClean="0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 стало символом: руська аристократія має власних небесних заступників</a:t>
            </a:r>
            <a:endParaRPr lang="uk-UA" sz="2000" b="1" dirty="0">
              <a:solidFill>
                <a:srgbClr val="FFFFFF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255037" y="1970506"/>
            <a:ext cx="3388865" cy="314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207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Перша канонізована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85667" y="3392906"/>
            <a:ext cx="3358235" cy="314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207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Єдині жіночі мощі</a:t>
            </a:r>
          </a:p>
        </p:txBody>
      </p:sp>
      <p:sp>
        <p:nvSpPr>
          <p:cNvPr id="15" name="Freeform 15"/>
          <p:cNvSpPr/>
          <p:nvPr/>
        </p:nvSpPr>
        <p:spPr>
          <a:xfrm>
            <a:off x="0" y="1646218"/>
            <a:ext cx="6954825" cy="8640782"/>
          </a:xfrm>
          <a:custGeom>
            <a:avLst/>
            <a:gdLst/>
            <a:ahLst/>
            <a:cxnLst/>
            <a:rect l="l" t="t" r="r" b="b"/>
            <a:pathLst>
              <a:path w="6954825" h="8640782">
                <a:moveTo>
                  <a:pt x="0" y="0"/>
                </a:moveTo>
                <a:lnTo>
                  <a:pt x="6954825" y="0"/>
                </a:lnTo>
                <a:lnTo>
                  <a:pt x="6954825" y="8640782"/>
                </a:lnTo>
                <a:lnTo>
                  <a:pt x="0" y="86407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714" r="-22024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463" y="9026525"/>
            <a:ext cx="6945362" cy="129516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t">
            <a:spAutoFit/>
          </a:bodyPr>
          <a:lstStyle/>
          <a:p>
            <a:pPr algn="ctr">
              <a:lnSpc>
                <a:spcPts val="1999"/>
              </a:lnSpc>
            </a:pPr>
            <a:r>
              <a:rPr lang="uk-UA" sz="1999" b="1" dirty="0" smtClean="0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Княгиня </a:t>
            </a:r>
            <a:r>
              <a:rPr lang="uk-UA" sz="1999" b="1" dirty="0" smtClean="0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Анастасія Гольшанська-Заславська</a:t>
            </a:r>
            <a:r>
              <a:rPr lang="uk-UA" sz="1999" b="1" dirty="0" smtClean="0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       († 1561), будучи ігуменею (в чернецтві Параскева), ініціювала створення </a:t>
            </a:r>
            <a:r>
              <a:rPr lang="uk-UA" sz="1999" b="1" dirty="0" smtClean="0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Пересопницького Євангелія (1556–1561)</a:t>
            </a:r>
            <a:r>
              <a:rPr lang="uk-UA" sz="1999" b="1" dirty="0" smtClean="0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 - найвизначнішої пам'ятки української культури</a:t>
            </a:r>
            <a:endParaRPr lang="uk-UA" sz="1999" b="1" dirty="0">
              <a:solidFill>
                <a:srgbClr val="FFFFFF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7121805" y="4648053"/>
            <a:ext cx="4158225" cy="1270000"/>
            <a:chOff x="0" y="0"/>
            <a:chExt cx="8163759" cy="249336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63785" cy="2493391"/>
            </a:xfrm>
            <a:custGeom>
              <a:avLst/>
              <a:gdLst/>
              <a:ahLst/>
              <a:cxnLst/>
              <a:rect l="l" t="t" r="r" b="b"/>
              <a:pathLst>
                <a:path w="8163785" h="2493391">
                  <a:moveTo>
                    <a:pt x="0" y="145796"/>
                  </a:moveTo>
                  <a:cubicBezTo>
                    <a:pt x="0" y="65278"/>
                    <a:pt x="83369" y="0"/>
                    <a:pt x="186201" y="0"/>
                  </a:cubicBezTo>
                  <a:lnTo>
                    <a:pt x="7977591" y="0"/>
                  </a:lnTo>
                  <a:cubicBezTo>
                    <a:pt x="8080423" y="0"/>
                    <a:pt x="8163785" y="65278"/>
                    <a:pt x="8163785" y="145796"/>
                  </a:cubicBezTo>
                  <a:lnTo>
                    <a:pt x="8163785" y="2347595"/>
                  </a:lnTo>
                  <a:cubicBezTo>
                    <a:pt x="8163785" y="2428113"/>
                    <a:pt x="8080423" y="2493391"/>
                    <a:pt x="7977591" y="2493391"/>
                  </a:cubicBezTo>
                  <a:lnTo>
                    <a:pt x="186201" y="2493391"/>
                  </a:lnTo>
                  <a:cubicBezTo>
                    <a:pt x="83369" y="2493391"/>
                    <a:pt x="0" y="2428113"/>
                    <a:pt x="0" y="2347595"/>
                  </a:cubicBezTo>
                  <a:close/>
                </a:path>
              </a:pathLst>
            </a:custGeom>
            <a:solidFill>
              <a:srgbClr val="D7C6A5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7254589" y="5211361"/>
            <a:ext cx="3847510" cy="652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90"/>
              </a:lnSpc>
            </a:pPr>
            <a:r>
              <a:rPr lang="en-US" sz="1690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Відданість православному корінню в умовах конфесійної конкуренції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55037" y="4878002"/>
            <a:ext cx="2861512" cy="314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207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Символ вірності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7099232" y="6070453"/>
            <a:ext cx="4158225" cy="1270000"/>
            <a:chOff x="0" y="0"/>
            <a:chExt cx="8163759" cy="249336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63785" cy="2493391"/>
            </a:xfrm>
            <a:custGeom>
              <a:avLst/>
              <a:gdLst/>
              <a:ahLst/>
              <a:cxnLst/>
              <a:rect l="l" t="t" r="r" b="b"/>
              <a:pathLst>
                <a:path w="8163785" h="2493391">
                  <a:moveTo>
                    <a:pt x="0" y="145796"/>
                  </a:moveTo>
                  <a:cubicBezTo>
                    <a:pt x="0" y="65278"/>
                    <a:pt x="83369" y="0"/>
                    <a:pt x="186201" y="0"/>
                  </a:cubicBezTo>
                  <a:lnTo>
                    <a:pt x="7977591" y="0"/>
                  </a:lnTo>
                  <a:cubicBezTo>
                    <a:pt x="8080423" y="0"/>
                    <a:pt x="8163785" y="65278"/>
                    <a:pt x="8163785" y="145796"/>
                  </a:cubicBezTo>
                  <a:lnTo>
                    <a:pt x="8163785" y="2347595"/>
                  </a:lnTo>
                  <a:cubicBezTo>
                    <a:pt x="8163785" y="2428113"/>
                    <a:pt x="8080423" y="2493391"/>
                    <a:pt x="7977591" y="2493391"/>
                  </a:cubicBezTo>
                  <a:lnTo>
                    <a:pt x="186201" y="2493391"/>
                  </a:lnTo>
                  <a:cubicBezTo>
                    <a:pt x="83369" y="2493391"/>
                    <a:pt x="0" y="2428113"/>
                    <a:pt x="0" y="2347595"/>
                  </a:cubicBezTo>
                  <a:close/>
                </a:path>
              </a:pathLst>
            </a:custGeom>
            <a:solidFill>
              <a:srgbClr val="D7C6A5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7232924" y="6158127"/>
            <a:ext cx="3803102" cy="33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3"/>
              </a:lnSpc>
            </a:pPr>
            <a:r>
              <a:rPr lang="en-US" sz="2070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Переклад «мовою люду»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254589" y="6489184"/>
            <a:ext cx="3861578" cy="822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5"/>
              </a:lnSpc>
            </a:pPr>
            <a:r>
              <a:rPr lang="en-US" sz="1645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Зі старослов'янської на староукраїнську літературну мову — свідомий акт утвердження ідентичності</a:t>
            </a:r>
          </a:p>
        </p:txBody>
      </p:sp>
      <p:sp>
        <p:nvSpPr>
          <p:cNvPr id="25" name="Freeform 25"/>
          <p:cNvSpPr/>
          <p:nvPr/>
        </p:nvSpPr>
        <p:spPr>
          <a:xfrm>
            <a:off x="7170014" y="7462206"/>
            <a:ext cx="4056511" cy="2436936"/>
          </a:xfrm>
          <a:custGeom>
            <a:avLst/>
            <a:gdLst/>
            <a:ahLst/>
            <a:cxnLst/>
            <a:rect l="l" t="t" r="r" b="b"/>
            <a:pathLst>
              <a:path w="4056511" h="2436936">
                <a:moveTo>
                  <a:pt x="0" y="0"/>
                </a:moveTo>
                <a:lnTo>
                  <a:pt x="4056511" y="0"/>
                </a:lnTo>
                <a:lnTo>
                  <a:pt x="4056511" y="2436936"/>
                </a:lnTo>
                <a:lnTo>
                  <a:pt x="0" y="24369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451" b="-5451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9228" y="-244867"/>
            <a:ext cx="18517228" cy="12241233"/>
          </a:xfrm>
          <a:custGeom>
            <a:avLst/>
            <a:gdLst/>
            <a:ahLst/>
            <a:cxnLst/>
            <a:rect l="l" t="t" r="r" b="b"/>
            <a:pathLst>
              <a:path w="18517228" h="12241233">
                <a:moveTo>
                  <a:pt x="0" y="0"/>
                </a:moveTo>
                <a:lnTo>
                  <a:pt x="18517228" y="0"/>
                </a:lnTo>
                <a:lnTo>
                  <a:pt x="18517228" y="12241234"/>
                </a:lnTo>
                <a:lnTo>
                  <a:pt x="0" y="12241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5" b="-67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1391701"/>
            <a:ext cx="6858000" cy="11678701"/>
            <a:chOff x="0" y="0"/>
            <a:chExt cx="9144000" cy="155716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000" cy="15571601"/>
            </a:xfrm>
            <a:custGeom>
              <a:avLst/>
              <a:gdLst/>
              <a:ahLst/>
              <a:cxnLst/>
              <a:rect l="l" t="t" r="r" b="b"/>
              <a:pathLst>
                <a:path w="9144000" h="15571601">
                  <a:moveTo>
                    <a:pt x="0" y="0"/>
                  </a:moveTo>
                  <a:lnTo>
                    <a:pt x="9144000" y="0"/>
                  </a:lnTo>
                  <a:lnTo>
                    <a:pt x="9144000" y="15571601"/>
                  </a:lnTo>
                  <a:lnTo>
                    <a:pt x="0" y="155716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782" r="-13782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3290853" y="2870049"/>
            <a:ext cx="4596251" cy="2009916"/>
            <a:chOff x="0" y="0"/>
            <a:chExt cx="6128334" cy="2679889"/>
          </a:xfrm>
        </p:grpSpPr>
        <p:sp>
          <p:nvSpPr>
            <p:cNvPr id="6" name="Freeform 6"/>
            <p:cNvSpPr/>
            <p:nvPr/>
          </p:nvSpPr>
          <p:spPr>
            <a:xfrm>
              <a:off x="6033" y="5653"/>
              <a:ext cx="6116316" cy="2668571"/>
            </a:xfrm>
            <a:custGeom>
              <a:avLst/>
              <a:gdLst/>
              <a:ahLst/>
              <a:cxnLst/>
              <a:rect l="l" t="t" r="r" b="b"/>
              <a:pathLst>
                <a:path w="6116316" h="2668571">
                  <a:moveTo>
                    <a:pt x="0" y="113287"/>
                  </a:moveTo>
                  <a:cubicBezTo>
                    <a:pt x="0" y="50764"/>
                    <a:pt x="54296" y="0"/>
                    <a:pt x="121262" y="0"/>
                  </a:cubicBezTo>
                  <a:lnTo>
                    <a:pt x="5995054" y="0"/>
                  </a:lnTo>
                  <a:cubicBezTo>
                    <a:pt x="6062020" y="0"/>
                    <a:pt x="6116316" y="50764"/>
                    <a:pt x="6116316" y="113287"/>
                  </a:cubicBezTo>
                  <a:lnTo>
                    <a:pt x="6116316" y="2555284"/>
                  </a:lnTo>
                  <a:cubicBezTo>
                    <a:pt x="6116316" y="2617920"/>
                    <a:pt x="6062020" y="2668571"/>
                    <a:pt x="5995054" y="2668571"/>
                  </a:cubicBezTo>
                  <a:lnTo>
                    <a:pt x="121262" y="2668571"/>
                  </a:lnTo>
                  <a:cubicBezTo>
                    <a:pt x="54296" y="2668571"/>
                    <a:pt x="0" y="2617807"/>
                    <a:pt x="0" y="2555284"/>
                  </a:cubicBezTo>
                  <a:close/>
                </a:path>
              </a:pathLst>
            </a:custGeom>
            <a:solidFill>
              <a:srgbClr val="D7C6A5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128385" cy="2679877"/>
            </a:xfrm>
            <a:custGeom>
              <a:avLst/>
              <a:gdLst/>
              <a:ahLst/>
              <a:cxnLst/>
              <a:rect l="l" t="t" r="r" b="b"/>
              <a:pathLst>
                <a:path w="6128385" h="2679877">
                  <a:moveTo>
                    <a:pt x="0" y="118940"/>
                  </a:moveTo>
                  <a:cubicBezTo>
                    <a:pt x="0" y="53252"/>
                    <a:pt x="56951" y="0"/>
                    <a:pt x="127295" y="0"/>
                  </a:cubicBezTo>
                  <a:lnTo>
                    <a:pt x="6001087" y="0"/>
                  </a:lnTo>
                  <a:lnTo>
                    <a:pt x="6001087" y="5653"/>
                  </a:lnTo>
                  <a:lnTo>
                    <a:pt x="6001087" y="0"/>
                  </a:lnTo>
                  <a:cubicBezTo>
                    <a:pt x="6071311" y="0"/>
                    <a:pt x="6128385" y="53252"/>
                    <a:pt x="6128385" y="118940"/>
                  </a:cubicBezTo>
                  <a:lnTo>
                    <a:pt x="6122349" y="118940"/>
                  </a:lnTo>
                  <a:lnTo>
                    <a:pt x="6128385" y="118940"/>
                  </a:lnTo>
                  <a:lnTo>
                    <a:pt x="6128385" y="2560937"/>
                  </a:lnTo>
                  <a:lnTo>
                    <a:pt x="6122349" y="2560937"/>
                  </a:lnTo>
                  <a:lnTo>
                    <a:pt x="6128385" y="2560937"/>
                  </a:lnTo>
                  <a:cubicBezTo>
                    <a:pt x="6128385" y="2626626"/>
                    <a:pt x="6071431" y="2679877"/>
                    <a:pt x="6001087" y="2679877"/>
                  </a:cubicBezTo>
                  <a:lnTo>
                    <a:pt x="6001087" y="2674224"/>
                  </a:lnTo>
                  <a:lnTo>
                    <a:pt x="6001087" y="2679877"/>
                  </a:lnTo>
                  <a:lnTo>
                    <a:pt x="127295" y="2679877"/>
                  </a:lnTo>
                  <a:lnTo>
                    <a:pt x="127295" y="2674224"/>
                  </a:lnTo>
                  <a:lnTo>
                    <a:pt x="127295" y="2679877"/>
                  </a:lnTo>
                  <a:cubicBezTo>
                    <a:pt x="56951" y="2679877"/>
                    <a:pt x="0" y="2626626"/>
                    <a:pt x="0" y="2560937"/>
                  </a:cubicBezTo>
                  <a:lnTo>
                    <a:pt x="0" y="118940"/>
                  </a:lnTo>
                  <a:lnTo>
                    <a:pt x="6033" y="118940"/>
                  </a:lnTo>
                  <a:lnTo>
                    <a:pt x="0" y="118940"/>
                  </a:lnTo>
                  <a:moveTo>
                    <a:pt x="12066" y="118940"/>
                  </a:moveTo>
                  <a:lnTo>
                    <a:pt x="12066" y="2560937"/>
                  </a:lnTo>
                  <a:lnTo>
                    <a:pt x="6033" y="2560937"/>
                  </a:lnTo>
                  <a:lnTo>
                    <a:pt x="12066" y="2560937"/>
                  </a:lnTo>
                  <a:cubicBezTo>
                    <a:pt x="12066" y="2620407"/>
                    <a:pt x="63587" y="2668571"/>
                    <a:pt x="127295" y="2668571"/>
                  </a:cubicBezTo>
                  <a:lnTo>
                    <a:pt x="6001087" y="2668571"/>
                  </a:lnTo>
                  <a:cubicBezTo>
                    <a:pt x="6064674" y="2668571"/>
                    <a:pt x="6116316" y="2620294"/>
                    <a:pt x="6116316" y="2560937"/>
                  </a:cubicBezTo>
                  <a:lnTo>
                    <a:pt x="6116316" y="118940"/>
                  </a:lnTo>
                  <a:cubicBezTo>
                    <a:pt x="6116316" y="59470"/>
                    <a:pt x="6064795" y="11306"/>
                    <a:pt x="6001087" y="11306"/>
                  </a:cubicBezTo>
                  <a:lnTo>
                    <a:pt x="127295" y="11306"/>
                  </a:lnTo>
                  <a:lnTo>
                    <a:pt x="127295" y="5653"/>
                  </a:lnTo>
                  <a:lnTo>
                    <a:pt x="127295" y="11306"/>
                  </a:lnTo>
                  <a:cubicBezTo>
                    <a:pt x="63587" y="11306"/>
                    <a:pt x="12066" y="59583"/>
                    <a:pt x="12066" y="11894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247249" y="6518265"/>
            <a:ext cx="6469092" cy="1867172"/>
            <a:chOff x="0" y="0"/>
            <a:chExt cx="8625456" cy="2489563"/>
          </a:xfrm>
        </p:grpSpPr>
        <p:sp>
          <p:nvSpPr>
            <p:cNvPr id="9" name="Freeform 9"/>
            <p:cNvSpPr/>
            <p:nvPr/>
          </p:nvSpPr>
          <p:spPr>
            <a:xfrm>
              <a:off x="8491" y="5252"/>
              <a:ext cx="8608541" cy="2479050"/>
            </a:xfrm>
            <a:custGeom>
              <a:avLst/>
              <a:gdLst/>
              <a:ahLst/>
              <a:cxnLst/>
              <a:rect l="l" t="t" r="r" b="b"/>
              <a:pathLst>
                <a:path w="8608541" h="2479050">
                  <a:moveTo>
                    <a:pt x="0" y="105241"/>
                  </a:moveTo>
                  <a:cubicBezTo>
                    <a:pt x="0" y="47159"/>
                    <a:pt x="76421" y="0"/>
                    <a:pt x="170673" y="0"/>
                  </a:cubicBezTo>
                  <a:lnTo>
                    <a:pt x="8437869" y="0"/>
                  </a:lnTo>
                  <a:cubicBezTo>
                    <a:pt x="8532120" y="0"/>
                    <a:pt x="8608541" y="47159"/>
                    <a:pt x="8608541" y="105241"/>
                  </a:cubicBezTo>
                  <a:lnTo>
                    <a:pt x="8608541" y="2373808"/>
                  </a:lnTo>
                  <a:cubicBezTo>
                    <a:pt x="8608541" y="2431995"/>
                    <a:pt x="8532120" y="2479049"/>
                    <a:pt x="8437869" y="2479049"/>
                  </a:cubicBezTo>
                  <a:lnTo>
                    <a:pt x="170673" y="2479049"/>
                  </a:lnTo>
                  <a:cubicBezTo>
                    <a:pt x="76421" y="2479049"/>
                    <a:pt x="0" y="2431890"/>
                    <a:pt x="0" y="2373808"/>
                  </a:cubicBezTo>
                  <a:close/>
                </a:path>
              </a:pathLst>
            </a:custGeom>
            <a:solidFill>
              <a:srgbClr val="D7C6A5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8625506" cy="2489552"/>
            </a:xfrm>
            <a:custGeom>
              <a:avLst/>
              <a:gdLst/>
              <a:ahLst/>
              <a:cxnLst/>
              <a:rect l="l" t="t" r="r" b="b"/>
              <a:pathLst>
                <a:path w="8625506" h="2489552">
                  <a:moveTo>
                    <a:pt x="0" y="110493"/>
                  </a:moveTo>
                  <a:cubicBezTo>
                    <a:pt x="0" y="49470"/>
                    <a:pt x="80157" y="0"/>
                    <a:pt x="179164" y="0"/>
                  </a:cubicBezTo>
                  <a:lnTo>
                    <a:pt x="8446360" y="0"/>
                  </a:lnTo>
                  <a:lnTo>
                    <a:pt x="8446360" y="5252"/>
                  </a:lnTo>
                  <a:lnTo>
                    <a:pt x="8446360" y="0"/>
                  </a:lnTo>
                  <a:cubicBezTo>
                    <a:pt x="8545197" y="0"/>
                    <a:pt x="8625506" y="49470"/>
                    <a:pt x="8625506" y="110493"/>
                  </a:cubicBezTo>
                  <a:lnTo>
                    <a:pt x="8617032" y="110493"/>
                  </a:lnTo>
                  <a:lnTo>
                    <a:pt x="8625506" y="110493"/>
                  </a:lnTo>
                  <a:lnTo>
                    <a:pt x="8625506" y="2379060"/>
                  </a:lnTo>
                  <a:lnTo>
                    <a:pt x="8617032" y="2379060"/>
                  </a:lnTo>
                  <a:lnTo>
                    <a:pt x="8625506" y="2379060"/>
                  </a:lnTo>
                  <a:cubicBezTo>
                    <a:pt x="8625506" y="2440083"/>
                    <a:pt x="8545367" y="2489552"/>
                    <a:pt x="8446360" y="2489552"/>
                  </a:cubicBezTo>
                  <a:lnTo>
                    <a:pt x="8446360" y="2484301"/>
                  </a:lnTo>
                  <a:lnTo>
                    <a:pt x="8446360" y="2489552"/>
                  </a:lnTo>
                  <a:lnTo>
                    <a:pt x="179164" y="2489552"/>
                  </a:lnTo>
                  <a:lnTo>
                    <a:pt x="179164" y="2484301"/>
                  </a:lnTo>
                  <a:lnTo>
                    <a:pt x="179164" y="2489552"/>
                  </a:lnTo>
                  <a:cubicBezTo>
                    <a:pt x="80157" y="2489552"/>
                    <a:pt x="0" y="2440083"/>
                    <a:pt x="0" y="2379060"/>
                  </a:cubicBezTo>
                  <a:lnTo>
                    <a:pt x="0" y="110493"/>
                  </a:lnTo>
                  <a:lnTo>
                    <a:pt x="8491" y="110493"/>
                  </a:lnTo>
                  <a:lnTo>
                    <a:pt x="0" y="110493"/>
                  </a:lnTo>
                  <a:moveTo>
                    <a:pt x="16982" y="110493"/>
                  </a:moveTo>
                  <a:lnTo>
                    <a:pt x="16982" y="2379060"/>
                  </a:lnTo>
                  <a:lnTo>
                    <a:pt x="8491" y="2379060"/>
                  </a:lnTo>
                  <a:lnTo>
                    <a:pt x="16982" y="2379060"/>
                  </a:lnTo>
                  <a:cubicBezTo>
                    <a:pt x="16982" y="2434306"/>
                    <a:pt x="89497" y="2479049"/>
                    <a:pt x="179164" y="2479049"/>
                  </a:cubicBezTo>
                  <a:lnTo>
                    <a:pt x="8446360" y="2479049"/>
                  </a:lnTo>
                  <a:cubicBezTo>
                    <a:pt x="8535857" y="2479049"/>
                    <a:pt x="8608541" y="2434201"/>
                    <a:pt x="8608541" y="2379060"/>
                  </a:cubicBezTo>
                  <a:lnTo>
                    <a:pt x="8608541" y="110493"/>
                  </a:lnTo>
                  <a:cubicBezTo>
                    <a:pt x="8608541" y="55246"/>
                    <a:pt x="8536026" y="10503"/>
                    <a:pt x="8446360" y="10503"/>
                  </a:cubicBezTo>
                  <a:lnTo>
                    <a:pt x="179164" y="10503"/>
                  </a:lnTo>
                  <a:lnTo>
                    <a:pt x="179164" y="5252"/>
                  </a:lnTo>
                  <a:lnTo>
                    <a:pt x="179164" y="10503"/>
                  </a:lnTo>
                  <a:cubicBezTo>
                    <a:pt x="89497" y="10503"/>
                    <a:pt x="16982" y="55351"/>
                    <a:pt x="16982" y="110493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7231147" y="8538717"/>
            <a:ext cx="6469092" cy="1245258"/>
            <a:chOff x="0" y="0"/>
            <a:chExt cx="8625456" cy="1660344"/>
          </a:xfrm>
        </p:grpSpPr>
        <p:sp>
          <p:nvSpPr>
            <p:cNvPr id="12" name="Freeform 12"/>
            <p:cNvSpPr/>
            <p:nvPr/>
          </p:nvSpPr>
          <p:spPr>
            <a:xfrm>
              <a:off x="4171" y="6202"/>
              <a:ext cx="8617130" cy="1647953"/>
            </a:xfrm>
            <a:custGeom>
              <a:avLst/>
              <a:gdLst/>
              <a:ahLst/>
              <a:cxnLst/>
              <a:rect l="l" t="t" r="r" b="b"/>
              <a:pathLst>
                <a:path w="8617130" h="1647953">
                  <a:moveTo>
                    <a:pt x="0" y="124285"/>
                  </a:moveTo>
                  <a:cubicBezTo>
                    <a:pt x="0" y="55692"/>
                    <a:pt x="37708" y="0"/>
                    <a:pt x="84174" y="0"/>
                  </a:cubicBezTo>
                  <a:lnTo>
                    <a:pt x="8532956" y="0"/>
                  </a:lnTo>
                  <a:cubicBezTo>
                    <a:pt x="8579422" y="0"/>
                    <a:pt x="8617130" y="55692"/>
                    <a:pt x="8617130" y="124285"/>
                  </a:cubicBezTo>
                  <a:lnTo>
                    <a:pt x="8617130" y="1523668"/>
                  </a:lnTo>
                  <a:cubicBezTo>
                    <a:pt x="8617130" y="1592384"/>
                    <a:pt x="8579422" y="1647953"/>
                    <a:pt x="8532956" y="1647953"/>
                  </a:cubicBezTo>
                  <a:lnTo>
                    <a:pt x="84174" y="1647953"/>
                  </a:lnTo>
                  <a:cubicBezTo>
                    <a:pt x="37708" y="1647953"/>
                    <a:pt x="0" y="1592260"/>
                    <a:pt x="0" y="1523668"/>
                  </a:cubicBezTo>
                  <a:close/>
                </a:path>
              </a:pathLst>
            </a:custGeom>
            <a:solidFill>
              <a:srgbClr val="D7C6A5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8625480" cy="1660357"/>
            </a:xfrm>
            <a:custGeom>
              <a:avLst/>
              <a:gdLst/>
              <a:ahLst/>
              <a:cxnLst/>
              <a:rect l="l" t="t" r="r" b="b"/>
              <a:pathLst>
                <a:path w="8625480" h="1660357">
                  <a:moveTo>
                    <a:pt x="0" y="130487"/>
                  </a:moveTo>
                  <a:cubicBezTo>
                    <a:pt x="0" y="58421"/>
                    <a:pt x="39543" y="0"/>
                    <a:pt x="88345" y="0"/>
                  </a:cubicBezTo>
                  <a:lnTo>
                    <a:pt x="8537127" y="0"/>
                  </a:lnTo>
                  <a:lnTo>
                    <a:pt x="8537127" y="6202"/>
                  </a:lnTo>
                  <a:lnTo>
                    <a:pt x="8537127" y="0"/>
                  </a:lnTo>
                  <a:cubicBezTo>
                    <a:pt x="8585929" y="0"/>
                    <a:pt x="8625480" y="58421"/>
                    <a:pt x="8625480" y="130487"/>
                  </a:cubicBezTo>
                  <a:lnTo>
                    <a:pt x="8621301" y="130487"/>
                  </a:lnTo>
                  <a:lnTo>
                    <a:pt x="8625480" y="130487"/>
                  </a:lnTo>
                  <a:lnTo>
                    <a:pt x="8625480" y="1529870"/>
                  </a:lnTo>
                  <a:lnTo>
                    <a:pt x="8621301" y="1529870"/>
                  </a:lnTo>
                  <a:lnTo>
                    <a:pt x="8625480" y="1529870"/>
                  </a:lnTo>
                  <a:cubicBezTo>
                    <a:pt x="8625480" y="1602059"/>
                    <a:pt x="8585929" y="1660357"/>
                    <a:pt x="8537127" y="1660357"/>
                  </a:cubicBezTo>
                  <a:lnTo>
                    <a:pt x="8537127" y="1654155"/>
                  </a:lnTo>
                  <a:lnTo>
                    <a:pt x="8537127" y="1660357"/>
                  </a:lnTo>
                  <a:lnTo>
                    <a:pt x="88345" y="1660357"/>
                  </a:lnTo>
                  <a:lnTo>
                    <a:pt x="88345" y="1654155"/>
                  </a:lnTo>
                  <a:lnTo>
                    <a:pt x="88345" y="1660357"/>
                  </a:lnTo>
                  <a:cubicBezTo>
                    <a:pt x="39543" y="1660357"/>
                    <a:pt x="0" y="1601935"/>
                    <a:pt x="0" y="1529870"/>
                  </a:cubicBezTo>
                  <a:lnTo>
                    <a:pt x="0" y="130487"/>
                  </a:lnTo>
                  <a:lnTo>
                    <a:pt x="4171" y="130487"/>
                  </a:lnTo>
                  <a:lnTo>
                    <a:pt x="0" y="130487"/>
                  </a:lnTo>
                  <a:moveTo>
                    <a:pt x="8342" y="130487"/>
                  </a:moveTo>
                  <a:lnTo>
                    <a:pt x="8342" y="1529870"/>
                  </a:lnTo>
                  <a:lnTo>
                    <a:pt x="4171" y="1529870"/>
                  </a:lnTo>
                  <a:lnTo>
                    <a:pt x="8342" y="1529870"/>
                  </a:lnTo>
                  <a:cubicBezTo>
                    <a:pt x="8342" y="1595113"/>
                    <a:pt x="44131" y="1647953"/>
                    <a:pt x="88345" y="1647953"/>
                  </a:cubicBezTo>
                  <a:lnTo>
                    <a:pt x="8537127" y="1647953"/>
                  </a:lnTo>
                  <a:cubicBezTo>
                    <a:pt x="8581342" y="1647953"/>
                    <a:pt x="8617130" y="1594989"/>
                    <a:pt x="8617130" y="1529870"/>
                  </a:cubicBezTo>
                  <a:lnTo>
                    <a:pt x="8617130" y="130487"/>
                  </a:lnTo>
                  <a:cubicBezTo>
                    <a:pt x="8617130" y="65243"/>
                    <a:pt x="8581342" y="12404"/>
                    <a:pt x="8537127" y="12404"/>
                  </a:cubicBezTo>
                  <a:lnTo>
                    <a:pt x="88345" y="12404"/>
                  </a:lnTo>
                  <a:lnTo>
                    <a:pt x="88345" y="6202"/>
                  </a:lnTo>
                  <a:lnTo>
                    <a:pt x="88345" y="12404"/>
                  </a:lnTo>
                  <a:cubicBezTo>
                    <a:pt x="44131" y="12404"/>
                    <a:pt x="8342" y="65367"/>
                    <a:pt x="8342" y="130487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3928322" y="5031628"/>
            <a:ext cx="3958781" cy="5025416"/>
          </a:xfrm>
          <a:custGeom>
            <a:avLst/>
            <a:gdLst/>
            <a:ahLst/>
            <a:cxnLst/>
            <a:rect l="l" t="t" r="r" b="b"/>
            <a:pathLst>
              <a:path w="3958781" h="5025416">
                <a:moveTo>
                  <a:pt x="0" y="0"/>
                </a:moveTo>
                <a:lnTo>
                  <a:pt x="3958782" y="0"/>
                </a:lnTo>
                <a:lnTo>
                  <a:pt x="3958782" y="5025416"/>
                </a:lnTo>
                <a:lnTo>
                  <a:pt x="0" y="50254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033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190620" y="2673587"/>
            <a:ext cx="3692278" cy="3692278"/>
          </a:xfrm>
          <a:custGeom>
            <a:avLst/>
            <a:gdLst/>
            <a:ahLst/>
            <a:cxnLst/>
            <a:rect l="l" t="t" r="r" b="b"/>
            <a:pathLst>
              <a:path w="3692278" h="3692278">
                <a:moveTo>
                  <a:pt x="0" y="0"/>
                </a:moveTo>
                <a:lnTo>
                  <a:pt x="3692278" y="0"/>
                </a:lnTo>
                <a:lnTo>
                  <a:pt x="3692278" y="3692278"/>
                </a:lnTo>
                <a:lnTo>
                  <a:pt x="0" y="36922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648870" y="437845"/>
            <a:ext cx="9838734" cy="105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uk-UA" sz="3999" b="1" dirty="0" smtClean="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73B3B">
                        <a:alpha val="100000"/>
                      </a:srgbClr>
                    </a:gs>
                    <a:gs pos="100000">
                      <a:srgbClr val="FEFEFE">
                        <a:alpha val="100000"/>
                      </a:srgbClr>
                    </a:gs>
                  </a:gsLst>
                  <a:lin ang="5400000"/>
                </a:gradFill>
                <a:latin typeface="Arturo Bold"/>
                <a:ea typeface="Arturo Bold"/>
                <a:cs typeface="Arturo Bold"/>
                <a:sym typeface="Arturo Bold"/>
              </a:rPr>
              <a:t>Костел святого Іоанна Хрестителя - маніфест бароко на Поліссі</a:t>
            </a:r>
            <a:endParaRPr lang="uk-UA" sz="3999" b="1" dirty="0">
              <a:ln>
                <a:solidFill>
                  <a:srgbClr val="FF0000"/>
                </a:solidFill>
              </a:ln>
              <a:gradFill>
                <a:gsLst>
                  <a:gs pos="0">
                    <a:srgbClr val="F73B3B">
                      <a:alpha val="100000"/>
                    </a:srgbClr>
                  </a:gs>
                  <a:gs pos="100000">
                    <a:srgbClr val="FEFEFE">
                      <a:alpha val="100000"/>
                    </a:srgbClr>
                  </a:gs>
                </a:gsLst>
                <a:lin ang="540000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567308" y="1555674"/>
            <a:ext cx="9838734" cy="1314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24"/>
              </a:lnSpc>
            </a:pP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Фундатор першого дерев'яного костелу (1684) - маршалок </a:t>
            </a: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Ян Кароль Дольський</a:t>
            </a: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 (33 тис. злотих). Після знищення шведами (1709) зведено мурований храм, освячений у </a:t>
            </a: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1742 р.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370936" y="3184486"/>
            <a:ext cx="2393064" cy="406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42"/>
              </a:lnSpc>
            </a:pPr>
            <a:r>
              <a:rPr lang="uk-UA" sz="2499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Архітектура</a:t>
            </a:r>
            <a:endParaRPr lang="uk-UA" sz="2499" b="1" dirty="0">
              <a:solidFill>
                <a:srgbClr val="5B5F7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3290853" y="3594987"/>
            <a:ext cx="4596251" cy="1164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7"/>
              </a:lnSpc>
            </a:pPr>
            <a:r>
              <a:rPr lang="en-US" sz="214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Тринавна базиліка з двома вежами, товщина стін - 1 м, стиль пізнього бароко з елементами рококо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72701" y="6595877"/>
            <a:ext cx="167129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42"/>
              </a:lnSpc>
            </a:pPr>
            <a:r>
              <a:rPr lang="uk-UA" sz="2499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Інтер'єр</a:t>
            </a:r>
            <a:endParaRPr lang="uk-UA" sz="2499" b="1" dirty="0">
              <a:solidFill>
                <a:srgbClr val="5B5F7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472701" y="7063528"/>
            <a:ext cx="6243640" cy="1164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7"/>
              </a:lnSpc>
            </a:pPr>
            <a:r>
              <a:rPr lang="en-US" sz="214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~50 фігурок путті, унікальний ліпний декор хорів із 12 музичними інструментами, венеційський вітраж та орган із Вільно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472700" y="8636820"/>
            <a:ext cx="327149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42"/>
              </a:lnSpc>
            </a:pPr>
            <a:r>
              <a:rPr lang="uk-UA" sz="2499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Майстер Гюбель</a:t>
            </a:r>
            <a:endParaRPr lang="uk-UA" sz="2499" b="1" dirty="0">
              <a:solidFill>
                <a:srgbClr val="5B5F7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472701" y="9075896"/>
            <a:ext cx="6018188" cy="593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7"/>
              </a:lnSpc>
            </a:pPr>
            <a:r>
              <a:rPr lang="en-US" sz="214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Центральну апсиду прикрашає робота Кароля Гюбеля (отця Лукаша)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84424" y="9529957"/>
            <a:ext cx="5035376" cy="527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lang="uk-UA" sz="2000" b="1" dirty="0" smtClean="0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Костел Іоанна Хрестителя. 2025 р.</a:t>
            </a:r>
          </a:p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lang="uk-UA" sz="2000" b="1" dirty="0" smtClean="0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Джерело: фото автора</a:t>
            </a:r>
            <a:endParaRPr lang="uk-UA" sz="2000" b="1" dirty="0">
              <a:solidFill>
                <a:srgbClr val="FFFFFF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9228" y="-244867"/>
            <a:ext cx="18517228" cy="12241233"/>
          </a:xfrm>
          <a:custGeom>
            <a:avLst/>
            <a:gdLst/>
            <a:ahLst/>
            <a:cxnLst/>
            <a:rect l="l" t="t" r="r" b="b"/>
            <a:pathLst>
              <a:path w="18517228" h="12241233">
                <a:moveTo>
                  <a:pt x="0" y="0"/>
                </a:moveTo>
                <a:lnTo>
                  <a:pt x="18517228" y="0"/>
                </a:lnTo>
                <a:lnTo>
                  <a:pt x="18517228" y="12241234"/>
                </a:lnTo>
                <a:lnTo>
                  <a:pt x="0" y="12241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5" b="-67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49511" y="7907684"/>
            <a:ext cx="3946698" cy="1787281"/>
            <a:chOff x="0" y="0"/>
            <a:chExt cx="5262264" cy="2383041"/>
          </a:xfrm>
        </p:grpSpPr>
        <p:sp>
          <p:nvSpPr>
            <p:cNvPr id="4" name="Freeform 4"/>
            <p:cNvSpPr/>
            <p:nvPr/>
          </p:nvSpPr>
          <p:spPr>
            <a:xfrm>
              <a:off x="15931" y="19050"/>
              <a:ext cx="5230412" cy="2344928"/>
            </a:xfrm>
            <a:custGeom>
              <a:avLst/>
              <a:gdLst/>
              <a:ahLst/>
              <a:cxnLst/>
              <a:rect l="l" t="t" r="r" b="b"/>
              <a:pathLst>
                <a:path w="5230412" h="2344928">
                  <a:moveTo>
                    <a:pt x="0" y="182880"/>
                  </a:moveTo>
                  <a:cubicBezTo>
                    <a:pt x="0" y="81915"/>
                    <a:pt x="69141" y="0"/>
                    <a:pt x="154532" y="0"/>
                  </a:cubicBezTo>
                  <a:lnTo>
                    <a:pt x="5075880" y="0"/>
                  </a:lnTo>
                  <a:cubicBezTo>
                    <a:pt x="5161165" y="0"/>
                    <a:pt x="5230412" y="81915"/>
                    <a:pt x="5230412" y="182880"/>
                  </a:cubicBezTo>
                  <a:lnTo>
                    <a:pt x="5230412" y="2162048"/>
                  </a:lnTo>
                  <a:cubicBezTo>
                    <a:pt x="5230412" y="2263013"/>
                    <a:pt x="5161271" y="2344928"/>
                    <a:pt x="5075880" y="2344928"/>
                  </a:cubicBezTo>
                  <a:lnTo>
                    <a:pt x="154532" y="2344928"/>
                  </a:lnTo>
                  <a:cubicBezTo>
                    <a:pt x="69248" y="2344928"/>
                    <a:pt x="0" y="2263013"/>
                    <a:pt x="0" y="2162048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5262276" cy="2383028"/>
            </a:xfrm>
            <a:custGeom>
              <a:avLst/>
              <a:gdLst/>
              <a:ahLst/>
              <a:cxnLst/>
              <a:rect l="l" t="t" r="r" b="b"/>
              <a:pathLst>
                <a:path w="5262276" h="2383028">
                  <a:moveTo>
                    <a:pt x="0" y="201930"/>
                  </a:moveTo>
                  <a:cubicBezTo>
                    <a:pt x="0" y="90170"/>
                    <a:pt x="76470" y="0"/>
                    <a:pt x="170463" y="0"/>
                  </a:cubicBezTo>
                  <a:lnTo>
                    <a:pt x="5091811" y="0"/>
                  </a:lnTo>
                  <a:lnTo>
                    <a:pt x="5091811" y="19050"/>
                  </a:lnTo>
                  <a:lnTo>
                    <a:pt x="5091811" y="0"/>
                  </a:lnTo>
                  <a:cubicBezTo>
                    <a:pt x="5185805" y="0"/>
                    <a:pt x="5262276" y="90170"/>
                    <a:pt x="5262276" y="201930"/>
                  </a:cubicBezTo>
                  <a:lnTo>
                    <a:pt x="5246343" y="201930"/>
                  </a:lnTo>
                  <a:lnTo>
                    <a:pt x="5262276" y="201930"/>
                  </a:lnTo>
                  <a:lnTo>
                    <a:pt x="5262276" y="2181098"/>
                  </a:lnTo>
                  <a:lnTo>
                    <a:pt x="5246343" y="2181098"/>
                  </a:lnTo>
                  <a:lnTo>
                    <a:pt x="5262276" y="2181098"/>
                  </a:lnTo>
                  <a:cubicBezTo>
                    <a:pt x="5262276" y="2292858"/>
                    <a:pt x="5185805" y="2383028"/>
                    <a:pt x="5091811" y="2383028"/>
                  </a:cubicBezTo>
                  <a:lnTo>
                    <a:pt x="5091811" y="2363978"/>
                  </a:lnTo>
                  <a:lnTo>
                    <a:pt x="5091811" y="2383028"/>
                  </a:lnTo>
                  <a:lnTo>
                    <a:pt x="170463" y="2383028"/>
                  </a:lnTo>
                  <a:lnTo>
                    <a:pt x="170463" y="2363978"/>
                  </a:lnTo>
                  <a:lnTo>
                    <a:pt x="170463" y="2383028"/>
                  </a:lnTo>
                  <a:cubicBezTo>
                    <a:pt x="76470" y="2383028"/>
                    <a:pt x="0" y="2292858"/>
                    <a:pt x="0" y="2181098"/>
                  </a:cubicBezTo>
                  <a:lnTo>
                    <a:pt x="0" y="201930"/>
                  </a:lnTo>
                  <a:lnTo>
                    <a:pt x="15931" y="201930"/>
                  </a:lnTo>
                  <a:lnTo>
                    <a:pt x="0" y="201930"/>
                  </a:lnTo>
                  <a:moveTo>
                    <a:pt x="31862" y="201930"/>
                  </a:moveTo>
                  <a:lnTo>
                    <a:pt x="31862" y="2181098"/>
                  </a:lnTo>
                  <a:lnTo>
                    <a:pt x="15931" y="2181098"/>
                  </a:lnTo>
                  <a:lnTo>
                    <a:pt x="31862" y="2181098"/>
                  </a:lnTo>
                  <a:cubicBezTo>
                    <a:pt x="31862" y="2271395"/>
                    <a:pt x="93781" y="2344928"/>
                    <a:pt x="170463" y="2344928"/>
                  </a:cubicBezTo>
                  <a:lnTo>
                    <a:pt x="5091811" y="2344928"/>
                  </a:lnTo>
                  <a:cubicBezTo>
                    <a:pt x="5168493" y="2344928"/>
                    <a:pt x="5230412" y="2271395"/>
                    <a:pt x="5230412" y="2181098"/>
                  </a:cubicBezTo>
                  <a:lnTo>
                    <a:pt x="5230412" y="201930"/>
                  </a:lnTo>
                  <a:cubicBezTo>
                    <a:pt x="5230412" y="111633"/>
                    <a:pt x="5168493" y="38100"/>
                    <a:pt x="5091811" y="38100"/>
                  </a:cubicBezTo>
                  <a:lnTo>
                    <a:pt x="170463" y="38100"/>
                  </a:lnTo>
                  <a:lnTo>
                    <a:pt x="170463" y="19050"/>
                  </a:lnTo>
                  <a:lnTo>
                    <a:pt x="170463" y="38100"/>
                  </a:lnTo>
                  <a:cubicBezTo>
                    <a:pt x="93781" y="38100"/>
                    <a:pt x="31862" y="111633"/>
                    <a:pt x="31862" y="20193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32735" y="7921971"/>
            <a:ext cx="134211" cy="1758706"/>
            <a:chOff x="0" y="0"/>
            <a:chExt cx="178948" cy="2344941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178948" cy="2344928"/>
            </a:xfrm>
            <a:custGeom>
              <a:avLst/>
              <a:gdLst/>
              <a:ahLst/>
              <a:cxnLst/>
              <a:rect l="l" t="t" r="r" b="b"/>
              <a:pathLst>
                <a:path w="178948" h="2344928">
                  <a:moveTo>
                    <a:pt x="0" y="0"/>
                  </a:moveTo>
                  <a:lnTo>
                    <a:pt x="178948" y="0"/>
                  </a:lnTo>
                  <a:lnTo>
                    <a:pt x="178948" y="2344928"/>
                  </a:lnTo>
                  <a:lnTo>
                    <a:pt x="0" y="2344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824" b="-882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4390131" y="7921971"/>
            <a:ext cx="4123045" cy="1787281"/>
            <a:chOff x="0" y="0"/>
            <a:chExt cx="5497394" cy="2383041"/>
          </a:xfrm>
        </p:grpSpPr>
        <p:sp>
          <p:nvSpPr>
            <p:cNvPr id="9" name="Freeform 9"/>
            <p:cNvSpPr/>
            <p:nvPr/>
          </p:nvSpPr>
          <p:spPr>
            <a:xfrm>
              <a:off x="16642" y="19050"/>
              <a:ext cx="5464175" cy="2344928"/>
            </a:xfrm>
            <a:custGeom>
              <a:avLst/>
              <a:gdLst/>
              <a:ahLst/>
              <a:cxnLst/>
              <a:rect l="l" t="t" r="r" b="b"/>
              <a:pathLst>
                <a:path w="5464175" h="2344928">
                  <a:moveTo>
                    <a:pt x="0" y="182880"/>
                  </a:moveTo>
                  <a:cubicBezTo>
                    <a:pt x="0" y="81915"/>
                    <a:pt x="72229" y="0"/>
                    <a:pt x="161433" y="0"/>
                  </a:cubicBezTo>
                  <a:lnTo>
                    <a:pt x="5302743" y="0"/>
                  </a:lnTo>
                  <a:cubicBezTo>
                    <a:pt x="5391836" y="0"/>
                    <a:pt x="5464175" y="81915"/>
                    <a:pt x="5464175" y="182880"/>
                  </a:cubicBezTo>
                  <a:lnTo>
                    <a:pt x="5464175" y="2162048"/>
                  </a:lnTo>
                  <a:cubicBezTo>
                    <a:pt x="5464175" y="2263013"/>
                    <a:pt x="5391947" y="2344928"/>
                    <a:pt x="5302743" y="2344928"/>
                  </a:cubicBezTo>
                  <a:lnTo>
                    <a:pt x="161433" y="2344928"/>
                  </a:lnTo>
                  <a:cubicBezTo>
                    <a:pt x="72340" y="2344928"/>
                    <a:pt x="0" y="2263013"/>
                    <a:pt x="0" y="2162048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5497470" cy="2383028"/>
            </a:xfrm>
            <a:custGeom>
              <a:avLst/>
              <a:gdLst/>
              <a:ahLst/>
              <a:cxnLst/>
              <a:rect l="l" t="t" r="r" b="b"/>
              <a:pathLst>
                <a:path w="5497470" h="2383028">
                  <a:moveTo>
                    <a:pt x="0" y="201930"/>
                  </a:moveTo>
                  <a:cubicBezTo>
                    <a:pt x="0" y="90170"/>
                    <a:pt x="79884" y="0"/>
                    <a:pt x="178075" y="0"/>
                  </a:cubicBezTo>
                  <a:lnTo>
                    <a:pt x="5319385" y="0"/>
                  </a:lnTo>
                  <a:lnTo>
                    <a:pt x="5319385" y="19050"/>
                  </a:lnTo>
                  <a:lnTo>
                    <a:pt x="5319385" y="0"/>
                  </a:lnTo>
                  <a:cubicBezTo>
                    <a:pt x="5417576" y="0"/>
                    <a:pt x="5497470" y="90170"/>
                    <a:pt x="5497470" y="201930"/>
                  </a:cubicBezTo>
                  <a:lnTo>
                    <a:pt x="5480817" y="201930"/>
                  </a:lnTo>
                  <a:lnTo>
                    <a:pt x="5497470" y="201930"/>
                  </a:lnTo>
                  <a:lnTo>
                    <a:pt x="5497470" y="2181098"/>
                  </a:lnTo>
                  <a:lnTo>
                    <a:pt x="5480817" y="2181098"/>
                  </a:lnTo>
                  <a:lnTo>
                    <a:pt x="5497470" y="2181098"/>
                  </a:lnTo>
                  <a:cubicBezTo>
                    <a:pt x="5497470" y="2292858"/>
                    <a:pt x="5417576" y="2383028"/>
                    <a:pt x="5319385" y="2383028"/>
                  </a:cubicBezTo>
                  <a:lnTo>
                    <a:pt x="5319385" y="2363978"/>
                  </a:lnTo>
                  <a:lnTo>
                    <a:pt x="5319385" y="2383028"/>
                  </a:lnTo>
                  <a:lnTo>
                    <a:pt x="178075" y="2383028"/>
                  </a:lnTo>
                  <a:lnTo>
                    <a:pt x="178075" y="2363978"/>
                  </a:lnTo>
                  <a:lnTo>
                    <a:pt x="178075" y="2383028"/>
                  </a:lnTo>
                  <a:cubicBezTo>
                    <a:pt x="79884" y="2383028"/>
                    <a:pt x="0" y="2292858"/>
                    <a:pt x="0" y="2181098"/>
                  </a:cubicBezTo>
                  <a:lnTo>
                    <a:pt x="0" y="201930"/>
                  </a:lnTo>
                  <a:lnTo>
                    <a:pt x="16642" y="201930"/>
                  </a:lnTo>
                  <a:lnTo>
                    <a:pt x="0" y="201930"/>
                  </a:lnTo>
                  <a:moveTo>
                    <a:pt x="33285" y="201930"/>
                  </a:moveTo>
                  <a:lnTo>
                    <a:pt x="33285" y="2181098"/>
                  </a:lnTo>
                  <a:lnTo>
                    <a:pt x="16642" y="2181098"/>
                  </a:lnTo>
                  <a:lnTo>
                    <a:pt x="33285" y="2181098"/>
                  </a:lnTo>
                  <a:cubicBezTo>
                    <a:pt x="33285" y="2271395"/>
                    <a:pt x="97969" y="2344928"/>
                    <a:pt x="178075" y="2344928"/>
                  </a:cubicBezTo>
                  <a:lnTo>
                    <a:pt x="5319385" y="2344928"/>
                  </a:lnTo>
                  <a:cubicBezTo>
                    <a:pt x="5399491" y="2344928"/>
                    <a:pt x="5464175" y="2271395"/>
                    <a:pt x="5464175" y="2181098"/>
                  </a:cubicBezTo>
                  <a:lnTo>
                    <a:pt x="5464175" y="201930"/>
                  </a:lnTo>
                  <a:cubicBezTo>
                    <a:pt x="5464175" y="111633"/>
                    <a:pt x="5399491" y="38100"/>
                    <a:pt x="5319385" y="38100"/>
                  </a:cubicBezTo>
                  <a:lnTo>
                    <a:pt x="178075" y="38100"/>
                  </a:lnTo>
                  <a:lnTo>
                    <a:pt x="178075" y="19050"/>
                  </a:lnTo>
                  <a:lnTo>
                    <a:pt x="178075" y="38100"/>
                  </a:lnTo>
                  <a:cubicBezTo>
                    <a:pt x="97969" y="38100"/>
                    <a:pt x="33285" y="111633"/>
                    <a:pt x="33285" y="20193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4373355" y="7936259"/>
            <a:ext cx="134211" cy="1758706"/>
            <a:chOff x="0" y="0"/>
            <a:chExt cx="178948" cy="2344941"/>
          </a:xfrm>
        </p:grpSpPr>
        <p:sp>
          <p:nvSpPr>
            <p:cNvPr id="12" name="Freeform 12" descr="preencoded.png"/>
            <p:cNvSpPr/>
            <p:nvPr/>
          </p:nvSpPr>
          <p:spPr>
            <a:xfrm>
              <a:off x="0" y="0"/>
              <a:ext cx="178948" cy="2344928"/>
            </a:xfrm>
            <a:custGeom>
              <a:avLst/>
              <a:gdLst/>
              <a:ahLst/>
              <a:cxnLst/>
              <a:rect l="l" t="t" r="r" b="b"/>
              <a:pathLst>
                <a:path w="178948" h="2344928">
                  <a:moveTo>
                    <a:pt x="0" y="0"/>
                  </a:moveTo>
                  <a:lnTo>
                    <a:pt x="178948" y="0"/>
                  </a:lnTo>
                  <a:lnTo>
                    <a:pt x="178948" y="2344928"/>
                  </a:lnTo>
                  <a:lnTo>
                    <a:pt x="0" y="2344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824" b="-8824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8644253" y="7921971"/>
            <a:ext cx="4463932" cy="1787281"/>
            <a:chOff x="0" y="0"/>
            <a:chExt cx="5951910" cy="2383041"/>
          </a:xfrm>
        </p:grpSpPr>
        <p:sp>
          <p:nvSpPr>
            <p:cNvPr id="14" name="Freeform 14"/>
            <p:cNvSpPr/>
            <p:nvPr/>
          </p:nvSpPr>
          <p:spPr>
            <a:xfrm>
              <a:off x="18018" y="19050"/>
              <a:ext cx="5915945" cy="2344928"/>
            </a:xfrm>
            <a:custGeom>
              <a:avLst/>
              <a:gdLst/>
              <a:ahLst/>
              <a:cxnLst/>
              <a:rect l="l" t="t" r="r" b="b"/>
              <a:pathLst>
                <a:path w="5915945" h="2344928">
                  <a:moveTo>
                    <a:pt x="0" y="182880"/>
                  </a:moveTo>
                  <a:cubicBezTo>
                    <a:pt x="0" y="81915"/>
                    <a:pt x="78201" y="0"/>
                    <a:pt x="174780" y="0"/>
                  </a:cubicBezTo>
                  <a:lnTo>
                    <a:pt x="5741167" y="0"/>
                  </a:lnTo>
                  <a:cubicBezTo>
                    <a:pt x="5837625" y="0"/>
                    <a:pt x="5915945" y="81915"/>
                    <a:pt x="5915945" y="182880"/>
                  </a:cubicBezTo>
                  <a:lnTo>
                    <a:pt x="5915945" y="2162048"/>
                  </a:lnTo>
                  <a:cubicBezTo>
                    <a:pt x="5915945" y="2263013"/>
                    <a:pt x="5837746" y="2344928"/>
                    <a:pt x="5741167" y="2344928"/>
                  </a:cubicBezTo>
                  <a:lnTo>
                    <a:pt x="174780" y="2344928"/>
                  </a:lnTo>
                  <a:cubicBezTo>
                    <a:pt x="78321" y="2344928"/>
                    <a:pt x="0" y="2263013"/>
                    <a:pt x="0" y="2162048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5951986" cy="2383028"/>
            </a:xfrm>
            <a:custGeom>
              <a:avLst/>
              <a:gdLst/>
              <a:ahLst/>
              <a:cxnLst/>
              <a:rect l="l" t="t" r="r" b="b"/>
              <a:pathLst>
                <a:path w="5951986" h="2383028">
                  <a:moveTo>
                    <a:pt x="0" y="201930"/>
                  </a:moveTo>
                  <a:cubicBezTo>
                    <a:pt x="0" y="90170"/>
                    <a:pt x="86489" y="0"/>
                    <a:pt x="192798" y="0"/>
                  </a:cubicBezTo>
                  <a:lnTo>
                    <a:pt x="5759185" y="0"/>
                  </a:lnTo>
                  <a:lnTo>
                    <a:pt x="5759185" y="19050"/>
                  </a:lnTo>
                  <a:lnTo>
                    <a:pt x="5759185" y="0"/>
                  </a:lnTo>
                  <a:cubicBezTo>
                    <a:pt x="5865494" y="0"/>
                    <a:pt x="5951986" y="90170"/>
                    <a:pt x="5951986" y="201930"/>
                  </a:cubicBezTo>
                  <a:lnTo>
                    <a:pt x="5933963" y="201930"/>
                  </a:lnTo>
                  <a:lnTo>
                    <a:pt x="5951986" y="201930"/>
                  </a:lnTo>
                  <a:lnTo>
                    <a:pt x="5951986" y="2181098"/>
                  </a:lnTo>
                  <a:lnTo>
                    <a:pt x="5933963" y="2181098"/>
                  </a:lnTo>
                  <a:lnTo>
                    <a:pt x="5951986" y="2181098"/>
                  </a:lnTo>
                  <a:cubicBezTo>
                    <a:pt x="5951986" y="2292858"/>
                    <a:pt x="5865494" y="2383028"/>
                    <a:pt x="5759185" y="2383028"/>
                  </a:cubicBezTo>
                  <a:lnTo>
                    <a:pt x="5759185" y="2363978"/>
                  </a:lnTo>
                  <a:lnTo>
                    <a:pt x="5759185" y="2383028"/>
                  </a:lnTo>
                  <a:lnTo>
                    <a:pt x="192798" y="2383028"/>
                  </a:lnTo>
                  <a:lnTo>
                    <a:pt x="192798" y="2363978"/>
                  </a:lnTo>
                  <a:lnTo>
                    <a:pt x="192798" y="2383028"/>
                  </a:lnTo>
                  <a:cubicBezTo>
                    <a:pt x="86489" y="2383028"/>
                    <a:pt x="0" y="2292858"/>
                    <a:pt x="0" y="2181098"/>
                  </a:cubicBezTo>
                  <a:lnTo>
                    <a:pt x="0" y="201930"/>
                  </a:lnTo>
                  <a:lnTo>
                    <a:pt x="18018" y="201930"/>
                  </a:lnTo>
                  <a:lnTo>
                    <a:pt x="0" y="201930"/>
                  </a:lnTo>
                  <a:moveTo>
                    <a:pt x="36037" y="201930"/>
                  </a:moveTo>
                  <a:lnTo>
                    <a:pt x="36037" y="2181098"/>
                  </a:lnTo>
                  <a:lnTo>
                    <a:pt x="18018" y="2181098"/>
                  </a:lnTo>
                  <a:lnTo>
                    <a:pt x="36037" y="2181098"/>
                  </a:lnTo>
                  <a:cubicBezTo>
                    <a:pt x="36037" y="2271395"/>
                    <a:pt x="106069" y="2344928"/>
                    <a:pt x="192798" y="2344928"/>
                  </a:cubicBezTo>
                  <a:lnTo>
                    <a:pt x="5759185" y="2344928"/>
                  </a:lnTo>
                  <a:cubicBezTo>
                    <a:pt x="5845913" y="2344928"/>
                    <a:pt x="5915945" y="2271395"/>
                    <a:pt x="5915945" y="2181098"/>
                  </a:cubicBezTo>
                  <a:lnTo>
                    <a:pt x="5915945" y="201930"/>
                  </a:lnTo>
                  <a:cubicBezTo>
                    <a:pt x="5915945" y="111633"/>
                    <a:pt x="5845913" y="38100"/>
                    <a:pt x="5759185" y="38100"/>
                  </a:cubicBezTo>
                  <a:lnTo>
                    <a:pt x="192798" y="38100"/>
                  </a:lnTo>
                  <a:lnTo>
                    <a:pt x="192798" y="19050"/>
                  </a:lnTo>
                  <a:lnTo>
                    <a:pt x="192798" y="38100"/>
                  </a:lnTo>
                  <a:cubicBezTo>
                    <a:pt x="106069" y="38100"/>
                    <a:pt x="36037" y="111633"/>
                    <a:pt x="36037" y="20193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8627476" y="7907684"/>
            <a:ext cx="134211" cy="1758706"/>
            <a:chOff x="0" y="0"/>
            <a:chExt cx="178948" cy="2344941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178948" cy="2344928"/>
            </a:xfrm>
            <a:custGeom>
              <a:avLst/>
              <a:gdLst/>
              <a:ahLst/>
              <a:cxnLst/>
              <a:rect l="l" t="t" r="r" b="b"/>
              <a:pathLst>
                <a:path w="178948" h="2344928">
                  <a:moveTo>
                    <a:pt x="0" y="0"/>
                  </a:moveTo>
                  <a:lnTo>
                    <a:pt x="178948" y="0"/>
                  </a:lnTo>
                  <a:lnTo>
                    <a:pt x="178948" y="2344928"/>
                  </a:lnTo>
                  <a:lnTo>
                    <a:pt x="0" y="2344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824" b="-8824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10063295" y="1642597"/>
            <a:ext cx="7499087" cy="5795888"/>
          </a:xfrm>
          <a:custGeom>
            <a:avLst/>
            <a:gdLst/>
            <a:ahLst/>
            <a:cxnLst/>
            <a:rect l="l" t="t" r="r" b="b"/>
            <a:pathLst>
              <a:path w="7499087" h="5795888">
                <a:moveTo>
                  <a:pt x="0" y="0"/>
                </a:moveTo>
                <a:lnTo>
                  <a:pt x="7499088" y="0"/>
                </a:lnTo>
                <a:lnTo>
                  <a:pt x="7499088" y="5795888"/>
                </a:lnTo>
                <a:lnTo>
                  <a:pt x="0" y="5795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8343505" y="292521"/>
            <a:ext cx="9537269" cy="1273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uk-UA" sz="3999" b="1" dirty="0" smtClean="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73B3B">
                        <a:alpha val="100000"/>
                      </a:srgbClr>
                    </a:gs>
                    <a:gs pos="100000">
                      <a:srgbClr val="FEFEFE">
                        <a:alpha val="100000"/>
                      </a:srgbClr>
                    </a:gs>
                  </a:gsLst>
                  <a:lin ang="5400000"/>
                </a:gradFill>
                <a:latin typeface="Arturo Bold"/>
                <a:ea typeface="Arturo Bold"/>
                <a:cs typeface="Arturo Bold"/>
                <a:sym typeface="Arturo Bold"/>
              </a:rPr>
              <a:t>Орден піарів і колегіум: </a:t>
            </a:r>
          </a:p>
          <a:p>
            <a:pPr algn="l">
              <a:lnSpc>
                <a:spcPts val="5046"/>
              </a:lnSpc>
            </a:pPr>
            <a:r>
              <a:rPr lang="uk-UA" sz="3999" b="1" dirty="0" smtClean="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73B3B">
                        <a:alpha val="100000"/>
                      </a:srgbClr>
                    </a:gs>
                    <a:gs pos="100000">
                      <a:srgbClr val="FEFEFE">
                        <a:alpha val="100000"/>
                      </a:srgbClr>
                    </a:gs>
                  </a:gsLst>
                  <a:lin ang="5400000"/>
                </a:gradFill>
                <a:latin typeface="Arturo Bold"/>
                <a:ea typeface="Arturo Bold"/>
                <a:cs typeface="Arturo Bold"/>
                <a:sym typeface="Arturo Bold"/>
              </a:rPr>
              <a:t>                           «Pietas et Litterae»</a:t>
            </a:r>
            <a:endParaRPr lang="uk-UA" sz="3999" b="1" dirty="0">
              <a:ln>
                <a:solidFill>
                  <a:srgbClr val="FF0000"/>
                </a:solidFill>
              </a:ln>
              <a:gradFill>
                <a:gsLst>
                  <a:gs pos="0">
                    <a:srgbClr val="F73B3B">
                      <a:alpha val="100000"/>
                    </a:srgbClr>
                  </a:gs>
                  <a:gs pos="100000">
                    <a:srgbClr val="FEFEFE">
                      <a:alpha val="100000"/>
                    </a:srgbClr>
                  </a:gs>
                </a:gsLst>
                <a:lin ang="540000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66946" y="1133645"/>
            <a:ext cx="9236775" cy="1454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4"/>
              </a:lnSpc>
            </a:pP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Орден піарів («Орден Матері Божої Благочестивих Шкіл») заснував у Дубровиці колегіум - один із найкращих на Волині. Трикласна система (6 років навчання), програма від латини та риторики до фізики, математики й філософії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5154" y="8130330"/>
            <a:ext cx="2630771" cy="4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3"/>
              </a:lnSpc>
            </a:pP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Масштаб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45154" y="8619087"/>
            <a:ext cx="3741555" cy="825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4"/>
              </a:lnSpc>
            </a:pPr>
            <a:r>
              <a:rPr lang="en-US" sz="212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До 18 отців-піарів у 1735 р., бібліотека ~2000 томів, фізичний кабінет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785774" y="8144618"/>
            <a:ext cx="1162263" cy="4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3"/>
              </a:lnSpc>
            </a:pP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Учні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785774" y="8619087"/>
            <a:ext cx="4062574" cy="1092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4"/>
              </a:lnSpc>
            </a:pPr>
            <a:r>
              <a:rPr lang="en-US" sz="212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150 учнів у пік (1803 р.) - шляхта, міщани, селяни, сини уніатських священників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039907" y="8144618"/>
            <a:ext cx="2185166" cy="4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3"/>
              </a:lnSpc>
            </a:pP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Вихованці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039907" y="8619087"/>
            <a:ext cx="4068278" cy="825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4"/>
              </a:lnSpc>
            </a:pPr>
            <a:r>
              <a:rPr lang="en-US" sz="212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Філософи Казимир Нарбут і Аньол Довгірд, поет Алоізій Фелінський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018089" y="7509991"/>
            <a:ext cx="7499087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Костел Іоанна Хрестителя. 1916р. Джерело: О.Клімчук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628387" y="2711620"/>
            <a:ext cx="8475302" cy="4712645"/>
            <a:chOff x="0" y="0"/>
            <a:chExt cx="14932292" cy="83030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932278" cy="8303006"/>
            </a:xfrm>
            <a:custGeom>
              <a:avLst/>
              <a:gdLst/>
              <a:ahLst/>
              <a:cxnLst/>
              <a:rect l="l" t="t" r="r" b="b"/>
              <a:pathLst>
                <a:path w="14932278" h="8303006">
                  <a:moveTo>
                    <a:pt x="0" y="0"/>
                  </a:moveTo>
                  <a:lnTo>
                    <a:pt x="14932278" y="0"/>
                  </a:lnTo>
                  <a:lnTo>
                    <a:pt x="14932278" y="8303006"/>
                  </a:lnTo>
                  <a:lnTo>
                    <a:pt x="0" y="8303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5887" b="-15887"/>
              </a:stretch>
            </a:blipFill>
          </p:spPr>
        </p:sp>
      </p:grpSp>
      <p:sp>
        <p:nvSpPr>
          <p:cNvPr id="30" name="TextBox 30"/>
          <p:cNvSpPr txBox="1"/>
          <p:nvPr/>
        </p:nvSpPr>
        <p:spPr>
          <a:xfrm>
            <a:off x="1380798" y="7490941"/>
            <a:ext cx="7132378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Arturo"/>
                <a:ea typeface="Arturo"/>
                <a:cs typeface="Arturo"/>
                <a:sym typeface="Arturo"/>
              </a:rPr>
              <a:t>Наполеон Орда. Дубровиця-Воробин. Костел і монастир піарів. 1870</a:t>
            </a:r>
          </a:p>
          <a:p>
            <a:pPr algn="ctr">
              <a:lnSpc>
                <a:spcPts val="15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Arturo"/>
                <a:ea typeface="Arturo"/>
                <a:cs typeface="Arturo"/>
                <a:sym typeface="Arturo"/>
              </a:rPr>
              <a:t>Джерело: Вікіпедія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3239261" y="7950546"/>
            <a:ext cx="4655551" cy="1787281"/>
            <a:chOff x="0" y="0"/>
            <a:chExt cx="6207402" cy="2383041"/>
          </a:xfrm>
        </p:grpSpPr>
        <p:sp>
          <p:nvSpPr>
            <p:cNvPr id="32" name="Freeform 32"/>
            <p:cNvSpPr/>
            <p:nvPr/>
          </p:nvSpPr>
          <p:spPr>
            <a:xfrm>
              <a:off x="18792" y="19050"/>
              <a:ext cx="6169893" cy="2344928"/>
            </a:xfrm>
            <a:custGeom>
              <a:avLst/>
              <a:gdLst/>
              <a:ahLst/>
              <a:cxnLst/>
              <a:rect l="l" t="t" r="r" b="b"/>
              <a:pathLst>
                <a:path w="6169893" h="2344928">
                  <a:moveTo>
                    <a:pt x="0" y="182880"/>
                  </a:moveTo>
                  <a:cubicBezTo>
                    <a:pt x="0" y="81915"/>
                    <a:pt x="81557" y="0"/>
                    <a:pt x="182282" y="0"/>
                  </a:cubicBezTo>
                  <a:lnTo>
                    <a:pt x="5987611" y="0"/>
                  </a:lnTo>
                  <a:cubicBezTo>
                    <a:pt x="6088210" y="0"/>
                    <a:pt x="6169893" y="81915"/>
                    <a:pt x="6169893" y="182880"/>
                  </a:cubicBezTo>
                  <a:lnTo>
                    <a:pt x="6169893" y="2162048"/>
                  </a:lnTo>
                  <a:cubicBezTo>
                    <a:pt x="6169893" y="2263013"/>
                    <a:pt x="6088336" y="2344928"/>
                    <a:pt x="5987611" y="2344928"/>
                  </a:cubicBezTo>
                  <a:lnTo>
                    <a:pt x="182282" y="2344928"/>
                  </a:lnTo>
                  <a:cubicBezTo>
                    <a:pt x="81682" y="2344928"/>
                    <a:pt x="0" y="2263013"/>
                    <a:pt x="0" y="2162048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0" y="0"/>
              <a:ext cx="6207478" cy="2383028"/>
            </a:xfrm>
            <a:custGeom>
              <a:avLst/>
              <a:gdLst/>
              <a:ahLst/>
              <a:cxnLst/>
              <a:rect l="l" t="t" r="r" b="b"/>
              <a:pathLst>
                <a:path w="6207478" h="2383028">
                  <a:moveTo>
                    <a:pt x="0" y="201930"/>
                  </a:moveTo>
                  <a:cubicBezTo>
                    <a:pt x="0" y="90170"/>
                    <a:pt x="90201" y="0"/>
                    <a:pt x="201074" y="0"/>
                  </a:cubicBezTo>
                  <a:lnTo>
                    <a:pt x="6006403" y="0"/>
                  </a:lnTo>
                  <a:lnTo>
                    <a:pt x="6006403" y="19050"/>
                  </a:lnTo>
                  <a:lnTo>
                    <a:pt x="6006403" y="0"/>
                  </a:lnTo>
                  <a:cubicBezTo>
                    <a:pt x="6117275" y="0"/>
                    <a:pt x="6207478" y="90170"/>
                    <a:pt x="6207478" y="201930"/>
                  </a:cubicBezTo>
                  <a:lnTo>
                    <a:pt x="6188685" y="201930"/>
                  </a:lnTo>
                  <a:lnTo>
                    <a:pt x="6207478" y="201930"/>
                  </a:lnTo>
                  <a:lnTo>
                    <a:pt x="6207478" y="2181098"/>
                  </a:lnTo>
                  <a:lnTo>
                    <a:pt x="6188685" y="2181098"/>
                  </a:lnTo>
                  <a:lnTo>
                    <a:pt x="6207478" y="2181098"/>
                  </a:lnTo>
                  <a:cubicBezTo>
                    <a:pt x="6207478" y="2292858"/>
                    <a:pt x="6117275" y="2383028"/>
                    <a:pt x="6006403" y="2383028"/>
                  </a:cubicBezTo>
                  <a:lnTo>
                    <a:pt x="6006403" y="2363978"/>
                  </a:lnTo>
                  <a:lnTo>
                    <a:pt x="6006403" y="2383028"/>
                  </a:lnTo>
                  <a:lnTo>
                    <a:pt x="201074" y="2383028"/>
                  </a:lnTo>
                  <a:lnTo>
                    <a:pt x="201074" y="2363978"/>
                  </a:lnTo>
                  <a:lnTo>
                    <a:pt x="201074" y="2383028"/>
                  </a:lnTo>
                  <a:cubicBezTo>
                    <a:pt x="90201" y="2383028"/>
                    <a:pt x="0" y="2292858"/>
                    <a:pt x="0" y="2181098"/>
                  </a:cubicBezTo>
                  <a:lnTo>
                    <a:pt x="0" y="201930"/>
                  </a:lnTo>
                  <a:lnTo>
                    <a:pt x="18792" y="201930"/>
                  </a:lnTo>
                  <a:lnTo>
                    <a:pt x="0" y="201930"/>
                  </a:lnTo>
                  <a:moveTo>
                    <a:pt x="37584" y="201930"/>
                  </a:moveTo>
                  <a:lnTo>
                    <a:pt x="37584" y="2181098"/>
                  </a:lnTo>
                  <a:lnTo>
                    <a:pt x="18792" y="2181098"/>
                  </a:lnTo>
                  <a:lnTo>
                    <a:pt x="37584" y="2181098"/>
                  </a:lnTo>
                  <a:cubicBezTo>
                    <a:pt x="37584" y="2271395"/>
                    <a:pt x="110622" y="2344928"/>
                    <a:pt x="201074" y="2344928"/>
                  </a:cubicBezTo>
                  <a:lnTo>
                    <a:pt x="6006403" y="2344928"/>
                  </a:lnTo>
                  <a:cubicBezTo>
                    <a:pt x="6096855" y="2344928"/>
                    <a:pt x="6169893" y="2271395"/>
                    <a:pt x="6169893" y="2181098"/>
                  </a:cubicBezTo>
                  <a:lnTo>
                    <a:pt x="6169893" y="201930"/>
                  </a:lnTo>
                  <a:cubicBezTo>
                    <a:pt x="6169893" y="111633"/>
                    <a:pt x="6096855" y="38100"/>
                    <a:pt x="6006403" y="38100"/>
                  </a:cubicBezTo>
                  <a:lnTo>
                    <a:pt x="201074" y="38100"/>
                  </a:lnTo>
                  <a:lnTo>
                    <a:pt x="201074" y="19050"/>
                  </a:lnTo>
                  <a:lnTo>
                    <a:pt x="201074" y="38100"/>
                  </a:lnTo>
                  <a:cubicBezTo>
                    <a:pt x="110622" y="38100"/>
                    <a:pt x="37584" y="111633"/>
                    <a:pt x="37584" y="20193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3222485" y="7936259"/>
            <a:ext cx="134211" cy="1758706"/>
            <a:chOff x="0" y="0"/>
            <a:chExt cx="178948" cy="2344941"/>
          </a:xfrm>
        </p:grpSpPr>
        <p:sp>
          <p:nvSpPr>
            <p:cNvPr id="35" name="Freeform 35" descr="preencoded.png"/>
            <p:cNvSpPr/>
            <p:nvPr/>
          </p:nvSpPr>
          <p:spPr>
            <a:xfrm>
              <a:off x="0" y="0"/>
              <a:ext cx="178948" cy="2344928"/>
            </a:xfrm>
            <a:custGeom>
              <a:avLst/>
              <a:gdLst/>
              <a:ahLst/>
              <a:cxnLst/>
              <a:rect l="l" t="t" r="r" b="b"/>
              <a:pathLst>
                <a:path w="178948" h="2344928">
                  <a:moveTo>
                    <a:pt x="0" y="0"/>
                  </a:moveTo>
                  <a:lnTo>
                    <a:pt x="178948" y="0"/>
                  </a:lnTo>
                  <a:lnTo>
                    <a:pt x="178948" y="2344928"/>
                  </a:lnTo>
                  <a:lnTo>
                    <a:pt x="0" y="2344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824" b="-8824"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13634916" y="8173193"/>
            <a:ext cx="3631815" cy="4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3"/>
              </a:lnSpc>
            </a:pP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Перший на Волині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634916" y="8638137"/>
            <a:ext cx="4144926" cy="1022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Закладено ботанічний сад з оранжереями та теплицями - рідкісний для того часу науково-дослідний комплекс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60083"/>
            <a:ext cx="18288000" cy="12252960"/>
          </a:xfrm>
          <a:custGeom>
            <a:avLst/>
            <a:gdLst/>
            <a:ahLst/>
            <a:cxnLst/>
            <a:rect l="l" t="t" r="r" b="b"/>
            <a:pathLst>
              <a:path w="18288000" h="12252960">
                <a:moveTo>
                  <a:pt x="0" y="0"/>
                </a:moveTo>
                <a:lnTo>
                  <a:pt x="18288000" y="0"/>
                </a:lnTo>
                <a:lnTo>
                  <a:pt x="18288000" y="12252960"/>
                </a:lnTo>
                <a:lnTo>
                  <a:pt x="0" y="122529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12" r="-6312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7606608" y="489397"/>
            <a:ext cx="9652692" cy="140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50"/>
              </a:lnSpc>
            </a:pPr>
            <a:r>
              <a:rPr lang="uk-UA" sz="5000" b="1" dirty="0" smtClean="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73B3B">
                        <a:alpha val="100000"/>
                      </a:srgbClr>
                    </a:gs>
                    <a:gs pos="100000">
                      <a:srgbClr val="FEFEFE">
                        <a:alpha val="100000"/>
                      </a:srgbClr>
                    </a:gs>
                  </a:gsLst>
                  <a:lin ang="5400000"/>
                </a:gradFill>
                <a:latin typeface="Arturo Bold"/>
                <a:ea typeface="Arturo Bold"/>
                <a:cs typeface="Arturo Bold"/>
                <a:sym typeface="Arturo Bold"/>
              </a:rPr>
              <a:t>Меценатська стратегія родини Плятерів</a:t>
            </a:r>
            <a:endParaRPr lang="uk-UA" sz="5000" b="1" dirty="0">
              <a:ln>
                <a:solidFill>
                  <a:srgbClr val="FF0000"/>
                </a:solidFill>
              </a:ln>
              <a:gradFill>
                <a:gsLst>
                  <a:gs pos="0">
                    <a:srgbClr val="F73B3B">
                      <a:alpha val="100000"/>
                    </a:srgbClr>
                  </a:gs>
                  <a:gs pos="100000">
                    <a:srgbClr val="FEFEFE">
                      <a:alpha val="100000"/>
                    </a:srgbClr>
                  </a:gs>
                </a:gsLst>
                <a:lin ang="540000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764865" y="6115793"/>
            <a:ext cx="6368519" cy="4110896"/>
          </a:xfrm>
          <a:custGeom>
            <a:avLst/>
            <a:gdLst/>
            <a:ahLst/>
            <a:cxnLst/>
            <a:rect l="l" t="t" r="r" b="b"/>
            <a:pathLst>
              <a:path w="6368519" h="4110896">
                <a:moveTo>
                  <a:pt x="0" y="0"/>
                </a:moveTo>
                <a:lnTo>
                  <a:pt x="6368520" y="0"/>
                </a:lnTo>
                <a:lnTo>
                  <a:pt x="6368520" y="4110896"/>
                </a:lnTo>
                <a:lnTo>
                  <a:pt x="0" y="41108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764865" y="1876910"/>
            <a:ext cx="6368519" cy="4191258"/>
          </a:xfrm>
          <a:custGeom>
            <a:avLst/>
            <a:gdLst/>
            <a:ahLst/>
            <a:cxnLst/>
            <a:rect l="l" t="t" r="r" b="b"/>
            <a:pathLst>
              <a:path w="6368519" h="4191258">
                <a:moveTo>
                  <a:pt x="0" y="0"/>
                </a:moveTo>
                <a:lnTo>
                  <a:pt x="6368520" y="0"/>
                </a:lnTo>
                <a:lnTo>
                  <a:pt x="6368520" y="4191258"/>
                </a:lnTo>
                <a:lnTo>
                  <a:pt x="0" y="41912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052" b="-7052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323629" y="6201518"/>
            <a:ext cx="3880882" cy="3880882"/>
          </a:xfrm>
          <a:custGeom>
            <a:avLst/>
            <a:gdLst/>
            <a:ahLst/>
            <a:cxnLst/>
            <a:rect l="l" t="t" r="r" b="b"/>
            <a:pathLst>
              <a:path w="3880882" h="3880882">
                <a:moveTo>
                  <a:pt x="0" y="0"/>
                </a:moveTo>
                <a:lnTo>
                  <a:pt x="3880882" y="0"/>
                </a:lnTo>
                <a:lnTo>
                  <a:pt x="3880882" y="3880882"/>
                </a:lnTo>
                <a:lnTo>
                  <a:pt x="0" y="38808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006708" y="1926317"/>
            <a:ext cx="4522234" cy="4227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2"/>
              </a:lnSpc>
            </a:pPr>
            <a:r>
              <a:rPr lang="en-US" sz="2300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Після польського повстання 1830–1831 рр. російська влада закрила монастир піарів (1832) та конфіскувала майно. У </a:t>
            </a:r>
            <a:r>
              <a:rPr lang="en-US" sz="2300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1848 році</a:t>
            </a:r>
            <a:r>
              <a:rPr lang="en-US" sz="2300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 граф Ігнацій де Броель-Плятер фактично викупив костел, зобов'язавшись профінансувати будівництво православної церкви Різдва Пресвятої Богородиці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062538" y="9439406"/>
            <a:ext cx="5773174" cy="474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Базарна площа у Дубровиці з видом на куполи церкви 1932 рік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65226" y="5735757"/>
            <a:ext cx="5773174" cy="24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Церква Різдва Богородиці 1929 рік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87269" y="8088830"/>
            <a:ext cx="5695463" cy="1691719"/>
            <a:chOff x="0" y="0"/>
            <a:chExt cx="7325425" cy="2175866"/>
          </a:xfrm>
        </p:grpSpPr>
        <p:sp>
          <p:nvSpPr>
            <p:cNvPr id="3" name="Freeform 3"/>
            <p:cNvSpPr/>
            <p:nvPr/>
          </p:nvSpPr>
          <p:spPr>
            <a:xfrm>
              <a:off x="23872" y="19050"/>
              <a:ext cx="7277728" cy="2137791"/>
            </a:xfrm>
            <a:custGeom>
              <a:avLst/>
              <a:gdLst/>
              <a:ahLst/>
              <a:cxnLst/>
              <a:rect l="l" t="t" r="r" b="b"/>
              <a:pathLst>
                <a:path w="7277728" h="2137791">
                  <a:moveTo>
                    <a:pt x="0" y="182880"/>
                  </a:moveTo>
                  <a:cubicBezTo>
                    <a:pt x="0" y="81915"/>
                    <a:pt x="103763" y="0"/>
                    <a:pt x="231716" y="0"/>
                  </a:cubicBezTo>
                  <a:lnTo>
                    <a:pt x="7046013" y="0"/>
                  </a:lnTo>
                  <a:cubicBezTo>
                    <a:pt x="7173965" y="0"/>
                    <a:pt x="7277728" y="81915"/>
                    <a:pt x="7277728" y="182880"/>
                  </a:cubicBezTo>
                  <a:lnTo>
                    <a:pt x="7277728" y="1954911"/>
                  </a:lnTo>
                  <a:cubicBezTo>
                    <a:pt x="7277728" y="2055876"/>
                    <a:pt x="7173965" y="2137791"/>
                    <a:pt x="7046013" y="2137791"/>
                  </a:cubicBezTo>
                  <a:lnTo>
                    <a:pt x="231716" y="2137791"/>
                  </a:lnTo>
                  <a:cubicBezTo>
                    <a:pt x="103763" y="2137791"/>
                    <a:pt x="0" y="2055876"/>
                    <a:pt x="0" y="1954911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7325463" cy="2175891"/>
            </a:xfrm>
            <a:custGeom>
              <a:avLst/>
              <a:gdLst/>
              <a:ahLst/>
              <a:cxnLst/>
              <a:rect l="l" t="t" r="r" b="b"/>
              <a:pathLst>
                <a:path w="7325463" h="2175891">
                  <a:moveTo>
                    <a:pt x="0" y="201930"/>
                  </a:moveTo>
                  <a:cubicBezTo>
                    <a:pt x="0" y="90170"/>
                    <a:pt x="114744" y="0"/>
                    <a:pt x="255588" y="0"/>
                  </a:cubicBezTo>
                  <a:lnTo>
                    <a:pt x="7069885" y="0"/>
                  </a:lnTo>
                  <a:lnTo>
                    <a:pt x="7069885" y="19050"/>
                  </a:lnTo>
                  <a:lnTo>
                    <a:pt x="7069885" y="0"/>
                  </a:lnTo>
                  <a:cubicBezTo>
                    <a:pt x="7210728" y="0"/>
                    <a:pt x="7325463" y="90170"/>
                    <a:pt x="7325463" y="201930"/>
                  </a:cubicBezTo>
                  <a:lnTo>
                    <a:pt x="7301600" y="201930"/>
                  </a:lnTo>
                  <a:lnTo>
                    <a:pt x="7325463" y="201930"/>
                  </a:lnTo>
                  <a:lnTo>
                    <a:pt x="7325463" y="1973961"/>
                  </a:lnTo>
                  <a:lnTo>
                    <a:pt x="7301600" y="1973961"/>
                  </a:lnTo>
                  <a:lnTo>
                    <a:pt x="7325463" y="1973961"/>
                  </a:lnTo>
                  <a:cubicBezTo>
                    <a:pt x="7325463" y="2085721"/>
                    <a:pt x="7210728" y="2175891"/>
                    <a:pt x="7069885" y="2175891"/>
                  </a:cubicBezTo>
                  <a:lnTo>
                    <a:pt x="7069885" y="2156841"/>
                  </a:lnTo>
                  <a:lnTo>
                    <a:pt x="7069885" y="2175891"/>
                  </a:lnTo>
                  <a:lnTo>
                    <a:pt x="255588" y="2175891"/>
                  </a:lnTo>
                  <a:lnTo>
                    <a:pt x="255588" y="2156841"/>
                  </a:lnTo>
                  <a:lnTo>
                    <a:pt x="255588" y="2175891"/>
                  </a:lnTo>
                  <a:cubicBezTo>
                    <a:pt x="114744" y="2175891"/>
                    <a:pt x="0" y="2085721"/>
                    <a:pt x="0" y="1973961"/>
                  </a:cubicBezTo>
                  <a:lnTo>
                    <a:pt x="0" y="201930"/>
                  </a:lnTo>
                  <a:lnTo>
                    <a:pt x="23872" y="201930"/>
                  </a:lnTo>
                  <a:lnTo>
                    <a:pt x="0" y="201930"/>
                  </a:lnTo>
                  <a:moveTo>
                    <a:pt x="47744" y="201930"/>
                  </a:moveTo>
                  <a:lnTo>
                    <a:pt x="47744" y="1973961"/>
                  </a:lnTo>
                  <a:lnTo>
                    <a:pt x="23872" y="1973961"/>
                  </a:lnTo>
                  <a:lnTo>
                    <a:pt x="47744" y="1973961"/>
                  </a:lnTo>
                  <a:cubicBezTo>
                    <a:pt x="47744" y="2064258"/>
                    <a:pt x="140526" y="2137791"/>
                    <a:pt x="255588" y="2137791"/>
                  </a:cubicBezTo>
                  <a:lnTo>
                    <a:pt x="7069885" y="2137791"/>
                  </a:lnTo>
                  <a:cubicBezTo>
                    <a:pt x="7184947" y="2137791"/>
                    <a:pt x="7277729" y="2064258"/>
                    <a:pt x="7277729" y="1973961"/>
                  </a:cubicBezTo>
                  <a:lnTo>
                    <a:pt x="7277729" y="201930"/>
                  </a:lnTo>
                  <a:cubicBezTo>
                    <a:pt x="7277729" y="111633"/>
                    <a:pt x="7184947" y="38100"/>
                    <a:pt x="7069885" y="38100"/>
                  </a:cubicBezTo>
                  <a:lnTo>
                    <a:pt x="255588" y="38100"/>
                  </a:lnTo>
                  <a:lnTo>
                    <a:pt x="255588" y="19050"/>
                  </a:lnTo>
                  <a:lnTo>
                    <a:pt x="255588" y="38100"/>
                  </a:lnTo>
                  <a:cubicBezTo>
                    <a:pt x="140526" y="38100"/>
                    <a:pt x="47744" y="111633"/>
                    <a:pt x="47744" y="20193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7652810" y="8103641"/>
            <a:ext cx="148481" cy="1662097"/>
            <a:chOff x="0" y="0"/>
            <a:chExt cx="190975" cy="2137766"/>
          </a:xfrm>
        </p:grpSpPr>
        <p:sp>
          <p:nvSpPr>
            <p:cNvPr id="6" name="Freeform 6" descr="preencoded.png"/>
            <p:cNvSpPr/>
            <p:nvPr/>
          </p:nvSpPr>
          <p:spPr>
            <a:xfrm>
              <a:off x="0" y="0"/>
              <a:ext cx="190975" cy="2137791"/>
            </a:xfrm>
            <a:custGeom>
              <a:avLst/>
              <a:gdLst/>
              <a:ahLst/>
              <a:cxnLst/>
              <a:rect l="l" t="t" r="r" b="b"/>
              <a:pathLst>
                <a:path w="190975" h="2137791">
                  <a:moveTo>
                    <a:pt x="0" y="0"/>
                  </a:moveTo>
                  <a:lnTo>
                    <a:pt x="190975" y="0"/>
                  </a:lnTo>
                  <a:lnTo>
                    <a:pt x="190975" y="2137791"/>
                  </a:lnTo>
                  <a:lnTo>
                    <a:pt x="0" y="2137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" t="-12541" b="-12539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6258012" y="8088830"/>
            <a:ext cx="5695463" cy="1691719"/>
            <a:chOff x="0" y="0"/>
            <a:chExt cx="7325425" cy="2175866"/>
          </a:xfrm>
        </p:grpSpPr>
        <p:sp>
          <p:nvSpPr>
            <p:cNvPr id="8" name="Freeform 8"/>
            <p:cNvSpPr/>
            <p:nvPr/>
          </p:nvSpPr>
          <p:spPr>
            <a:xfrm>
              <a:off x="23872" y="19050"/>
              <a:ext cx="7277728" cy="2137791"/>
            </a:xfrm>
            <a:custGeom>
              <a:avLst/>
              <a:gdLst/>
              <a:ahLst/>
              <a:cxnLst/>
              <a:rect l="l" t="t" r="r" b="b"/>
              <a:pathLst>
                <a:path w="7277728" h="2137791">
                  <a:moveTo>
                    <a:pt x="0" y="182880"/>
                  </a:moveTo>
                  <a:cubicBezTo>
                    <a:pt x="0" y="81915"/>
                    <a:pt x="103763" y="0"/>
                    <a:pt x="231716" y="0"/>
                  </a:cubicBezTo>
                  <a:lnTo>
                    <a:pt x="7046013" y="0"/>
                  </a:lnTo>
                  <a:cubicBezTo>
                    <a:pt x="7173965" y="0"/>
                    <a:pt x="7277728" y="81915"/>
                    <a:pt x="7277728" y="182880"/>
                  </a:cubicBezTo>
                  <a:lnTo>
                    <a:pt x="7277728" y="1954911"/>
                  </a:lnTo>
                  <a:cubicBezTo>
                    <a:pt x="7277728" y="2055876"/>
                    <a:pt x="7173965" y="2137791"/>
                    <a:pt x="7046013" y="2137791"/>
                  </a:cubicBezTo>
                  <a:lnTo>
                    <a:pt x="231716" y="2137791"/>
                  </a:lnTo>
                  <a:cubicBezTo>
                    <a:pt x="103763" y="2137791"/>
                    <a:pt x="0" y="2055876"/>
                    <a:pt x="0" y="1954911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7325463" cy="2175891"/>
            </a:xfrm>
            <a:custGeom>
              <a:avLst/>
              <a:gdLst/>
              <a:ahLst/>
              <a:cxnLst/>
              <a:rect l="l" t="t" r="r" b="b"/>
              <a:pathLst>
                <a:path w="7325463" h="2175891">
                  <a:moveTo>
                    <a:pt x="0" y="201930"/>
                  </a:moveTo>
                  <a:cubicBezTo>
                    <a:pt x="0" y="90170"/>
                    <a:pt x="114744" y="0"/>
                    <a:pt x="255588" y="0"/>
                  </a:cubicBezTo>
                  <a:lnTo>
                    <a:pt x="7069885" y="0"/>
                  </a:lnTo>
                  <a:lnTo>
                    <a:pt x="7069885" y="19050"/>
                  </a:lnTo>
                  <a:lnTo>
                    <a:pt x="7069885" y="0"/>
                  </a:lnTo>
                  <a:cubicBezTo>
                    <a:pt x="7210728" y="0"/>
                    <a:pt x="7325463" y="90170"/>
                    <a:pt x="7325463" y="201930"/>
                  </a:cubicBezTo>
                  <a:lnTo>
                    <a:pt x="7301600" y="201930"/>
                  </a:lnTo>
                  <a:lnTo>
                    <a:pt x="7325463" y="201930"/>
                  </a:lnTo>
                  <a:lnTo>
                    <a:pt x="7325463" y="1973961"/>
                  </a:lnTo>
                  <a:lnTo>
                    <a:pt x="7301600" y="1973961"/>
                  </a:lnTo>
                  <a:lnTo>
                    <a:pt x="7325463" y="1973961"/>
                  </a:lnTo>
                  <a:cubicBezTo>
                    <a:pt x="7325463" y="2085721"/>
                    <a:pt x="7210728" y="2175891"/>
                    <a:pt x="7069885" y="2175891"/>
                  </a:cubicBezTo>
                  <a:lnTo>
                    <a:pt x="7069885" y="2156841"/>
                  </a:lnTo>
                  <a:lnTo>
                    <a:pt x="7069885" y="2175891"/>
                  </a:lnTo>
                  <a:lnTo>
                    <a:pt x="255588" y="2175891"/>
                  </a:lnTo>
                  <a:lnTo>
                    <a:pt x="255588" y="2156841"/>
                  </a:lnTo>
                  <a:lnTo>
                    <a:pt x="255588" y="2175891"/>
                  </a:lnTo>
                  <a:cubicBezTo>
                    <a:pt x="114744" y="2175891"/>
                    <a:pt x="0" y="2085721"/>
                    <a:pt x="0" y="1973961"/>
                  </a:cubicBezTo>
                  <a:lnTo>
                    <a:pt x="0" y="201930"/>
                  </a:lnTo>
                  <a:lnTo>
                    <a:pt x="23872" y="201930"/>
                  </a:lnTo>
                  <a:lnTo>
                    <a:pt x="0" y="201930"/>
                  </a:lnTo>
                  <a:moveTo>
                    <a:pt x="47744" y="201930"/>
                  </a:moveTo>
                  <a:lnTo>
                    <a:pt x="47744" y="1973961"/>
                  </a:lnTo>
                  <a:lnTo>
                    <a:pt x="23872" y="1973961"/>
                  </a:lnTo>
                  <a:lnTo>
                    <a:pt x="47744" y="1973961"/>
                  </a:lnTo>
                  <a:cubicBezTo>
                    <a:pt x="47744" y="2064258"/>
                    <a:pt x="140526" y="2137791"/>
                    <a:pt x="255588" y="2137791"/>
                  </a:cubicBezTo>
                  <a:lnTo>
                    <a:pt x="7069885" y="2137791"/>
                  </a:lnTo>
                  <a:cubicBezTo>
                    <a:pt x="7184947" y="2137791"/>
                    <a:pt x="7277729" y="2064258"/>
                    <a:pt x="7277729" y="1973961"/>
                  </a:cubicBezTo>
                  <a:lnTo>
                    <a:pt x="7277729" y="201930"/>
                  </a:lnTo>
                  <a:cubicBezTo>
                    <a:pt x="7277729" y="111633"/>
                    <a:pt x="7184947" y="38100"/>
                    <a:pt x="7069885" y="38100"/>
                  </a:cubicBezTo>
                  <a:lnTo>
                    <a:pt x="255588" y="38100"/>
                  </a:lnTo>
                  <a:lnTo>
                    <a:pt x="255588" y="19050"/>
                  </a:lnTo>
                  <a:lnTo>
                    <a:pt x="255588" y="38100"/>
                  </a:lnTo>
                  <a:cubicBezTo>
                    <a:pt x="140526" y="38100"/>
                    <a:pt x="47744" y="111633"/>
                    <a:pt x="47744" y="20193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1823553" y="8103641"/>
            <a:ext cx="148481" cy="1662097"/>
            <a:chOff x="0" y="0"/>
            <a:chExt cx="190975" cy="2137766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190975" cy="2137791"/>
            </a:xfrm>
            <a:custGeom>
              <a:avLst/>
              <a:gdLst/>
              <a:ahLst/>
              <a:cxnLst/>
              <a:rect l="l" t="t" r="r" b="b"/>
              <a:pathLst>
                <a:path w="190975" h="2137791">
                  <a:moveTo>
                    <a:pt x="0" y="0"/>
                  </a:moveTo>
                  <a:lnTo>
                    <a:pt x="190975" y="0"/>
                  </a:lnTo>
                  <a:lnTo>
                    <a:pt x="190975" y="2137791"/>
                  </a:lnTo>
                  <a:lnTo>
                    <a:pt x="0" y="2137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" t="-12541" b="-1253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428767" y="8088830"/>
            <a:ext cx="5695463" cy="1691719"/>
            <a:chOff x="0" y="0"/>
            <a:chExt cx="7325425" cy="2175866"/>
          </a:xfrm>
        </p:grpSpPr>
        <p:sp>
          <p:nvSpPr>
            <p:cNvPr id="13" name="Freeform 13"/>
            <p:cNvSpPr/>
            <p:nvPr/>
          </p:nvSpPr>
          <p:spPr>
            <a:xfrm>
              <a:off x="23872" y="19050"/>
              <a:ext cx="7277728" cy="2137791"/>
            </a:xfrm>
            <a:custGeom>
              <a:avLst/>
              <a:gdLst/>
              <a:ahLst/>
              <a:cxnLst/>
              <a:rect l="l" t="t" r="r" b="b"/>
              <a:pathLst>
                <a:path w="7277728" h="2137791">
                  <a:moveTo>
                    <a:pt x="0" y="182880"/>
                  </a:moveTo>
                  <a:cubicBezTo>
                    <a:pt x="0" y="81915"/>
                    <a:pt x="103763" y="0"/>
                    <a:pt x="231716" y="0"/>
                  </a:cubicBezTo>
                  <a:lnTo>
                    <a:pt x="7046013" y="0"/>
                  </a:lnTo>
                  <a:cubicBezTo>
                    <a:pt x="7173965" y="0"/>
                    <a:pt x="7277728" y="81915"/>
                    <a:pt x="7277728" y="182880"/>
                  </a:cubicBezTo>
                  <a:lnTo>
                    <a:pt x="7277728" y="1954911"/>
                  </a:lnTo>
                  <a:cubicBezTo>
                    <a:pt x="7277728" y="2055876"/>
                    <a:pt x="7173965" y="2137791"/>
                    <a:pt x="7046013" y="2137791"/>
                  </a:cubicBezTo>
                  <a:lnTo>
                    <a:pt x="231716" y="2137791"/>
                  </a:lnTo>
                  <a:cubicBezTo>
                    <a:pt x="103763" y="2137791"/>
                    <a:pt x="0" y="2055876"/>
                    <a:pt x="0" y="1954911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7325463" cy="2175891"/>
            </a:xfrm>
            <a:custGeom>
              <a:avLst/>
              <a:gdLst/>
              <a:ahLst/>
              <a:cxnLst/>
              <a:rect l="l" t="t" r="r" b="b"/>
              <a:pathLst>
                <a:path w="7325463" h="2175891">
                  <a:moveTo>
                    <a:pt x="0" y="201930"/>
                  </a:moveTo>
                  <a:cubicBezTo>
                    <a:pt x="0" y="90170"/>
                    <a:pt x="114744" y="0"/>
                    <a:pt x="255588" y="0"/>
                  </a:cubicBezTo>
                  <a:lnTo>
                    <a:pt x="7069885" y="0"/>
                  </a:lnTo>
                  <a:lnTo>
                    <a:pt x="7069885" y="19050"/>
                  </a:lnTo>
                  <a:lnTo>
                    <a:pt x="7069885" y="0"/>
                  </a:lnTo>
                  <a:cubicBezTo>
                    <a:pt x="7210728" y="0"/>
                    <a:pt x="7325463" y="90170"/>
                    <a:pt x="7325463" y="201930"/>
                  </a:cubicBezTo>
                  <a:lnTo>
                    <a:pt x="7301600" y="201930"/>
                  </a:lnTo>
                  <a:lnTo>
                    <a:pt x="7325463" y="201930"/>
                  </a:lnTo>
                  <a:lnTo>
                    <a:pt x="7325463" y="1973961"/>
                  </a:lnTo>
                  <a:lnTo>
                    <a:pt x="7301600" y="1973961"/>
                  </a:lnTo>
                  <a:lnTo>
                    <a:pt x="7325463" y="1973961"/>
                  </a:lnTo>
                  <a:cubicBezTo>
                    <a:pt x="7325463" y="2085721"/>
                    <a:pt x="7210728" y="2175891"/>
                    <a:pt x="7069885" y="2175891"/>
                  </a:cubicBezTo>
                  <a:lnTo>
                    <a:pt x="7069885" y="2156841"/>
                  </a:lnTo>
                  <a:lnTo>
                    <a:pt x="7069885" y="2175891"/>
                  </a:lnTo>
                  <a:lnTo>
                    <a:pt x="255588" y="2175891"/>
                  </a:lnTo>
                  <a:lnTo>
                    <a:pt x="255588" y="2156841"/>
                  </a:lnTo>
                  <a:lnTo>
                    <a:pt x="255588" y="2175891"/>
                  </a:lnTo>
                  <a:cubicBezTo>
                    <a:pt x="114744" y="2175891"/>
                    <a:pt x="0" y="2085721"/>
                    <a:pt x="0" y="1973961"/>
                  </a:cubicBezTo>
                  <a:lnTo>
                    <a:pt x="0" y="201930"/>
                  </a:lnTo>
                  <a:lnTo>
                    <a:pt x="23872" y="201930"/>
                  </a:lnTo>
                  <a:lnTo>
                    <a:pt x="0" y="201930"/>
                  </a:lnTo>
                  <a:moveTo>
                    <a:pt x="47744" y="201930"/>
                  </a:moveTo>
                  <a:lnTo>
                    <a:pt x="47744" y="1973961"/>
                  </a:lnTo>
                  <a:lnTo>
                    <a:pt x="23872" y="1973961"/>
                  </a:lnTo>
                  <a:lnTo>
                    <a:pt x="47744" y="1973961"/>
                  </a:lnTo>
                  <a:cubicBezTo>
                    <a:pt x="47744" y="2064258"/>
                    <a:pt x="140526" y="2137791"/>
                    <a:pt x="255588" y="2137791"/>
                  </a:cubicBezTo>
                  <a:lnTo>
                    <a:pt x="7069885" y="2137791"/>
                  </a:lnTo>
                  <a:cubicBezTo>
                    <a:pt x="7184947" y="2137791"/>
                    <a:pt x="7277729" y="2064258"/>
                    <a:pt x="7277729" y="1973961"/>
                  </a:cubicBezTo>
                  <a:lnTo>
                    <a:pt x="7277729" y="201930"/>
                  </a:lnTo>
                  <a:cubicBezTo>
                    <a:pt x="7277729" y="111633"/>
                    <a:pt x="7184947" y="38100"/>
                    <a:pt x="7069885" y="38100"/>
                  </a:cubicBezTo>
                  <a:lnTo>
                    <a:pt x="255588" y="38100"/>
                  </a:lnTo>
                  <a:lnTo>
                    <a:pt x="255588" y="19050"/>
                  </a:lnTo>
                  <a:lnTo>
                    <a:pt x="255588" y="38100"/>
                  </a:lnTo>
                  <a:cubicBezTo>
                    <a:pt x="140526" y="38100"/>
                    <a:pt x="47744" y="111633"/>
                    <a:pt x="47744" y="20193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0" y="-260083"/>
            <a:ext cx="18288000" cy="12252960"/>
          </a:xfrm>
          <a:custGeom>
            <a:avLst/>
            <a:gdLst/>
            <a:ahLst/>
            <a:cxnLst/>
            <a:rect l="l" t="t" r="r" b="b"/>
            <a:pathLst>
              <a:path w="18288000" h="12252960">
                <a:moveTo>
                  <a:pt x="0" y="0"/>
                </a:moveTo>
                <a:lnTo>
                  <a:pt x="18288000" y="0"/>
                </a:lnTo>
                <a:lnTo>
                  <a:pt x="18288000" y="12252960"/>
                </a:lnTo>
                <a:lnTo>
                  <a:pt x="0" y="122529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5994308" y="8103641"/>
            <a:ext cx="148481" cy="1662097"/>
            <a:chOff x="0" y="0"/>
            <a:chExt cx="190975" cy="2137766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190975" cy="2137791"/>
            </a:xfrm>
            <a:custGeom>
              <a:avLst/>
              <a:gdLst/>
              <a:ahLst/>
              <a:cxnLst/>
              <a:rect l="l" t="t" r="r" b="b"/>
              <a:pathLst>
                <a:path w="190975" h="2137791">
                  <a:moveTo>
                    <a:pt x="0" y="0"/>
                  </a:moveTo>
                  <a:lnTo>
                    <a:pt x="190975" y="0"/>
                  </a:lnTo>
                  <a:lnTo>
                    <a:pt x="190975" y="2137791"/>
                  </a:lnTo>
                  <a:lnTo>
                    <a:pt x="0" y="2137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" t="-12541" b="-12539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9993530" y="1467728"/>
            <a:ext cx="8033074" cy="6220949"/>
          </a:xfrm>
          <a:custGeom>
            <a:avLst/>
            <a:gdLst/>
            <a:ahLst/>
            <a:cxnLst/>
            <a:rect l="l" t="t" r="r" b="b"/>
            <a:pathLst>
              <a:path w="8033074" h="6220949">
                <a:moveTo>
                  <a:pt x="0" y="0"/>
                </a:moveTo>
                <a:lnTo>
                  <a:pt x="8033074" y="0"/>
                </a:lnTo>
                <a:lnTo>
                  <a:pt x="8033074" y="6220949"/>
                </a:lnTo>
                <a:lnTo>
                  <a:pt x="0" y="62209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922" r="-9659" b="-11445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428767" y="603695"/>
            <a:ext cx="17353965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6080"/>
              </a:lnSpc>
            </a:pPr>
            <a:r>
              <a:rPr lang="ar-EG" sz="4800" b="1" dirty="0">
                <a:gradFill>
                  <a:gsLst>
                    <a:gs pos="0">
                      <a:srgbClr val="0E10E7">
                        <a:alpha val="100000"/>
                      </a:srgbClr>
                    </a:gs>
                    <a:gs pos="100000">
                      <a:srgbClr val="FFFD09">
                        <a:alpha val="100000"/>
                      </a:srgbClr>
                    </a:gs>
                  </a:gsLst>
                  <a:lin ang="0"/>
                </a:gradFill>
                <a:latin typeface="Arturo Bold"/>
                <a:ea typeface="Arturo Bold"/>
                <a:cs typeface="Arturo Bold"/>
                <a:sym typeface="Arturo Bold"/>
                <a:rtl/>
              </a:rPr>
              <a:t> </a:t>
            </a:r>
            <a:r>
              <a:rPr lang="uk-UA" sz="4800" b="1" dirty="0" smtClean="0">
                <a:ln>
                  <a:solidFill>
                    <a:srgbClr val="002060"/>
                  </a:solidFill>
                </a:ln>
                <a:gradFill>
                  <a:gsLst>
                    <a:gs pos="0">
                      <a:srgbClr val="0E10E7">
                        <a:alpha val="100000"/>
                      </a:srgbClr>
                    </a:gs>
                    <a:gs pos="100000">
                      <a:srgbClr val="FFFD09">
                        <a:alpha val="100000"/>
                      </a:srgbClr>
                    </a:gs>
                  </a:gsLst>
                  <a:lin ang="0"/>
                </a:gradFill>
                <a:latin typeface="Arturo Bold"/>
                <a:ea typeface="Arturo Bold"/>
                <a:cs typeface="Arturo Bold"/>
                <a:sym typeface="Arturo Bold"/>
              </a:rPr>
              <a:t>Православна громада та храм Різдва Богородиці</a:t>
            </a:r>
            <a:endParaRPr lang="uk-UA" sz="4800" b="1" dirty="0">
              <a:ln>
                <a:solidFill>
                  <a:srgbClr val="002060"/>
                </a:solidFill>
              </a:ln>
              <a:gradFill>
                <a:gsLst>
                  <a:gs pos="0">
                    <a:srgbClr val="0E10E7">
                      <a:alpha val="100000"/>
                    </a:srgbClr>
                  </a:gs>
                  <a:gs pos="100000">
                    <a:srgbClr val="FFFD09">
                      <a:alpha val="100000"/>
                    </a:srgbClr>
                  </a:gs>
                </a:gsLst>
                <a:lin ang="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925577" y="8304956"/>
            <a:ext cx="3439154" cy="41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249"/>
              </a:lnSpc>
            </a:pPr>
            <a:r>
              <a:rPr lang="en-US" sz="2565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Архітектура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25888" y="8304956"/>
            <a:ext cx="5109587" cy="41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249"/>
              </a:lnSpc>
            </a:pPr>
            <a:r>
              <a:rPr lang="en-US" sz="2565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Національне відродження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64650" y="8756756"/>
            <a:ext cx="4970836" cy="853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2198"/>
              </a:lnSpc>
            </a:pPr>
            <a:r>
              <a:rPr lang="en-US" sz="2176" b="1">
                <a:solidFill>
                  <a:srgbClr val="000000"/>
                </a:solidFill>
                <a:latin typeface="Arturo"/>
                <a:ea typeface="Arturo"/>
                <a:cs typeface="Arturo"/>
                <a:sym typeface="Arturo"/>
              </a:rPr>
              <a:t>Роль парафії у збереженні української ідентичності в період репресій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716792" y="8304956"/>
            <a:ext cx="2989438" cy="41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249"/>
              </a:lnSpc>
            </a:pPr>
            <a:r>
              <a:rPr lang="en-US" sz="2565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Сучасна місія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5393" y="8680556"/>
            <a:ext cx="4970836" cy="741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2902"/>
              </a:lnSpc>
            </a:pPr>
            <a:r>
              <a:rPr lang="en-US" sz="2176">
                <a:solidFill>
                  <a:srgbClr val="000000"/>
                </a:solidFill>
                <a:latin typeface="Arturo"/>
                <a:ea typeface="Arturo"/>
                <a:cs typeface="Arturo"/>
                <a:sym typeface="Arturo"/>
              </a:rPr>
              <a:t>Соціальна діяльність парафії в незалежній Україні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255132" y="8756756"/>
            <a:ext cx="5201918" cy="826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76"/>
              </a:lnSpc>
              <a:spcBef>
                <a:spcPct val="0"/>
              </a:spcBef>
            </a:pPr>
            <a:r>
              <a:rPr lang="en-US" sz="2176">
                <a:solidFill>
                  <a:srgbClr val="000000"/>
                </a:solidFill>
                <a:latin typeface="Arturo"/>
                <a:ea typeface="Arturo"/>
                <a:cs typeface="Arturo"/>
                <a:sym typeface="Arturo"/>
              </a:rPr>
              <a:t>Меценатські засади будівництва, поєднання місцевих та загальноправославних традицій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51217" y="4559153"/>
            <a:ext cx="5321177" cy="317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00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Пам'ятка архітектури національного значення (охоронний № 1498). Збудована після пожежі 1854 р., тридільний, у пізньому бароко з елементами «синодального» стилю. Особливу цінність становила мозаїчна підлога та розписи місцевого художника Михайла Конончука («поліського Шишкіна»)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477514" y="1728957"/>
            <a:ext cx="5314231" cy="2601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00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Перша згадка Дубровиці - 1005 рік, Турівська єпархія Володимира Святославича. У заповіті княгині Марії Гольшанської (1576) згадується «Пречистенська» церква з коштовними дарунками - Євангелієм та визолоченим хрестом.</a:t>
            </a:r>
          </a:p>
        </p:txBody>
      </p:sp>
      <p:sp>
        <p:nvSpPr>
          <p:cNvPr id="28" name="Freeform 28"/>
          <p:cNvSpPr/>
          <p:nvPr/>
        </p:nvSpPr>
        <p:spPr>
          <a:xfrm>
            <a:off x="291512" y="1515353"/>
            <a:ext cx="3976602" cy="6364196"/>
          </a:xfrm>
          <a:custGeom>
            <a:avLst/>
            <a:gdLst/>
            <a:ahLst/>
            <a:cxnLst/>
            <a:rect l="l" t="t" r="r" b="b"/>
            <a:pathLst>
              <a:path w="3976602" h="6364196">
                <a:moveTo>
                  <a:pt x="0" y="0"/>
                </a:moveTo>
                <a:lnTo>
                  <a:pt x="3976603" y="0"/>
                </a:lnTo>
                <a:lnTo>
                  <a:pt x="3976603" y="6364196"/>
                </a:lnTo>
                <a:lnTo>
                  <a:pt x="0" y="63641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015" r="-10015"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08410" y="7510787"/>
            <a:ext cx="4342807" cy="368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4"/>
              </a:lnSpc>
              <a:spcBef>
                <a:spcPct val="0"/>
              </a:spcBef>
            </a:pPr>
            <a:r>
              <a:rPr lang="en-US" sz="1354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Церква Різдва Пресвятої Богородиці. Іконостас. 2025 рік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34071" y="7319914"/>
            <a:ext cx="7025229" cy="196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4"/>
              </a:lnSpc>
              <a:spcBef>
                <a:spcPct val="0"/>
              </a:spcBef>
            </a:pPr>
            <a:r>
              <a:rPr lang="en-US" sz="1354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Церква Різдва Пресвятої Богородиці.  2026рік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805" y="-260083"/>
            <a:ext cx="18288000" cy="12252960"/>
          </a:xfrm>
          <a:custGeom>
            <a:avLst/>
            <a:gdLst/>
            <a:ahLst/>
            <a:cxnLst/>
            <a:rect l="l" t="t" r="r" b="b"/>
            <a:pathLst>
              <a:path w="18288000" h="12252960">
                <a:moveTo>
                  <a:pt x="0" y="0"/>
                </a:moveTo>
                <a:lnTo>
                  <a:pt x="18288000" y="0"/>
                </a:lnTo>
                <a:lnTo>
                  <a:pt x="18288000" y="12252960"/>
                </a:lnTo>
                <a:lnTo>
                  <a:pt x="0" y="122529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193625" y="2391966"/>
            <a:ext cx="47625" cy="7095677"/>
            <a:chOff x="0" y="0"/>
            <a:chExt cx="63500" cy="94609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" cy="9460865"/>
            </a:xfrm>
            <a:custGeom>
              <a:avLst/>
              <a:gdLst/>
              <a:ahLst/>
              <a:cxnLst/>
              <a:rect l="l" t="t" r="r" b="b"/>
              <a:pathLst>
                <a:path w="63500" h="9460865">
                  <a:moveTo>
                    <a:pt x="0" y="19050"/>
                  </a:moveTo>
                  <a:cubicBezTo>
                    <a:pt x="0" y="8509"/>
                    <a:pt x="14182" y="0"/>
                    <a:pt x="31750" y="0"/>
                  </a:cubicBezTo>
                  <a:cubicBezTo>
                    <a:pt x="49318" y="0"/>
                    <a:pt x="63500" y="8509"/>
                    <a:pt x="63500" y="19050"/>
                  </a:cubicBezTo>
                  <a:lnTo>
                    <a:pt x="63500" y="9441815"/>
                  </a:lnTo>
                  <a:cubicBezTo>
                    <a:pt x="63500" y="9452356"/>
                    <a:pt x="49318" y="9460865"/>
                    <a:pt x="31750" y="9460865"/>
                  </a:cubicBezTo>
                  <a:cubicBezTo>
                    <a:pt x="14182" y="9460865"/>
                    <a:pt x="0" y="9452356"/>
                    <a:pt x="0" y="9441815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5557171" y="2651369"/>
            <a:ext cx="504714" cy="28575"/>
            <a:chOff x="0" y="0"/>
            <a:chExt cx="672952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3003" cy="38100"/>
            </a:xfrm>
            <a:custGeom>
              <a:avLst/>
              <a:gdLst/>
              <a:ahLst/>
              <a:cxnLst/>
              <a:rect l="l" t="t" r="r" b="b"/>
              <a:pathLst>
                <a:path w="673003" h="38100">
                  <a:moveTo>
                    <a:pt x="0" y="19050"/>
                  </a:moveTo>
                  <a:cubicBezTo>
                    <a:pt x="0" y="8509"/>
                    <a:pt x="5882" y="0"/>
                    <a:pt x="13168" y="0"/>
                  </a:cubicBezTo>
                  <a:lnTo>
                    <a:pt x="659819" y="0"/>
                  </a:lnTo>
                  <a:cubicBezTo>
                    <a:pt x="667105" y="0"/>
                    <a:pt x="673003" y="8509"/>
                    <a:pt x="673003" y="19050"/>
                  </a:cubicBezTo>
                  <a:cubicBezTo>
                    <a:pt x="673003" y="29591"/>
                    <a:pt x="667017" y="38100"/>
                    <a:pt x="659819" y="38100"/>
                  </a:cubicBezTo>
                  <a:lnTo>
                    <a:pt x="13168" y="38100"/>
                  </a:lnTo>
                  <a:cubicBezTo>
                    <a:pt x="5882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6038840" y="2387203"/>
            <a:ext cx="385067" cy="557060"/>
            <a:chOff x="0" y="0"/>
            <a:chExt cx="513422" cy="742747"/>
          </a:xfrm>
        </p:grpSpPr>
        <p:sp>
          <p:nvSpPr>
            <p:cNvPr id="8" name="Freeform 8"/>
            <p:cNvSpPr/>
            <p:nvPr/>
          </p:nvSpPr>
          <p:spPr>
            <a:xfrm>
              <a:off x="4389" y="6350"/>
              <a:ext cx="504608" cy="729996"/>
            </a:xfrm>
            <a:custGeom>
              <a:avLst/>
              <a:gdLst/>
              <a:ahLst/>
              <a:cxnLst/>
              <a:rect l="l" t="t" r="r" b="b"/>
              <a:pathLst>
                <a:path w="504608" h="729996">
                  <a:moveTo>
                    <a:pt x="0" y="136271"/>
                  </a:moveTo>
                  <a:cubicBezTo>
                    <a:pt x="0" y="61087"/>
                    <a:pt x="42227" y="0"/>
                    <a:pt x="94198" y="0"/>
                  </a:cubicBezTo>
                  <a:lnTo>
                    <a:pt x="410412" y="0"/>
                  </a:lnTo>
                  <a:cubicBezTo>
                    <a:pt x="462470" y="0"/>
                    <a:pt x="504609" y="61087"/>
                    <a:pt x="504609" y="136271"/>
                  </a:cubicBezTo>
                  <a:lnTo>
                    <a:pt x="504609" y="593725"/>
                  </a:lnTo>
                  <a:cubicBezTo>
                    <a:pt x="504609" y="669036"/>
                    <a:pt x="462383" y="729996"/>
                    <a:pt x="410412" y="729996"/>
                  </a:cubicBezTo>
                  <a:lnTo>
                    <a:pt x="94198" y="729996"/>
                  </a:lnTo>
                  <a:cubicBezTo>
                    <a:pt x="42227" y="729996"/>
                    <a:pt x="0" y="669036"/>
                    <a:pt x="0" y="593725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513387" cy="742696"/>
            </a:xfrm>
            <a:custGeom>
              <a:avLst/>
              <a:gdLst/>
              <a:ahLst/>
              <a:cxnLst/>
              <a:rect l="l" t="t" r="r" b="b"/>
              <a:pathLst>
                <a:path w="513387" h="742696">
                  <a:moveTo>
                    <a:pt x="0" y="142621"/>
                  </a:moveTo>
                  <a:cubicBezTo>
                    <a:pt x="0" y="63881"/>
                    <a:pt x="44158" y="0"/>
                    <a:pt x="98587" y="0"/>
                  </a:cubicBezTo>
                  <a:lnTo>
                    <a:pt x="414801" y="0"/>
                  </a:lnTo>
                  <a:lnTo>
                    <a:pt x="414801" y="6350"/>
                  </a:lnTo>
                  <a:lnTo>
                    <a:pt x="414801" y="0"/>
                  </a:lnTo>
                  <a:cubicBezTo>
                    <a:pt x="469230" y="0"/>
                    <a:pt x="513387" y="63881"/>
                    <a:pt x="513387" y="142621"/>
                  </a:cubicBezTo>
                  <a:lnTo>
                    <a:pt x="508998" y="142621"/>
                  </a:lnTo>
                  <a:lnTo>
                    <a:pt x="513387" y="142621"/>
                  </a:lnTo>
                  <a:lnTo>
                    <a:pt x="513387" y="600075"/>
                  </a:lnTo>
                  <a:lnTo>
                    <a:pt x="508998" y="600075"/>
                  </a:lnTo>
                  <a:lnTo>
                    <a:pt x="513387" y="600075"/>
                  </a:lnTo>
                  <a:cubicBezTo>
                    <a:pt x="513387" y="678815"/>
                    <a:pt x="469230" y="742696"/>
                    <a:pt x="414801" y="742696"/>
                  </a:cubicBezTo>
                  <a:lnTo>
                    <a:pt x="414801" y="736346"/>
                  </a:lnTo>
                  <a:lnTo>
                    <a:pt x="414801" y="742696"/>
                  </a:lnTo>
                  <a:lnTo>
                    <a:pt x="98587" y="742696"/>
                  </a:lnTo>
                  <a:lnTo>
                    <a:pt x="98587" y="736346"/>
                  </a:lnTo>
                  <a:lnTo>
                    <a:pt x="98587" y="742696"/>
                  </a:lnTo>
                  <a:cubicBezTo>
                    <a:pt x="44158" y="742696"/>
                    <a:pt x="0" y="678942"/>
                    <a:pt x="0" y="600075"/>
                  </a:cubicBezTo>
                  <a:lnTo>
                    <a:pt x="0" y="142621"/>
                  </a:lnTo>
                  <a:lnTo>
                    <a:pt x="4389" y="142621"/>
                  </a:lnTo>
                  <a:lnTo>
                    <a:pt x="0" y="142621"/>
                  </a:lnTo>
                  <a:moveTo>
                    <a:pt x="8779" y="142621"/>
                  </a:moveTo>
                  <a:lnTo>
                    <a:pt x="8779" y="600075"/>
                  </a:lnTo>
                  <a:lnTo>
                    <a:pt x="4389" y="600075"/>
                  </a:lnTo>
                  <a:lnTo>
                    <a:pt x="8779" y="600075"/>
                  </a:lnTo>
                  <a:cubicBezTo>
                    <a:pt x="8779" y="671830"/>
                    <a:pt x="48986" y="729996"/>
                    <a:pt x="98587" y="729996"/>
                  </a:cubicBezTo>
                  <a:lnTo>
                    <a:pt x="414801" y="729996"/>
                  </a:lnTo>
                  <a:cubicBezTo>
                    <a:pt x="464401" y="729996"/>
                    <a:pt x="504608" y="671830"/>
                    <a:pt x="504608" y="600075"/>
                  </a:cubicBezTo>
                  <a:lnTo>
                    <a:pt x="504608" y="142621"/>
                  </a:lnTo>
                  <a:cubicBezTo>
                    <a:pt x="504608" y="70866"/>
                    <a:pt x="464401" y="12700"/>
                    <a:pt x="414801" y="12700"/>
                  </a:cubicBezTo>
                  <a:lnTo>
                    <a:pt x="98587" y="12700"/>
                  </a:lnTo>
                  <a:lnTo>
                    <a:pt x="98587" y="6350"/>
                  </a:lnTo>
                  <a:lnTo>
                    <a:pt x="98587" y="12700"/>
                  </a:lnTo>
                  <a:cubicBezTo>
                    <a:pt x="48986" y="12700"/>
                    <a:pt x="8779" y="70866"/>
                    <a:pt x="8779" y="142621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400863" y="4042915"/>
            <a:ext cx="504714" cy="28575"/>
            <a:chOff x="0" y="0"/>
            <a:chExt cx="672952" cy="381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73003" cy="38100"/>
            </a:xfrm>
            <a:custGeom>
              <a:avLst/>
              <a:gdLst/>
              <a:ahLst/>
              <a:cxnLst/>
              <a:rect l="l" t="t" r="r" b="b"/>
              <a:pathLst>
                <a:path w="673003" h="38100">
                  <a:moveTo>
                    <a:pt x="0" y="19050"/>
                  </a:moveTo>
                  <a:cubicBezTo>
                    <a:pt x="0" y="8509"/>
                    <a:pt x="5882" y="0"/>
                    <a:pt x="13168" y="0"/>
                  </a:cubicBezTo>
                  <a:lnTo>
                    <a:pt x="659819" y="0"/>
                  </a:lnTo>
                  <a:cubicBezTo>
                    <a:pt x="667105" y="0"/>
                    <a:pt x="673003" y="8509"/>
                    <a:pt x="673003" y="19050"/>
                  </a:cubicBezTo>
                  <a:cubicBezTo>
                    <a:pt x="673003" y="29591"/>
                    <a:pt x="667017" y="38100"/>
                    <a:pt x="659819" y="38100"/>
                  </a:cubicBezTo>
                  <a:lnTo>
                    <a:pt x="13168" y="38100"/>
                  </a:lnTo>
                  <a:cubicBezTo>
                    <a:pt x="5882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6038840" y="3778748"/>
            <a:ext cx="385067" cy="557060"/>
            <a:chOff x="0" y="0"/>
            <a:chExt cx="513422" cy="742747"/>
          </a:xfrm>
        </p:grpSpPr>
        <p:sp>
          <p:nvSpPr>
            <p:cNvPr id="13" name="Freeform 13"/>
            <p:cNvSpPr/>
            <p:nvPr/>
          </p:nvSpPr>
          <p:spPr>
            <a:xfrm>
              <a:off x="4389" y="6350"/>
              <a:ext cx="504608" cy="729996"/>
            </a:xfrm>
            <a:custGeom>
              <a:avLst/>
              <a:gdLst/>
              <a:ahLst/>
              <a:cxnLst/>
              <a:rect l="l" t="t" r="r" b="b"/>
              <a:pathLst>
                <a:path w="504608" h="729996">
                  <a:moveTo>
                    <a:pt x="0" y="136271"/>
                  </a:moveTo>
                  <a:cubicBezTo>
                    <a:pt x="0" y="61087"/>
                    <a:pt x="42227" y="0"/>
                    <a:pt x="94198" y="0"/>
                  </a:cubicBezTo>
                  <a:lnTo>
                    <a:pt x="410412" y="0"/>
                  </a:lnTo>
                  <a:cubicBezTo>
                    <a:pt x="462470" y="0"/>
                    <a:pt x="504609" y="61087"/>
                    <a:pt x="504609" y="136271"/>
                  </a:cubicBezTo>
                  <a:lnTo>
                    <a:pt x="504609" y="593725"/>
                  </a:lnTo>
                  <a:cubicBezTo>
                    <a:pt x="504609" y="669036"/>
                    <a:pt x="462383" y="729996"/>
                    <a:pt x="410412" y="729996"/>
                  </a:cubicBezTo>
                  <a:lnTo>
                    <a:pt x="94198" y="729996"/>
                  </a:lnTo>
                  <a:cubicBezTo>
                    <a:pt x="42227" y="729996"/>
                    <a:pt x="0" y="669036"/>
                    <a:pt x="0" y="593725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513387" cy="742696"/>
            </a:xfrm>
            <a:custGeom>
              <a:avLst/>
              <a:gdLst/>
              <a:ahLst/>
              <a:cxnLst/>
              <a:rect l="l" t="t" r="r" b="b"/>
              <a:pathLst>
                <a:path w="513387" h="742696">
                  <a:moveTo>
                    <a:pt x="0" y="142621"/>
                  </a:moveTo>
                  <a:cubicBezTo>
                    <a:pt x="0" y="63881"/>
                    <a:pt x="44158" y="0"/>
                    <a:pt x="98587" y="0"/>
                  </a:cubicBezTo>
                  <a:lnTo>
                    <a:pt x="414801" y="0"/>
                  </a:lnTo>
                  <a:lnTo>
                    <a:pt x="414801" y="6350"/>
                  </a:lnTo>
                  <a:lnTo>
                    <a:pt x="414801" y="0"/>
                  </a:lnTo>
                  <a:cubicBezTo>
                    <a:pt x="469230" y="0"/>
                    <a:pt x="513387" y="63881"/>
                    <a:pt x="513387" y="142621"/>
                  </a:cubicBezTo>
                  <a:lnTo>
                    <a:pt x="508998" y="142621"/>
                  </a:lnTo>
                  <a:lnTo>
                    <a:pt x="513387" y="142621"/>
                  </a:lnTo>
                  <a:lnTo>
                    <a:pt x="513387" y="600075"/>
                  </a:lnTo>
                  <a:lnTo>
                    <a:pt x="508998" y="600075"/>
                  </a:lnTo>
                  <a:lnTo>
                    <a:pt x="513387" y="600075"/>
                  </a:lnTo>
                  <a:cubicBezTo>
                    <a:pt x="513387" y="678815"/>
                    <a:pt x="469230" y="742696"/>
                    <a:pt x="414801" y="742696"/>
                  </a:cubicBezTo>
                  <a:lnTo>
                    <a:pt x="414801" y="736346"/>
                  </a:lnTo>
                  <a:lnTo>
                    <a:pt x="414801" y="742696"/>
                  </a:lnTo>
                  <a:lnTo>
                    <a:pt x="98587" y="742696"/>
                  </a:lnTo>
                  <a:lnTo>
                    <a:pt x="98587" y="736346"/>
                  </a:lnTo>
                  <a:lnTo>
                    <a:pt x="98587" y="742696"/>
                  </a:lnTo>
                  <a:cubicBezTo>
                    <a:pt x="44158" y="742696"/>
                    <a:pt x="0" y="678942"/>
                    <a:pt x="0" y="600075"/>
                  </a:cubicBezTo>
                  <a:lnTo>
                    <a:pt x="0" y="142621"/>
                  </a:lnTo>
                  <a:lnTo>
                    <a:pt x="4389" y="142621"/>
                  </a:lnTo>
                  <a:lnTo>
                    <a:pt x="0" y="142621"/>
                  </a:lnTo>
                  <a:moveTo>
                    <a:pt x="8779" y="142621"/>
                  </a:moveTo>
                  <a:lnTo>
                    <a:pt x="8779" y="600075"/>
                  </a:lnTo>
                  <a:lnTo>
                    <a:pt x="4389" y="600075"/>
                  </a:lnTo>
                  <a:lnTo>
                    <a:pt x="8779" y="600075"/>
                  </a:lnTo>
                  <a:cubicBezTo>
                    <a:pt x="8779" y="671830"/>
                    <a:pt x="48986" y="729996"/>
                    <a:pt x="98587" y="729996"/>
                  </a:cubicBezTo>
                  <a:lnTo>
                    <a:pt x="414801" y="729996"/>
                  </a:lnTo>
                  <a:cubicBezTo>
                    <a:pt x="464401" y="729996"/>
                    <a:pt x="504608" y="671830"/>
                    <a:pt x="504608" y="600075"/>
                  </a:cubicBezTo>
                  <a:lnTo>
                    <a:pt x="504608" y="142621"/>
                  </a:lnTo>
                  <a:cubicBezTo>
                    <a:pt x="504608" y="70866"/>
                    <a:pt x="464401" y="12700"/>
                    <a:pt x="414801" y="12700"/>
                  </a:cubicBezTo>
                  <a:lnTo>
                    <a:pt x="98587" y="12700"/>
                  </a:lnTo>
                  <a:lnTo>
                    <a:pt x="98587" y="6350"/>
                  </a:lnTo>
                  <a:lnTo>
                    <a:pt x="98587" y="12700"/>
                  </a:lnTo>
                  <a:cubicBezTo>
                    <a:pt x="48986" y="12700"/>
                    <a:pt x="8779" y="70866"/>
                    <a:pt x="8779" y="142621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5557171" y="5267325"/>
            <a:ext cx="504714" cy="28575"/>
            <a:chOff x="0" y="0"/>
            <a:chExt cx="672952" cy="38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73003" cy="38100"/>
            </a:xfrm>
            <a:custGeom>
              <a:avLst/>
              <a:gdLst/>
              <a:ahLst/>
              <a:cxnLst/>
              <a:rect l="l" t="t" r="r" b="b"/>
              <a:pathLst>
                <a:path w="673003" h="38100">
                  <a:moveTo>
                    <a:pt x="0" y="19050"/>
                  </a:moveTo>
                  <a:cubicBezTo>
                    <a:pt x="0" y="8509"/>
                    <a:pt x="5882" y="0"/>
                    <a:pt x="13168" y="0"/>
                  </a:cubicBezTo>
                  <a:lnTo>
                    <a:pt x="659819" y="0"/>
                  </a:lnTo>
                  <a:cubicBezTo>
                    <a:pt x="667105" y="0"/>
                    <a:pt x="673003" y="8509"/>
                    <a:pt x="673003" y="19050"/>
                  </a:cubicBezTo>
                  <a:cubicBezTo>
                    <a:pt x="673003" y="29591"/>
                    <a:pt x="667017" y="38100"/>
                    <a:pt x="659819" y="38100"/>
                  </a:cubicBezTo>
                  <a:lnTo>
                    <a:pt x="13168" y="38100"/>
                  </a:lnTo>
                  <a:cubicBezTo>
                    <a:pt x="5882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6038840" y="5003159"/>
            <a:ext cx="385067" cy="557060"/>
            <a:chOff x="0" y="0"/>
            <a:chExt cx="513422" cy="742747"/>
          </a:xfrm>
        </p:grpSpPr>
        <p:sp>
          <p:nvSpPr>
            <p:cNvPr id="18" name="Freeform 18"/>
            <p:cNvSpPr/>
            <p:nvPr/>
          </p:nvSpPr>
          <p:spPr>
            <a:xfrm>
              <a:off x="4389" y="6350"/>
              <a:ext cx="504608" cy="729996"/>
            </a:xfrm>
            <a:custGeom>
              <a:avLst/>
              <a:gdLst/>
              <a:ahLst/>
              <a:cxnLst/>
              <a:rect l="l" t="t" r="r" b="b"/>
              <a:pathLst>
                <a:path w="504608" h="729996">
                  <a:moveTo>
                    <a:pt x="0" y="136271"/>
                  </a:moveTo>
                  <a:cubicBezTo>
                    <a:pt x="0" y="61087"/>
                    <a:pt x="42227" y="0"/>
                    <a:pt x="94198" y="0"/>
                  </a:cubicBezTo>
                  <a:lnTo>
                    <a:pt x="410412" y="0"/>
                  </a:lnTo>
                  <a:cubicBezTo>
                    <a:pt x="462470" y="0"/>
                    <a:pt x="504609" y="61087"/>
                    <a:pt x="504609" y="136271"/>
                  </a:cubicBezTo>
                  <a:lnTo>
                    <a:pt x="504609" y="593725"/>
                  </a:lnTo>
                  <a:cubicBezTo>
                    <a:pt x="504609" y="669036"/>
                    <a:pt x="462383" y="729996"/>
                    <a:pt x="410412" y="729996"/>
                  </a:cubicBezTo>
                  <a:lnTo>
                    <a:pt x="94198" y="729996"/>
                  </a:lnTo>
                  <a:cubicBezTo>
                    <a:pt x="42227" y="729996"/>
                    <a:pt x="0" y="669036"/>
                    <a:pt x="0" y="593725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513387" cy="742696"/>
            </a:xfrm>
            <a:custGeom>
              <a:avLst/>
              <a:gdLst/>
              <a:ahLst/>
              <a:cxnLst/>
              <a:rect l="l" t="t" r="r" b="b"/>
              <a:pathLst>
                <a:path w="513387" h="742696">
                  <a:moveTo>
                    <a:pt x="0" y="142621"/>
                  </a:moveTo>
                  <a:cubicBezTo>
                    <a:pt x="0" y="63881"/>
                    <a:pt x="44158" y="0"/>
                    <a:pt x="98587" y="0"/>
                  </a:cubicBezTo>
                  <a:lnTo>
                    <a:pt x="414801" y="0"/>
                  </a:lnTo>
                  <a:lnTo>
                    <a:pt x="414801" y="6350"/>
                  </a:lnTo>
                  <a:lnTo>
                    <a:pt x="414801" y="0"/>
                  </a:lnTo>
                  <a:cubicBezTo>
                    <a:pt x="469230" y="0"/>
                    <a:pt x="513387" y="63881"/>
                    <a:pt x="513387" y="142621"/>
                  </a:cubicBezTo>
                  <a:lnTo>
                    <a:pt x="508998" y="142621"/>
                  </a:lnTo>
                  <a:lnTo>
                    <a:pt x="513387" y="142621"/>
                  </a:lnTo>
                  <a:lnTo>
                    <a:pt x="513387" y="600075"/>
                  </a:lnTo>
                  <a:lnTo>
                    <a:pt x="508998" y="600075"/>
                  </a:lnTo>
                  <a:lnTo>
                    <a:pt x="513387" y="600075"/>
                  </a:lnTo>
                  <a:cubicBezTo>
                    <a:pt x="513387" y="678815"/>
                    <a:pt x="469230" y="742696"/>
                    <a:pt x="414801" y="742696"/>
                  </a:cubicBezTo>
                  <a:lnTo>
                    <a:pt x="414801" y="736346"/>
                  </a:lnTo>
                  <a:lnTo>
                    <a:pt x="414801" y="742696"/>
                  </a:lnTo>
                  <a:lnTo>
                    <a:pt x="98587" y="742696"/>
                  </a:lnTo>
                  <a:lnTo>
                    <a:pt x="98587" y="736346"/>
                  </a:lnTo>
                  <a:lnTo>
                    <a:pt x="98587" y="742696"/>
                  </a:lnTo>
                  <a:cubicBezTo>
                    <a:pt x="44158" y="742696"/>
                    <a:pt x="0" y="678942"/>
                    <a:pt x="0" y="600075"/>
                  </a:cubicBezTo>
                  <a:lnTo>
                    <a:pt x="0" y="142621"/>
                  </a:lnTo>
                  <a:lnTo>
                    <a:pt x="4389" y="142621"/>
                  </a:lnTo>
                  <a:lnTo>
                    <a:pt x="0" y="142621"/>
                  </a:lnTo>
                  <a:moveTo>
                    <a:pt x="8779" y="142621"/>
                  </a:moveTo>
                  <a:lnTo>
                    <a:pt x="8779" y="600075"/>
                  </a:lnTo>
                  <a:lnTo>
                    <a:pt x="4389" y="600075"/>
                  </a:lnTo>
                  <a:lnTo>
                    <a:pt x="8779" y="600075"/>
                  </a:lnTo>
                  <a:cubicBezTo>
                    <a:pt x="8779" y="671830"/>
                    <a:pt x="48986" y="729996"/>
                    <a:pt x="98587" y="729996"/>
                  </a:cubicBezTo>
                  <a:lnTo>
                    <a:pt x="414801" y="729996"/>
                  </a:lnTo>
                  <a:cubicBezTo>
                    <a:pt x="464401" y="729996"/>
                    <a:pt x="504608" y="671830"/>
                    <a:pt x="504608" y="600075"/>
                  </a:cubicBezTo>
                  <a:lnTo>
                    <a:pt x="504608" y="142621"/>
                  </a:lnTo>
                  <a:cubicBezTo>
                    <a:pt x="504608" y="70866"/>
                    <a:pt x="464401" y="12700"/>
                    <a:pt x="414801" y="12700"/>
                  </a:cubicBezTo>
                  <a:lnTo>
                    <a:pt x="98587" y="12700"/>
                  </a:lnTo>
                  <a:lnTo>
                    <a:pt x="98587" y="6350"/>
                  </a:lnTo>
                  <a:lnTo>
                    <a:pt x="98587" y="12700"/>
                  </a:lnTo>
                  <a:cubicBezTo>
                    <a:pt x="48986" y="12700"/>
                    <a:pt x="8779" y="70866"/>
                    <a:pt x="8779" y="142621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6400863" y="6491735"/>
            <a:ext cx="504714" cy="28575"/>
            <a:chOff x="0" y="0"/>
            <a:chExt cx="672952" cy="381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73003" cy="38100"/>
            </a:xfrm>
            <a:custGeom>
              <a:avLst/>
              <a:gdLst/>
              <a:ahLst/>
              <a:cxnLst/>
              <a:rect l="l" t="t" r="r" b="b"/>
              <a:pathLst>
                <a:path w="673003" h="38100">
                  <a:moveTo>
                    <a:pt x="0" y="19050"/>
                  </a:moveTo>
                  <a:cubicBezTo>
                    <a:pt x="0" y="8509"/>
                    <a:pt x="5882" y="0"/>
                    <a:pt x="13168" y="0"/>
                  </a:cubicBezTo>
                  <a:lnTo>
                    <a:pt x="659819" y="0"/>
                  </a:lnTo>
                  <a:cubicBezTo>
                    <a:pt x="667105" y="0"/>
                    <a:pt x="673003" y="8509"/>
                    <a:pt x="673003" y="19050"/>
                  </a:cubicBezTo>
                  <a:cubicBezTo>
                    <a:pt x="673003" y="29591"/>
                    <a:pt x="667017" y="38100"/>
                    <a:pt x="659819" y="38100"/>
                  </a:cubicBezTo>
                  <a:lnTo>
                    <a:pt x="13168" y="38100"/>
                  </a:lnTo>
                  <a:cubicBezTo>
                    <a:pt x="5882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6038840" y="6227559"/>
            <a:ext cx="385067" cy="557060"/>
            <a:chOff x="0" y="0"/>
            <a:chExt cx="513422" cy="742747"/>
          </a:xfrm>
        </p:grpSpPr>
        <p:sp>
          <p:nvSpPr>
            <p:cNvPr id="23" name="Freeform 23"/>
            <p:cNvSpPr/>
            <p:nvPr/>
          </p:nvSpPr>
          <p:spPr>
            <a:xfrm>
              <a:off x="4389" y="6350"/>
              <a:ext cx="504608" cy="729996"/>
            </a:xfrm>
            <a:custGeom>
              <a:avLst/>
              <a:gdLst/>
              <a:ahLst/>
              <a:cxnLst/>
              <a:rect l="l" t="t" r="r" b="b"/>
              <a:pathLst>
                <a:path w="504608" h="729996">
                  <a:moveTo>
                    <a:pt x="0" y="136271"/>
                  </a:moveTo>
                  <a:cubicBezTo>
                    <a:pt x="0" y="61087"/>
                    <a:pt x="42227" y="0"/>
                    <a:pt x="94198" y="0"/>
                  </a:cubicBezTo>
                  <a:lnTo>
                    <a:pt x="410412" y="0"/>
                  </a:lnTo>
                  <a:cubicBezTo>
                    <a:pt x="462470" y="0"/>
                    <a:pt x="504609" y="61087"/>
                    <a:pt x="504609" y="136271"/>
                  </a:cubicBezTo>
                  <a:lnTo>
                    <a:pt x="504609" y="593725"/>
                  </a:lnTo>
                  <a:cubicBezTo>
                    <a:pt x="504609" y="669036"/>
                    <a:pt x="462383" y="729996"/>
                    <a:pt x="410412" y="729996"/>
                  </a:cubicBezTo>
                  <a:lnTo>
                    <a:pt x="94198" y="729996"/>
                  </a:lnTo>
                  <a:cubicBezTo>
                    <a:pt x="42227" y="729996"/>
                    <a:pt x="0" y="669036"/>
                    <a:pt x="0" y="593725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0" y="0"/>
              <a:ext cx="513387" cy="742696"/>
            </a:xfrm>
            <a:custGeom>
              <a:avLst/>
              <a:gdLst/>
              <a:ahLst/>
              <a:cxnLst/>
              <a:rect l="l" t="t" r="r" b="b"/>
              <a:pathLst>
                <a:path w="513387" h="742696">
                  <a:moveTo>
                    <a:pt x="0" y="142621"/>
                  </a:moveTo>
                  <a:cubicBezTo>
                    <a:pt x="0" y="63881"/>
                    <a:pt x="44158" y="0"/>
                    <a:pt x="98587" y="0"/>
                  </a:cubicBezTo>
                  <a:lnTo>
                    <a:pt x="414801" y="0"/>
                  </a:lnTo>
                  <a:lnTo>
                    <a:pt x="414801" y="6350"/>
                  </a:lnTo>
                  <a:lnTo>
                    <a:pt x="414801" y="0"/>
                  </a:lnTo>
                  <a:cubicBezTo>
                    <a:pt x="469230" y="0"/>
                    <a:pt x="513387" y="63881"/>
                    <a:pt x="513387" y="142621"/>
                  </a:cubicBezTo>
                  <a:lnTo>
                    <a:pt x="508998" y="142621"/>
                  </a:lnTo>
                  <a:lnTo>
                    <a:pt x="513387" y="142621"/>
                  </a:lnTo>
                  <a:lnTo>
                    <a:pt x="513387" y="600075"/>
                  </a:lnTo>
                  <a:lnTo>
                    <a:pt x="508998" y="600075"/>
                  </a:lnTo>
                  <a:lnTo>
                    <a:pt x="513387" y="600075"/>
                  </a:lnTo>
                  <a:cubicBezTo>
                    <a:pt x="513387" y="678815"/>
                    <a:pt x="469230" y="742696"/>
                    <a:pt x="414801" y="742696"/>
                  </a:cubicBezTo>
                  <a:lnTo>
                    <a:pt x="414801" y="736346"/>
                  </a:lnTo>
                  <a:lnTo>
                    <a:pt x="414801" y="742696"/>
                  </a:lnTo>
                  <a:lnTo>
                    <a:pt x="98587" y="742696"/>
                  </a:lnTo>
                  <a:lnTo>
                    <a:pt x="98587" y="736346"/>
                  </a:lnTo>
                  <a:lnTo>
                    <a:pt x="98587" y="742696"/>
                  </a:lnTo>
                  <a:cubicBezTo>
                    <a:pt x="44158" y="742696"/>
                    <a:pt x="0" y="678942"/>
                    <a:pt x="0" y="600075"/>
                  </a:cubicBezTo>
                  <a:lnTo>
                    <a:pt x="0" y="142621"/>
                  </a:lnTo>
                  <a:lnTo>
                    <a:pt x="4389" y="142621"/>
                  </a:lnTo>
                  <a:lnTo>
                    <a:pt x="0" y="142621"/>
                  </a:lnTo>
                  <a:moveTo>
                    <a:pt x="8779" y="142621"/>
                  </a:moveTo>
                  <a:lnTo>
                    <a:pt x="8779" y="600075"/>
                  </a:lnTo>
                  <a:lnTo>
                    <a:pt x="4389" y="600075"/>
                  </a:lnTo>
                  <a:lnTo>
                    <a:pt x="8779" y="600075"/>
                  </a:lnTo>
                  <a:cubicBezTo>
                    <a:pt x="8779" y="671830"/>
                    <a:pt x="48986" y="729996"/>
                    <a:pt x="98587" y="729996"/>
                  </a:cubicBezTo>
                  <a:lnTo>
                    <a:pt x="414801" y="729996"/>
                  </a:lnTo>
                  <a:cubicBezTo>
                    <a:pt x="464401" y="729996"/>
                    <a:pt x="504608" y="671830"/>
                    <a:pt x="504608" y="600075"/>
                  </a:cubicBezTo>
                  <a:lnTo>
                    <a:pt x="504608" y="142621"/>
                  </a:lnTo>
                  <a:cubicBezTo>
                    <a:pt x="504608" y="70866"/>
                    <a:pt x="464401" y="12700"/>
                    <a:pt x="414801" y="12700"/>
                  </a:cubicBezTo>
                  <a:lnTo>
                    <a:pt x="98587" y="12700"/>
                  </a:lnTo>
                  <a:lnTo>
                    <a:pt x="98587" y="6350"/>
                  </a:lnTo>
                  <a:lnTo>
                    <a:pt x="98587" y="12700"/>
                  </a:lnTo>
                  <a:cubicBezTo>
                    <a:pt x="48986" y="12700"/>
                    <a:pt x="8779" y="70866"/>
                    <a:pt x="8779" y="142621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5557171" y="7879994"/>
            <a:ext cx="504714" cy="28575"/>
            <a:chOff x="0" y="0"/>
            <a:chExt cx="672952" cy="381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73003" cy="38100"/>
            </a:xfrm>
            <a:custGeom>
              <a:avLst/>
              <a:gdLst/>
              <a:ahLst/>
              <a:cxnLst/>
              <a:rect l="l" t="t" r="r" b="b"/>
              <a:pathLst>
                <a:path w="673003" h="38100">
                  <a:moveTo>
                    <a:pt x="0" y="19050"/>
                  </a:moveTo>
                  <a:cubicBezTo>
                    <a:pt x="0" y="8509"/>
                    <a:pt x="5882" y="0"/>
                    <a:pt x="13168" y="0"/>
                  </a:cubicBezTo>
                  <a:lnTo>
                    <a:pt x="659819" y="0"/>
                  </a:lnTo>
                  <a:cubicBezTo>
                    <a:pt x="667105" y="0"/>
                    <a:pt x="673003" y="8509"/>
                    <a:pt x="673003" y="19050"/>
                  </a:cubicBezTo>
                  <a:cubicBezTo>
                    <a:pt x="673003" y="29591"/>
                    <a:pt x="667017" y="38100"/>
                    <a:pt x="659819" y="38100"/>
                  </a:cubicBezTo>
                  <a:lnTo>
                    <a:pt x="13168" y="38100"/>
                  </a:lnTo>
                  <a:cubicBezTo>
                    <a:pt x="5882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6038840" y="7615752"/>
            <a:ext cx="385067" cy="557060"/>
            <a:chOff x="0" y="0"/>
            <a:chExt cx="513422" cy="742747"/>
          </a:xfrm>
        </p:grpSpPr>
        <p:sp>
          <p:nvSpPr>
            <p:cNvPr id="28" name="Freeform 28"/>
            <p:cNvSpPr/>
            <p:nvPr/>
          </p:nvSpPr>
          <p:spPr>
            <a:xfrm>
              <a:off x="4389" y="6350"/>
              <a:ext cx="504608" cy="729996"/>
            </a:xfrm>
            <a:custGeom>
              <a:avLst/>
              <a:gdLst/>
              <a:ahLst/>
              <a:cxnLst/>
              <a:rect l="l" t="t" r="r" b="b"/>
              <a:pathLst>
                <a:path w="504608" h="729996">
                  <a:moveTo>
                    <a:pt x="0" y="136271"/>
                  </a:moveTo>
                  <a:cubicBezTo>
                    <a:pt x="0" y="61087"/>
                    <a:pt x="42227" y="0"/>
                    <a:pt x="94198" y="0"/>
                  </a:cubicBezTo>
                  <a:lnTo>
                    <a:pt x="410412" y="0"/>
                  </a:lnTo>
                  <a:cubicBezTo>
                    <a:pt x="462470" y="0"/>
                    <a:pt x="504609" y="61087"/>
                    <a:pt x="504609" y="136271"/>
                  </a:cubicBezTo>
                  <a:lnTo>
                    <a:pt x="504609" y="593725"/>
                  </a:lnTo>
                  <a:cubicBezTo>
                    <a:pt x="504609" y="669036"/>
                    <a:pt x="462383" y="729996"/>
                    <a:pt x="410412" y="729996"/>
                  </a:cubicBezTo>
                  <a:lnTo>
                    <a:pt x="94198" y="729996"/>
                  </a:lnTo>
                  <a:cubicBezTo>
                    <a:pt x="42227" y="729996"/>
                    <a:pt x="0" y="669036"/>
                    <a:pt x="0" y="593725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0" y="0"/>
              <a:ext cx="513387" cy="742696"/>
            </a:xfrm>
            <a:custGeom>
              <a:avLst/>
              <a:gdLst/>
              <a:ahLst/>
              <a:cxnLst/>
              <a:rect l="l" t="t" r="r" b="b"/>
              <a:pathLst>
                <a:path w="513387" h="742696">
                  <a:moveTo>
                    <a:pt x="0" y="142621"/>
                  </a:moveTo>
                  <a:cubicBezTo>
                    <a:pt x="0" y="63881"/>
                    <a:pt x="44158" y="0"/>
                    <a:pt x="98587" y="0"/>
                  </a:cubicBezTo>
                  <a:lnTo>
                    <a:pt x="414801" y="0"/>
                  </a:lnTo>
                  <a:lnTo>
                    <a:pt x="414801" y="6350"/>
                  </a:lnTo>
                  <a:lnTo>
                    <a:pt x="414801" y="0"/>
                  </a:lnTo>
                  <a:cubicBezTo>
                    <a:pt x="469230" y="0"/>
                    <a:pt x="513387" y="63881"/>
                    <a:pt x="513387" y="142621"/>
                  </a:cubicBezTo>
                  <a:lnTo>
                    <a:pt x="508998" y="142621"/>
                  </a:lnTo>
                  <a:lnTo>
                    <a:pt x="513387" y="142621"/>
                  </a:lnTo>
                  <a:lnTo>
                    <a:pt x="513387" y="600075"/>
                  </a:lnTo>
                  <a:lnTo>
                    <a:pt x="508998" y="600075"/>
                  </a:lnTo>
                  <a:lnTo>
                    <a:pt x="513387" y="600075"/>
                  </a:lnTo>
                  <a:cubicBezTo>
                    <a:pt x="513387" y="678815"/>
                    <a:pt x="469230" y="742696"/>
                    <a:pt x="414801" y="742696"/>
                  </a:cubicBezTo>
                  <a:lnTo>
                    <a:pt x="414801" y="736346"/>
                  </a:lnTo>
                  <a:lnTo>
                    <a:pt x="414801" y="742696"/>
                  </a:lnTo>
                  <a:lnTo>
                    <a:pt x="98587" y="742696"/>
                  </a:lnTo>
                  <a:lnTo>
                    <a:pt x="98587" y="736346"/>
                  </a:lnTo>
                  <a:lnTo>
                    <a:pt x="98587" y="742696"/>
                  </a:lnTo>
                  <a:cubicBezTo>
                    <a:pt x="44158" y="742696"/>
                    <a:pt x="0" y="678942"/>
                    <a:pt x="0" y="600075"/>
                  </a:cubicBezTo>
                  <a:lnTo>
                    <a:pt x="0" y="142621"/>
                  </a:lnTo>
                  <a:lnTo>
                    <a:pt x="4389" y="142621"/>
                  </a:lnTo>
                  <a:lnTo>
                    <a:pt x="0" y="142621"/>
                  </a:lnTo>
                  <a:moveTo>
                    <a:pt x="8779" y="142621"/>
                  </a:moveTo>
                  <a:lnTo>
                    <a:pt x="8779" y="600075"/>
                  </a:lnTo>
                  <a:lnTo>
                    <a:pt x="4389" y="600075"/>
                  </a:lnTo>
                  <a:lnTo>
                    <a:pt x="8779" y="600075"/>
                  </a:lnTo>
                  <a:cubicBezTo>
                    <a:pt x="8779" y="671830"/>
                    <a:pt x="48986" y="729996"/>
                    <a:pt x="98587" y="729996"/>
                  </a:cubicBezTo>
                  <a:lnTo>
                    <a:pt x="414801" y="729996"/>
                  </a:lnTo>
                  <a:cubicBezTo>
                    <a:pt x="464401" y="729996"/>
                    <a:pt x="504608" y="671830"/>
                    <a:pt x="504608" y="600075"/>
                  </a:cubicBezTo>
                  <a:lnTo>
                    <a:pt x="504608" y="142621"/>
                  </a:lnTo>
                  <a:cubicBezTo>
                    <a:pt x="504608" y="70866"/>
                    <a:pt x="464401" y="12700"/>
                    <a:pt x="414801" y="12700"/>
                  </a:cubicBezTo>
                  <a:lnTo>
                    <a:pt x="98587" y="12700"/>
                  </a:lnTo>
                  <a:lnTo>
                    <a:pt x="98587" y="6350"/>
                  </a:lnTo>
                  <a:lnTo>
                    <a:pt x="98587" y="12700"/>
                  </a:lnTo>
                  <a:cubicBezTo>
                    <a:pt x="48986" y="12700"/>
                    <a:pt x="8779" y="70866"/>
                    <a:pt x="8779" y="142621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1271669" y="1559296"/>
            <a:ext cx="8399424" cy="8231579"/>
          </a:xfrm>
          <a:custGeom>
            <a:avLst/>
            <a:gdLst/>
            <a:ahLst/>
            <a:cxnLst/>
            <a:rect l="l" t="t" r="r" b="b"/>
            <a:pathLst>
              <a:path w="8399424" h="8231579">
                <a:moveTo>
                  <a:pt x="0" y="0"/>
                </a:moveTo>
                <a:lnTo>
                  <a:pt x="8399424" y="0"/>
                </a:lnTo>
                <a:lnTo>
                  <a:pt x="8399424" y="8231579"/>
                </a:lnTo>
                <a:lnTo>
                  <a:pt x="0" y="82315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334" r="-15334"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865633" y="533136"/>
            <a:ext cx="16925330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4"/>
              </a:lnSpc>
            </a:pPr>
            <a:r>
              <a:rPr lang="uk-UA" sz="4899" b="1" dirty="0" smtClean="0">
                <a:ln>
                  <a:solidFill>
                    <a:srgbClr val="002060"/>
                  </a:solidFill>
                </a:ln>
                <a:gradFill>
                  <a:gsLst>
                    <a:gs pos="0">
                      <a:srgbClr val="0E10E7">
                        <a:alpha val="100000"/>
                      </a:srgbClr>
                    </a:gs>
                    <a:gs pos="100000">
                      <a:srgbClr val="FFFD09">
                        <a:alpha val="100000"/>
                      </a:srgbClr>
                    </a:gs>
                  </a:gsLst>
                  <a:lin ang="0"/>
                </a:gradFill>
                <a:latin typeface="Arturo Bold"/>
                <a:ea typeface="Arturo Bold"/>
                <a:cs typeface="Arturo Bold"/>
                <a:sym typeface="Arturo Bold"/>
              </a:rPr>
              <a:t>Парафія: національне відродження і сучасність</a:t>
            </a:r>
            <a:endParaRPr lang="uk-UA" sz="4899" b="1" dirty="0">
              <a:ln>
                <a:solidFill>
                  <a:srgbClr val="002060"/>
                </a:solidFill>
              </a:ln>
              <a:gradFill>
                <a:gsLst>
                  <a:gs pos="0">
                    <a:srgbClr val="0E10E7">
                      <a:alpha val="100000"/>
                    </a:srgbClr>
                  </a:gs>
                  <a:gs pos="100000">
                    <a:srgbClr val="FFFD09">
                      <a:alpha val="100000"/>
                    </a:srgbClr>
                  </a:gs>
                </a:gsLst>
                <a:lin ang="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159380" y="2485130"/>
            <a:ext cx="97064" cy="42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2"/>
              </a:lnSpc>
            </a:pPr>
            <a:r>
              <a:rPr lang="en-US" sz="311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1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031313" y="2403158"/>
            <a:ext cx="3333637" cy="435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08"/>
              </a:lnSpc>
            </a:pPr>
            <a:r>
              <a:rPr lang="en-US" sz="2674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Міжвоєнний час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99472" y="2904973"/>
            <a:ext cx="4890679" cy="1221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2"/>
              </a:lnSpc>
            </a:pPr>
            <a:r>
              <a:rPr lang="en-US" sz="217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Громада зберігала українську ідентичність через церковні хори та навчання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084739" y="3876675"/>
            <a:ext cx="246346" cy="42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2"/>
              </a:lnSpc>
            </a:pPr>
            <a:r>
              <a:rPr lang="en-US" sz="311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072603" y="3838575"/>
            <a:ext cx="1922242" cy="435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8"/>
              </a:lnSpc>
            </a:pPr>
            <a:r>
              <a:rPr lang="en-US" sz="2674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1941 р.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72603" y="4296518"/>
            <a:ext cx="4511390" cy="1631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2"/>
              </a:lnSpc>
            </a:pPr>
            <a:r>
              <a:rPr lang="en-US" sz="217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Храм належав до УАПЦ; настоятель Семенюк освячував стяги УПА «Поліська Січ» в Олевську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117006" y="5101085"/>
            <a:ext cx="153238" cy="42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2"/>
              </a:lnSpc>
            </a:pPr>
            <a:r>
              <a:rPr lang="en-US" sz="311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723333" y="5062985"/>
            <a:ext cx="1666818" cy="435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08"/>
              </a:lnSpc>
            </a:pPr>
            <a:r>
              <a:rPr lang="en-US" sz="2674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1961 р.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99472" y="5520928"/>
            <a:ext cx="4890679" cy="2041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2"/>
              </a:lnSpc>
            </a:pPr>
            <a:r>
              <a:rPr lang="en-US" sz="217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Закриття храму, перетворення на склад солі; завдяки мужності начальника міліції Дмитра Башинського вдалося запобігти підриву споруди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097066" y="6325495"/>
            <a:ext cx="159378" cy="42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2"/>
              </a:lnSpc>
            </a:pPr>
            <a:r>
              <a:rPr lang="en-US" sz="311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4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072603" y="6287395"/>
            <a:ext cx="1922242" cy="435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8"/>
              </a:lnSpc>
            </a:pPr>
            <a:r>
              <a:rPr lang="en-US" sz="2674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1991–1994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072603" y="6745338"/>
            <a:ext cx="3846642" cy="245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2"/>
              </a:lnSpc>
            </a:pPr>
            <a:r>
              <a:rPr lang="en-US" sz="217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Відродження громади УАПЦ (нині ПЦУ); повернення Євангелія XVII ст., врятованого парафіянином Василем Попенком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117006" y="7737119"/>
            <a:ext cx="157353" cy="42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2"/>
              </a:lnSpc>
            </a:pPr>
            <a:r>
              <a:rPr lang="en-US" sz="3112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5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35797" y="7676438"/>
            <a:ext cx="2954354" cy="435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08"/>
              </a:lnSpc>
            </a:pPr>
            <a:r>
              <a:rPr lang="en-US" sz="2674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Сьогодення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4271" y="8159393"/>
            <a:ext cx="4890679" cy="1631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2"/>
              </a:lnSpc>
            </a:pPr>
            <a:r>
              <a:rPr lang="en-US" sz="217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Часточка мощей св. Улянії Гольшанської (2012); два хори, акції «Милосердя», підтримка біженців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326646" y="9379067"/>
            <a:ext cx="4663565" cy="24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Інтер’єр. Вид на головний вхід і хори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1895" y="-138173"/>
            <a:ext cx="18517228" cy="12241233"/>
          </a:xfrm>
          <a:custGeom>
            <a:avLst/>
            <a:gdLst/>
            <a:ahLst/>
            <a:cxnLst/>
            <a:rect l="l" t="t" r="r" b="b"/>
            <a:pathLst>
              <a:path w="18517228" h="12241233">
                <a:moveTo>
                  <a:pt x="0" y="0"/>
                </a:moveTo>
                <a:lnTo>
                  <a:pt x="18517228" y="0"/>
                </a:lnTo>
                <a:lnTo>
                  <a:pt x="18517228" y="12241234"/>
                </a:lnTo>
                <a:lnTo>
                  <a:pt x="0" y="12241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5" b="-67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820747" y="306295"/>
            <a:ext cx="8232243" cy="5731970"/>
          </a:xfrm>
          <a:custGeom>
            <a:avLst/>
            <a:gdLst/>
            <a:ahLst/>
            <a:cxnLst/>
            <a:rect l="l" t="t" r="r" b="b"/>
            <a:pathLst>
              <a:path w="8232243" h="5731970">
                <a:moveTo>
                  <a:pt x="0" y="0"/>
                </a:moveTo>
                <a:lnTo>
                  <a:pt x="8232243" y="0"/>
                </a:lnTo>
                <a:lnTo>
                  <a:pt x="8232243" y="5731969"/>
                </a:lnTo>
                <a:lnTo>
                  <a:pt x="0" y="57319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44000" y="6173769"/>
            <a:ext cx="8908990" cy="3563596"/>
          </a:xfrm>
          <a:custGeom>
            <a:avLst/>
            <a:gdLst/>
            <a:ahLst/>
            <a:cxnLst/>
            <a:rect l="l" t="t" r="r" b="b"/>
            <a:pathLst>
              <a:path w="8908990" h="3563596">
                <a:moveTo>
                  <a:pt x="0" y="0"/>
                </a:moveTo>
                <a:lnTo>
                  <a:pt x="8908990" y="0"/>
                </a:lnTo>
                <a:lnTo>
                  <a:pt x="8908990" y="3563596"/>
                </a:lnTo>
                <a:lnTo>
                  <a:pt x="0" y="35635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84561" y="474862"/>
            <a:ext cx="9397068" cy="146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70"/>
              </a:lnSpc>
            </a:pPr>
            <a:r>
              <a:rPr lang="uk-UA" sz="4500" b="1" dirty="0" smtClean="0">
                <a:ln>
                  <a:solidFill>
                    <a:srgbClr val="002060"/>
                  </a:solidFill>
                </a:ln>
                <a:gradFill>
                  <a:gsLst>
                    <a:gs pos="0">
                      <a:srgbClr val="063EC0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Arturo Bold"/>
                <a:ea typeface="Arturo Bold"/>
                <a:cs typeface="Arturo Bold"/>
                <a:sym typeface="Arturo Bold"/>
              </a:rPr>
              <a:t>Єврейська громада: </a:t>
            </a:r>
          </a:p>
          <a:p>
            <a:pPr algn="l">
              <a:lnSpc>
                <a:spcPts val="5670"/>
              </a:lnSpc>
            </a:pPr>
            <a:r>
              <a:rPr lang="uk-UA" sz="4500" b="1" dirty="0" smtClean="0">
                <a:ln>
                  <a:solidFill>
                    <a:srgbClr val="002060"/>
                  </a:solidFill>
                </a:ln>
                <a:gradFill>
                  <a:gsLst>
                    <a:gs pos="0">
                      <a:srgbClr val="063EC0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Arturo Bold"/>
                <a:ea typeface="Arturo Bold"/>
                <a:cs typeface="Arturo Bold"/>
                <a:sym typeface="Arturo Bold"/>
              </a:rPr>
              <a:t>соціокультурний ландшафт</a:t>
            </a:r>
            <a:endParaRPr lang="uk-UA" sz="4500" b="1" dirty="0">
              <a:ln>
                <a:solidFill>
                  <a:srgbClr val="002060"/>
                </a:solidFill>
              </a:ln>
              <a:gradFill>
                <a:gsLst>
                  <a:gs pos="0">
                    <a:srgbClr val="063EC0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64971" y="3598916"/>
            <a:ext cx="1174903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404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2652" y="4310758"/>
            <a:ext cx="2285244" cy="422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Осіб у 1766 р.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80108" y="3484616"/>
            <a:ext cx="1355706" cy="679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2686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24807" y="4196458"/>
            <a:ext cx="2266156" cy="422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Осіб у 1897 р.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01339" y="4666377"/>
            <a:ext cx="3313245" cy="382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47,7% населення міста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01068" y="5452257"/>
            <a:ext cx="295763" cy="53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5195" y="6080125"/>
            <a:ext cx="3123273" cy="330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9"/>
              </a:lnSpc>
            </a:pP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Синагог у 1910 р.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9292" y="6572712"/>
            <a:ext cx="3453543" cy="1122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21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Каролин-Столинська, Тріскська, </a:t>
            </a:r>
          </a:p>
          <a:p>
            <a:pPr algn="ctr">
              <a:lnSpc>
                <a:spcPts val="2199"/>
              </a:lnSpc>
            </a:pPr>
            <a:r>
              <a:rPr lang="en-US" sz="21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Березненська гілки хасидизму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130292" y="5508077"/>
            <a:ext cx="2054871" cy="53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260+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00693" y="6085889"/>
            <a:ext cx="4914384" cy="644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9"/>
              </a:lnSpc>
            </a:pP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У тютюновому </a:t>
            </a:r>
          </a:p>
          <a:p>
            <a:pPr algn="ctr">
              <a:lnSpc>
                <a:spcPts val="2499"/>
              </a:lnSpc>
            </a:pP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виробництві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72410" y="6921421"/>
            <a:ext cx="4371103" cy="570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21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Євреї фактично тримали на собі місцеву промисловість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5842" y="8066791"/>
            <a:ext cx="8077671" cy="1587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9"/>
              </a:lnSpc>
            </a:pP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Унікальна риса - залученість до аграрного сектору: десятки єврейських садівників та молочарів. Єврейський цвинтар з похованнями XVI ст. підтверджував глибоку вкоріненість громади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81629" y="5172075"/>
            <a:ext cx="5334571" cy="473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uk-UA" sz="1800" b="1" dirty="0" smtClean="0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Нова будівля школи «Тарбут». 1936 р.</a:t>
            </a:r>
          </a:p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uk-UA" sz="1800" b="1" dirty="0" smtClean="0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 Єврейські містечка України</a:t>
            </a:r>
            <a:r>
              <a:rPr lang="en-US" sz="1800" b="1" dirty="0" smtClean="0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.</a:t>
            </a:r>
            <a:endParaRPr lang="en-US" sz="1800" b="1" dirty="0">
              <a:solidFill>
                <a:srgbClr val="FFFFFF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981658" y="9746890"/>
            <a:ext cx="9233675" cy="261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2"/>
              </a:lnSpc>
            </a:pPr>
            <a:r>
              <a:rPr lang="en-US" sz="1800" b="1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Дубровиця у довіднику за 1913 рік. З сайту - Єврейські містечка України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49137" y="2202068"/>
            <a:ext cx="7075141" cy="1368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9"/>
              </a:lnSpc>
            </a:pPr>
            <a:r>
              <a:rPr lang="en-US" sz="32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XVI–XX ст.</a:t>
            </a:r>
          </a:p>
          <a:p>
            <a:pPr algn="ctr">
              <a:lnSpc>
                <a:spcPts val="2499"/>
              </a:lnSpc>
            </a:pP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Формування соціокультурного ландшафту, провідна роль у торгівлі та ремеслах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9228" y="-244867"/>
            <a:ext cx="18517228" cy="12241233"/>
          </a:xfrm>
          <a:custGeom>
            <a:avLst/>
            <a:gdLst/>
            <a:ahLst/>
            <a:cxnLst/>
            <a:rect l="l" t="t" r="r" b="b"/>
            <a:pathLst>
              <a:path w="18517228" h="12241233">
                <a:moveTo>
                  <a:pt x="0" y="0"/>
                </a:moveTo>
                <a:lnTo>
                  <a:pt x="18517228" y="0"/>
                </a:lnTo>
                <a:lnTo>
                  <a:pt x="18517228" y="12241234"/>
                </a:lnTo>
                <a:lnTo>
                  <a:pt x="0" y="12241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5" b="-67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9954" y="0"/>
            <a:ext cx="7715250" cy="10287000"/>
          </a:xfrm>
          <a:custGeom>
            <a:avLst/>
            <a:gdLst/>
            <a:ahLst/>
            <a:cxnLst/>
            <a:rect l="l" t="t" r="r" b="b"/>
            <a:pathLst>
              <a:path w="7715250" h="10287000">
                <a:moveTo>
                  <a:pt x="0" y="0"/>
                </a:moveTo>
                <a:lnTo>
                  <a:pt x="7715250" y="0"/>
                </a:lnTo>
                <a:lnTo>
                  <a:pt x="77152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030411" y="2414318"/>
            <a:ext cx="4902353" cy="4902353"/>
          </a:xfrm>
          <a:custGeom>
            <a:avLst/>
            <a:gdLst/>
            <a:ahLst/>
            <a:cxnLst/>
            <a:rect l="l" t="t" r="r" b="b"/>
            <a:pathLst>
              <a:path w="4902353" h="4902353">
                <a:moveTo>
                  <a:pt x="0" y="0"/>
                </a:moveTo>
                <a:lnTo>
                  <a:pt x="4902353" y="0"/>
                </a:lnTo>
                <a:lnTo>
                  <a:pt x="4902353" y="4902353"/>
                </a:lnTo>
                <a:lnTo>
                  <a:pt x="0" y="49023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568758" y="611139"/>
            <a:ext cx="8432407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5"/>
              </a:lnSpc>
            </a:pPr>
            <a:r>
              <a:rPr lang="uk-UA" sz="5000" b="1" dirty="0" smtClean="0">
                <a:ln>
                  <a:solidFill>
                    <a:srgbClr val="002060"/>
                  </a:solidFill>
                </a:ln>
                <a:gradFill>
                  <a:gsLst>
                    <a:gs pos="0">
                      <a:srgbClr val="063EC0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Arturo Bold"/>
                <a:ea typeface="Arturo Bold"/>
                <a:cs typeface="Arturo Bold"/>
                <a:sym typeface="Arturo Bold"/>
              </a:rPr>
              <a:t>Від ренесансу до </a:t>
            </a:r>
          </a:p>
          <a:p>
            <a:pPr algn="ctr">
              <a:lnSpc>
                <a:spcPts val="6266"/>
              </a:lnSpc>
            </a:pPr>
            <a:r>
              <a:rPr lang="uk-UA" sz="5000" b="1" dirty="0" smtClean="0">
                <a:ln>
                  <a:solidFill>
                    <a:srgbClr val="002060"/>
                  </a:solidFill>
                </a:ln>
                <a:gradFill>
                  <a:gsLst>
                    <a:gs pos="0">
                      <a:srgbClr val="063EC0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Arturo Bold"/>
                <a:ea typeface="Arturo Bold"/>
                <a:cs typeface="Arturo Bold"/>
                <a:sym typeface="Arturo Bold"/>
              </a:rPr>
              <a:t>катастрофи гетто</a:t>
            </a:r>
            <a:endParaRPr lang="uk-UA" sz="5000" b="1" dirty="0">
              <a:ln>
                <a:solidFill>
                  <a:srgbClr val="002060"/>
                </a:solidFill>
              </a:ln>
              <a:gradFill>
                <a:gsLst>
                  <a:gs pos="0">
                    <a:srgbClr val="063EC0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625944" y="2433368"/>
            <a:ext cx="3864628" cy="78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812" b="1">
                <a:solidFill>
                  <a:srgbClr val="505468"/>
                </a:solidFill>
                <a:latin typeface="Arturo Bold"/>
                <a:ea typeface="Arturo Bold"/>
                <a:cs typeface="Arturo Bold"/>
                <a:sym typeface="Arturo Bold"/>
              </a:rPr>
              <a:t>Міжвоєнний розквіт (1917–1939)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25944" y="3455995"/>
            <a:ext cx="3864628" cy="3255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4"/>
              </a:lnSpc>
            </a:pPr>
            <a:r>
              <a:rPr lang="en-US" sz="237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Школи з викладанням на івриті та їдиші, єшива, дитячий садок. Загін самооборони. Діяльність Бунду, сіоністських організацій та руху «Гехалуц» - підготовка молоді до розбудови Ізраїлю.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625944" y="7288096"/>
            <a:ext cx="2282031" cy="451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72"/>
              </a:lnSpc>
            </a:pPr>
            <a:r>
              <a:rPr lang="en-US" sz="2812" b="1">
                <a:solidFill>
                  <a:srgbClr val="505468"/>
                </a:solidFill>
                <a:latin typeface="Arturo Bold"/>
                <a:ea typeface="Arturo Bold"/>
                <a:cs typeface="Arturo Bold"/>
                <a:sym typeface="Arturo Bold"/>
              </a:rPr>
              <a:t>Гетто (1942)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25944" y="8034559"/>
            <a:ext cx="9058114" cy="1738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37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З липня 1941 р. - нацистська окупація. Гетто відкрите, понад </a:t>
            </a:r>
            <a:r>
              <a:rPr lang="en-US" sz="2374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4300 осіб</a:t>
            </a:r>
            <a:r>
              <a:rPr lang="en-US" sz="237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. 26 серпня 1942 р. - масова втеча: ~500 осіб дісталися лісів. Решту - понад 3000 - розстріляно в Сарнах. Вижило лише </a:t>
            </a:r>
            <a:r>
              <a:rPr lang="en-US" sz="2374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7,8%</a:t>
            </a:r>
            <a:r>
              <a:rPr lang="en-US" sz="2374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 громади (Шмуель Спектор).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9228" y="-244867"/>
            <a:ext cx="18517228" cy="12241233"/>
          </a:xfrm>
          <a:custGeom>
            <a:avLst/>
            <a:gdLst/>
            <a:ahLst/>
            <a:cxnLst/>
            <a:rect l="l" t="t" r="r" b="b"/>
            <a:pathLst>
              <a:path w="18517228" h="12241233">
                <a:moveTo>
                  <a:pt x="0" y="0"/>
                </a:moveTo>
                <a:lnTo>
                  <a:pt x="18517228" y="0"/>
                </a:lnTo>
                <a:lnTo>
                  <a:pt x="18517228" y="12241234"/>
                </a:lnTo>
                <a:lnTo>
                  <a:pt x="0" y="12241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5" b="-67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957100" y="7497434"/>
            <a:ext cx="8773309" cy="2348787"/>
            <a:chOff x="0" y="0"/>
            <a:chExt cx="11697745" cy="3131716"/>
          </a:xfrm>
        </p:grpSpPr>
        <p:sp>
          <p:nvSpPr>
            <p:cNvPr id="4" name="Freeform 4"/>
            <p:cNvSpPr/>
            <p:nvPr/>
          </p:nvSpPr>
          <p:spPr>
            <a:xfrm>
              <a:off x="42177" y="10352"/>
              <a:ext cx="11613329" cy="3111002"/>
            </a:xfrm>
            <a:custGeom>
              <a:avLst/>
              <a:gdLst/>
              <a:ahLst/>
              <a:cxnLst/>
              <a:rect l="l" t="t" r="r" b="b"/>
              <a:pathLst>
                <a:path w="11613329" h="3111002">
                  <a:moveTo>
                    <a:pt x="0" y="64750"/>
                  </a:moveTo>
                  <a:cubicBezTo>
                    <a:pt x="0" y="28985"/>
                    <a:pt x="118094" y="0"/>
                    <a:pt x="263603" y="0"/>
                  </a:cubicBezTo>
                  <a:lnTo>
                    <a:pt x="11349725" y="0"/>
                  </a:lnTo>
                  <a:cubicBezTo>
                    <a:pt x="11495234" y="0"/>
                    <a:pt x="11613329" y="28985"/>
                    <a:pt x="11613329" y="64750"/>
                  </a:cubicBezTo>
                  <a:lnTo>
                    <a:pt x="11613329" y="3046252"/>
                  </a:lnTo>
                  <a:cubicBezTo>
                    <a:pt x="11613329" y="3082017"/>
                    <a:pt x="11495234" y="3111002"/>
                    <a:pt x="11349725" y="3111002"/>
                  </a:cubicBezTo>
                  <a:lnTo>
                    <a:pt x="263603" y="3111002"/>
                  </a:lnTo>
                  <a:cubicBezTo>
                    <a:pt x="118094" y="3111002"/>
                    <a:pt x="0" y="3082017"/>
                    <a:pt x="0" y="3046252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11697682" cy="3131706"/>
            </a:xfrm>
            <a:custGeom>
              <a:avLst/>
              <a:gdLst/>
              <a:ahLst/>
              <a:cxnLst/>
              <a:rect l="l" t="t" r="r" b="b"/>
              <a:pathLst>
                <a:path w="11697682" h="3131706">
                  <a:moveTo>
                    <a:pt x="0" y="75102"/>
                  </a:moveTo>
                  <a:cubicBezTo>
                    <a:pt x="0" y="33643"/>
                    <a:pt x="136863" y="0"/>
                    <a:pt x="305780" y="0"/>
                  </a:cubicBezTo>
                  <a:lnTo>
                    <a:pt x="11391902" y="0"/>
                  </a:lnTo>
                  <a:lnTo>
                    <a:pt x="11391902" y="10352"/>
                  </a:lnTo>
                  <a:lnTo>
                    <a:pt x="11391902" y="0"/>
                  </a:lnTo>
                  <a:cubicBezTo>
                    <a:pt x="11560819" y="0"/>
                    <a:pt x="11697682" y="33643"/>
                    <a:pt x="11697682" y="75102"/>
                  </a:cubicBezTo>
                  <a:lnTo>
                    <a:pt x="11655506" y="75102"/>
                  </a:lnTo>
                  <a:lnTo>
                    <a:pt x="11697682" y="75102"/>
                  </a:lnTo>
                  <a:lnTo>
                    <a:pt x="11697682" y="3056604"/>
                  </a:lnTo>
                  <a:lnTo>
                    <a:pt x="11655506" y="3056604"/>
                  </a:lnTo>
                  <a:lnTo>
                    <a:pt x="11697682" y="3056604"/>
                  </a:lnTo>
                  <a:cubicBezTo>
                    <a:pt x="11697682" y="3098063"/>
                    <a:pt x="11560819" y="3131706"/>
                    <a:pt x="11391902" y="3131706"/>
                  </a:cubicBezTo>
                  <a:lnTo>
                    <a:pt x="11391902" y="3121354"/>
                  </a:lnTo>
                  <a:lnTo>
                    <a:pt x="11391902" y="3131706"/>
                  </a:lnTo>
                  <a:lnTo>
                    <a:pt x="305780" y="3131706"/>
                  </a:lnTo>
                  <a:lnTo>
                    <a:pt x="305780" y="3121354"/>
                  </a:lnTo>
                  <a:lnTo>
                    <a:pt x="305780" y="3131706"/>
                  </a:lnTo>
                  <a:cubicBezTo>
                    <a:pt x="136863" y="3131706"/>
                    <a:pt x="0" y="3098063"/>
                    <a:pt x="0" y="3056604"/>
                  </a:cubicBezTo>
                  <a:lnTo>
                    <a:pt x="0" y="75102"/>
                  </a:lnTo>
                  <a:lnTo>
                    <a:pt x="42177" y="75102"/>
                  </a:lnTo>
                  <a:lnTo>
                    <a:pt x="0" y="75102"/>
                  </a:lnTo>
                  <a:moveTo>
                    <a:pt x="84353" y="75102"/>
                  </a:moveTo>
                  <a:lnTo>
                    <a:pt x="84353" y="3056604"/>
                  </a:lnTo>
                  <a:lnTo>
                    <a:pt x="42177" y="3056604"/>
                  </a:lnTo>
                  <a:lnTo>
                    <a:pt x="84353" y="3056604"/>
                  </a:lnTo>
                  <a:cubicBezTo>
                    <a:pt x="84353" y="3086624"/>
                    <a:pt x="183468" y="3111002"/>
                    <a:pt x="305780" y="3111002"/>
                  </a:cubicBezTo>
                  <a:lnTo>
                    <a:pt x="11391902" y="3111002"/>
                  </a:lnTo>
                  <a:cubicBezTo>
                    <a:pt x="11514213" y="3111002"/>
                    <a:pt x="11613329" y="3086676"/>
                    <a:pt x="11613329" y="3056604"/>
                  </a:cubicBezTo>
                  <a:lnTo>
                    <a:pt x="11613329" y="75102"/>
                  </a:lnTo>
                  <a:cubicBezTo>
                    <a:pt x="11613329" y="45030"/>
                    <a:pt x="11514213" y="20703"/>
                    <a:pt x="11391902" y="20703"/>
                  </a:cubicBezTo>
                  <a:lnTo>
                    <a:pt x="305780" y="20703"/>
                  </a:lnTo>
                  <a:lnTo>
                    <a:pt x="305780" y="10352"/>
                  </a:lnTo>
                  <a:lnTo>
                    <a:pt x="305780" y="20703"/>
                  </a:lnTo>
                  <a:cubicBezTo>
                    <a:pt x="183468" y="20703"/>
                    <a:pt x="84353" y="45030"/>
                    <a:pt x="84353" y="75102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014250" y="7591490"/>
            <a:ext cx="8687584" cy="629241"/>
            <a:chOff x="0" y="0"/>
            <a:chExt cx="11583445" cy="83898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583381" cy="838922"/>
            </a:xfrm>
            <a:custGeom>
              <a:avLst/>
              <a:gdLst/>
              <a:ahLst/>
              <a:cxnLst/>
              <a:rect l="l" t="t" r="r" b="b"/>
              <a:pathLst>
                <a:path w="11583381" h="838922">
                  <a:moveTo>
                    <a:pt x="0" y="72345"/>
                  </a:moveTo>
                  <a:cubicBezTo>
                    <a:pt x="0" y="32414"/>
                    <a:pt x="73637" y="0"/>
                    <a:pt x="164349" y="0"/>
                  </a:cubicBezTo>
                  <a:lnTo>
                    <a:pt x="11419032" y="0"/>
                  </a:lnTo>
                  <a:cubicBezTo>
                    <a:pt x="11509744" y="0"/>
                    <a:pt x="11583381" y="32414"/>
                    <a:pt x="11583381" y="72345"/>
                  </a:cubicBezTo>
                  <a:lnTo>
                    <a:pt x="11583381" y="766576"/>
                  </a:lnTo>
                  <a:cubicBezTo>
                    <a:pt x="11583381" y="806507"/>
                    <a:pt x="11509744" y="838922"/>
                    <a:pt x="11419032" y="838922"/>
                  </a:cubicBezTo>
                  <a:lnTo>
                    <a:pt x="164349" y="838922"/>
                  </a:lnTo>
                  <a:cubicBezTo>
                    <a:pt x="73637" y="838922"/>
                    <a:pt x="0" y="806507"/>
                    <a:pt x="0" y="766576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</p:grpSp>
      <p:sp>
        <p:nvSpPr>
          <p:cNvPr id="8" name="Freeform 8" descr="preencoded.png"/>
          <p:cNvSpPr/>
          <p:nvPr/>
        </p:nvSpPr>
        <p:spPr>
          <a:xfrm>
            <a:off x="13175986" y="7648640"/>
            <a:ext cx="425206" cy="425206"/>
          </a:xfrm>
          <a:custGeom>
            <a:avLst/>
            <a:gdLst/>
            <a:ahLst/>
            <a:cxnLst/>
            <a:rect l="l" t="t" r="r" b="b"/>
            <a:pathLst>
              <a:path w="425206" h="425206">
                <a:moveTo>
                  <a:pt x="0" y="0"/>
                </a:moveTo>
                <a:lnTo>
                  <a:pt x="425205" y="0"/>
                </a:lnTo>
                <a:lnTo>
                  <a:pt x="425205" y="425206"/>
                </a:lnTo>
                <a:lnTo>
                  <a:pt x="0" y="4252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3333" r="-3333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938423" y="5036639"/>
            <a:ext cx="7769998" cy="2307468"/>
            <a:chOff x="0" y="0"/>
            <a:chExt cx="10359998" cy="3076625"/>
          </a:xfrm>
        </p:grpSpPr>
        <p:sp>
          <p:nvSpPr>
            <p:cNvPr id="10" name="Freeform 10"/>
            <p:cNvSpPr/>
            <p:nvPr/>
          </p:nvSpPr>
          <p:spPr>
            <a:xfrm>
              <a:off x="37353" y="10170"/>
              <a:ext cx="10285235" cy="3056275"/>
            </a:xfrm>
            <a:custGeom>
              <a:avLst/>
              <a:gdLst/>
              <a:ahLst/>
              <a:cxnLst/>
              <a:rect l="l" t="t" r="r" b="b"/>
              <a:pathLst>
                <a:path w="10285235" h="3056275">
                  <a:moveTo>
                    <a:pt x="0" y="63611"/>
                  </a:moveTo>
                  <a:cubicBezTo>
                    <a:pt x="0" y="28475"/>
                    <a:pt x="104590" y="0"/>
                    <a:pt x="233459" y="0"/>
                  </a:cubicBezTo>
                  <a:lnTo>
                    <a:pt x="10051778" y="0"/>
                  </a:lnTo>
                  <a:cubicBezTo>
                    <a:pt x="10180647" y="0"/>
                    <a:pt x="10285236" y="28475"/>
                    <a:pt x="10285236" y="63611"/>
                  </a:cubicBezTo>
                  <a:lnTo>
                    <a:pt x="10285236" y="2992664"/>
                  </a:lnTo>
                  <a:cubicBezTo>
                    <a:pt x="10285236" y="3027800"/>
                    <a:pt x="10180647" y="3056275"/>
                    <a:pt x="10051778" y="3056275"/>
                  </a:cubicBezTo>
                  <a:lnTo>
                    <a:pt x="233459" y="3056275"/>
                  </a:lnTo>
                  <a:cubicBezTo>
                    <a:pt x="104590" y="3056275"/>
                    <a:pt x="0" y="3027800"/>
                    <a:pt x="0" y="2992664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10359942" cy="3076615"/>
            </a:xfrm>
            <a:custGeom>
              <a:avLst/>
              <a:gdLst/>
              <a:ahLst/>
              <a:cxnLst/>
              <a:rect l="l" t="t" r="r" b="b"/>
              <a:pathLst>
                <a:path w="10359942" h="3076615">
                  <a:moveTo>
                    <a:pt x="0" y="73781"/>
                  </a:moveTo>
                  <a:cubicBezTo>
                    <a:pt x="0" y="33051"/>
                    <a:pt x="121211" y="0"/>
                    <a:pt x="270812" y="0"/>
                  </a:cubicBezTo>
                  <a:lnTo>
                    <a:pt x="10089131" y="0"/>
                  </a:lnTo>
                  <a:lnTo>
                    <a:pt x="10089131" y="10170"/>
                  </a:lnTo>
                  <a:lnTo>
                    <a:pt x="10089131" y="0"/>
                  </a:lnTo>
                  <a:cubicBezTo>
                    <a:pt x="10238731" y="0"/>
                    <a:pt x="10359942" y="33051"/>
                    <a:pt x="10359942" y="73781"/>
                  </a:cubicBezTo>
                  <a:lnTo>
                    <a:pt x="10322589" y="73781"/>
                  </a:lnTo>
                  <a:lnTo>
                    <a:pt x="10359942" y="73781"/>
                  </a:lnTo>
                  <a:lnTo>
                    <a:pt x="10359942" y="3002834"/>
                  </a:lnTo>
                  <a:lnTo>
                    <a:pt x="10322589" y="3002834"/>
                  </a:lnTo>
                  <a:lnTo>
                    <a:pt x="10359942" y="3002834"/>
                  </a:lnTo>
                  <a:cubicBezTo>
                    <a:pt x="10359942" y="3043563"/>
                    <a:pt x="10238731" y="3076615"/>
                    <a:pt x="10089131" y="3076615"/>
                  </a:cubicBezTo>
                  <a:lnTo>
                    <a:pt x="10089131" y="3066445"/>
                  </a:lnTo>
                  <a:lnTo>
                    <a:pt x="10089131" y="3076615"/>
                  </a:lnTo>
                  <a:lnTo>
                    <a:pt x="270812" y="3076615"/>
                  </a:lnTo>
                  <a:lnTo>
                    <a:pt x="270812" y="3066445"/>
                  </a:lnTo>
                  <a:lnTo>
                    <a:pt x="270812" y="3076615"/>
                  </a:lnTo>
                  <a:cubicBezTo>
                    <a:pt x="121211" y="3076615"/>
                    <a:pt x="0" y="3043563"/>
                    <a:pt x="0" y="3002834"/>
                  </a:cubicBezTo>
                  <a:lnTo>
                    <a:pt x="0" y="73781"/>
                  </a:lnTo>
                  <a:lnTo>
                    <a:pt x="37353" y="73781"/>
                  </a:lnTo>
                  <a:lnTo>
                    <a:pt x="0" y="73781"/>
                  </a:lnTo>
                  <a:moveTo>
                    <a:pt x="74707" y="73781"/>
                  </a:moveTo>
                  <a:lnTo>
                    <a:pt x="74707" y="3002834"/>
                  </a:lnTo>
                  <a:lnTo>
                    <a:pt x="37353" y="3002834"/>
                  </a:lnTo>
                  <a:lnTo>
                    <a:pt x="74707" y="3002834"/>
                  </a:lnTo>
                  <a:cubicBezTo>
                    <a:pt x="74707" y="3032326"/>
                    <a:pt x="162487" y="3056275"/>
                    <a:pt x="270812" y="3056275"/>
                  </a:cubicBezTo>
                  <a:lnTo>
                    <a:pt x="10089131" y="3056275"/>
                  </a:lnTo>
                  <a:cubicBezTo>
                    <a:pt x="10197455" y="3056275"/>
                    <a:pt x="10285235" y="3032377"/>
                    <a:pt x="10285235" y="3002834"/>
                  </a:cubicBezTo>
                  <a:lnTo>
                    <a:pt x="10285235" y="73781"/>
                  </a:lnTo>
                  <a:cubicBezTo>
                    <a:pt x="10285235" y="44238"/>
                    <a:pt x="10197455" y="20339"/>
                    <a:pt x="10089131" y="20339"/>
                  </a:cubicBezTo>
                  <a:lnTo>
                    <a:pt x="270812" y="20339"/>
                  </a:lnTo>
                  <a:lnTo>
                    <a:pt x="270812" y="10170"/>
                  </a:lnTo>
                  <a:lnTo>
                    <a:pt x="270812" y="20339"/>
                  </a:lnTo>
                  <a:cubicBezTo>
                    <a:pt x="162487" y="20339"/>
                    <a:pt x="74707" y="44238"/>
                    <a:pt x="74707" y="73781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995573" y="5133975"/>
            <a:ext cx="7712848" cy="496373"/>
            <a:chOff x="0" y="0"/>
            <a:chExt cx="7126552" cy="4586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126513" cy="458605"/>
            </a:xfrm>
            <a:custGeom>
              <a:avLst/>
              <a:gdLst/>
              <a:ahLst/>
              <a:cxnLst/>
              <a:rect l="l" t="t" r="r" b="b"/>
              <a:pathLst>
                <a:path w="7126513" h="458605">
                  <a:moveTo>
                    <a:pt x="0" y="39548"/>
                  </a:moveTo>
                  <a:cubicBezTo>
                    <a:pt x="0" y="17720"/>
                    <a:pt x="45304" y="0"/>
                    <a:pt x="101113" y="0"/>
                  </a:cubicBezTo>
                  <a:lnTo>
                    <a:pt x="7025400" y="0"/>
                  </a:lnTo>
                  <a:cubicBezTo>
                    <a:pt x="7081209" y="0"/>
                    <a:pt x="7126513" y="17720"/>
                    <a:pt x="7126513" y="39548"/>
                  </a:cubicBezTo>
                  <a:lnTo>
                    <a:pt x="7126513" y="419057"/>
                  </a:lnTo>
                  <a:cubicBezTo>
                    <a:pt x="7126513" y="440885"/>
                    <a:pt x="7081209" y="458605"/>
                    <a:pt x="7025400" y="458605"/>
                  </a:cubicBezTo>
                  <a:lnTo>
                    <a:pt x="101113" y="458605"/>
                  </a:lnTo>
                  <a:cubicBezTo>
                    <a:pt x="45304" y="458605"/>
                    <a:pt x="0" y="440885"/>
                    <a:pt x="0" y="419057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</p:grpSp>
      <p:sp>
        <p:nvSpPr>
          <p:cNvPr id="14" name="Freeform 14" descr="preencoded.png"/>
          <p:cNvSpPr/>
          <p:nvPr/>
        </p:nvSpPr>
        <p:spPr>
          <a:xfrm>
            <a:off x="4648920" y="5160034"/>
            <a:ext cx="425206" cy="425206"/>
          </a:xfrm>
          <a:custGeom>
            <a:avLst/>
            <a:gdLst/>
            <a:ahLst/>
            <a:cxnLst/>
            <a:rect l="l" t="t" r="r" b="b"/>
            <a:pathLst>
              <a:path w="425206" h="425206">
                <a:moveTo>
                  <a:pt x="0" y="0"/>
                </a:moveTo>
                <a:lnTo>
                  <a:pt x="425205" y="0"/>
                </a:lnTo>
                <a:lnTo>
                  <a:pt x="425205" y="425205"/>
                </a:lnTo>
                <a:lnTo>
                  <a:pt x="0" y="4252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975970" y="7497434"/>
            <a:ext cx="7732451" cy="2348787"/>
            <a:chOff x="0" y="0"/>
            <a:chExt cx="10309935" cy="3131716"/>
          </a:xfrm>
        </p:grpSpPr>
        <p:sp>
          <p:nvSpPr>
            <p:cNvPr id="16" name="Freeform 16"/>
            <p:cNvSpPr/>
            <p:nvPr/>
          </p:nvSpPr>
          <p:spPr>
            <a:xfrm>
              <a:off x="37173" y="10352"/>
              <a:ext cx="10235534" cy="3111002"/>
            </a:xfrm>
            <a:custGeom>
              <a:avLst/>
              <a:gdLst/>
              <a:ahLst/>
              <a:cxnLst/>
              <a:rect l="l" t="t" r="r" b="b"/>
              <a:pathLst>
                <a:path w="10235534" h="3111002">
                  <a:moveTo>
                    <a:pt x="0" y="64750"/>
                  </a:moveTo>
                  <a:cubicBezTo>
                    <a:pt x="0" y="28985"/>
                    <a:pt x="104084" y="0"/>
                    <a:pt x="232330" y="0"/>
                  </a:cubicBezTo>
                  <a:lnTo>
                    <a:pt x="10003204" y="0"/>
                  </a:lnTo>
                  <a:cubicBezTo>
                    <a:pt x="10131451" y="0"/>
                    <a:pt x="10235534" y="28985"/>
                    <a:pt x="10235534" y="64750"/>
                  </a:cubicBezTo>
                  <a:lnTo>
                    <a:pt x="10235534" y="3046252"/>
                  </a:lnTo>
                  <a:cubicBezTo>
                    <a:pt x="10235534" y="3082017"/>
                    <a:pt x="10131451" y="3111002"/>
                    <a:pt x="10003204" y="3111002"/>
                  </a:cubicBezTo>
                  <a:lnTo>
                    <a:pt x="232330" y="3111002"/>
                  </a:lnTo>
                  <a:cubicBezTo>
                    <a:pt x="104084" y="3111002"/>
                    <a:pt x="0" y="3082017"/>
                    <a:pt x="0" y="3046252"/>
                  </a:cubicBezTo>
                  <a:close/>
                </a:path>
              </a:pathLst>
            </a:custGeom>
            <a:solidFill>
              <a:srgbClr val="D7C6A5">
                <a:alpha val="90196"/>
              </a:srgbClr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10309879" cy="3131706"/>
            </a:xfrm>
            <a:custGeom>
              <a:avLst/>
              <a:gdLst/>
              <a:ahLst/>
              <a:cxnLst/>
              <a:rect l="l" t="t" r="r" b="b"/>
              <a:pathLst>
                <a:path w="10309879" h="3131706">
                  <a:moveTo>
                    <a:pt x="0" y="75102"/>
                  </a:moveTo>
                  <a:cubicBezTo>
                    <a:pt x="0" y="33643"/>
                    <a:pt x="120626" y="0"/>
                    <a:pt x="269503" y="0"/>
                  </a:cubicBezTo>
                  <a:lnTo>
                    <a:pt x="10040377" y="0"/>
                  </a:lnTo>
                  <a:lnTo>
                    <a:pt x="10040377" y="10352"/>
                  </a:lnTo>
                  <a:lnTo>
                    <a:pt x="10040377" y="0"/>
                  </a:lnTo>
                  <a:cubicBezTo>
                    <a:pt x="10189254" y="0"/>
                    <a:pt x="10309879" y="33643"/>
                    <a:pt x="10309879" y="75102"/>
                  </a:cubicBezTo>
                  <a:lnTo>
                    <a:pt x="10272707" y="75102"/>
                  </a:lnTo>
                  <a:lnTo>
                    <a:pt x="10309879" y="75102"/>
                  </a:lnTo>
                  <a:lnTo>
                    <a:pt x="10309879" y="3056604"/>
                  </a:lnTo>
                  <a:lnTo>
                    <a:pt x="10272707" y="3056604"/>
                  </a:lnTo>
                  <a:lnTo>
                    <a:pt x="10309879" y="3056604"/>
                  </a:lnTo>
                  <a:cubicBezTo>
                    <a:pt x="10309879" y="3098063"/>
                    <a:pt x="10189254" y="3131706"/>
                    <a:pt x="10040377" y="3131706"/>
                  </a:cubicBezTo>
                  <a:lnTo>
                    <a:pt x="10040377" y="3121354"/>
                  </a:lnTo>
                  <a:lnTo>
                    <a:pt x="10040377" y="3131706"/>
                  </a:lnTo>
                  <a:lnTo>
                    <a:pt x="269503" y="3131706"/>
                  </a:lnTo>
                  <a:lnTo>
                    <a:pt x="269503" y="3121354"/>
                  </a:lnTo>
                  <a:lnTo>
                    <a:pt x="269503" y="3131706"/>
                  </a:lnTo>
                  <a:cubicBezTo>
                    <a:pt x="120626" y="3131706"/>
                    <a:pt x="0" y="3098063"/>
                    <a:pt x="0" y="3056604"/>
                  </a:cubicBezTo>
                  <a:lnTo>
                    <a:pt x="0" y="75102"/>
                  </a:lnTo>
                  <a:lnTo>
                    <a:pt x="37173" y="75102"/>
                  </a:lnTo>
                  <a:lnTo>
                    <a:pt x="0" y="75102"/>
                  </a:lnTo>
                  <a:moveTo>
                    <a:pt x="74346" y="75102"/>
                  </a:moveTo>
                  <a:lnTo>
                    <a:pt x="74346" y="3056604"/>
                  </a:lnTo>
                  <a:lnTo>
                    <a:pt x="37173" y="3056604"/>
                  </a:lnTo>
                  <a:lnTo>
                    <a:pt x="74346" y="3056604"/>
                  </a:lnTo>
                  <a:cubicBezTo>
                    <a:pt x="74346" y="3086624"/>
                    <a:pt x="161702" y="3111002"/>
                    <a:pt x="269503" y="3111002"/>
                  </a:cubicBezTo>
                  <a:lnTo>
                    <a:pt x="10040377" y="3111002"/>
                  </a:lnTo>
                  <a:cubicBezTo>
                    <a:pt x="10148177" y="3111002"/>
                    <a:pt x="10235534" y="3086676"/>
                    <a:pt x="10235534" y="3056604"/>
                  </a:cubicBezTo>
                  <a:lnTo>
                    <a:pt x="10235534" y="75102"/>
                  </a:lnTo>
                  <a:cubicBezTo>
                    <a:pt x="10235534" y="45030"/>
                    <a:pt x="10148177" y="20703"/>
                    <a:pt x="10040377" y="20703"/>
                  </a:cubicBezTo>
                  <a:lnTo>
                    <a:pt x="269503" y="20703"/>
                  </a:lnTo>
                  <a:lnTo>
                    <a:pt x="269503" y="10352"/>
                  </a:lnTo>
                  <a:lnTo>
                    <a:pt x="269503" y="20703"/>
                  </a:lnTo>
                  <a:cubicBezTo>
                    <a:pt x="161702" y="20703"/>
                    <a:pt x="74346" y="45030"/>
                    <a:pt x="74346" y="75102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033120" y="7554584"/>
            <a:ext cx="7675301" cy="703053"/>
            <a:chOff x="0" y="0"/>
            <a:chExt cx="10233735" cy="9374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233678" cy="937330"/>
            </a:xfrm>
            <a:custGeom>
              <a:avLst/>
              <a:gdLst/>
              <a:ahLst/>
              <a:cxnLst/>
              <a:rect l="l" t="t" r="r" b="b"/>
              <a:pathLst>
                <a:path w="10233678" h="937330">
                  <a:moveTo>
                    <a:pt x="0" y="80831"/>
                  </a:moveTo>
                  <a:cubicBezTo>
                    <a:pt x="0" y="36217"/>
                    <a:pt x="65057" y="0"/>
                    <a:pt x="145199" y="0"/>
                  </a:cubicBezTo>
                  <a:lnTo>
                    <a:pt x="10088480" y="0"/>
                  </a:lnTo>
                  <a:cubicBezTo>
                    <a:pt x="10168622" y="0"/>
                    <a:pt x="10233678" y="36217"/>
                    <a:pt x="10233678" y="80831"/>
                  </a:cubicBezTo>
                  <a:lnTo>
                    <a:pt x="10233678" y="856498"/>
                  </a:lnTo>
                  <a:cubicBezTo>
                    <a:pt x="10233678" y="901113"/>
                    <a:pt x="10168622" y="937330"/>
                    <a:pt x="10088480" y="937330"/>
                  </a:cubicBezTo>
                  <a:lnTo>
                    <a:pt x="145199" y="937330"/>
                  </a:lnTo>
                  <a:cubicBezTo>
                    <a:pt x="65057" y="937330"/>
                    <a:pt x="0" y="901113"/>
                    <a:pt x="0" y="856498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</p:grpSp>
      <p:sp>
        <p:nvSpPr>
          <p:cNvPr id="20" name="Freeform 20" descr="preencoded.png"/>
          <p:cNvSpPr/>
          <p:nvPr/>
        </p:nvSpPr>
        <p:spPr>
          <a:xfrm>
            <a:off x="4606659" y="7677483"/>
            <a:ext cx="425206" cy="425206"/>
          </a:xfrm>
          <a:custGeom>
            <a:avLst/>
            <a:gdLst/>
            <a:ahLst/>
            <a:cxnLst/>
            <a:rect l="l" t="t" r="r" b="b"/>
            <a:pathLst>
              <a:path w="425206" h="425206">
                <a:moveTo>
                  <a:pt x="0" y="0"/>
                </a:moveTo>
                <a:lnTo>
                  <a:pt x="425205" y="0"/>
                </a:lnTo>
                <a:lnTo>
                  <a:pt x="425205" y="425205"/>
                </a:lnTo>
                <a:lnTo>
                  <a:pt x="0" y="4252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 t="-1111" b="-1111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92810" y="381028"/>
            <a:ext cx="7698772" cy="4503211"/>
          </a:xfrm>
          <a:custGeom>
            <a:avLst/>
            <a:gdLst/>
            <a:ahLst/>
            <a:cxnLst/>
            <a:rect l="l" t="t" r="r" b="b"/>
            <a:pathLst>
              <a:path w="7698772" h="4503211">
                <a:moveTo>
                  <a:pt x="0" y="0"/>
                </a:moveTo>
                <a:lnTo>
                  <a:pt x="7698772" y="0"/>
                </a:lnTo>
                <a:lnTo>
                  <a:pt x="7698772" y="4503211"/>
                </a:lnTo>
                <a:lnTo>
                  <a:pt x="0" y="45032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8890" b="-9306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0764990" y="1275050"/>
            <a:ext cx="5157529" cy="6148752"/>
          </a:xfrm>
          <a:custGeom>
            <a:avLst/>
            <a:gdLst/>
            <a:ahLst/>
            <a:cxnLst/>
            <a:rect l="l" t="t" r="r" b="b"/>
            <a:pathLst>
              <a:path w="5157529" h="6148752">
                <a:moveTo>
                  <a:pt x="0" y="0"/>
                </a:moveTo>
                <a:lnTo>
                  <a:pt x="5157529" y="0"/>
                </a:lnTo>
                <a:lnTo>
                  <a:pt x="5157529" y="6148752"/>
                </a:lnTo>
                <a:lnTo>
                  <a:pt x="0" y="61487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0311" b="-7583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6932480" y="545577"/>
            <a:ext cx="10797930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11"/>
              </a:lnSpc>
            </a:pPr>
            <a:r>
              <a:rPr lang="uk-UA" sz="4500" b="1" dirty="0" smtClean="0">
                <a:ln>
                  <a:solidFill>
                    <a:srgbClr val="002060"/>
                  </a:solidFill>
                </a:ln>
                <a:gradFill>
                  <a:gsLst>
                    <a:gs pos="0">
                      <a:srgbClr val="063EC0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Arturo Bold"/>
                <a:ea typeface="Arturo Bold"/>
                <a:cs typeface="Arturo Bold"/>
                <a:sym typeface="Arturo Bold"/>
              </a:rPr>
              <a:t>«Праведники народів світу»: </a:t>
            </a:r>
          </a:p>
          <a:p>
            <a:pPr algn="r">
              <a:lnSpc>
                <a:spcPts val="5612"/>
              </a:lnSpc>
            </a:pPr>
            <a:r>
              <a:rPr lang="uk-UA" sz="4500" b="1" dirty="0" smtClean="0">
                <a:ln>
                  <a:solidFill>
                    <a:srgbClr val="002060"/>
                  </a:solidFill>
                </a:ln>
                <a:gradFill>
                  <a:gsLst>
                    <a:gs pos="0">
                      <a:srgbClr val="063EC0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Arturo Bold"/>
                <a:ea typeface="Arturo Bold"/>
                <a:cs typeface="Arturo Bold"/>
                <a:sym typeface="Arturo Bold"/>
              </a:rPr>
              <a:t>гуманістичний чин</a:t>
            </a:r>
            <a:endParaRPr lang="uk-UA" sz="4500" b="1" dirty="0">
              <a:ln>
                <a:solidFill>
                  <a:srgbClr val="002060"/>
                </a:solidFill>
              </a:ln>
              <a:gradFill>
                <a:gsLst>
                  <a:gs pos="0">
                    <a:srgbClr val="063EC0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/>
              </a:gra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532164" y="8400512"/>
            <a:ext cx="5782224" cy="359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en-US" sz="2350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Родина Ващишиних (с. Селець)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187890" y="8859442"/>
            <a:ext cx="8311729" cy="797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2"/>
              </a:lnSpc>
            </a:pPr>
            <a:r>
              <a:rPr lang="en-US" sz="1787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Денис, Зінаїда та донька Єва врятували 12-річну Фейгу Фішман. Переховували в стодолі, навчили української мови та молитов. Фейга жила під іменем «Христина». У 1997 р. - звання Праведників.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79084" y="5744648"/>
            <a:ext cx="3369835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uk-UA" sz="2350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Родина Раковичів</a:t>
            </a:r>
            <a:endParaRPr lang="uk-UA" sz="2350" b="1" dirty="0">
              <a:solidFill>
                <a:srgbClr val="5B5F7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279085" y="6265576"/>
            <a:ext cx="7175843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2"/>
              </a:lnSpc>
            </a:pPr>
            <a:r>
              <a:rPr lang="uk-UA" sz="1787" b="1" dirty="0" smtClean="0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Гнат, Юстина та Олена Раковичі врятували Берка та Песю Вайнблатів. Михайло Ракович (учасник підпілля) страчений радянською владою у 1944 р.</a:t>
            </a:r>
            <a:endParaRPr lang="uk-UA" sz="1787" b="1" dirty="0">
              <a:solidFill>
                <a:srgbClr val="5B5F71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316641" y="8400513"/>
            <a:ext cx="4093559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en-US" sz="2350" b="1" dirty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Післявоєнна руйнація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79094" y="8835715"/>
            <a:ext cx="7175833" cy="53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2"/>
              </a:lnSpc>
            </a:pPr>
            <a:r>
              <a:rPr lang="en-US" sz="1787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У Великій синагозі - кінотеатр, в інших - клуб та майстерні. До 1950-х - таємні молитви в домі Єшуа Фішмана.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24888" y="3486063"/>
            <a:ext cx="7388746" cy="1160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Відвідання Ващишиними Меморіального комплексу історії Голокосту «Яд Вашем».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29 квітня 1997 р.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Фото з сайту Меморіального комплексу історії Голокосту «Яд Вашем»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187890" y="6394896"/>
            <a:ext cx="8586409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8"/>
              </a:lnSpc>
              <a:spcBef>
                <a:spcPct val="0"/>
              </a:spcBef>
            </a:pPr>
            <a:r>
              <a:rPr lang="uk-UA" sz="1800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Церемонія нагородження сім’ї Ващишиних почесним званням «Праведник народів світу». 29 квітня 1997 р.</a:t>
            </a:r>
          </a:p>
          <a:p>
            <a:pPr algn="ctr">
              <a:lnSpc>
                <a:spcPts val="2178"/>
              </a:lnSpc>
              <a:spcBef>
                <a:spcPct val="0"/>
              </a:spcBef>
            </a:pPr>
            <a:r>
              <a:rPr lang="uk-UA" sz="1800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Фото з сайту Меморіального комплексу </a:t>
            </a:r>
          </a:p>
          <a:p>
            <a:pPr algn="ctr">
              <a:lnSpc>
                <a:spcPts val="2178"/>
              </a:lnSpc>
              <a:spcBef>
                <a:spcPct val="0"/>
              </a:spcBef>
            </a:pPr>
            <a:r>
              <a:rPr lang="uk-UA" sz="1800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історії Голокосту «Яд Вашем»</a:t>
            </a:r>
            <a:endParaRPr lang="uk-UA" sz="1800" b="1" dirty="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60083"/>
            <a:ext cx="18288000" cy="12252960"/>
          </a:xfrm>
          <a:custGeom>
            <a:avLst/>
            <a:gdLst/>
            <a:ahLst/>
            <a:cxnLst/>
            <a:rect l="l" t="t" r="r" b="b"/>
            <a:pathLst>
              <a:path w="18288000" h="12252960">
                <a:moveTo>
                  <a:pt x="0" y="0"/>
                </a:moveTo>
                <a:lnTo>
                  <a:pt x="18288000" y="0"/>
                </a:lnTo>
                <a:lnTo>
                  <a:pt x="18288000" y="12252960"/>
                </a:lnTo>
                <a:lnTo>
                  <a:pt x="0" y="122529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 descr="preencoded.png"/>
          <p:cNvSpPr/>
          <p:nvPr/>
        </p:nvSpPr>
        <p:spPr>
          <a:xfrm>
            <a:off x="5187862" y="7617085"/>
            <a:ext cx="302714" cy="302714"/>
          </a:xfrm>
          <a:custGeom>
            <a:avLst/>
            <a:gdLst/>
            <a:ahLst/>
            <a:cxnLst/>
            <a:rect l="l" t="t" r="r" b="b"/>
            <a:pathLst>
              <a:path w="302714" h="302714">
                <a:moveTo>
                  <a:pt x="0" y="0"/>
                </a:moveTo>
                <a:lnTo>
                  <a:pt x="302714" y="0"/>
                </a:lnTo>
                <a:lnTo>
                  <a:pt x="302714" y="302714"/>
                </a:lnTo>
                <a:lnTo>
                  <a:pt x="0" y="3027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9373" r="-9376"/>
            </a:stretch>
          </a:blipFill>
        </p:spPr>
      </p:sp>
      <p:sp>
        <p:nvSpPr>
          <p:cNvPr id="4" name="Freeform 4" descr="preencoded.png"/>
          <p:cNvSpPr/>
          <p:nvPr/>
        </p:nvSpPr>
        <p:spPr>
          <a:xfrm>
            <a:off x="5224462" y="8969082"/>
            <a:ext cx="302714" cy="302714"/>
          </a:xfrm>
          <a:custGeom>
            <a:avLst/>
            <a:gdLst/>
            <a:ahLst/>
            <a:cxnLst/>
            <a:rect l="l" t="t" r="r" b="b"/>
            <a:pathLst>
              <a:path w="302714" h="302714">
                <a:moveTo>
                  <a:pt x="0" y="0"/>
                </a:moveTo>
                <a:lnTo>
                  <a:pt x="302715" y="0"/>
                </a:lnTo>
                <a:lnTo>
                  <a:pt x="302715" y="302714"/>
                </a:lnTo>
                <a:lnTo>
                  <a:pt x="0" y="3027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9373" r="-9376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1805379"/>
            <a:ext cx="6525114" cy="3525845"/>
          </a:xfrm>
          <a:custGeom>
            <a:avLst/>
            <a:gdLst/>
            <a:ahLst/>
            <a:cxnLst/>
            <a:rect l="l" t="t" r="r" b="b"/>
            <a:pathLst>
              <a:path w="6525114" h="3525845">
                <a:moveTo>
                  <a:pt x="0" y="0"/>
                </a:moveTo>
                <a:lnTo>
                  <a:pt x="6525114" y="0"/>
                </a:lnTo>
                <a:lnTo>
                  <a:pt x="6525114" y="3525845"/>
                </a:lnTo>
                <a:lnTo>
                  <a:pt x="0" y="35258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961" b="-796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906481" y="2009015"/>
            <a:ext cx="3471197" cy="5206795"/>
          </a:xfrm>
          <a:custGeom>
            <a:avLst/>
            <a:gdLst/>
            <a:ahLst/>
            <a:cxnLst/>
            <a:rect l="l" t="t" r="r" b="b"/>
            <a:pathLst>
              <a:path w="3471197" h="5206795">
                <a:moveTo>
                  <a:pt x="0" y="0"/>
                </a:moveTo>
                <a:lnTo>
                  <a:pt x="3471197" y="0"/>
                </a:lnTo>
                <a:lnTo>
                  <a:pt x="3471197" y="5206795"/>
                </a:lnTo>
                <a:lnTo>
                  <a:pt x="0" y="52067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606278" y="2291310"/>
            <a:ext cx="4331832" cy="3231957"/>
          </a:xfrm>
          <a:custGeom>
            <a:avLst/>
            <a:gdLst/>
            <a:ahLst/>
            <a:cxnLst/>
            <a:rect l="l" t="t" r="r" b="b"/>
            <a:pathLst>
              <a:path w="4331832" h="3231957">
                <a:moveTo>
                  <a:pt x="0" y="0"/>
                </a:moveTo>
                <a:lnTo>
                  <a:pt x="4331832" y="0"/>
                </a:lnTo>
                <a:lnTo>
                  <a:pt x="4331832" y="3231956"/>
                </a:lnTo>
                <a:lnTo>
                  <a:pt x="0" y="32319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519" b="-151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170206" y="2209579"/>
            <a:ext cx="3133454" cy="3987628"/>
          </a:xfrm>
          <a:custGeom>
            <a:avLst/>
            <a:gdLst/>
            <a:ahLst/>
            <a:cxnLst/>
            <a:rect l="l" t="t" r="r" b="b"/>
            <a:pathLst>
              <a:path w="3133454" h="3987628">
                <a:moveTo>
                  <a:pt x="0" y="0"/>
                </a:moveTo>
                <a:lnTo>
                  <a:pt x="3133454" y="0"/>
                </a:lnTo>
                <a:lnTo>
                  <a:pt x="3133454" y="3987628"/>
                </a:lnTo>
                <a:lnTo>
                  <a:pt x="0" y="39876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386" b="-2386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170206" y="6299372"/>
            <a:ext cx="3133454" cy="3987628"/>
          </a:xfrm>
          <a:custGeom>
            <a:avLst/>
            <a:gdLst/>
            <a:ahLst/>
            <a:cxnLst/>
            <a:rect l="l" t="t" r="r" b="b"/>
            <a:pathLst>
              <a:path w="3133454" h="3987628">
                <a:moveTo>
                  <a:pt x="0" y="0"/>
                </a:moveTo>
                <a:lnTo>
                  <a:pt x="3133454" y="0"/>
                </a:lnTo>
                <a:lnTo>
                  <a:pt x="3133454" y="3987628"/>
                </a:lnTo>
                <a:lnTo>
                  <a:pt x="0" y="39876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386" b="-238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606278" y="5914311"/>
            <a:ext cx="4331832" cy="2887183"/>
          </a:xfrm>
          <a:custGeom>
            <a:avLst/>
            <a:gdLst/>
            <a:ahLst/>
            <a:cxnLst/>
            <a:rect l="l" t="t" r="r" b="b"/>
            <a:pathLst>
              <a:path w="4331832" h="2887183">
                <a:moveTo>
                  <a:pt x="0" y="0"/>
                </a:moveTo>
                <a:lnTo>
                  <a:pt x="4331832" y="0"/>
                </a:lnTo>
                <a:lnTo>
                  <a:pt x="4331832" y="2887182"/>
                </a:lnTo>
                <a:lnTo>
                  <a:pt x="0" y="28871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0" y="5564350"/>
            <a:ext cx="6581806" cy="4408183"/>
          </a:xfrm>
          <a:custGeom>
            <a:avLst/>
            <a:gdLst/>
            <a:ahLst/>
            <a:cxnLst/>
            <a:rect l="l" t="t" r="r" b="b"/>
            <a:pathLst>
              <a:path w="6581806" h="4408183">
                <a:moveTo>
                  <a:pt x="0" y="0"/>
                </a:moveTo>
                <a:lnTo>
                  <a:pt x="6581806" y="0"/>
                </a:lnTo>
                <a:lnTo>
                  <a:pt x="6581806" y="4408183"/>
                </a:lnTo>
                <a:lnTo>
                  <a:pt x="0" y="44081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51859" r="-7063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94657" y="532839"/>
            <a:ext cx="13928084" cy="127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5"/>
              </a:lnSpc>
            </a:pPr>
            <a:r>
              <a:rPr lang="en-US" sz="4500" b="1">
                <a:gradFill>
                  <a:gsLst>
                    <a:gs pos="0">
                      <a:srgbClr val="7425E3">
                        <a:alpha val="100000"/>
                      </a:srgbClr>
                    </a:gs>
                    <a:gs pos="50000">
                      <a:srgbClr val="1FEBFF">
                        <a:alpha val="100000"/>
                      </a:srgbClr>
                    </a:gs>
                    <a:gs pos="100000">
                      <a:srgbClr val="33B014">
                        <a:alpha val="100000"/>
                      </a:srgbClr>
                    </a:gs>
                  </a:gsLst>
                  <a:lin ang="18900000"/>
                </a:gradFill>
                <a:latin typeface="Arturo Bold"/>
                <a:ea typeface="Arturo Bold"/>
                <a:cs typeface="Arturo Bold"/>
                <a:sym typeface="Arturo Bold"/>
              </a:rPr>
              <a:t>Взаємодія культур: від співіснування до взаємопроникнення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38295" y="1250843"/>
            <a:ext cx="10205297" cy="977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9"/>
              </a:lnSpc>
            </a:pPr>
            <a:r>
              <a:rPr lang="en-US" sz="2499" b="1" dirty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Дубровиця - </a:t>
            </a:r>
            <a:r>
              <a:rPr lang="uk-UA" sz="2499" b="1" dirty="0" smtClean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приклад не просто співіснування, а глибокого взаємопроникнення культур через працю, освіту, віру та людські стосунки</a:t>
            </a:r>
            <a:endParaRPr lang="uk-UA" sz="2499" b="1" dirty="0">
              <a:solidFill>
                <a:srgbClr val="5B5F7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330482" y="7336515"/>
            <a:ext cx="3648691" cy="513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56"/>
              </a:lnSpc>
            </a:pPr>
            <a:r>
              <a:rPr lang="en-US" sz="1937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Економічна взаємозалежність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648481" y="7883772"/>
            <a:ext cx="3316808" cy="818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78"/>
              </a:lnSpc>
            </a:pPr>
            <a:r>
              <a:rPr lang="en-US" sz="1562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Євреї - торгівля та ремесла; українці - сільське господарство; поляки - адміністрація та освіта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73462" y="8811627"/>
            <a:ext cx="3884379" cy="513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6"/>
              </a:lnSpc>
            </a:pPr>
            <a:r>
              <a:rPr lang="en-US" sz="1937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Міжконфесійна толерантність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73462" y="9326711"/>
            <a:ext cx="3505903" cy="61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8"/>
              </a:lnSpc>
            </a:pPr>
            <a:r>
              <a:rPr lang="en-US" sz="1562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Меценатство Плятера, багатомовність, спільні свята та ярмарки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945706" y="8935462"/>
            <a:ext cx="316987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56"/>
              </a:lnSpc>
            </a:pPr>
            <a:r>
              <a:rPr lang="en-US" sz="1937" b="1" dirty="0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Моральний орієнтир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45706" y="9327330"/>
            <a:ext cx="3866998" cy="61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8"/>
              </a:lnSpc>
            </a:pPr>
            <a:r>
              <a:rPr lang="en-US" sz="1562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Порятунок євреїв українськими родинами - свідчення глибоких моральних зв'язків між громадами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92512" y="6665684"/>
            <a:ext cx="3385388" cy="550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8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Дубровицькі пані «за Польщі», 1930-ті роки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30163" y="4838248"/>
            <a:ext cx="5628844" cy="550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8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 Дубровиця, Ринкова площа, піарський колегіум (1901–1929 рр.)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721317" y="5518041"/>
            <a:ext cx="4216793" cy="450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4"/>
              </a:lnSpc>
            </a:pPr>
            <a:r>
              <a:rPr lang="en-US" sz="1800">
                <a:solidFill>
                  <a:srgbClr val="000000"/>
                </a:solidFill>
                <a:latin typeface="Arturo"/>
                <a:ea typeface="Arturo"/>
                <a:cs typeface="Arturo"/>
                <a:sym typeface="Arturo"/>
              </a:rPr>
              <a:t>Правління і працівники міського банку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223975" y="5849347"/>
            <a:ext cx="2936952" cy="30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8"/>
              </a:lnSpc>
              <a:spcBef>
                <a:spcPct val="0"/>
              </a:spcBef>
            </a:pPr>
            <a:r>
              <a:rPr lang="en-US" sz="1924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Юліанія Гольшанська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003204" y="9874041"/>
            <a:ext cx="3378495" cy="30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8"/>
              </a:lnSpc>
              <a:spcBef>
                <a:spcPct val="0"/>
              </a:spcBef>
            </a:pPr>
            <a:r>
              <a:rPr lang="en-US" sz="1924">
                <a:solidFill>
                  <a:srgbClr val="FFFFFF"/>
                </a:solidFill>
                <a:latin typeface="Arturo"/>
                <a:ea typeface="Arturo"/>
                <a:cs typeface="Arturo"/>
                <a:sym typeface="Arturo"/>
              </a:rPr>
              <a:t>Анастасія Гольшанська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0132" y="9671051"/>
            <a:ext cx="5628844" cy="273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8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 Дубровиця. Площа Злагоди. 2025 рік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505096" y="8349484"/>
            <a:ext cx="3385388" cy="452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46"/>
              </a:lnSpc>
            </a:pPr>
            <a:r>
              <a:rPr lang="en-US" sz="1800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Дубровицький ліцей,</a:t>
            </a:r>
          </a:p>
          <a:p>
            <a:pPr algn="r">
              <a:lnSpc>
                <a:spcPts val="1746"/>
              </a:lnSpc>
            </a:pPr>
            <a:r>
              <a:rPr lang="en-US" sz="1800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1 вересня 2025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60083"/>
            <a:ext cx="18288000" cy="12252960"/>
          </a:xfrm>
          <a:custGeom>
            <a:avLst/>
            <a:gdLst/>
            <a:ahLst/>
            <a:cxnLst/>
            <a:rect l="l" t="t" r="r" b="b"/>
            <a:pathLst>
              <a:path w="18288000" h="12252960">
                <a:moveTo>
                  <a:pt x="0" y="0"/>
                </a:moveTo>
                <a:lnTo>
                  <a:pt x="18288000" y="0"/>
                </a:lnTo>
                <a:lnTo>
                  <a:pt x="18288000" y="12252960"/>
                </a:lnTo>
                <a:lnTo>
                  <a:pt x="0" y="122529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63074" y="8901855"/>
            <a:ext cx="584641" cy="454971"/>
            <a:chOff x="0" y="0"/>
            <a:chExt cx="779521" cy="606628"/>
          </a:xfrm>
        </p:grpSpPr>
        <p:sp>
          <p:nvSpPr>
            <p:cNvPr id="4" name="Freeform 4"/>
            <p:cNvSpPr/>
            <p:nvPr/>
          </p:nvSpPr>
          <p:spPr>
            <a:xfrm>
              <a:off x="8160" y="6350"/>
              <a:ext cx="763104" cy="593852"/>
            </a:xfrm>
            <a:custGeom>
              <a:avLst/>
              <a:gdLst/>
              <a:ahLst/>
              <a:cxnLst/>
              <a:rect l="l" t="t" r="r" b="b"/>
              <a:pathLst>
                <a:path w="763104" h="593852">
                  <a:moveTo>
                    <a:pt x="0" y="110871"/>
                  </a:moveTo>
                  <a:cubicBezTo>
                    <a:pt x="0" y="49657"/>
                    <a:pt x="63809" y="0"/>
                    <a:pt x="142470" y="0"/>
                  </a:cubicBezTo>
                  <a:lnTo>
                    <a:pt x="620634" y="0"/>
                  </a:lnTo>
                  <a:cubicBezTo>
                    <a:pt x="699294" y="0"/>
                    <a:pt x="763104" y="49657"/>
                    <a:pt x="763104" y="110871"/>
                  </a:cubicBezTo>
                  <a:lnTo>
                    <a:pt x="763104" y="482981"/>
                  </a:lnTo>
                  <a:cubicBezTo>
                    <a:pt x="763104" y="544195"/>
                    <a:pt x="699294" y="593852"/>
                    <a:pt x="620634" y="593852"/>
                  </a:cubicBezTo>
                  <a:lnTo>
                    <a:pt x="142470" y="593852"/>
                  </a:lnTo>
                  <a:cubicBezTo>
                    <a:pt x="63809" y="593979"/>
                    <a:pt x="0" y="544322"/>
                    <a:pt x="0" y="482981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79424" cy="606552"/>
            </a:xfrm>
            <a:custGeom>
              <a:avLst/>
              <a:gdLst/>
              <a:ahLst/>
              <a:cxnLst/>
              <a:rect l="l" t="t" r="r" b="b"/>
              <a:pathLst>
                <a:path w="779424" h="606552">
                  <a:moveTo>
                    <a:pt x="0" y="117221"/>
                  </a:moveTo>
                  <a:cubicBezTo>
                    <a:pt x="0" y="52451"/>
                    <a:pt x="67400" y="0"/>
                    <a:pt x="150630" y="0"/>
                  </a:cubicBezTo>
                  <a:lnTo>
                    <a:pt x="628794" y="0"/>
                  </a:lnTo>
                  <a:lnTo>
                    <a:pt x="628794" y="6350"/>
                  </a:lnTo>
                  <a:lnTo>
                    <a:pt x="628794" y="0"/>
                  </a:lnTo>
                  <a:lnTo>
                    <a:pt x="628794" y="6350"/>
                  </a:lnTo>
                  <a:lnTo>
                    <a:pt x="628794" y="0"/>
                  </a:lnTo>
                  <a:cubicBezTo>
                    <a:pt x="712024" y="0"/>
                    <a:pt x="779424" y="52451"/>
                    <a:pt x="779424" y="117221"/>
                  </a:cubicBezTo>
                  <a:lnTo>
                    <a:pt x="779424" y="489331"/>
                  </a:lnTo>
                  <a:lnTo>
                    <a:pt x="771264" y="489331"/>
                  </a:lnTo>
                  <a:lnTo>
                    <a:pt x="779424" y="489331"/>
                  </a:lnTo>
                  <a:cubicBezTo>
                    <a:pt x="779424" y="554101"/>
                    <a:pt x="712024" y="606552"/>
                    <a:pt x="628794" y="606552"/>
                  </a:cubicBezTo>
                  <a:lnTo>
                    <a:pt x="628794" y="600202"/>
                  </a:lnTo>
                  <a:lnTo>
                    <a:pt x="628794" y="606552"/>
                  </a:lnTo>
                  <a:lnTo>
                    <a:pt x="150630" y="606552"/>
                  </a:lnTo>
                  <a:lnTo>
                    <a:pt x="150630" y="600202"/>
                  </a:lnTo>
                  <a:lnTo>
                    <a:pt x="150630" y="606552"/>
                  </a:lnTo>
                  <a:cubicBezTo>
                    <a:pt x="67400" y="606679"/>
                    <a:pt x="0" y="554101"/>
                    <a:pt x="0" y="489331"/>
                  </a:cubicBezTo>
                  <a:lnTo>
                    <a:pt x="0" y="117221"/>
                  </a:lnTo>
                  <a:lnTo>
                    <a:pt x="8160" y="117221"/>
                  </a:lnTo>
                  <a:lnTo>
                    <a:pt x="0" y="117221"/>
                  </a:lnTo>
                  <a:moveTo>
                    <a:pt x="16320" y="117221"/>
                  </a:moveTo>
                  <a:lnTo>
                    <a:pt x="16320" y="489331"/>
                  </a:lnTo>
                  <a:lnTo>
                    <a:pt x="8160" y="489331"/>
                  </a:lnTo>
                  <a:lnTo>
                    <a:pt x="16320" y="489331"/>
                  </a:lnTo>
                  <a:cubicBezTo>
                    <a:pt x="16320" y="547116"/>
                    <a:pt x="76376" y="593852"/>
                    <a:pt x="150630" y="593852"/>
                  </a:cubicBezTo>
                  <a:lnTo>
                    <a:pt x="628794" y="593852"/>
                  </a:lnTo>
                  <a:cubicBezTo>
                    <a:pt x="703048" y="593852"/>
                    <a:pt x="763104" y="547116"/>
                    <a:pt x="763104" y="489331"/>
                  </a:cubicBezTo>
                  <a:lnTo>
                    <a:pt x="763104" y="117221"/>
                  </a:lnTo>
                  <a:lnTo>
                    <a:pt x="771264" y="117221"/>
                  </a:lnTo>
                  <a:lnTo>
                    <a:pt x="763104" y="117221"/>
                  </a:lnTo>
                  <a:cubicBezTo>
                    <a:pt x="763267" y="59436"/>
                    <a:pt x="703048" y="12700"/>
                    <a:pt x="628794" y="12700"/>
                  </a:cubicBezTo>
                  <a:lnTo>
                    <a:pt x="150630" y="12700"/>
                  </a:lnTo>
                  <a:lnTo>
                    <a:pt x="150630" y="6350"/>
                  </a:lnTo>
                  <a:lnTo>
                    <a:pt x="150630" y="12700"/>
                  </a:lnTo>
                  <a:cubicBezTo>
                    <a:pt x="76376" y="12700"/>
                    <a:pt x="16320" y="59436"/>
                    <a:pt x="16320" y="117221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288994" y="8901855"/>
            <a:ext cx="584641" cy="454971"/>
            <a:chOff x="0" y="0"/>
            <a:chExt cx="779521" cy="606628"/>
          </a:xfrm>
        </p:grpSpPr>
        <p:sp>
          <p:nvSpPr>
            <p:cNvPr id="7" name="Freeform 7"/>
            <p:cNvSpPr/>
            <p:nvPr/>
          </p:nvSpPr>
          <p:spPr>
            <a:xfrm>
              <a:off x="8160" y="6350"/>
              <a:ext cx="763104" cy="593852"/>
            </a:xfrm>
            <a:custGeom>
              <a:avLst/>
              <a:gdLst/>
              <a:ahLst/>
              <a:cxnLst/>
              <a:rect l="l" t="t" r="r" b="b"/>
              <a:pathLst>
                <a:path w="763104" h="593852">
                  <a:moveTo>
                    <a:pt x="0" y="110871"/>
                  </a:moveTo>
                  <a:cubicBezTo>
                    <a:pt x="0" y="49657"/>
                    <a:pt x="63809" y="0"/>
                    <a:pt x="142470" y="0"/>
                  </a:cubicBezTo>
                  <a:lnTo>
                    <a:pt x="620634" y="0"/>
                  </a:lnTo>
                  <a:cubicBezTo>
                    <a:pt x="699294" y="0"/>
                    <a:pt x="763104" y="49657"/>
                    <a:pt x="763104" y="110871"/>
                  </a:cubicBezTo>
                  <a:lnTo>
                    <a:pt x="763104" y="482981"/>
                  </a:lnTo>
                  <a:cubicBezTo>
                    <a:pt x="763104" y="544195"/>
                    <a:pt x="699294" y="593852"/>
                    <a:pt x="620634" y="593852"/>
                  </a:cubicBezTo>
                  <a:lnTo>
                    <a:pt x="142470" y="593852"/>
                  </a:lnTo>
                  <a:cubicBezTo>
                    <a:pt x="63809" y="593979"/>
                    <a:pt x="0" y="544322"/>
                    <a:pt x="0" y="482981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779424" cy="606552"/>
            </a:xfrm>
            <a:custGeom>
              <a:avLst/>
              <a:gdLst/>
              <a:ahLst/>
              <a:cxnLst/>
              <a:rect l="l" t="t" r="r" b="b"/>
              <a:pathLst>
                <a:path w="779424" h="606552">
                  <a:moveTo>
                    <a:pt x="0" y="117221"/>
                  </a:moveTo>
                  <a:cubicBezTo>
                    <a:pt x="0" y="52451"/>
                    <a:pt x="67400" y="0"/>
                    <a:pt x="150630" y="0"/>
                  </a:cubicBezTo>
                  <a:lnTo>
                    <a:pt x="628794" y="0"/>
                  </a:lnTo>
                  <a:lnTo>
                    <a:pt x="628794" y="6350"/>
                  </a:lnTo>
                  <a:lnTo>
                    <a:pt x="628794" y="0"/>
                  </a:lnTo>
                  <a:lnTo>
                    <a:pt x="628794" y="6350"/>
                  </a:lnTo>
                  <a:lnTo>
                    <a:pt x="628794" y="0"/>
                  </a:lnTo>
                  <a:cubicBezTo>
                    <a:pt x="712024" y="0"/>
                    <a:pt x="779424" y="52451"/>
                    <a:pt x="779424" y="117221"/>
                  </a:cubicBezTo>
                  <a:lnTo>
                    <a:pt x="779424" y="489331"/>
                  </a:lnTo>
                  <a:lnTo>
                    <a:pt x="771264" y="489331"/>
                  </a:lnTo>
                  <a:lnTo>
                    <a:pt x="779424" y="489331"/>
                  </a:lnTo>
                  <a:cubicBezTo>
                    <a:pt x="779424" y="554101"/>
                    <a:pt x="712024" y="606552"/>
                    <a:pt x="628794" y="606552"/>
                  </a:cubicBezTo>
                  <a:lnTo>
                    <a:pt x="628794" y="600202"/>
                  </a:lnTo>
                  <a:lnTo>
                    <a:pt x="628794" y="606552"/>
                  </a:lnTo>
                  <a:lnTo>
                    <a:pt x="150630" y="606552"/>
                  </a:lnTo>
                  <a:lnTo>
                    <a:pt x="150630" y="600202"/>
                  </a:lnTo>
                  <a:lnTo>
                    <a:pt x="150630" y="606552"/>
                  </a:lnTo>
                  <a:cubicBezTo>
                    <a:pt x="67400" y="606679"/>
                    <a:pt x="0" y="554101"/>
                    <a:pt x="0" y="489331"/>
                  </a:cubicBezTo>
                  <a:lnTo>
                    <a:pt x="0" y="117221"/>
                  </a:lnTo>
                  <a:lnTo>
                    <a:pt x="8160" y="117221"/>
                  </a:lnTo>
                  <a:lnTo>
                    <a:pt x="0" y="117221"/>
                  </a:lnTo>
                  <a:moveTo>
                    <a:pt x="16320" y="117221"/>
                  </a:moveTo>
                  <a:lnTo>
                    <a:pt x="16320" y="489331"/>
                  </a:lnTo>
                  <a:lnTo>
                    <a:pt x="8160" y="489331"/>
                  </a:lnTo>
                  <a:lnTo>
                    <a:pt x="16320" y="489331"/>
                  </a:lnTo>
                  <a:cubicBezTo>
                    <a:pt x="16320" y="547116"/>
                    <a:pt x="76376" y="593852"/>
                    <a:pt x="150630" y="593852"/>
                  </a:cubicBezTo>
                  <a:lnTo>
                    <a:pt x="628794" y="593852"/>
                  </a:lnTo>
                  <a:cubicBezTo>
                    <a:pt x="703048" y="593852"/>
                    <a:pt x="763104" y="547116"/>
                    <a:pt x="763104" y="489331"/>
                  </a:cubicBezTo>
                  <a:lnTo>
                    <a:pt x="763104" y="117221"/>
                  </a:lnTo>
                  <a:lnTo>
                    <a:pt x="771264" y="117221"/>
                  </a:lnTo>
                  <a:lnTo>
                    <a:pt x="763104" y="117221"/>
                  </a:lnTo>
                  <a:cubicBezTo>
                    <a:pt x="763267" y="59436"/>
                    <a:pt x="703048" y="12700"/>
                    <a:pt x="628794" y="12700"/>
                  </a:cubicBezTo>
                  <a:lnTo>
                    <a:pt x="150630" y="12700"/>
                  </a:lnTo>
                  <a:lnTo>
                    <a:pt x="150630" y="6350"/>
                  </a:lnTo>
                  <a:lnTo>
                    <a:pt x="150630" y="12700"/>
                  </a:lnTo>
                  <a:cubicBezTo>
                    <a:pt x="76376" y="12700"/>
                    <a:pt x="16320" y="59436"/>
                    <a:pt x="16320" y="117221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2214926" y="8901855"/>
            <a:ext cx="584641" cy="454971"/>
            <a:chOff x="0" y="0"/>
            <a:chExt cx="779521" cy="606628"/>
          </a:xfrm>
        </p:grpSpPr>
        <p:sp>
          <p:nvSpPr>
            <p:cNvPr id="10" name="Freeform 10"/>
            <p:cNvSpPr/>
            <p:nvPr/>
          </p:nvSpPr>
          <p:spPr>
            <a:xfrm>
              <a:off x="8160" y="6350"/>
              <a:ext cx="763104" cy="593852"/>
            </a:xfrm>
            <a:custGeom>
              <a:avLst/>
              <a:gdLst/>
              <a:ahLst/>
              <a:cxnLst/>
              <a:rect l="l" t="t" r="r" b="b"/>
              <a:pathLst>
                <a:path w="763104" h="593852">
                  <a:moveTo>
                    <a:pt x="0" y="110871"/>
                  </a:moveTo>
                  <a:cubicBezTo>
                    <a:pt x="0" y="49657"/>
                    <a:pt x="63809" y="0"/>
                    <a:pt x="142470" y="0"/>
                  </a:cubicBezTo>
                  <a:lnTo>
                    <a:pt x="620634" y="0"/>
                  </a:lnTo>
                  <a:cubicBezTo>
                    <a:pt x="699294" y="0"/>
                    <a:pt x="763104" y="49657"/>
                    <a:pt x="763104" y="110871"/>
                  </a:cubicBezTo>
                  <a:lnTo>
                    <a:pt x="763104" y="482981"/>
                  </a:lnTo>
                  <a:cubicBezTo>
                    <a:pt x="763104" y="544195"/>
                    <a:pt x="699294" y="593852"/>
                    <a:pt x="620634" y="593852"/>
                  </a:cubicBezTo>
                  <a:lnTo>
                    <a:pt x="142470" y="593852"/>
                  </a:lnTo>
                  <a:cubicBezTo>
                    <a:pt x="63809" y="593979"/>
                    <a:pt x="0" y="544322"/>
                    <a:pt x="0" y="482981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779424" cy="606552"/>
            </a:xfrm>
            <a:custGeom>
              <a:avLst/>
              <a:gdLst/>
              <a:ahLst/>
              <a:cxnLst/>
              <a:rect l="l" t="t" r="r" b="b"/>
              <a:pathLst>
                <a:path w="779424" h="606552">
                  <a:moveTo>
                    <a:pt x="0" y="117221"/>
                  </a:moveTo>
                  <a:cubicBezTo>
                    <a:pt x="0" y="52451"/>
                    <a:pt x="67400" y="0"/>
                    <a:pt x="150630" y="0"/>
                  </a:cubicBezTo>
                  <a:lnTo>
                    <a:pt x="628794" y="0"/>
                  </a:lnTo>
                  <a:lnTo>
                    <a:pt x="628794" y="6350"/>
                  </a:lnTo>
                  <a:lnTo>
                    <a:pt x="628794" y="0"/>
                  </a:lnTo>
                  <a:lnTo>
                    <a:pt x="628794" y="6350"/>
                  </a:lnTo>
                  <a:lnTo>
                    <a:pt x="628794" y="0"/>
                  </a:lnTo>
                  <a:cubicBezTo>
                    <a:pt x="712024" y="0"/>
                    <a:pt x="779424" y="52451"/>
                    <a:pt x="779424" y="117221"/>
                  </a:cubicBezTo>
                  <a:lnTo>
                    <a:pt x="779424" y="489331"/>
                  </a:lnTo>
                  <a:lnTo>
                    <a:pt x="771264" y="489331"/>
                  </a:lnTo>
                  <a:lnTo>
                    <a:pt x="779424" y="489331"/>
                  </a:lnTo>
                  <a:cubicBezTo>
                    <a:pt x="779424" y="554101"/>
                    <a:pt x="712024" y="606552"/>
                    <a:pt x="628794" y="606552"/>
                  </a:cubicBezTo>
                  <a:lnTo>
                    <a:pt x="628794" y="600202"/>
                  </a:lnTo>
                  <a:lnTo>
                    <a:pt x="628794" y="606552"/>
                  </a:lnTo>
                  <a:lnTo>
                    <a:pt x="150630" y="606552"/>
                  </a:lnTo>
                  <a:lnTo>
                    <a:pt x="150630" y="600202"/>
                  </a:lnTo>
                  <a:lnTo>
                    <a:pt x="150630" y="606552"/>
                  </a:lnTo>
                  <a:cubicBezTo>
                    <a:pt x="67400" y="606679"/>
                    <a:pt x="0" y="554101"/>
                    <a:pt x="0" y="489331"/>
                  </a:cubicBezTo>
                  <a:lnTo>
                    <a:pt x="0" y="117221"/>
                  </a:lnTo>
                  <a:lnTo>
                    <a:pt x="8160" y="117221"/>
                  </a:lnTo>
                  <a:lnTo>
                    <a:pt x="0" y="117221"/>
                  </a:lnTo>
                  <a:moveTo>
                    <a:pt x="16320" y="117221"/>
                  </a:moveTo>
                  <a:lnTo>
                    <a:pt x="16320" y="489331"/>
                  </a:lnTo>
                  <a:lnTo>
                    <a:pt x="8160" y="489331"/>
                  </a:lnTo>
                  <a:lnTo>
                    <a:pt x="16320" y="489331"/>
                  </a:lnTo>
                  <a:cubicBezTo>
                    <a:pt x="16320" y="547116"/>
                    <a:pt x="76376" y="593852"/>
                    <a:pt x="150630" y="593852"/>
                  </a:cubicBezTo>
                  <a:lnTo>
                    <a:pt x="628794" y="593852"/>
                  </a:lnTo>
                  <a:cubicBezTo>
                    <a:pt x="703048" y="593852"/>
                    <a:pt x="763104" y="547116"/>
                    <a:pt x="763104" y="489331"/>
                  </a:cubicBezTo>
                  <a:lnTo>
                    <a:pt x="763104" y="117221"/>
                  </a:lnTo>
                  <a:lnTo>
                    <a:pt x="771264" y="117221"/>
                  </a:lnTo>
                  <a:lnTo>
                    <a:pt x="763104" y="117221"/>
                  </a:lnTo>
                  <a:cubicBezTo>
                    <a:pt x="763267" y="59436"/>
                    <a:pt x="703048" y="12700"/>
                    <a:pt x="628794" y="12700"/>
                  </a:cubicBezTo>
                  <a:lnTo>
                    <a:pt x="150630" y="12700"/>
                  </a:lnTo>
                  <a:lnTo>
                    <a:pt x="150630" y="6350"/>
                  </a:lnTo>
                  <a:lnTo>
                    <a:pt x="150630" y="12700"/>
                  </a:lnTo>
                  <a:cubicBezTo>
                    <a:pt x="76376" y="12700"/>
                    <a:pt x="16320" y="59436"/>
                    <a:pt x="16320" y="117221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10128576" y="3117359"/>
            <a:ext cx="7695564" cy="5679721"/>
          </a:xfrm>
          <a:custGeom>
            <a:avLst/>
            <a:gdLst/>
            <a:ahLst/>
            <a:cxnLst/>
            <a:rect l="l" t="t" r="r" b="b"/>
            <a:pathLst>
              <a:path w="7695564" h="5679721">
                <a:moveTo>
                  <a:pt x="0" y="0"/>
                </a:moveTo>
                <a:lnTo>
                  <a:pt x="7695564" y="0"/>
                </a:lnTo>
                <a:lnTo>
                  <a:pt x="7695564" y="5679721"/>
                </a:lnTo>
                <a:lnTo>
                  <a:pt x="0" y="56797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618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55395" y="1486251"/>
            <a:ext cx="9276152" cy="7488385"/>
          </a:xfrm>
          <a:custGeom>
            <a:avLst/>
            <a:gdLst/>
            <a:ahLst/>
            <a:cxnLst/>
            <a:rect l="l" t="t" r="r" b="b"/>
            <a:pathLst>
              <a:path w="9276152" h="7488385">
                <a:moveTo>
                  <a:pt x="0" y="0"/>
                </a:moveTo>
                <a:lnTo>
                  <a:pt x="9276152" y="0"/>
                </a:lnTo>
                <a:lnTo>
                  <a:pt x="9276152" y="7488385"/>
                </a:lnTo>
                <a:lnTo>
                  <a:pt x="0" y="74883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1997102" y="468889"/>
            <a:ext cx="3852497" cy="7925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09"/>
              </a:lnSpc>
            </a:pPr>
            <a:r>
              <a:rPr lang="en-US" sz="5000" b="1" dirty="0">
                <a:ln>
                  <a:solidFill>
                    <a:srgbClr val="002060"/>
                  </a:solidFill>
                </a:ln>
                <a:gradFill>
                  <a:gsLst>
                    <a:gs pos="0">
                      <a:srgbClr val="0E10E7">
                        <a:alpha val="100000"/>
                      </a:srgbClr>
                    </a:gs>
                    <a:gs pos="100000">
                      <a:srgbClr val="FFFD09">
                        <a:alpha val="100000"/>
                      </a:srgbClr>
                    </a:gs>
                  </a:gsLst>
                  <a:lin ang="0"/>
                </a:gradFill>
                <a:latin typeface="Arturo Bold"/>
                <a:ea typeface="Arturo Bold"/>
                <a:cs typeface="Arturo Bold"/>
                <a:sym typeface="Arturo Bold"/>
              </a:rPr>
              <a:t>Висновки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94324" y="1460874"/>
            <a:ext cx="6764069" cy="1311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Взаємодія культур у Дубровиці мала </a:t>
            </a:r>
            <a:r>
              <a:rPr lang="en-US" sz="2499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не конфліктний, а синергетичний характер</a:t>
            </a:r>
            <a:r>
              <a:rPr lang="en-US" sz="24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 - у релігійних, економічних та освітніх традиціях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19255" y="8965111"/>
            <a:ext cx="3843481" cy="29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937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Архітектурний діалог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9255" y="9328699"/>
            <a:ext cx="4953819" cy="519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500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Православні храми та католицький костел формують унікальний простір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45187" y="8965111"/>
            <a:ext cx="3422864" cy="29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937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Духовна спадщина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45187" y="9328699"/>
            <a:ext cx="4953819" cy="519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500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Від мощей св. Юліанії до Пересопницького Євангелія - фундамент української культури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971107" y="8965111"/>
            <a:ext cx="3503733" cy="29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937" b="1">
                <a:solidFill>
                  <a:srgbClr val="5B5F71"/>
                </a:solidFill>
                <a:latin typeface="Arturo Bold"/>
                <a:ea typeface="Arturo Bold"/>
                <a:cs typeface="Arturo Bold"/>
                <a:sym typeface="Arturo Bold"/>
              </a:rPr>
              <a:t>Урок толерантності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07247" y="9328699"/>
            <a:ext cx="5316893" cy="519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500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Міжконфесійна взаємодопомога та Праведники народів світу - приклад гуманізму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460570" y="874694"/>
            <a:ext cx="5296049" cy="952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7"/>
              </a:lnSpc>
              <a:spcBef>
                <a:spcPct val="0"/>
              </a:spcBef>
            </a:pPr>
            <a:r>
              <a:rPr lang="en-US" sz="3099" b="1">
                <a:gradFill>
                  <a:gsLst>
                    <a:gs pos="0">
                      <a:srgbClr val="7425E3">
                        <a:alpha val="100000"/>
                      </a:srgbClr>
                    </a:gs>
                    <a:gs pos="50000">
                      <a:srgbClr val="1FEBFF">
                        <a:alpha val="100000"/>
                      </a:srgbClr>
                    </a:gs>
                    <a:gs pos="100000">
                      <a:srgbClr val="33B014">
                        <a:alpha val="100000"/>
                      </a:srgbClr>
                    </a:gs>
                  </a:gsLst>
                  <a:lin ang="18900000"/>
                </a:gradFill>
                <a:latin typeface="Arturo Bold"/>
                <a:ea typeface="Arturo Bold"/>
                <a:cs typeface="Arturo Bold"/>
                <a:sym typeface="Arturo Bold"/>
              </a:rPr>
              <a:t>КУЛЬТУРНІ ДОМІНАНТИ </a:t>
            </a:r>
          </a:p>
          <a:p>
            <a:pPr algn="ctr">
              <a:lnSpc>
                <a:spcPts val="3799"/>
              </a:lnSpc>
              <a:spcBef>
                <a:spcPct val="0"/>
              </a:spcBef>
            </a:pPr>
            <a:r>
              <a:rPr lang="en-US" sz="3099" b="1">
                <a:gradFill>
                  <a:gsLst>
                    <a:gs pos="0">
                      <a:srgbClr val="7425E3">
                        <a:alpha val="100000"/>
                      </a:srgbClr>
                    </a:gs>
                    <a:gs pos="50000">
                      <a:srgbClr val="1FEBFF">
                        <a:alpha val="100000"/>
                      </a:srgbClr>
                    </a:gs>
                    <a:gs pos="100000">
                      <a:srgbClr val="33B014">
                        <a:alpha val="100000"/>
                      </a:srgbClr>
                    </a:gs>
                  </a:gsLst>
                  <a:lin ang="18900000"/>
                </a:gradFill>
                <a:latin typeface="Arturo Bold"/>
                <a:ea typeface="Arturo Bold"/>
                <a:cs typeface="Arturo Bold"/>
                <a:sym typeface="Arturo Bold"/>
              </a:rPr>
              <a:t>ДУБРОВИЦІ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22863" y="1697705"/>
            <a:ext cx="2415079" cy="763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499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Литовська</a:t>
            </a:r>
          </a:p>
          <a:p>
            <a:pPr algn="ctr">
              <a:lnSpc>
                <a:spcPts val="3064"/>
              </a:lnSpc>
            </a:pPr>
            <a:r>
              <a:rPr lang="en-US" sz="2499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аристократія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17429" y="3143361"/>
            <a:ext cx="2444750" cy="965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4"/>
              </a:lnSpc>
            </a:pPr>
            <a:r>
              <a:rPr lang="en-US" sz="2499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Українська </a:t>
            </a:r>
          </a:p>
          <a:p>
            <a:pPr algn="ctr">
              <a:lnSpc>
                <a:spcPts val="2524"/>
              </a:lnSpc>
            </a:pPr>
            <a:r>
              <a:rPr lang="en-US" sz="2499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православна </a:t>
            </a:r>
          </a:p>
          <a:p>
            <a:pPr algn="ctr">
              <a:lnSpc>
                <a:spcPts val="2524"/>
              </a:lnSpc>
            </a:pPr>
            <a:r>
              <a:rPr lang="en-US" sz="2499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громада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98495" y="4634971"/>
            <a:ext cx="2535660" cy="763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4"/>
              </a:lnSpc>
            </a:pPr>
            <a:r>
              <a:rPr lang="en-US" sz="2499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Католицька культура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513354" y="6092029"/>
            <a:ext cx="2016409" cy="763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499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Єврейська </a:t>
            </a:r>
          </a:p>
          <a:p>
            <a:pPr algn="ctr">
              <a:lnSpc>
                <a:spcPts val="3064"/>
              </a:lnSpc>
            </a:pPr>
            <a:r>
              <a:rPr lang="en-US" sz="2499" b="1">
                <a:solidFill>
                  <a:srgbClr val="FFFFFF"/>
                </a:solidFill>
                <a:latin typeface="Arturo Bold"/>
                <a:ea typeface="Arturo Bold"/>
                <a:cs typeface="Arturo Bold"/>
                <a:sym typeface="Arturo Bold"/>
              </a:rPr>
              <a:t>громада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47579" y="2775352"/>
            <a:ext cx="2037491" cy="1102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9"/>
              </a:lnSpc>
            </a:pPr>
            <a:r>
              <a:rPr lang="en-US" sz="17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династія Гольшанських,</a:t>
            </a:r>
          </a:p>
          <a:p>
            <a:pPr algn="ctr">
              <a:lnSpc>
                <a:spcPts val="1799"/>
              </a:lnSpc>
            </a:pPr>
            <a:r>
              <a:rPr lang="en-US" sz="17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Свята Юліанія,</a:t>
            </a:r>
          </a:p>
          <a:p>
            <a:pPr algn="ctr">
              <a:lnSpc>
                <a:spcPts val="1799"/>
              </a:lnSpc>
            </a:pPr>
            <a:r>
              <a:rPr lang="en-US" sz="1799" b="1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меценатка Анастасія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365054" y="4222747"/>
            <a:ext cx="2270324" cy="1102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9"/>
              </a:lnSpc>
            </a:pPr>
            <a:r>
              <a:rPr lang="en-US" sz="1799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національна ідентичність,</a:t>
            </a:r>
          </a:p>
          <a:p>
            <a:pPr algn="ctr">
              <a:lnSpc>
                <a:spcPts val="1799"/>
              </a:lnSpc>
            </a:pPr>
            <a:r>
              <a:rPr lang="en-US" sz="1799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церква </a:t>
            </a:r>
          </a:p>
          <a:p>
            <a:pPr algn="ctr">
              <a:lnSpc>
                <a:spcPts val="1799"/>
              </a:lnSpc>
            </a:pPr>
            <a:r>
              <a:rPr lang="en-US" sz="1799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Різдва Пресвятої Богородиці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326284" y="7243890"/>
            <a:ext cx="2347864" cy="883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9"/>
              </a:lnSpc>
            </a:pPr>
            <a:r>
              <a:rPr lang="en-US" sz="1799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торгівля та ремесла,</a:t>
            </a:r>
          </a:p>
          <a:p>
            <a:pPr algn="ctr">
              <a:lnSpc>
                <a:spcPts val="1799"/>
              </a:lnSpc>
            </a:pPr>
            <a:r>
              <a:rPr lang="en-US" sz="1799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трагедія Голокосту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90978" y="5789985"/>
            <a:ext cx="2350693" cy="883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9"/>
              </a:lnSpc>
            </a:pPr>
            <a:r>
              <a:rPr lang="en-US" sz="1799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орден піарів, освіта,</a:t>
            </a:r>
          </a:p>
          <a:p>
            <a:pPr algn="ctr">
              <a:lnSpc>
                <a:spcPts val="1799"/>
              </a:lnSpc>
            </a:pPr>
            <a:r>
              <a:rPr lang="en-US" sz="1799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бароковий костел </a:t>
            </a:r>
          </a:p>
          <a:p>
            <a:pPr algn="ctr">
              <a:lnSpc>
                <a:spcPts val="1799"/>
              </a:lnSpc>
            </a:pPr>
            <a:r>
              <a:rPr lang="en-US" sz="1799">
                <a:solidFill>
                  <a:srgbClr val="5B5F71"/>
                </a:solidFill>
                <a:latin typeface="Arturo"/>
                <a:ea typeface="Arturo"/>
                <a:cs typeface="Arturo"/>
                <a:sym typeface="Arturo"/>
              </a:rPr>
              <a:t>Іоанна Хрестителя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1717</Words>
  <Application>Microsoft Office PowerPoint</Application>
  <PresentationFormat>Довільний</PresentationFormat>
  <Paragraphs>200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Arial</vt:lpstr>
      <vt:lpstr>Arturo Bold</vt:lpstr>
      <vt:lpstr>Arturo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Віра через межі:</dc:title>
  <cp:lastModifiedBy>RePack by Diakov</cp:lastModifiedBy>
  <cp:revision>4</cp:revision>
  <dcterms:created xsi:type="dcterms:W3CDTF">2006-08-16T00:00:00Z</dcterms:created>
  <dcterms:modified xsi:type="dcterms:W3CDTF">2026-04-22T07:58:46Z</dcterms:modified>
  <dc:identifier>DAHGLLG8-ww</dc:identifier>
</cp:coreProperties>
</file>