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Raleway"/>
      <p:regular r:id="rId17"/>
      <p:bold r:id="rId18"/>
      <p:italic r:id="rId19"/>
      <p:boldItalic r:id="rId20"/>
    </p:embeddedFont>
    <p:embeddedFont>
      <p:font typeface="La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igiar1d/+4GRoZnW0h25CZ4OMb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738D095-76EF-4B71-8D85-33878379E138}">
  <a:tblStyle styleId="{E738D095-76EF-4B71-8D85-33878379E13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aleway-regular.fntdata"/><Relationship Id="rId16" Type="http://schemas.openxmlformats.org/officeDocument/2006/relationships/slide" Target="slides/slide10.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1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 name="Google Shape;11;p12"/>
          <p:cNvGrpSpPr/>
          <p:nvPr/>
        </p:nvGrpSpPr>
        <p:grpSpPr>
          <a:xfrm>
            <a:off x="830392" y="1191256"/>
            <a:ext cx="745763" cy="45826"/>
            <a:chOff x="4580561" y="2589004"/>
            <a:chExt cx="1064464" cy="25200"/>
          </a:xfrm>
        </p:grpSpPr>
        <p:sp>
          <p:nvSpPr>
            <p:cNvPr id="12" name="Google Shape;12;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 name="Google Shape;14;p12"/>
          <p:cNvSpPr txBox="1"/>
          <p:nvPr>
            <p:ph type="ctrTitle"/>
          </p:nvPr>
        </p:nvSpPr>
        <p:spPr>
          <a:xfrm>
            <a:off x="729450" y="1322450"/>
            <a:ext cx="7688100" cy="166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5" name="Google Shape;15;p12"/>
          <p:cNvSpPr txBox="1"/>
          <p:nvPr>
            <p:ph idx="1" type="subTitle"/>
          </p:nvPr>
        </p:nvSpPr>
        <p:spPr>
          <a:xfrm>
            <a:off x="729627" y="3172900"/>
            <a:ext cx="7688100" cy="541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16" name="Google Shape;16;p12"/>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13"/>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 name="Google Shape;19;p13"/>
          <p:cNvGrpSpPr/>
          <p:nvPr/>
        </p:nvGrpSpPr>
        <p:grpSpPr>
          <a:xfrm>
            <a:off x="830392" y="1191256"/>
            <a:ext cx="745763" cy="45826"/>
            <a:chOff x="4580561" y="2589004"/>
            <a:chExt cx="1064464" cy="25200"/>
          </a:xfrm>
        </p:grpSpPr>
        <p:sp>
          <p:nvSpPr>
            <p:cNvPr id="20" name="Google Shape;20;p1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 name="Google Shape;22;p13"/>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23" name="Google Shape;23;p13"/>
          <p:cNvSpPr txBox="1"/>
          <p:nvPr>
            <p:ph idx="1" type="body"/>
          </p:nvPr>
        </p:nvSpPr>
        <p:spPr>
          <a:xfrm>
            <a:off x="729450" y="2078875"/>
            <a:ext cx="76887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24" name="Google Shape;24;p13"/>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 name="Google Shape;27;p14"/>
          <p:cNvGrpSpPr/>
          <p:nvPr/>
        </p:nvGrpSpPr>
        <p:grpSpPr>
          <a:xfrm>
            <a:off x="830392" y="1191256"/>
            <a:ext cx="745763" cy="45826"/>
            <a:chOff x="4580561" y="2589004"/>
            <a:chExt cx="1064464" cy="25200"/>
          </a:xfrm>
        </p:grpSpPr>
        <p:sp>
          <p:nvSpPr>
            <p:cNvPr id="28" name="Google Shape;28;p1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 name="Google Shape;30;p14"/>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31" name="Google Shape;31;p14"/>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2" name="Shape 32"/>
        <p:cNvGrpSpPr/>
        <p:nvPr/>
      </p:nvGrpSpPr>
      <p:grpSpPr>
        <a:xfrm>
          <a:off x="0" y="0"/>
          <a:ext cx="0" cy="0"/>
          <a:chOff x="0" y="0"/>
          <a:chExt cx="0" cy="0"/>
        </a:xfrm>
      </p:grpSpPr>
      <p:grpSp>
        <p:nvGrpSpPr>
          <p:cNvPr id="33" name="Google Shape;33;p15"/>
          <p:cNvGrpSpPr/>
          <p:nvPr/>
        </p:nvGrpSpPr>
        <p:grpSpPr>
          <a:xfrm>
            <a:off x="830392" y="1191256"/>
            <a:ext cx="745763" cy="45826"/>
            <a:chOff x="4580561" y="2589004"/>
            <a:chExt cx="1064464" cy="25200"/>
          </a:xfrm>
        </p:grpSpPr>
        <p:sp>
          <p:nvSpPr>
            <p:cNvPr id="34" name="Google Shape;34;p15"/>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5"/>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p15"/>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37" name="Google Shape;37;p15"/>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1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0" name="Google Shape;40;p16"/>
          <p:cNvGrpSpPr/>
          <p:nvPr/>
        </p:nvGrpSpPr>
        <p:grpSpPr>
          <a:xfrm>
            <a:off x="830392" y="1191256"/>
            <a:ext cx="745763" cy="45826"/>
            <a:chOff x="4580561" y="2589004"/>
            <a:chExt cx="1064464" cy="25200"/>
          </a:xfrm>
        </p:grpSpPr>
        <p:sp>
          <p:nvSpPr>
            <p:cNvPr id="41" name="Google Shape;41;p1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 name="Google Shape;43;p16"/>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44" name="Google Shape;44;p16"/>
          <p:cNvSpPr txBox="1"/>
          <p:nvPr>
            <p:ph idx="1" type="body"/>
          </p:nvPr>
        </p:nvSpPr>
        <p:spPr>
          <a:xfrm>
            <a:off x="729325"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45" name="Google Shape;45;p16"/>
          <p:cNvSpPr txBox="1"/>
          <p:nvPr>
            <p:ph idx="2" type="body"/>
          </p:nvPr>
        </p:nvSpPr>
        <p:spPr>
          <a:xfrm>
            <a:off x="4643604"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46" name="Google Shape;46;p16"/>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1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 name="Google Shape;49;p17"/>
          <p:cNvGrpSpPr/>
          <p:nvPr/>
        </p:nvGrpSpPr>
        <p:grpSpPr>
          <a:xfrm>
            <a:off x="830392" y="1191256"/>
            <a:ext cx="745763" cy="45826"/>
            <a:chOff x="4580561" y="2589004"/>
            <a:chExt cx="1064464" cy="25200"/>
          </a:xfrm>
        </p:grpSpPr>
        <p:sp>
          <p:nvSpPr>
            <p:cNvPr id="50" name="Google Shape;50;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 name="Google Shape;52;p17"/>
          <p:cNvSpPr txBox="1"/>
          <p:nvPr>
            <p:ph type="title"/>
          </p:nvPr>
        </p:nvSpPr>
        <p:spPr>
          <a:xfrm>
            <a:off x="730000" y="1318650"/>
            <a:ext cx="3300900" cy="1381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53" name="Google Shape;53;p17"/>
          <p:cNvSpPr txBox="1"/>
          <p:nvPr>
            <p:ph idx="1" type="body"/>
          </p:nvPr>
        </p:nvSpPr>
        <p:spPr>
          <a:xfrm>
            <a:off x="721225" y="2781725"/>
            <a:ext cx="3300900" cy="1597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54" name="Google Shape;54;p17"/>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18"/>
          <p:cNvGrpSpPr/>
          <p:nvPr/>
        </p:nvGrpSpPr>
        <p:grpSpPr>
          <a:xfrm>
            <a:off x="830392" y="4169130"/>
            <a:ext cx="745763" cy="45826"/>
            <a:chOff x="4580561" y="2589004"/>
            <a:chExt cx="1064464" cy="25200"/>
          </a:xfrm>
        </p:grpSpPr>
        <p:sp>
          <p:nvSpPr>
            <p:cNvPr id="57" name="Google Shape;57;p1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 name="Google Shape;59;p18"/>
          <p:cNvSpPr txBox="1"/>
          <p:nvPr>
            <p:ph type="title"/>
          </p:nvPr>
        </p:nvSpPr>
        <p:spPr>
          <a:xfrm>
            <a:off x="729450" y="864300"/>
            <a:ext cx="7021200" cy="29850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60" name="Google Shape;60;p18"/>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1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 name="Google Shape;63;p19"/>
          <p:cNvGrpSpPr/>
          <p:nvPr/>
        </p:nvGrpSpPr>
        <p:grpSpPr>
          <a:xfrm>
            <a:off x="830392" y="1191256"/>
            <a:ext cx="745763" cy="45826"/>
            <a:chOff x="4580561" y="2589004"/>
            <a:chExt cx="1064464" cy="25200"/>
          </a:xfrm>
        </p:grpSpPr>
        <p:sp>
          <p:nvSpPr>
            <p:cNvPr id="64" name="Google Shape;64;p1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 name="Google Shape;66;p19"/>
          <p:cNvSpPr txBox="1"/>
          <p:nvPr>
            <p:ph type="title"/>
          </p:nvPr>
        </p:nvSpPr>
        <p:spPr>
          <a:xfrm>
            <a:off x="730000" y="1318650"/>
            <a:ext cx="3300900" cy="1687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67" name="Google Shape;67;p19"/>
          <p:cNvSpPr txBox="1"/>
          <p:nvPr>
            <p:ph idx="1" type="subTitle"/>
          </p:nvPr>
        </p:nvSpPr>
        <p:spPr>
          <a:xfrm>
            <a:off x="724950" y="3161525"/>
            <a:ext cx="3300900" cy="759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68" name="Google Shape;68;p19"/>
          <p:cNvSpPr txBox="1"/>
          <p:nvPr>
            <p:ph idx="2" type="body"/>
          </p:nvPr>
        </p:nvSpPr>
        <p:spPr>
          <a:xfrm>
            <a:off x="5174225" y="1352625"/>
            <a:ext cx="3374400" cy="3025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69" name="Google Shape;69;p1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20"/>
          <p:cNvSpPr txBox="1"/>
          <p:nvPr>
            <p:ph idx="1" type="body"/>
          </p:nvPr>
        </p:nvSpPr>
        <p:spPr>
          <a:xfrm>
            <a:off x="724950" y="4372551"/>
            <a:ext cx="7697400" cy="4605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300"/>
              <a:buNone/>
              <a:defRPr/>
            </a:lvl1pPr>
          </a:lstStyle>
          <a:p/>
        </p:txBody>
      </p:sp>
      <p:sp>
        <p:nvSpPr>
          <p:cNvPr id="72" name="Google Shape;72;p2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21"/>
          <p:cNvGrpSpPr/>
          <p:nvPr/>
        </p:nvGrpSpPr>
        <p:grpSpPr>
          <a:xfrm>
            <a:off x="830392" y="4169130"/>
            <a:ext cx="745763" cy="45826"/>
            <a:chOff x="4580561" y="2589004"/>
            <a:chExt cx="1064464" cy="25200"/>
          </a:xfrm>
        </p:grpSpPr>
        <p:sp>
          <p:nvSpPr>
            <p:cNvPr id="75" name="Google Shape;75;p2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2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7" name="Google Shape;77;p21"/>
          <p:cNvSpPr txBox="1"/>
          <p:nvPr>
            <p:ph hasCustomPrompt="1" type="title"/>
          </p:nvPr>
        </p:nvSpPr>
        <p:spPr>
          <a:xfrm>
            <a:off x="729450" y="733950"/>
            <a:ext cx="7688400" cy="124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8000"/>
              <a:buNone/>
              <a:defRPr sz="8000">
                <a:solidFill>
                  <a:schemeClr val="lt1"/>
                </a:solidFill>
              </a:defRPr>
            </a:lvl1pPr>
            <a:lvl2pPr lvl="1" algn="l">
              <a:lnSpc>
                <a:spcPct val="100000"/>
              </a:lnSpc>
              <a:spcBef>
                <a:spcPts val="0"/>
              </a:spcBef>
              <a:spcAft>
                <a:spcPts val="0"/>
              </a:spcAft>
              <a:buClr>
                <a:schemeClr val="lt1"/>
              </a:buClr>
              <a:buSzPts val="8000"/>
              <a:buNone/>
              <a:defRPr sz="8000">
                <a:solidFill>
                  <a:schemeClr val="lt1"/>
                </a:solidFill>
              </a:defRPr>
            </a:lvl2pPr>
            <a:lvl3pPr lvl="2" algn="l">
              <a:lnSpc>
                <a:spcPct val="100000"/>
              </a:lnSpc>
              <a:spcBef>
                <a:spcPts val="0"/>
              </a:spcBef>
              <a:spcAft>
                <a:spcPts val="0"/>
              </a:spcAft>
              <a:buClr>
                <a:schemeClr val="lt1"/>
              </a:buClr>
              <a:buSzPts val="8000"/>
              <a:buNone/>
              <a:defRPr sz="8000">
                <a:solidFill>
                  <a:schemeClr val="lt1"/>
                </a:solidFill>
              </a:defRPr>
            </a:lvl3pPr>
            <a:lvl4pPr lvl="3" algn="l">
              <a:lnSpc>
                <a:spcPct val="100000"/>
              </a:lnSpc>
              <a:spcBef>
                <a:spcPts val="0"/>
              </a:spcBef>
              <a:spcAft>
                <a:spcPts val="0"/>
              </a:spcAft>
              <a:buClr>
                <a:schemeClr val="lt1"/>
              </a:buClr>
              <a:buSzPts val="8000"/>
              <a:buNone/>
              <a:defRPr sz="8000">
                <a:solidFill>
                  <a:schemeClr val="lt1"/>
                </a:solidFill>
              </a:defRPr>
            </a:lvl4pPr>
            <a:lvl5pPr lvl="4" algn="l">
              <a:lnSpc>
                <a:spcPct val="100000"/>
              </a:lnSpc>
              <a:spcBef>
                <a:spcPts val="0"/>
              </a:spcBef>
              <a:spcAft>
                <a:spcPts val="0"/>
              </a:spcAft>
              <a:buClr>
                <a:schemeClr val="lt1"/>
              </a:buClr>
              <a:buSzPts val="8000"/>
              <a:buNone/>
              <a:defRPr sz="8000">
                <a:solidFill>
                  <a:schemeClr val="lt1"/>
                </a:solidFill>
              </a:defRPr>
            </a:lvl5pPr>
            <a:lvl6pPr lvl="5" algn="l">
              <a:lnSpc>
                <a:spcPct val="100000"/>
              </a:lnSpc>
              <a:spcBef>
                <a:spcPts val="0"/>
              </a:spcBef>
              <a:spcAft>
                <a:spcPts val="0"/>
              </a:spcAft>
              <a:buClr>
                <a:schemeClr val="lt1"/>
              </a:buClr>
              <a:buSzPts val="8000"/>
              <a:buNone/>
              <a:defRPr sz="8000">
                <a:solidFill>
                  <a:schemeClr val="lt1"/>
                </a:solidFill>
              </a:defRPr>
            </a:lvl6pPr>
            <a:lvl7pPr lvl="6" algn="l">
              <a:lnSpc>
                <a:spcPct val="100000"/>
              </a:lnSpc>
              <a:spcBef>
                <a:spcPts val="0"/>
              </a:spcBef>
              <a:spcAft>
                <a:spcPts val="0"/>
              </a:spcAft>
              <a:buClr>
                <a:schemeClr val="lt1"/>
              </a:buClr>
              <a:buSzPts val="8000"/>
              <a:buNone/>
              <a:defRPr sz="8000">
                <a:solidFill>
                  <a:schemeClr val="lt1"/>
                </a:solidFill>
              </a:defRPr>
            </a:lvl7pPr>
            <a:lvl8pPr lvl="7" algn="l">
              <a:lnSpc>
                <a:spcPct val="100000"/>
              </a:lnSpc>
              <a:spcBef>
                <a:spcPts val="0"/>
              </a:spcBef>
              <a:spcAft>
                <a:spcPts val="0"/>
              </a:spcAft>
              <a:buClr>
                <a:schemeClr val="lt1"/>
              </a:buClr>
              <a:buSzPts val="8000"/>
              <a:buNone/>
              <a:defRPr sz="8000">
                <a:solidFill>
                  <a:schemeClr val="lt1"/>
                </a:solidFill>
              </a:defRPr>
            </a:lvl8pPr>
            <a:lvl9pPr lvl="8" algn="l">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78" name="Google Shape;78;p21"/>
          <p:cNvSpPr txBox="1"/>
          <p:nvPr>
            <p:ph idx="1" type="body"/>
          </p:nvPr>
        </p:nvSpPr>
        <p:spPr>
          <a:xfrm>
            <a:off x="729450" y="2272888"/>
            <a:ext cx="7688400" cy="15804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Clr>
                <a:schemeClr val="lt1"/>
              </a:buClr>
              <a:buSzPts val="1300"/>
              <a:buChar char="●"/>
              <a:defRPr>
                <a:solidFill>
                  <a:schemeClr val="lt1"/>
                </a:solidFill>
              </a:defRPr>
            </a:lvl1pPr>
            <a:lvl2pPr indent="-298450" lvl="1" marL="914400" algn="l">
              <a:lnSpc>
                <a:spcPct val="115000"/>
              </a:lnSpc>
              <a:spcBef>
                <a:spcPts val="0"/>
              </a:spcBef>
              <a:spcAft>
                <a:spcPts val="0"/>
              </a:spcAft>
              <a:buClr>
                <a:schemeClr val="lt1"/>
              </a:buClr>
              <a:buSzPts val="1100"/>
              <a:buChar char="○"/>
              <a:defRPr>
                <a:solidFill>
                  <a:schemeClr val="lt1"/>
                </a:solidFill>
              </a:defRPr>
            </a:lvl2pPr>
            <a:lvl3pPr indent="-298450" lvl="2" marL="1371600" algn="l">
              <a:lnSpc>
                <a:spcPct val="115000"/>
              </a:lnSpc>
              <a:spcBef>
                <a:spcPts val="0"/>
              </a:spcBef>
              <a:spcAft>
                <a:spcPts val="0"/>
              </a:spcAft>
              <a:buClr>
                <a:schemeClr val="lt1"/>
              </a:buClr>
              <a:buSzPts val="1100"/>
              <a:buChar char="■"/>
              <a:defRPr>
                <a:solidFill>
                  <a:schemeClr val="lt1"/>
                </a:solidFill>
              </a:defRPr>
            </a:lvl3pPr>
            <a:lvl4pPr indent="-298450" lvl="3" marL="1828800" algn="l">
              <a:lnSpc>
                <a:spcPct val="115000"/>
              </a:lnSpc>
              <a:spcBef>
                <a:spcPts val="0"/>
              </a:spcBef>
              <a:spcAft>
                <a:spcPts val="0"/>
              </a:spcAft>
              <a:buClr>
                <a:schemeClr val="lt1"/>
              </a:buClr>
              <a:buSzPts val="1100"/>
              <a:buChar char="●"/>
              <a:defRPr>
                <a:solidFill>
                  <a:schemeClr val="lt1"/>
                </a:solidFill>
              </a:defRPr>
            </a:lvl4pPr>
            <a:lvl5pPr indent="-298450" lvl="4" marL="2286000" algn="l">
              <a:lnSpc>
                <a:spcPct val="115000"/>
              </a:lnSpc>
              <a:spcBef>
                <a:spcPts val="0"/>
              </a:spcBef>
              <a:spcAft>
                <a:spcPts val="0"/>
              </a:spcAft>
              <a:buClr>
                <a:schemeClr val="lt1"/>
              </a:buClr>
              <a:buSzPts val="1100"/>
              <a:buChar char="○"/>
              <a:defRPr>
                <a:solidFill>
                  <a:schemeClr val="lt1"/>
                </a:solidFill>
              </a:defRPr>
            </a:lvl5pPr>
            <a:lvl6pPr indent="-298450" lvl="5" marL="2743200" algn="l">
              <a:lnSpc>
                <a:spcPct val="115000"/>
              </a:lnSpc>
              <a:spcBef>
                <a:spcPts val="0"/>
              </a:spcBef>
              <a:spcAft>
                <a:spcPts val="0"/>
              </a:spcAft>
              <a:buClr>
                <a:schemeClr val="lt1"/>
              </a:buClr>
              <a:buSzPts val="1100"/>
              <a:buChar char="■"/>
              <a:defRPr>
                <a:solidFill>
                  <a:schemeClr val="lt1"/>
                </a:solidFill>
              </a:defRPr>
            </a:lvl6pPr>
            <a:lvl7pPr indent="-298450" lvl="6" marL="3200400" algn="l">
              <a:lnSpc>
                <a:spcPct val="115000"/>
              </a:lnSpc>
              <a:spcBef>
                <a:spcPts val="0"/>
              </a:spcBef>
              <a:spcAft>
                <a:spcPts val="0"/>
              </a:spcAft>
              <a:buClr>
                <a:schemeClr val="lt1"/>
              </a:buClr>
              <a:buSzPts val="1100"/>
              <a:buChar char="●"/>
              <a:defRPr>
                <a:solidFill>
                  <a:schemeClr val="lt1"/>
                </a:solidFill>
              </a:defRPr>
            </a:lvl7pPr>
            <a:lvl8pPr indent="-298450" lvl="7" marL="3657600" algn="l">
              <a:lnSpc>
                <a:spcPct val="115000"/>
              </a:lnSpc>
              <a:spcBef>
                <a:spcPts val="0"/>
              </a:spcBef>
              <a:spcAft>
                <a:spcPts val="0"/>
              </a:spcAft>
              <a:buClr>
                <a:schemeClr val="lt1"/>
              </a:buClr>
              <a:buSzPts val="1100"/>
              <a:buChar char="○"/>
              <a:defRPr>
                <a:solidFill>
                  <a:schemeClr val="lt1"/>
                </a:solidFill>
              </a:defRPr>
            </a:lvl8pPr>
            <a:lvl9pPr indent="-298450" lvl="8" marL="4114800" algn="l">
              <a:lnSpc>
                <a:spcPct val="115000"/>
              </a:lnSpc>
              <a:spcBef>
                <a:spcPts val="0"/>
              </a:spcBef>
              <a:spcAft>
                <a:spcPts val="0"/>
              </a:spcAft>
              <a:buClr>
                <a:schemeClr val="lt1"/>
              </a:buClr>
              <a:buSzPts val="1100"/>
              <a:buChar char="■"/>
              <a:defRPr>
                <a:solidFill>
                  <a:schemeClr val="lt1"/>
                </a:solidFill>
              </a:defRPr>
            </a:lvl9pPr>
          </a:lstStyle>
          <a:p/>
        </p:txBody>
      </p:sp>
      <p:sp>
        <p:nvSpPr>
          <p:cNvPr id="79" name="Google Shape;79;p2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22"/>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9pPr>
          </a:lstStyle>
          <a:p/>
        </p:txBody>
      </p:sp>
      <p:sp>
        <p:nvSpPr>
          <p:cNvPr id="7" name="Google Shape;7;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marR="0" rtl="0" algn="l">
              <a:lnSpc>
                <a:spcPct val="115000"/>
              </a:lnSpc>
              <a:spcBef>
                <a:spcPts val="0"/>
              </a:spcBef>
              <a:spcAft>
                <a:spcPts val="0"/>
              </a:spcAft>
              <a:buClr>
                <a:schemeClr val="accent1"/>
              </a:buClr>
              <a:buSzPts val="1300"/>
              <a:buFont typeface="Lato"/>
              <a:buChar char="●"/>
              <a:defRPr b="0" i="0" sz="1300" u="none" cap="none" strike="noStrike">
                <a:solidFill>
                  <a:schemeClr val="accent1"/>
                </a:solidFill>
                <a:latin typeface="Lato"/>
                <a:ea typeface="Lato"/>
                <a:cs typeface="Lato"/>
                <a:sym typeface="Lato"/>
              </a:defRPr>
            </a:lvl1pPr>
            <a:lvl2pPr indent="-298450" lvl="1" marL="914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2pPr>
            <a:lvl3pPr indent="-298450" lvl="2" marL="1371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3pPr>
            <a:lvl4pPr indent="-298450" lvl="3" marL="1828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4pPr>
            <a:lvl5pPr indent="-298450" lvl="4" marL="22860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5pPr>
            <a:lvl6pPr indent="-298450" lvl="5" marL="27432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6pPr>
            <a:lvl7pPr indent="-298450" lvl="6" marL="3200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7pPr>
            <a:lvl8pPr indent="-298450" lvl="7" marL="3657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8pPr>
            <a:lvl9pPr indent="-298450" lvl="8" marL="4114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9pPr>
          </a:lstStyle>
          <a:p/>
        </p:txBody>
      </p:sp>
      <p:sp>
        <p:nvSpPr>
          <p:cNvPr id="8" name="Google Shape;8;p1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2.jp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
          <p:cNvSpPr txBox="1"/>
          <p:nvPr>
            <p:ph type="ctrTitle"/>
          </p:nvPr>
        </p:nvSpPr>
        <p:spPr>
          <a:xfrm>
            <a:off x="729450" y="1322450"/>
            <a:ext cx="7688100" cy="881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4200"/>
              <a:buNone/>
            </a:pPr>
            <a:r>
              <a:rPr lang="uk" sz="2090">
                <a:solidFill>
                  <a:srgbClr val="000000"/>
                </a:solidFill>
                <a:latin typeface="Arial"/>
                <a:ea typeface="Arial"/>
                <a:cs typeface="Arial"/>
                <a:sym typeface="Arial"/>
              </a:rPr>
              <a:t>УНІВЕРСАЛЬНА СХЕМА СВІТЛОВОЇ ТА ЗВУКОВОЇ СИГНАЛІЗАЦІЇ</a:t>
            </a:r>
            <a:endParaRPr sz="2090">
              <a:solidFill>
                <a:srgbClr val="000000"/>
              </a:solidFill>
              <a:latin typeface="Arial"/>
              <a:ea typeface="Arial"/>
              <a:cs typeface="Arial"/>
              <a:sym typeface="Arial"/>
            </a:endParaRPr>
          </a:p>
          <a:p>
            <a:pPr indent="0" lvl="0" marL="0" rtl="0" algn="l">
              <a:lnSpc>
                <a:spcPct val="100000"/>
              </a:lnSpc>
              <a:spcBef>
                <a:spcPts val="0"/>
              </a:spcBef>
              <a:spcAft>
                <a:spcPts val="0"/>
              </a:spcAft>
              <a:buSzPts val="4200"/>
              <a:buNone/>
            </a:pPr>
            <a:r>
              <a:t/>
            </a:r>
            <a:endParaRPr sz="3780"/>
          </a:p>
        </p:txBody>
      </p:sp>
      <p:sp>
        <p:nvSpPr>
          <p:cNvPr id="87" name="Google Shape;87;p1"/>
          <p:cNvSpPr txBox="1"/>
          <p:nvPr>
            <p:ph idx="1" type="subTitle"/>
          </p:nvPr>
        </p:nvSpPr>
        <p:spPr>
          <a:xfrm>
            <a:off x="729625" y="2350725"/>
            <a:ext cx="7688100" cy="24870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SzPts val="1600"/>
              <a:buNone/>
            </a:pPr>
            <a:r>
              <a:rPr b="1" lang="uk">
                <a:solidFill>
                  <a:schemeClr val="dk2"/>
                </a:solidFill>
                <a:latin typeface="Arial"/>
                <a:ea typeface="Arial"/>
                <a:cs typeface="Arial"/>
                <a:sym typeface="Arial"/>
              </a:rPr>
              <a:t>Автор: </a:t>
            </a:r>
            <a:r>
              <a:rPr lang="uk">
                <a:solidFill>
                  <a:schemeClr val="dk2"/>
                </a:solidFill>
                <a:latin typeface="Arial"/>
                <a:ea typeface="Arial"/>
                <a:cs typeface="Arial"/>
                <a:sym typeface="Arial"/>
              </a:rPr>
              <a:t>Сергеєв Сергій Ігорович</a:t>
            </a:r>
            <a:endParaRPr>
              <a:solidFill>
                <a:schemeClr val="dk2"/>
              </a:solidFill>
              <a:latin typeface="Arial"/>
              <a:ea typeface="Arial"/>
              <a:cs typeface="Arial"/>
              <a:sym typeface="Arial"/>
            </a:endParaRPr>
          </a:p>
          <a:p>
            <a:pPr indent="0" lvl="0" marL="0" rtl="0" algn="l">
              <a:lnSpc>
                <a:spcPct val="100000"/>
              </a:lnSpc>
              <a:spcBef>
                <a:spcPts val="0"/>
              </a:spcBef>
              <a:spcAft>
                <a:spcPts val="0"/>
              </a:spcAft>
              <a:buSzPts val="1600"/>
              <a:buNone/>
            </a:pPr>
            <a:r>
              <a:rPr b="1" lang="uk">
                <a:solidFill>
                  <a:schemeClr val="dk2"/>
                </a:solidFill>
                <a:latin typeface="Arial"/>
                <a:ea typeface="Arial"/>
                <a:cs typeface="Arial"/>
                <a:sym typeface="Arial"/>
              </a:rPr>
              <a:t>Заклад освіти: </a:t>
            </a:r>
            <a:r>
              <a:rPr lang="uk">
                <a:solidFill>
                  <a:schemeClr val="dk2"/>
                </a:solidFill>
                <a:latin typeface="Arial"/>
                <a:ea typeface="Arial"/>
                <a:cs typeface="Arial"/>
                <a:sym typeface="Arial"/>
              </a:rPr>
              <a:t>Технічний ліцей Дніпровського району м. Києва</a:t>
            </a:r>
            <a:endParaRPr>
              <a:solidFill>
                <a:schemeClr val="dk2"/>
              </a:solidFill>
              <a:latin typeface="Arial"/>
              <a:ea typeface="Arial"/>
              <a:cs typeface="Arial"/>
              <a:sym typeface="Arial"/>
            </a:endParaRPr>
          </a:p>
          <a:p>
            <a:pPr indent="0" lvl="0" marL="0" rtl="0" algn="l">
              <a:lnSpc>
                <a:spcPct val="100000"/>
              </a:lnSpc>
              <a:spcBef>
                <a:spcPts val="0"/>
              </a:spcBef>
              <a:spcAft>
                <a:spcPts val="0"/>
              </a:spcAft>
              <a:buSzPts val="1600"/>
              <a:buNone/>
            </a:pPr>
            <a:r>
              <a:rPr b="1" lang="uk">
                <a:solidFill>
                  <a:schemeClr val="dk2"/>
                </a:solidFill>
                <a:latin typeface="Arial"/>
                <a:ea typeface="Arial"/>
                <a:cs typeface="Arial"/>
                <a:sym typeface="Arial"/>
              </a:rPr>
              <a:t>Клас: </a:t>
            </a:r>
            <a:r>
              <a:rPr lang="uk">
                <a:solidFill>
                  <a:schemeClr val="dk2"/>
                </a:solidFill>
                <a:latin typeface="Arial"/>
                <a:ea typeface="Arial"/>
                <a:cs typeface="Arial"/>
                <a:sym typeface="Arial"/>
              </a:rPr>
              <a:t>10</a:t>
            </a:r>
            <a:endParaRPr>
              <a:solidFill>
                <a:schemeClr val="dk2"/>
              </a:solidFill>
              <a:latin typeface="Arial"/>
              <a:ea typeface="Arial"/>
              <a:cs typeface="Arial"/>
              <a:sym typeface="Arial"/>
            </a:endParaRPr>
          </a:p>
          <a:p>
            <a:pPr indent="0" lvl="0" marL="0" rtl="0" algn="l">
              <a:lnSpc>
                <a:spcPct val="100000"/>
              </a:lnSpc>
              <a:spcBef>
                <a:spcPts val="0"/>
              </a:spcBef>
              <a:spcAft>
                <a:spcPts val="0"/>
              </a:spcAft>
              <a:buSzPts val="1600"/>
              <a:buNone/>
            </a:pPr>
            <a:r>
              <a:rPr b="1" lang="uk">
                <a:solidFill>
                  <a:schemeClr val="dk2"/>
                </a:solidFill>
                <a:latin typeface="Arial"/>
                <a:ea typeface="Arial"/>
                <a:cs typeface="Arial"/>
                <a:sym typeface="Arial"/>
              </a:rPr>
              <a:t>Територіальне відділення МАН: </a:t>
            </a:r>
            <a:r>
              <a:rPr lang="uk">
                <a:solidFill>
                  <a:srgbClr val="000000"/>
                </a:solidFill>
                <a:latin typeface="Arial"/>
                <a:ea typeface="Arial"/>
                <a:cs typeface="Arial"/>
                <a:sym typeface="Arial"/>
              </a:rPr>
              <a:t>Київське міське територіальне відділення МАН України</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600"/>
              <a:buNone/>
            </a:pPr>
            <a:r>
              <a:rPr b="1" lang="uk">
                <a:solidFill>
                  <a:srgbClr val="000000"/>
                </a:solidFill>
                <a:latin typeface="Arial"/>
                <a:ea typeface="Arial"/>
                <a:cs typeface="Arial"/>
                <a:sym typeface="Arial"/>
              </a:rPr>
              <a:t>Населений пункт: </a:t>
            </a:r>
            <a:r>
              <a:rPr lang="uk">
                <a:solidFill>
                  <a:srgbClr val="000000"/>
                </a:solidFill>
                <a:latin typeface="Arial"/>
                <a:ea typeface="Arial"/>
                <a:cs typeface="Arial"/>
                <a:sym typeface="Arial"/>
              </a:rPr>
              <a:t>м. Київ</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600"/>
              <a:buNone/>
            </a:pPr>
            <a:r>
              <a:rPr b="1" lang="uk">
                <a:solidFill>
                  <a:srgbClr val="000000"/>
                </a:solidFill>
                <a:latin typeface="Arial"/>
                <a:ea typeface="Arial"/>
                <a:cs typeface="Arial"/>
                <a:sym typeface="Arial"/>
              </a:rPr>
              <a:t>Керівники: </a:t>
            </a:r>
            <a:r>
              <a:rPr lang="uk">
                <a:solidFill>
                  <a:srgbClr val="000000"/>
                </a:solidFill>
                <a:latin typeface="Arial"/>
                <a:ea typeface="Arial"/>
                <a:cs typeface="Arial"/>
                <a:sym typeface="Arial"/>
              </a:rPr>
              <a:t>Кузнецова Лариса Юхимівна, Терлик Тетяна Валентинівна, вчителі фізики </a:t>
            </a:r>
            <a:r>
              <a:rPr lang="uk">
                <a:solidFill>
                  <a:schemeClr val="dk2"/>
                </a:solidFill>
                <a:latin typeface="Arial"/>
                <a:ea typeface="Arial"/>
                <a:cs typeface="Arial"/>
                <a:sym typeface="Arial"/>
              </a:rPr>
              <a:t>Технічного ліцею Дніпровського району м. Києва</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600"/>
              <a:buNone/>
            </a:pPr>
            <a:r>
              <a:t/>
            </a:r>
            <a:endParaRPr>
              <a:solidFill>
                <a:schemeClr val="dk2"/>
              </a:solidFill>
              <a:latin typeface="Arial"/>
              <a:ea typeface="Arial"/>
              <a:cs typeface="Arial"/>
              <a:sym typeface="Arial"/>
            </a:endParaRPr>
          </a:p>
          <a:p>
            <a:pPr indent="0" lvl="0" marL="0" rtl="0" algn="l">
              <a:lnSpc>
                <a:spcPct val="100000"/>
              </a:lnSpc>
              <a:spcBef>
                <a:spcPts val="0"/>
              </a:spcBef>
              <a:spcAft>
                <a:spcPts val="0"/>
              </a:spcAft>
              <a:buSzPts val="1600"/>
              <a:buNone/>
            </a:pPr>
            <a:r>
              <a:t/>
            </a:r>
            <a:endParaRPr>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
          <p:cNvSpPr txBox="1"/>
          <p:nvPr/>
        </p:nvSpPr>
        <p:spPr>
          <a:xfrm>
            <a:off x="3242713" y="1506300"/>
            <a:ext cx="2658600" cy="2130900"/>
          </a:xfrm>
          <a:prstGeom prst="rect">
            <a:avLst/>
          </a:prstGeom>
          <a:solidFill>
            <a:srgbClr val="B6D7A8"/>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1" i="0" lang="uk" sz="1400" u="none" cap="none" strike="noStrike">
                <a:solidFill>
                  <a:srgbClr val="000000"/>
                </a:solidFill>
                <a:latin typeface="Arial"/>
                <a:ea typeface="Arial"/>
                <a:cs typeface="Arial"/>
                <a:sym typeface="Arial"/>
              </a:rPr>
              <a:t>Об’єкт дослідження: </a:t>
            </a:r>
            <a:r>
              <a:rPr b="0" i="0" lang="uk" sz="1400" u="none" cap="none" strike="noStrike">
                <a:solidFill>
                  <a:srgbClr val="000000"/>
                </a:solidFill>
                <a:latin typeface="Arial"/>
                <a:ea typeface="Arial"/>
                <a:cs typeface="Arial"/>
                <a:sym typeface="Arial"/>
              </a:rPr>
              <a:t>генератор імпульсів постійної частоти для світлової та звукової сигналізації.</a:t>
            </a:r>
            <a:endParaRPr b="0" i="0" sz="1300" u="none" cap="none" strike="noStrike">
              <a:solidFill>
                <a:schemeClr val="accent1"/>
              </a:solidFill>
              <a:latin typeface="Arial"/>
              <a:ea typeface="Arial"/>
              <a:cs typeface="Arial"/>
              <a:sym typeface="Arial"/>
            </a:endParaRPr>
          </a:p>
        </p:txBody>
      </p:sp>
      <p:sp>
        <p:nvSpPr>
          <p:cNvPr id="93" name="Google Shape;93;p2"/>
          <p:cNvSpPr txBox="1"/>
          <p:nvPr/>
        </p:nvSpPr>
        <p:spPr>
          <a:xfrm>
            <a:off x="195138" y="1506300"/>
            <a:ext cx="2658600" cy="2130900"/>
          </a:xfrm>
          <a:prstGeom prst="rect">
            <a:avLst/>
          </a:prstGeom>
          <a:solidFill>
            <a:srgbClr val="F4CCCC"/>
          </a:solid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400"/>
              <a:buFont typeface="Arial"/>
              <a:buNone/>
            </a:pPr>
            <a:r>
              <a:rPr b="1" i="0" lang="uk" sz="1400" u="none" cap="none" strike="noStrike">
                <a:solidFill>
                  <a:srgbClr val="000000"/>
                </a:solidFill>
                <a:latin typeface="Arial"/>
                <a:ea typeface="Arial"/>
                <a:cs typeface="Arial"/>
                <a:sym typeface="Arial"/>
              </a:rPr>
              <a:t>Мета дослідження: </a:t>
            </a:r>
            <a:endParaRPr b="1"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створити стабільну, ремонтопридатну і універсальну схему сигналізації на аналогових компонентах, що працює від сприйняття сигналу з цифрових датчиків.</a:t>
            </a:r>
            <a:endParaRPr b="0" i="0" sz="1400" u="none" cap="none" strike="noStrike">
              <a:solidFill>
                <a:schemeClr val="accent1"/>
              </a:solidFill>
              <a:latin typeface="Arial"/>
              <a:ea typeface="Arial"/>
              <a:cs typeface="Arial"/>
              <a:sym typeface="Arial"/>
            </a:endParaRPr>
          </a:p>
        </p:txBody>
      </p:sp>
      <p:sp>
        <p:nvSpPr>
          <p:cNvPr id="94" name="Google Shape;94;p2"/>
          <p:cNvSpPr txBox="1"/>
          <p:nvPr/>
        </p:nvSpPr>
        <p:spPr>
          <a:xfrm>
            <a:off x="6290263" y="1506300"/>
            <a:ext cx="2658600" cy="2130900"/>
          </a:xfrm>
          <a:prstGeom prst="rect">
            <a:avLst/>
          </a:prstGeom>
          <a:solidFill>
            <a:srgbClr val="FFE599"/>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uk" u="none" cap="none" strike="noStrike">
                <a:solidFill>
                  <a:srgbClr val="000000"/>
                </a:solidFill>
                <a:latin typeface="Arial"/>
                <a:ea typeface="Arial"/>
                <a:cs typeface="Arial"/>
                <a:sym typeface="Arial"/>
              </a:rPr>
              <a:t>Предмет дослідження:</a:t>
            </a:r>
            <a:r>
              <a:rPr b="0" i="0" lang="uk" u="none" cap="none" strike="noStrike">
                <a:solidFill>
                  <a:srgbClr val="000000"/>
                </a:solidFill>
                <a:latin typeface="Arial"/>
                <a:ea typeface="Arial"/>
                <a:cs typeface="Arial"/>
                <a:sym typeface="Arial"/>
              </a:rPr>
              <a:t> </a:t>
            </a:r>
            <a:r>
              <a:rPr b="0" i="0" lang="uk" sz="1300" u="none" cap="none" strike="noStrike">
                <a:solidFill>
                  <a:srgbClr val="000000"/>
                </a:solidFill>
                <a:latin typeface="Arial"/>
                <a:ea typeface="Arial"/>
                <a:cs typeface="Arial"/>
                <a:sym typeface="Arial"/>
              </a:rPr>
              <a:t>електричне коло з операційним підсилювачем </a:t>
            </a:r>
            <a:r>
              <a:rPr b="1" i="0" lang="uk" sz="1300" u="none" cap="none" strike="noStrike">
                <a:solidFill>
                  <a:srgbClr val="000000"/>
                </a:solidFill>
                <a:latin typeface="Arial"/>
                <a:ea typeface="Arial"/>
                <a:cs typeface="Arial"/>
                <a:sym typeface="Arial"/>
              </a:rPr>
              <a:t>(ОП)</a:t>
            </a:r>
            <a:r>
              <a:rPr b="0" i="0" lang="uk" sz="1300" u="none" cap="none" strike="noStrike">
                <a:solidFill>
                  <a:srgbClr val="000000"/>
                </a:solidFill>
                <a:latin typeface="Arial"/>
                <a:ea typeface="Arial"/>
                <a:cs typeface="Arial"/>
                <a:sym typeface="Arial"/>
              </a:rPr>
              <a:t> в режимі компаратора в поєднанні з RC ланцюгом і керуванням навантаження через польові транзистори, що видає імпульси з постійною частотою.</a:t>
            </a:r>
            <a:endParaRPr b="0" i="0" sz="1300" u="none" cap="none" strike="noStrike">
              <a:solidFill>
                <a:schemeClr val="accent1"/>
              </a:solidFill>
              <a:latin typeface="Arial"/>
              <a:ea typeface="Arial"/>
              <a:cs typeface="Arial"/>
              <a:sym typeface="Arial"/>
            </a:endParaRPr>
          </a:p>
        </p:txBody>
      </p:sp>
      <p:sp>
        <p:nvSpPr>
          <p:cNvPr id="95" name="Google Shape;95;p2"/>
          <p:cNvSpPr txBox="1"/>
          <p:nvPr/>
        </p:nvSpPr>
        <p:spPr>
          <a:xfrm>
            <a:off x="195150" y="3838250"/>
            <a:ext cx="8753700" cy="1241100"/>
          </a:xfrm>
          <a:prstGeom prst="rect">
            <a:avLst/>
          </a:prstGeom>
          <a:solidFill>
            <a:srgbClr val="9FC5E8"/>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uk" sz="1400" u="none" cap="none" strike="noStrike">
                <a:solidFill>
                  <a:schemeClr val="dk2"/>
                </a:solidFill>
                <a:latin typeface="Arial"/>
                <a:ea typeface="Arial"/>
                <a:cs typeface="Arial"/>
                <a:sym typeface="Arial"/>
              </a:rPr>
              <a:t>Актуальність: </a:t>
            </a:r>
            <a:r>
              <a:rPr lang="uk"/>
              <a:t>в</a:t>
            </a:r>
            <a:r>
              <a:rPr b="0" i="0" lang="uk" sz="1400" u="none" cap="none" strike="noStrike">
                <a:solidFill>
                  <a:srgbClr val="000000"/>
                </a:solidFill>
                <a:latin typeface="Arial"/>
                <a:ea typeface="Arial"/>
                <a:cs typeface="Arial"/>
                <a:sym typeface="Arial"/>
              </a:rPr>
              <a:t> екстремальних умовах на Місяці електроніка має бути витривалою до природних умов, та потребувати мінімального обслуговування. Запропонована схема виконана з </a:t>
            </a:r>
            <a:r>
              <a:rPr b="1" i="0" lang="uk" sz="1400" u="none" cap="none" strike="noStrike">
                <a:solidFill>
                  <a:srgbClr val="000000"/>
                </a:solidFill>
                <a:latin typeface="Arial"/>
                <a:ea typeface="Arial"/>
                <a:cs typeface="Arial"/>
                <a:sym typeface="Arial"/>
              </a:rPr>
              <a:t>дискретних компонентів та мікросхеми</a:t>
            </a:r>
            <a:r>
              <a:rPr b="0" i="0" lang="uk" sz="1400" u="none" cap="none" strike="noStrike">
                <a:solidFill>
                  <a:srgbClr val="000000"/>
                </a:solidFill>
                <a:latin typeface="Arial"/>
                <a:ea typeface="Arial"/>
                <a:cs typeface="Arial"/>
                <a:sym typeface="Arial"/>
              </a:rPr>
              <a:t>, що витримують низькі та високі температури, потребує мінімального контролю температури і передбачає легку заміну на інші, більш </a:t>
            </a:r>
            <a:r>
              <a:rPr b="1" i="0" lang="uk" sz="1400" u="none" cap="none" strike="noStrike">
                <a:solidFill>
                  <a:srgbClr val="000000"/>
                </a:solidFill>
                <a:latin typeface="Arial"/>
                <a:ea typeface="Arial"/>
                <a:cs typeface="Arial"/>
                <a:sym typeface="Arial"/>
              </a:rPr>
              <a:t>стійкі до температури та радіації </a:t>
            </a:r>
            <a:r>
              <a:rPr b="0" i="0" lang="uk" sz="1400" u="none" cap="none" strike="noStrike">
                <a:solidFill>
                  <a:srgbClr val="000000"/>
                </a:solidFill>
                <a:latin typeface="Arial"/>
                <a:ea typeface="Arial"/>
                <a:cs typeface="Arial"/>
                <a:sym typeface="Arial"/>
              </a:rPr>
              <a:t>компоненти.</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uk"/>
              <a:t>Завдання дослідження</a:t>
            </a:r>
            <a:endParaRPr/>
          </a:p>
        </p:txBody>
      </p:sp>
      <p:sp>
        <p:nvSpPr>
          <p:cNvPr id="101" name="Google Shape;101;p3"/>
          <p:cNvSpPr txBox="1"/>
          <p:nvPr/>
        </p:nvSpPr>
        <p:spPr>
          <a:xfrm>
            <a:off x="464250" y="1956625"/>
            <a:ext cx="8219100" cy="1427700"/>
          </a:xfrm>
          <a:prstGeom prst="rect">
            <a:avLst/>
          </a:prstGeom>
          <a:noFill/>
          <a:ln>
            <a:noFill/>
          </a:ln>
        </p:spPr>
        <p:txBody>
          <a:bodyPr anchorCtr="0" anchor="t" bIns="91425" lIns="91425" spcFirstLastPara="1" rIns="91425" wrap="square" tIns="91425">
            <a:noAutofit/>
          </a:bodyPr>
          <a:lstStyle/>
          <a:p>
            <a:pPr indent="-317500" lvl="0" marL="914400" marR="0" rtl="0" algn="just">
              <a:lnSpc>
                <a:spcPct val="115000"/>
              </a:lnSpc>
              <a:spcBef>
                <a:spcPts val="0"/>
              </a:spcBef>
              <a:spcAft>
                <a:spcPts val="0"/>
              </a:spcAft>
              <a:buClr>
                <a:srgbClr val="000000"/>
              </a:buClr>
              <a:buSzPts val="1400"/>
              <a:buFont typeface="Arial"/>
              <a:buAutoNum type="arabicPeriod"/>
            </a:pPr>
            <a:r>
              <a:rPr b="0" i="0" lang="uk" sz="1400" u="none" cap="none" strike="noStrike">
                <a:solidFill>
                  <a:srgbClr val="000000"/>
                </a:solidFill>
                <a:latin typeface="Arial"/>
                <a:ea typeface="Arial"/>
                <a:cs typeface="Arial"/>
                <a:sym typeface="Arial"/>
              </a:rPr>
              <a:t>Вивчити роботу операційного підсилювача </a:t>
            </a:r>
            <a:r>
              <a:rPr b="1" i="0" lang="uk" sz="1400" u="none" cap="none" strike="noStrike">
                <a:solidFill>
                  <a:srgbClr val="000000"/>
                </a:solidFill>
                <a:latin typeface="Arial"/>
                <a:ea typeface="Arial"/>
                <a:cs typeface="Arial"/>
                <a:sym typeface="Arial"/>
              </a:rPr>
              <a:t>(ОП)</a:t>
            </a:r>
            <a:r>
              <a:rPr b="0" i="0" lang="uk" sz="1400" u="none" cap="none" strike="noStrike">
                <a:solidFill>
                  <a:srgbClr val="000000"/>
                </a:solidFill>
                <a:latin typeface="Arial"/>
                <a:ea typeface="Arial"/>
                <a:cs typeface="Arial"/>
                <a:sym typeface="Arial"/>
              </a:rPr>
              <a:t> у режимі компаратора.</a:t>
            </a:r>
            <a:endParaRPr b="0" i="0" sz="1400" u="none" cap="none" strike="noStrike">
              <a:solidFill>
                <a:srgbClr val="000000"/>
              </a:solidFill>
              <a:latin typeface="Arial"/>
              <a:ea typeface="Arial"/>
              <a:cs typeface="Arial"/>
              <a:sym typeface="Arial"/>
            </a:endParaRPr>
          </a:p>
          <a:p>
            <a:pPr indent="-317500" lvl="0" marL="914400" marR="0" rtl="0" algn="just">
              <a:lnSpc>
                <a:spcPct val="115000"/>
              </a:lnSpc>
              <a:spcBef>
                <a:spcPts val="0"/>
              </a:spcBef>
              <a:spcAft>
                <a:spcPts val="0"/>
              </a:spcAft>
              <a:buClr>
                <a:srgbClr val="000000"/>
              </a:buClr>
              <a:buSzPts val="1400"/>
              <a:buFont typeface="Arial"/>
              <a:buAutoNum type="arabicPeriod"/>
            </a:pPr>
            <a:r>
              <a:rPr b="0" i="0" lang="uk" sz="1400" u="none" cap="none" strike="noStrike">
                <a:solidFill>
                  <a:srgbClr val="000000"/>
                </a:solidFill>
                <a:latin typeface="Arial"/>
                <a:ea typeface="Arial"/>
                <a:cs typeface="Arial"/>
                <a:sym typeface="Arial"/>
              </a:rPr>
              <a:t>Вивчити роботу RC ланцюга.</a:t>
            </a:r>
            <a:endParaRPr b="0" i="0" sz="1400" u="none" cap="none" strike="noStrike">
              <a:solidFill>
                <a:srgbClr val="000000"/>
              </a:solidFill>
              <a:latin typeface="Arial"/>
              <a:ea typeface="Arial"/>
              <a:cs typeface="Arial"/>
              <a:sym typeface="Arial"/>
            </a:endParaRPr>
          </a:p>
          <a:p>
            <a:pPr indent="-317500" lvl="0" marL="914400" marR="0" rtl="0" algn="just">
              <a:lnSpc>
                <a:spcPct val="115000"/>
              </a:lnSpc>
              <a:spcBef>
                <a:spcPts val="0"/>
              </a:spcBef>
              <a:spcAft>
                <a:spcPts val="0"/>
              </a:spcAft>
              <a:buClr>
                <a:srgbClr val="000000"/>
              </a:buClr>
              <a:buSzPts val="1400"/>
              <a:buFont typeface="Arial"/>
              <a:buAutoNum type="arabicPeriod"/>
            </a:pPr>
            <a:r>
              <a:rPr b="0" i="0" lang="uk" sz="1400" u="none" cap="none" strike="noStrike">
                <a:solidFill>
                  <a:srgbClr val="000000"/>
                </a:solidFill>
                <a:latin typeface="Arial"/>
                <a:ea typeface="Arial"/>
                <a:cs typeface="Arial"/>
                <a:sym typeface="Arial"/>
              </a:rPr>
              <a:t>Зібрати електричне коло, що поєднує обидві складові, зазначені вище, і задовольняє мету дослідження.</a:t>
            </a:r>
            <a:endParaRPr b="0" i="0" sz="1400" u="none" cap="none" strike="noStrike">
              <a:solidFill>
                <a:srgbClr val="000000"/>
              </a:solidFill>
              <a:latin typeface="Arial"/>
              <a:ea typeface="Arial"/>
              <a:cs typeface="Arial"/>
              <a:sym typeface="Arial"/>
            </a:endParaRPr>
          </a:p>
          <a:p>
            <a:pPr indent="-317500" lvl="0" marL="914400" marR="0" rtl="0" algn="just">
              <a:lnSpc>
                <a:spcPct val="115000"/>
              </a:lnSpc>
              <a:spcBef>
                <a:spcPts val="0"/>
              </a:spcBef>
              <a:spcAft>
                <a:spcPts val="0"/>
              </a:spcAft>
              <a:buClr>
                <a:srgbClr val="000000"/>
              </a:buClr>
              <a:buSzPts val="1400"/>
              <a:buFont typeface="Arial"/>
              <a:buAutoNum type="arabicPeriod"/>
            </a:pPr>
            <a:r>
              <a:rPr b="0" i="0" lang="uk" sz="1400" u="none" cap="none" strike="noStrike">
                <a:solidFill>
                  <a:srgbClr val="000000"/>
                </a:solidFill>
                <a:latin typeface="Arial"/>
                <a:ea typeface="Arial"/>
                <a:cs typeface="Arial"/>
                <a:sym typeface="Arial"/>
              </a:rPr>
              <a:t>Випробувати зібране електричне коло.</a:t>
            </a:r>
            <a:endParaRPr b="0" i="0" sz="14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accen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graphicFrame>
        <p:nvGraphicFramePr>
          <p:cNvPr id="106" name="Google Shape;106;p4"/>
          <p:cNvGraphicFramePr/>
          <p:nvPr/>
        </p:nvGraphicFramePr>
        <p:xfrm>
          <a:off x="13" y="3240200"/>
          <a:ext cx="3000000" cy="3000000"/>
        </p:xfrm>
        <a:graphic>
          <a:graphicData uri="http://schemas.openxmlformats.org/drawingml/2006/table">
            <a:tbl>
              <a:tblPr>
                <a:noFill/>
                <a:tableStyleId>{E738D095-76EF-4B71-8D85-33878379E138}</a:tableStyleId>
              </a:tblPr>
              <a:tblGrid>
                <a:gridCol w="1271075"/>
                <a:gridCol w="1271075"/>
                <a:gridCol w="1271075"/>
                <a:gridCol w="1271075"/>
                <a:gridCol w="1271075"/>
                <a:gridCol w="1271075"/>
                <a:gridCol w="1517525"/>
              </a:tblGrid>
              <a:tr h="720575">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Операційний підсилювач</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Джерело струму</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Конденсатор</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(C1)</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Резистор, що задає час заряду конденсатора (R1)</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Резистор, що задає час розряду конденсатора</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(R2)</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П’єзоелектричний зумер</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Світлодіод</a:t>
                      </a:r>
                      <a:endParaRPr sz="1000" u="none" cap="none" strike="noStrike"/>
                    </a:p>
                  </a:txBody>
                  <a:tcPr marT="91425" marB="91425" marR="91425" marL="91425" anchor="ctr"/>
                </a:tc>
              </a:tr>
              <a:tr h="643425">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Транзистор запуску</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(MOSFET1)</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Транзистор навантаження</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(MOSFET2)</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Транзистор розрядки конденсатора</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(MOSFET3)</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Логічний вентиль “Ні”</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Обмежувальний резистор на світлодіод</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(RLED)</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Верхній резистор дільника напруги</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(R3)</a:t>
                      </a:r>
                      <a:endParaRPr sz="1000" u="none" cap="none" strike="noStrike"/>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000"/>
                        <a:buFont typeface="Arial"/>
                        <a:buNone/>
                      </a:pPr>
                      <a:r>
                        <a:rPr lang="uk" sz="1000" u="none" cap="none" strike="noStrike"/>
                        <a:t>Нижній</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резистор дільника напруги</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uk" sz="1000" u="none" cap="none" strike="noStrike"/>
                        <a:t>(R4)</a:t>
                      </a:r>
                      <a:endParaRPr sz="1000" u="none" cap="none" strike="noStrike"/>
                    </a:p>
                  </a:txBody>
                  <a:tcPr marT="91425" marB="91425" marR="91425" marL="91425" anchor="ctr"/>
                </a:tc>
              </a:tr>
            </a:tbl>
          </a:graphicData>
        </a:graphic>
      </p:graphicFrame>
      <p:pic>
        <p:nvPicPr>
          <p:cNvPr id="107" name="Google Shape;107;p4" title="MOSFET.jpg"/>
          <p:cNvPicPr preferRelativeResize="0"/>
          <p:nvPr/>
        </p:nvPicPr>
        <p:blipFill rotWithShape="1">
          <a:blip r:embed="rId3">
            <a:alphaModFix/>
          </a:blip>
          <a:srcRect b="0" l="0" r="0" t="0"/>
          <a:stretch/>
        </p:blipFill>
        <p:spPr>
          <a:xfrm rot="740128">
            <a:off x="152399" y="1621825"/>
            <a:ext cx="1350749" cy="1350749"/>
          </a:xfrm>
          <a:prstGeom prst="rect">
            <a:avLst/>
          </a:prstGeom>
          <a:noFill/>
          <a:ln>
            <a:noFill/>
          </a:ln>
        </p:spPr>
      </p:pic>
      <p:pic>
        <p:nvPicPr>
          <p:cNvPr id="108" name="Google Shape;108;p4" title="MOSFET.jpg"/>
          <p:cNvPicPr preferRelativeResize="0"/>
          <p:nvPr/>
        </p:nvPicPr>
        <p:blipFill rotWithShape="1">
          <a:blip r:embed="rId3">
            <a:alphaModFix/>
          </a:blip>
          <a:srcRect b="0" l="0" r="0" t="0"/>
          <a:stretch/>
        </p:blipFill>
        <p:spPr>
          <a:xfrm flipH="1" rot="-1201597">
            <a:off x="4415775" y="1674262"/>
            <a:ext cx="1077721" cy="1077745"/>
          </a:xfrm>
          <a:prstGeom prst="rect">
            <a:avLst/>
          </a:prstGeom>
          <a:noFill/>
          <a:ln>
            <a:noFill/>
          </a:ln>
        </p:spPr>
      </p:pic>
      <p:pic>
        <p:nvPicPr>
          <p:cNvPr id="109" name="Google Shape;109;p4" title="Capacitor.jpg"/>
          <p:cNvPicPr preferRelativeResize="0"/>
          <p:nvPr/>
        </p:nvPicPr>
        <p:blipFill rotWithShape="1">
          <a:blip r:embed="rId4">
            <a:alphaModFix/>
          </a:blip>
          <a:srcRect b="0" l="0" r="0" t="0"/>
          <a:stretch/>
        </p:blipFill>
        <p:spPr>
          <a:xfrm rot="-3702141">
            <a:off x="2995119" y="1685538"/>
            <a:ext cx="1223325" cy="1223325"/>
          </a:xfrm>
          <a:prstGeom prst="rect">
            <a:avLst/>
          </a:prstGeom>
          <a:noFill/>
          <a:ln>
            <a:noFill/>
          </a:ln>
        </p:spPr>
      </p:pic>
      <p:pic>
        <p:nvPicPr>
          <p:cNvPr id="110" name="Google Shape;110;p4" title="Capacitor.jpg"/>
          <p:cNvPicPr preferRelativeResize="0"/>
          <p:nvPr/>
        </p:nvPicPr>
        <p:blipFill rotWithShape="1">
          <a:blip r:embed="rId4">
            <a:alphaModFix/>
          </a:blip>
          <a:srcRect b="0" l="0" r="0" t="0"/>
          <a:stretch/>
        </p:blipFill>
        <p:spPr>
          <a:xfrm rot="-1035286">
            <a:off x="7082461" y="1031111"/>
            <a:ext cx="1734078" cy="1734078"/>
          </a:xfrm>
          <a:prstGeom prst="rect">
            <a:avLst/>
          </a:prstGeom>
          <a:noFill/>
          <a:ln>
            <a:noFill/>
          </a:ln>
        </p:spPr>
      </p:pic>
      <p:pic>
        <p:nvPicPr>
          <p:cNvPr id="111" name="Google Shape;111;p4" title="diode.jpeg"/>
          <p:cNvPicPr preferRelativeResize="0"/>
          <p:nvPr/>
        </p:nvPicPr>
        <p:blipFill rotWithShape="1">
          <a:blip r:embed="rId5">
            <a:alphaModFix/>
          </a:blip>
          <a:srcRect b="0" l="0" r="0" t="0"/>
          <a:stretch/>
        </p:blipFill>
        <p:spPr>
          <a:xfrm rot="-1312955">
            <a:off x="5798175" y="1409063"/>
            <a:ext cx="1440024" cy="1440024"/>
          </a:xfrm>
          <a:prstGeom prst="rect">
            <a:avLst/>
          </a:prstGeom>
          <a:noFill/>
          <a:ln>
            <a:noFill/>
          </a:ln>
        </p:spPr>
      </p:pic>
      <p:pic>
        <p:nvPicPr>
          <p:cNvPr id="112" name="Google Shape;112;p4" title="diode.jpeg"/>
          <p:cNvPicPr preferRelativeResize="0"/>
          <p:nvPr/>
        </p:nvPicPr>
        <p:blipFill rotWithShape="1">
          <a:blip r:embed="rId5">
            <a:alphaModFix/>
          </a:blip>
          <a:srcRect b="0" l="0" r="0" t="0"/>
          <a:stretch/>
        </p:blipFill>
        <p:spPr>
          <a:xfrm rot="-3274534">
            <a:off x="1474350" y="1259275"/>
            <a:ext cx="1440024" cy="1440024"/>
          </a:xfrm>
          <a:prstGeom prst="rect">
            <a:avLst/>
          </a:prstGeom>
          <a:noFill/>
          <a:ln>
            <a:noFill/>
          </a:ln>
        </p:spPr>
      </p:pic>
      <p:sp>
        <p:nvSpPr>
          <p:cNvPr id="113" name="Google Shape;113;p4"/>
          <p:cNvSpPr txBox="1"/>
          <p:nvPr>
            <p:ph type="title"/>
          </p:nvPr>
        </p:nvSpPr>
        <p:spPr>
          <a:xfrm>
            <a:off x="727800" y="5979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uk"/>
              <a:t>Необхідні компоненти</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uk"/>
              <a:t>Блок-схема роботи генератора імпульсів</a:t>
            </a:r>
            <a:endParaRPr/>
          </a:p>
        </p:txBody>
      </p:sp>
      <p:sp>
        <p:nvSpPr>
          <p:cNvPr id="119" name="Google Shape;119;p5"/>
          <p:cNvSpPr/>
          <p:nvPr/>
        </p:nvSpPr>
        <p:spPr>
          <a:xfrm>
            <a:off x="3586738" y="2214900"/>
            <a:ext cx="1784484" cy="367362"/>
          </a:xfrm>
          <a:prstGeom prst="flowChartTerminator">
            <a:avLst/>
          </a:prstGeom>
          <a:solidFill>
            <a:srgbClr val="C27BA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Початок</a:t>
            </a:r>
            <a:endParaRPr b="0" i="0" sz="1400" u="none" cap="none" strike="noStrike">
              <a:solidFill>
                <a:srgbClr val="000000"/>
              </a:solidFill>
              <a:latin typeface="Arial"/>
              <a:ea typeface="Arial"/>
              <a:cs typeface="Arial"/>
              <a:sym typeface="Arial"/>
            </a:endParaRPr>
          </a:p>
        </p:txBody>
      </p:sp>
      <p:sp>
        <p:nvSpPr>
          <p:cNvPr id="120" name="Google Shape;120;p5"/>
          <p:cNvSpPr/>
          <p:nvPr/>
        </p:nvSpPr>
        <p:spPr>
          <a:xfrm>
            <a:off x="3586738" y="2932800"/>
            <a:ext cx="1784475" cy="472375"/>
          </a:xfrm>
          <a:prstGeom prst="flowChartProcess">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Заряд конденсатора</a:t>
            </a:r>
            <a:endParaRPr b="0" i="0" sz="1400" u="none" cap="none" strike="noStrike">
              <a:solidFill>
                <a:srgbClr val="000000"/>
              </a:solidFill>
              <a:latin typeface="Arial"/>
              <a:ea typeface="Arial"/>
              <a:cs typeface="Arial"/>
              <a:sym typeface="Arial"/>
            </a:endParaRPr>
          </a:p>
        </p:txBody>
      </p:sp>
      <p:sp>
        <p:nvSpPr>
          <p:cNvPr id="121" name="Google Shape;121;p5"/>
          <p:cNvSpPr/>
          <p:nvPr/>
        </p:nvSpPr>
        <p:spPr>
          <a:xfrm>
            <a:off x="3597250" y="3755725"/>
            <a:ext cx="1763475" cy="1186150"/>
          </a:xfrm>
          <a:prstGeom prst="flowChartDecision">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uk" sz="800" u="none" cap="none" strike="noStrike">
                <a:solidFill>
                  <a:srgbClr val="000000"/>
                </a:solidFill>
                <a:latin typeface="Arial"/>
                <a:ea typeface="Arial"/>
                <a:cs typeface="Arial"/>
                <a:sym typeface="Arial"/>
              </a:rPr>
              <a:t>Напруга конденсатора вища порогової?</a:t>
            </a:r>
            <a:endParaRPr b="0" i="0" sz="500" u="none" cap="none" strike="noStrike">
              <a:solidFill>
                <a:srgbClr val="000000"/>
              </a:solidFill>
              <a:latin typeface="Arial"/>
              <a:ea typeface="Arial"/>
              <a:cs typeface="Arial"/>
              <a:sym typeface="Arial"/>
            </a:endParaRPr>
          </a:p>
        </p:txBody>
      </p:sp>
      <p:sp>
        <p:nvSpPr>
          <p:cNvPr id="122" name="Google Shape;122;p5"/>
          <p:cNvSpPr/>
          <p:nvPr/>
        </p:nvSpPr>
        <p:spPr>
          <a:xfrm>
            <a:off x="6111438" y="4112600"/>
            <a:ext cx="1784475" cy="472375"/>
          </a:xfrm>
          <a:prstGeom prst="flowChartProcess">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Подача індикації</a:t>
            </a:r>
            <a:endParaRPr b="0" i="0" sz="1400" u="none" cap="none" strike="noStrike">
              <a:solidFill>
                <a:srgbClr val="000000"/>
              </a:solidFill>
              <a:latin typeface="Arial"/>
              <a:ea typeface="Arial"/>
              <a:cs typeface="Arial"/>
              <a:sym typeface="Arial"/>
            </a:endParaRPr>
          </a:p>
        </p:txBody>
      </p:sp>
      <p:sp>
        <p:nvSpPr>
          <p:cNvPr id="123" name="Google Shape;123;p5"/>
          <p:cNvSpPr/>
          <p:nvPr/>
        </p:nvSpPr>
        <p:spPr>
          <a:xfrm>
            <a:off x="6111438" y="2932800"/>
            <a:ext cx="1784475" cy="472375"/>
          </a:xfrm>
          <a:prstGeom prst="flowChartProcess">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Розряд конденсатора</a:t>
            </a:r>
            <a:endParaRPr b="0" i="0" sz="1400" u="none" cap="none" strike="noStrike">
              <a:solidFill>
                <a:srgbClr val="000000"/>
              </a:solidFill>
              <a:latin typeface="Arial"/>
              <a:ea typeface="Arial"/>
              <a:cs typeface="Arial"/>
              <a:sym typeface="Arial"/>
            </a:endParaRPr>
          </a:p>
        </p:txBody>
      </p:sp>
      <p:sp>
        <p:nvSpPr>
          <p:cNvPr id="124" name="Google Shape;124;p5"/>
          <p:cNvSpPr/>
          <p:nvPr/>
        </p:nvSpPr>
        <p:spPr>
          <a:xfrm>
            <a:off x="4405475" y="2626275"/>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5" name="Google Shape;125;p5"/>
          <p:cNvSpPr/>
          <p:nvPr/>
        </p:nvSpPr>
        <p:spPr>
          <a:xfrm>
            <a:off x="4405488" y="3449200"/>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6" name="Google Shape;126;p5"/>
          <p:cNvSpPr/>
          <p:nvPr/>
        </p:nvSpPr>
        <p:spPr>
          <a:xfrm rot="10800000">
            <a:off x="6930175" y="3627638"/>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7" name="Google Shape;127;p5"/>
          <p:cNvSpPr/>
          <p:nvPr/>
        </p:nvSpPr>
        <p:spPr>
          <a:xfrm rot="-5400000">
            <a:off x="5662575" y="4217525"/>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8" name="Google Shape;128;p5"/>
          <p:cNvSpPr/>
          <p:nvPr/>
        </p:nvSpPr>
        <p:spPr>
          <a:xfrm rot="5400000">
            <a:off x="5667813" y="3037738"/>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9" name="Google Shape;129;p5"/>
          <p:cNvSpPr txBox="1"/>
          <p:nvPr/>
        </p:nvSpPr>
        <p:spPr>
          <a:xfrm>
            <a:off x="5464575" y="3890150"/>
            <a:ext cx="408000" cy="14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uk" sz="1200" u="none" cap="none" strike="noStrike">
                <a:solidFill>
                  <a:srgbClr val="000000"/>
                </a:solidFill>
                <a:latin typeface="Arial"/>
                <a:ea typeface="Arial"/>
                <a:cs typeface="Arial"/>
                <a:sym typeface="Arial"/>
              </a:rPr>
              <a:t>так</a:t>
            </a:r>
            <a:endParaRPr b="0" i="0" sz="1200" u="none" cap="none" strike="noStrike">
              <a:solidFill>
                <a:srgbClr val="000000"/>
              </a:solidFill>
              <a:latin typeface="Arial"/>
              <a:ea typeface="Arial"/>
              <a:cs typeface="Arial"/>
              <a:sym typeface="Arial"/>
            </a:endParaRPr>
          </a:p>
        </p:txBody>
      </p:sp>
      <p:sp>
        <p:nvSpPr>
          <p:cNvPr id="130" name="Google Shape;130;p5"/>
          <p:cNvSpPr/>
          <p:nvPr/>
        </p:nvSpPr>
        <p:spPr>
          <a:xfrm rot="5400000">
            <a:off x="3243050" y="4217563"/>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31" name="Google Shape;131;p5"/>
          <p:cNvSpPr/>
          <p:nvPr/>
        </p:nvSpPr>
        <p:spPr>
          <a:xfrm>
            <a:off x="1251363" y="4112613"/>
            <a:ext cx="1784475" cy="472375"/>
          </a:xfrm>
          <a:prstGeom prst="flowChartProcess">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uk" sz="1400" u="none" cap="none" strike="noStrike">
                <a:solidFill>
                  <a:srgbClr val="000000"/>
                </a:solidFill>
                <a:latin typeface="Arial"/>
                <a:ea typeface="Arial"/>
                <a:cs typeface="Arial"/>
                <a:sym typeface="Arial"/>
              </a:rPr>
              <a:t>Очікування</a:t>
            </a:r>
            <a:endParaRPr b="0" i="0" sz="1400" u="none" cap="none" strike="noStrike">
              <a:solidFill>
                <a:srgbClr val="000000"/>
              </a:solidFill>
              <a:latin typeface="Arial"/>
              <a:ea typeface="Arial"/>
              <a:cs typeface="Arial"/>
              <a:sym typeface="Arial"/>
            </a:endParaRPr>
          </a:p>
        </p:txBody>
      </p:sp>
      <p:sp>
        <p:nvSpPr>
          <p:cNvPr id="132" name="Google Shape;132;p5"/>
          <p:cNvSpPr txBox="1"/>
          <p:nvPr/>
        </p:nvSpPr>
        <p:spPr>
          <a:xfrm>
            <a:off x="3189250" y="3965625"/>
            <a:ext cx="408000" cy="14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uk" sz="1200" u="none" cap="none" strike="noStrike">
                <a:solidFill>
                  <a:srgbClr val="000000"/>
                </a:solidFill>
                <a:latin typeface="Arial"/>
                <a:ea typeface="Arial"/>
                <a:cs typeface="Arial"/>
                <a:sym typeface="Arial"/>
              </a:rPr>
              <a:t>ні</a:t>
            </a:r>
            <a:endParaRPr b="0" i="0" sz="1200" u="none" cap="none" strike="noStrike">
              <a:solidFill>
                <a:srgbClr val="000000"/>
              </a:solidFill>
              <a:latin typeface="Arial"/>
              <a:ea typeface="Arial"/>
              <a:cs typeface="Arial"/>
              <a:sym typeface="Arial"/>
            </a:endParaRPr>
          </a:p>
        </p:txBody>
      </p:sp>
      <p:sp>
        <p:nvSpPr>
          <p:cNvPr id="133" name="Google Shape;133;p5"/>
          <p:cNvSpPr/>
          <p:nvPr/>
        </p:nvSpPr>
        <p:spPr>
          <a:xfrm rot="10800000">
            <a:off x="2070100" y="3627650"/>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34" name="Google Shape;134;p5"/>
          <p:cNvSpPr/>
          <p:nvPr/>
        </p:nvSpPr>
        <p:spPr>
          <a:xfrm rot="-5400000">
            <a:off x="2757238" y="3037738"/>
            <a:ext cx="147000" cy="262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6" title="circuit (1).png"/>
          <p:cNvPicPr preferRelativeResize="0"/>
          <p:nvPr/>
        </p:nvPicPr>
        <p:blipFill rotWithShape="1">
          <a:blip r:embed="rId3">
            <a:alphaModFix/>
          </a:blip>
          <a:srcRect b="0" l="0" r="0" t="0"/>
          <a:stretch/>
        </p:blipFill>
        <p:spPr>
          <a:xfrm>
            <a:off x="96725" y="1020475"/>
            <a:ext cx="3362800" cy="3821350"/>
          </a:xfrm>
          <a:prstGeom prst="rect">
            <a:avLst/>
          </a:prstGeom>
          <a:noFill/>
          <a:ln>
            <a:noFill/>
          </a:ln>
        </p:spPr>
      </p:pic>
      <p:sp>
        <p:nvSpPr>
          <p:cNvPr id="140" name="Google Shape;140;p6"/>
          <p:cNvSpPr txBox="1"/>
          <p:nvPr/>
        </p:nvSpPr>
        <p:spPr>
          <a:xfrm>
            <a:off x="3584000" y="677950"/>
            <a:ext cx="5283000" cy="4226700"/>
          </a:xfrm>
          <a:prstGeom prst="rect">
            <a:avLst/>
          </a:prstGeom>
          <a:noFill/>
          <a:ln>
            <a:noFill/>
          </a:ln>
        </p:spPr>
        <p:txBody>
          <a:bodyPr anchorCtr="0" anchor="t" bIns="91425" lIns="91425" spcFirstLastPara="1" rIns="91425" wrap="square" tIns="91425">
            <a:noAutofit/>
          </a:bodyPr>
          <a:lstStyle/>
          <a:p>
            <a:pPr indent="457200" lvl="0" marL="0" marR="0" rtl="0" algn="just">
              <a:lnSpc>
                <a:spcPct val="100000"/>
              </a:lnSpc>
              <a:spcBef>
                <a:spcPts val="0"/>
              </a:spcBef>
              <a:spcAft>
                <a:spcPts val="0"/>
              </a:spcAft>
              <a:buClr>
                <a:srgbClr val="000000"/>
              </a:buClr>
              <a:buSzPts val="1400"/>
              <a:buFont typeface="Arial"/>
              <a:buNone/>
            </a:pPr>
            <a:r>
              <a:rPr b="0" i="0" lang="uk" sz="1400" u="none" cap="none" strike="noStrike">
                <a:solidFill>
                  <a:srgbClr val="000000"/>
                </a:solidFill>
                <a:highlight>
                  <a:srgbClr val="D5A6BD"/>
                </a:highlight>
                <a:latin typeface="Arial"/>
                <a:ea typeface="Arial"/>
                <a:cs typeface="Arial"/>
                <a:sym typeface="Arial"/>
              </a:rPr>
              <a:t>Після отримання сигналу від датчика сигнал інвертується через логічний вентиль “Ні”, щоб відкрити P-канальний польовий транзистор MOSFET1.</a:t>
            </a:r>
            <a:r>
              <a:rPr b="0" i="0" lang="uk" sz="1400" u="none" cap="none" strike="noStrike">
                <a:solidFill>
                  <a:srgbClr val="000000"/>
                </a:solidFill>
                <a:latin typeface="Arial"/>
                <a:ea typeface="Arial"/>
                <a:cs typeface="Arial"/>
                <a:sym typeface="Arial"/>
              </a:rPr>
              <a:t> </a:t>
            </a:r>
            <a:r>
              <a:rPr b="0" i="0" lang="uk" sz="1400" u="none" cap="none" strike="noStrike">
                <a:solidFill>
                  <a:srgbClr val="000000"/>
                </a:solidFill>
                <a:highlight>
                  <a:srgbClr val="A2C4C9"/>
                </a:highlight>
                <a:latin typeface="Arial"/>
                <a:ea typeface="Arial"/>
                <a:cs typeface="Arial"/>
                <a:sym typeface="Arial"/>
              </a:rPr>
              <a:t>Далі через резистор, що задає час R1, заряджається конденсатор C1. Напругу на конденсаторі C1 вимірює ОП на своєму інвертуючому вході і порівнює її з опорною напругою, заданою дільником напруги, що складається з резисторів R3 та R4 і підключений на неінвертуючий вхід ОП.</a:t>
            </a:r>
            <a:r>
              <a:rPr b="0" i="0" lang="uk"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457200" lvl="0" marL="0" marR="0" rtl="0" algn="just">
              <a:lnSpc>
                <a:spcPct val="100000"/>
              </a:lnSpc>
              <a:spcBef>
                <a:spcPts val="0"/>
              </a:spcBef>
              <a:spcAft>
                <a:spcPts val="0"/>
              </a:spcAft>
              <a:buClr>
                <a:srgbClr val="000000"/>
              </a:buClr>
              <a:buSzPts val="1400"/>
              <a:buFont typeface="Arial"/>
              <a:buNone/>
            </a:pPr>
            <a:r>
              <a:rPr b="0" i="0" lang="uk" sz="1400" u="none" cap="none" strike="noStrike">
                <a:solidFill>
                  <a:srgbClr val="000000"/>
                </a:solidFill>
                <a:highlight>
                  <a:srgbClr val="FFE599"/>
                </a:highlight>
                <a:latin typeface="Arial"/>
                <a:ea typeface="Arial"/>
                <a:cs typeface="Arial"/>
                <a:sym typeface="Arial"/>
              </a:rPr>
              <a:t>При перевищенні опорної напруги</a:t>
            </a:r>
            <a:r>
              <a:rPr b="0" i="0" lang="uk" sz="1400" u="none" cap="none" strike="noStrike">
                <a:solidFill>
                  <a:srgbClr val="000000"/>
                </a:solidFill>
                <a:latin typeface="Arial"/>
                <a:ea typeface="Arial"/>
                <a:cs typeface="Arial"/>
                <a:sym typeface="Arial"/>
              </a:rPr>
              <a:t> </a:t>
            </a:r>
            <a:r>
              <a:rPr b="0" i="0" lang="uk" sz="1400" u="none" cap="none" strike="noStrike">
                <a:solidFill>
                  <a:srgbClr val="000000"/>
                </a:solidFill>
                <a:highlight>
                  <a:srgbClr val="A2C4C9"/>
                </a:highlight>
                <a:latin typeface="Arial"/>
                <a:ea typeface="Arial"/>
                <a:cs typeface="Arial"/>
                <a:sym typeface="Arial"/>
              </a:rPr>
              <a:t>ОП “стягує” свій вихід до землі, від чого відкривається транзистор MOSFET2, що керує навантаженням (світловою та звуковою індикацією) та транзистором MOSFET3. При відкритті транзистора MOSFET2 транзистор MOSFET3 підключає паралельно до конденсатора C1 резистор R2, що розряджає конденсатор C1.</a:t>
            </a:r>
            <a:r>
              <a:rPr b="0" i="0" lang="uk"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457200" lvl="0" marL="0" marR="0" rtl="0" algn="just">
              <a:lnSpc>
                <a:spcPct val="100000"/>
              </a:lnSpc>
              <a:spcBef>
                <a:spcPts val="0"/>
              </a:spcBef>
              <a:spcAft>
                <a:spcPts val="0"/>
              </a:spcAft>
              <a:buClr>
                <a:srgbClr val="000000"/>
              </a:buClr>
              <a:buSzPts val="1400"/>
              <a:buFont typeface="Arial"/>
              <a:buNone/>
            </a:pPr>
            <a:r>
              <a:rPr b="0" i="0" lang="uk" sz="1400" u="none" cap="none" strike="noStrike">
                <a:solidFill>
                  <a:srgbClr val="000000"/>
                </a:solidFill>
                <a:highlight>
                  <a:srgbClr val="FFE599"/>
                </a:highlight>
                <a:latin typeface="Arial"/>
                <a:ea typeface="Arial"/>
                <a:cs typeface="Arial"/>
                <a:sym typeface="Arial"/>
              </a:rPr>
              <a:t>Коли напруга на конденсаторі C1 стане нижчою за опорну</a:t>
            </a:r>
            <a:r>
              <a:rPr b="0" i="0" lang="uk" sz="1400" u="none" cap="none" strike="noStrike">
                <a:solidFill>
                  <a:srgbClr val="000000"/>
                </a:solidFill>
                <a:highlight>
                  <a:srgbClr val="A2C4C9"/>
                </a:highlight>
                <a:latin typeface="Arial"/>
                <a:ea typeface="Arial"/>
                <a:cs typeface="Arial"/>
                <a:sym typeface="Arial"/>
              </a:rPr>
              <a:t> вихід ОП повертається у вихідний стан, транзистор MOSFET2 закривається разом з транзистором MOSFET3. Конденсатор C1 може знову заряджатися.</a:t>
            </a:r>
            <a:endParaRPr b="0" i="0" sz="1400" u="none" cap="none" strike="noStrike">
              <a:solidFill>
                <a:srgbClr val="000000"/>
              </a:solidFill>
              <a:highlight>
                <a:srgbClr val="A2C4C9"/>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7"/>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uk"/>
              <a:t>Експериментальне дослідження</a:t>
            </a:r>
            <a:endParaRPr/>
          </a:p>
        </p:txBody>
      </p:sp>
      <p:sp>
        <p:nvSpPr>
          <p:cNvPr id="146" name="Google Shape;146;p7"/>
          <p:cNvSpPr txBox="1"/>
          <p:nvPr/>
        </p:nvSpPr>
        <p:spPr>
          <a:xfrm>
            <a:off x="4684675" y="2046925"/>
            <a:ext cx="4200600" cy="2891400"/>
          </a:xfrm>
          <a:prstGeom prst="rect">
            <a:avLst/>
          </a:prstGeom>
          <a:noFill/>
          <a:ln>
            <a:noFill/>
          </a:ln>
        </p:spPr>
        <p:txBody>
          <a:bodyPr anchorCtr="0" anchor="t" bIns="91425" lIns="91425" spcFirstLastPara="1" rIns="91425" wrap="square" tIns="91425">
            <a:noAutofit/>
          </a:bodyPr>
          <a:lstStyle/>
          <a:p>
            <a:pPr indent="457200" lvl="0" marL="0" marR="0" rtl="0" algn="just">
              <a:lnSpc>
                <a:spcPct val="100000"/>
              </a:lnSpc>
              <a:spcBef>
                <a:spcPts val="0"/>
              </a:spcBef>
              <a:spcAft>
                <a:spcPts val="0"/>
              </a:spcAft>
              <a:buClr>
                <a:srgbClr val="000000"/>
              </a:buClr>
              <a:buSzPts val="1600"/>
              <a:buFont typeface="Arial"/>
              <a:buNone/>
            </a:pPr>
            <a:r>
              <a:rPr b="0" i="0" lang="uk" sz="1600" u="none" cap="none" strike="noStrike">
                <a:solidFill>
                  <a:srgbClr val="000000"/>
                </a:solidFill>
                <a:latin typeface="Arial"/>
                <a:ea typeface="Arial"/>
                <a:cs typeface="Arial"/>
                <a:sym typeface="Arial"/>
              </a:rPr>
              <a:t>На першій фотографії показано перевірку роботи електричного кола, на другій - перевірка стабільності частоти імпульсів при довгій тривалості роботи.</a:t>
            </a:r>
            <a:endParaRPr b="0" i="0" sz="1600" u="none" cap="none" strike="noStrike">
              <a:solidFill>
                <a:srgbClr val="000000"/>
              </a:solidFill>
              <a:latin typeface="Arial"/>
              <a:ea typeface="Arial"/>
              <a:cs typeface="Arial"/>
              <a:sym typeface="Arial"/>
            </a:endParaRPr>
          </a:p>
          <a:p>
            <a:pPr indent="457200" lvl="0" marL="0" marR="0" rtl="0" algn="just">
              <a:lnSpc>
                <a:spcPct val="100000"/>
              </a:lnSpc>
              <a:spcBef>
                <a:spcPts val="0"/>
              </a:spcBef>
              <a:spcAft>
                <a:spcPts val="0"/>
              </a:spcAft>
              <a:buClr>
                <a:srgbClr val="000000"/>
              </a:buClr>
              <a:buSzPts val="1600"/>
              <a:buFont typeface="Arial"/>
              <a:buNone/>
            </a:pPr>
            <a:r>
              <a:t/>
            </a:r>
            <a:endParaRPr sz="1600"/>
          </a:p>
          <a:p>
            <a:pPr indent="457200" lvl="0" marL="0" marR="0" rtl="0" algn="just">
              <a:lnSpc>
                <a:spcPct val="100000"/>
              </a:lnSpc>
              <a:spcBef>
                <a:spcPts val="0"/>
              </a:spcBef>
              <a:spcAft>
                <a:spcPts val="0"/>
              </a:spcAft>
              <a:buClr>
                <a:srgbClr val="000000"/>
              </a:buClr>
              <a:buSzPts val="1600"/>
              <a:buFont typeface="Arial"/>
              <a:buNone/>
            </a:pPr>
            <a:r>
              <a:rPr b="0" i="0" lang="uk" sz="1600" u="none" cap="none" strike="noStrike">
                <a:solidFill>
                  <a:srgbClr val="000000"/>
                </a:solidFill>
                <a:latin typeface="Arial"/>
                <a:ea typeface="Arial"/>
                <a:cs typeface="Arial"/>
                <a:sym typeface="Arial"/>
              </a:rPr>
              <a:t>В результаті експерименту зроблено висновок: </a:t>
            </a:r>
            <a:r>
              <a:rPr b="1" i="0" lang="uk" sz="1600" u="none" cap="none" strike="noStrike">
                <a:solidFill>
                  <a:srgbClr val="000000"/>
                </a:solidFill>
                <a:latin typeface="Arial"/>
                <a:ea typeface="Arial"/>
                <a:cs typeface="Arial"/>
                <a:sym typeface="Arial"/>
              </a:rPr>
              <a:t>впродовж </a:t>
            </a:r>
            <a:r>
              <a:rPr b="1" i="0" lang="uk" sz="1600" u="sng" cap="none" strike="noStrike">
                <a:solidFill>
                  <a:srgbClr val="000000"/>
                </a:solidFill>
                <a:latin typeface="Arial"/>
                <a:ea typeface="Arial"/>
                <a:cs typeface="Arial"/>
                <a:sym typeface="Arial"/>
              </a:rPr>
              <a:t>години</a:t>
            </a:r>
            <a:r>
              <a:rPr b="1" i="0" lang="uk" sz="1600" u="none" cap="none" strike="noStrike">
                <a:solidFill>
                  <a:srgbClr val="000000"/>
                </a:solidFill>
                <a:latin typeface="Arial"/>
                <a:ea typeface="Arial"/>
                <a:cs typeface="Arial"/>
                <a:sym typeface="Arial"/>
              </a:rPr>
              <a:t> роботи, частота та період імпульсів не змінилися</a:t>
            </a:r>
            <a:r>
              <a:rPr b="0" i="0" lang="uk" sz="1600" u="none" cap="none" strike="noStrike">
                <a:solidFill>
                  <a:srgbClr val="000000"/>
                </a:solidFill>
                <a:latin typeface="Arial"/>
                <a:ea typeface="Arial"/>
                <a:cs typeface="Arial"/>
                <a:sym typeface="Arial"/>
              </a:rPr>
              <a:t>, шо підтверджує стабільність схеми.</a:t>
            </a:r>
            <a:endParaRPr b="0" i="0" sz="1600" u="none" cap="none" strike="noStrike">
              <a:solidFill>
                <a:srgbClr val="000000"/>
              </a:solidFill>
              <a:latin typeface="Arial"/>
              <a:ea typeface="Arial"/>
              <a:cs typeface="Arial"/>
              <a:sym typeface="Arial"/>
            </a:endParaRPr>
          </a:p>
        </p:txBody>
      </p:sp>
      <p:pic>
        <p:nvPicPr>
          <p:cNvPr id="147" name="Google Shape;147;p7"/>
          <p:cNvPicPr preferRelativeResize="0"/>
          <p:nvPr/>
        </p:nvPicPr>
        <p:blipFill rotWithShape="1">
          <a:blip r:embed="rId3">
            <a:alphaModFix/>
          </a:blip>
          <a:srcRect b="9278" l="7156" r="20042" t="9269"/>
          <a:stretch/>
        </p:blipFill>
        <p:spPr>
          <a:xfrm>
            <a:off x="149725" y="2046925"/>
            <a:ext cx="1938000" cy="2891400"/>
          </a:xfrm>
          <a:prstGeom prst="rect">
            <a:avLst/>
          </a:prstGeom>
          <a:noFill/>
          <a:ln>
            <a:noFill/>
          </a:ln>
        </p:spPr>
      </p:pic>
      <p:pic>
        <p:nvPicPr>
          <p:cNvPr id="148" name="Google Shape;148;p7"/>
          <p:cNvPicPr preferRelativeResize="0"/>
          <p:nvPr/>
        </p:nvPicPr>
        <p:blipFill rotWithShape="1">
          <a:blip r:embed="rId4">
            <a:alphaModFix/>
          </a:blip>
          <a:srcRect b="0" l="4379" r="6264" t="0"/>
          <a:stretch/>
        </p:blipFill>
        <p:spPr>
          <a:xfrm>
            <a:off x="2417200" y="2046925"/>
            <a:ext cx="1938000" cy="28913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8"/>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uk"/>
              <a:t>Можливі використання</a:t>
            </a:r>
            <a:endParaRPr/>
          </a:p>
        </p:txBody>
      </p:sp>
      <p:sp>
        <p:nvSpPr>
          <p:cNvPr id="154" name="Google Shape;154;p8"/>
          <p:cNvSpPr txBox="1"/>
          <p:nvPr/>
        </p:nvSpPr>
        <p:spPr>
          <a:xfrm>
            <a:off x="96000" y="1853850"/>
            <a:ext cx="7328400" cy="3289800"/>
          </a:xfrm>
          <a:prstGeom prst="rect">
            <a:avLst/>
          </a:prstGeom>
          <a:noFill/>
          <a:ln>
            <a:noFill/>
          </a:ln>
        </p:spPr>
        <p:txBody>
          <a:bodyPr anchorCtr="0" anchor="t" bIns="91425" lIns="91425" spcFirstLastPara="1" rIns="91425" wrap="square" tIns="91425">
            <a:noAutofit/>
          </a:bodyPr>
          <a:lstStyle/>
          <a:p>
            <a:pPr indent="-317500" lvl="0" marL="914400" marR="0" rtl="0" algn="just">
              <a:lnSpc>
                <a:spcPct val="115000"/>
              </a:lnSpc>
              <a:spcBef>
                <a:spcPts val="0"/>
              </a:spcBef>
              <a:spcAft>
                <a:spcPts val="0"/>
              </a:spcAft>
              <a:buClr>
                <a:srgbClr val="000000"/>
              </a:buClr>
              <a:buSzPts val="1400"/>
              <a:buFont typeface="Arial"/>
              <a:buAutoNum type="arabicPeriod"/>
            </a:pPr>
            <a:r>
              <a:rPr b="1" i="0" lang="uk" sz="1400" u="none" cap="none" strike="noStrike">
                <a:solidFill>
                  <a:srgbClr val="000000"/>
                </a:solidFill>
                <a:latin typeface="Arial"/>
                <a:ea typeface="Arial"/>
                <a:cs typeface="Arial"/>
                <a:sym typeface="Arial"/>
              </a:rPr>
              <a:t>Світлові покажчики напрямку повороту для індивідуального транспорту: </a:t>
            </a:r>
            <a:r>
              <a:rPr b="0" i="0" lang="uk" sz="1400" u="none" cap="none" strike="noStrike">
                <a:solidFill>
                  <a:srgbClr val="000000"/>
                </a:solidFill>
                <a:latin typeface="Arial"/>
                <a:ea typeface="Arial"/>
                <a:cs typeface="Arial"/>
                <a:sym typeface="Arial"/>
              </a:rPr>
              <a:t>схема передбачає світлову та звукову індикацію, що робить її гарною базою для створення покажчиків повороту в індивідуальному транспорті.</a:t>
            </a:r>
            <a:endParaRPr b="1" i="0" sz="1400" u="none" cap="none" strike="noStrike">
              <a:solidFill>
                <a:srgbClr val="000000"/>
              </a:solidFill>
              <a:latin typeface="Arial"/>
              <a:ea typeface="Arial"/>
              <a:cs typeface="Arial"/>
              <a:sym typeface="Arial"/>
            </a:endParaRPr>
          </a:p>
          <a:p>
            <a:pPr indent="-317500" lvl="0" marL="914400" marR="0" rtl="0" algn="just">
              <a:lnSpc>
                <a:spcPct val="115000"/>
              </a:lnSpc>
              <a:spcBef>
                <a:spcPts val="0"/>
              </a:spcBef>
              <a:spcAft>
                <a:spcPts val="0"/>
              </a:spcAft>
              <a:buClr>
                <a:srgbClr val="000000"/>
              </a:buClr>
              <a:buSzPts val="1400"/>
              <a:buFont typeface="Arial"/>
              <a:buAutoNum type="arabicPeriod"/>
            </a:pPr>
            <a:r>
              <a:rPr b="1" i="0" lang="uk" sz="1400" u="none" cap="none" strike="noStrike">
                <a:solidFill>
                  <a:srgbClr val="000000"/>
                </a:solidFill>
                <a:latin typeface="Arial"/>
                <a:ea typeface="Arial"/>
                <a:cs typeface="Arial"/>
                <a:sym typeface="Arial"/>
              </a:rPr>
              <a:t>Керування швидкістю колекторних електродвигунів за допомогою ШІМ: </a:t>
            </a:r>
            <a:r>
              <a:rPr b="0" i="0" lang="uk" sz="1400" u="none" cap="none" strike="noStrike">
                <a:solidFill>
                  <a:srgbClr val="000000"/>
                </a:solidFill>
                <a:latin typeface="Arial"/>
                <a:ea typeface="Arial"/>
                <a:cs typeface="Arial"/>
                <a:sym typeface="Arial"/>
              </a:rPr>
              <a:t>електричне коло створює імпульси з певною частотою. При правильному обчисленні опору резисторів при конденсаторі можна отримати правильну форму імпульсів в широтно-імпульсній модуляціії</a:t>
            </a:r>
            <a:r>
              <a:rPr b="1" i="0" lang="uk" sz="1400" u="none" cap="none" strike="noStrike">
                <a:solidFill>
                  <a:srgbClr val="000000"/>
                </a:solidFill>
                <a:latin typeface="Arial"/>
                <a:ea typeface="Arial"/>
                <a:cs typeface="Arial"/>
                <a:sym typeface="Arial"/>
              </a:rPr>
              <a:t>. </a:t>
            </a:r>
            <a:r>
              <a:rPr b="0" i="0" lang="uk" sz="1400" u="none" cap="none" strike="noStrike">
                <a:solidFill>
                  <a:srgbClr val="000000"/>
                </a:solidFill>
                <a:latin typeface="Arial"/>
                <a:ea typeface="Arial"/>
                <a:cs typeface="Arial"/>
                <a:sym typeface="Arial"/>
              </a:rPr>
              <a:t>На виході кола є польовий транзистор для керування навантаженням, що має невеликий опір, а також здатність пропускати </a:t>
            </a:r>
            <a:r>
              <a:rPr b="1" i="0" lang="uk" sz="1400" u="none" cap="none" strike="noStrike">
                <a:solidFill>
                  <a:srgbClr val="000000"/>
                </a:solidFill>
                <a:latin typeface="Arial"/>
                <a:ea typeface="Arial"/>
                <a:cs typeface="Arial"/>
                <a:sym typeface="Arial"/>
              </a:rPr>
              <a:t>49 А за паспортом.</a:t>
            </a:r>
            <a:endParaRPr b="1" i="0" sz="1400" u="none" cap="none" strike="noStrike">
              <a:solidFill>
                <a:srgbClr val="000000"/>
              </a:solidFill>
              <a:latin typeface="Arial"/>
              <a:ea typeface="Arial"/>
              <a:cs typeface="Arial"/>
              <a:sym typeface="Arial"/>
            </a:endParaRPr>
          </a:p>
          <a:p>
            <a:pPr indent="-317500" lvl="0" marL="914400" marR="0" rtl="0" algn="just">
              <a:lnSpc>
                <a:spcPct val="115000"/>
              </a:lnSpc>
              <a:spcBef>
                <a:spcPts val="0"/>
              </a:spcBef>
              <a:spcAft>
                <a:spcPts val="0"/>
              </a:spcAft>
              <a:buClr>
                <a:srgbClr val="000000"/>
              </a:buClr>
              <a:buSzPts val="1400"/>
              <a:buFont typeface="Arial"/>
              <a:buAutoNum type="arabicPeriod"/>
            </a:pPr>
            <a:r>
              <a:rPr b="1" i="0" lang="uk" sz="1400" u="none" cap="none" strike="noStrike">
                <a:solidFill>
                  <a:srgbClr val="000000"/>
                </a:solidFill>
                <a:latin typeface="Arial"/>
                <a:ea typeface="Arial"/>
                <a:cs typeface="Arial"/>
                <a:sym typeface="Arial"/>
              </a:rPr>
              <a:t>Сигналізація зміни температури, вологості та інших умов на місячній станції: </a:t>
            </a:r>
            <a:r>
              <a:rPr b="0" i="0" lang="uk" sz="1400" u="none" cap="none" strike="noStrike">
                <a:solidFill>
                  <a:srgbClr val="000000"/>
                </a:solidFill>
                <a:latin typeface="Arial"/>
                <a:ea typeface="Arial"/>
                <a:cs typeface="Arial"/>
                <a:sym typeface="Arial"/>
              </a:rPr>
              <a:t>схема має світлову та звукову сигналізацію, а також транзистор на вході, що робить її сумісною з цифровими датчиками.</a:t>
            </a:r>
            <a:endParaRPr b="1" i="0" sz="14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1300"/>
              <a:buFont typeface="Arial"/>
              <a:buNone/>
            </a:pPr>
            <a:r>
              <a:t/>
            </a:r>
            <a:endParaRPr b="1" i="0" sz="1300" u="none" cap="none" strike="noStrike">
              <a:solidFill>
                <a:schemeClr val="accent1"/>
              </a:solidFill>
              <a:latin typeface="Lato"/>
              <a:ea typeface="Lato"/>
              <a:cs typeface="Lato"/>
              <a:sym typeface="Lato"/>
            </a:endParaRPr>
          </a:p>
        </p:txBody>
      </p:sp>
      <p:pic>
        <p:nvPicPr>
          <p:cNvPr id="155" name="Google Shape;155;p8"/>
          <p:cNvPicPr preferRelativeResize="0"/>
          <p:nvPr/>
        </p:nvPicPr>
        <p:blipFill rotWithShape="1">
          <a:blip r:embed="rId3">
            <a:alphaModFix/>
          </a:blip>
          <a:srcRect b="0" l="0" r="0" t="0"/>
          <a:stretch/>
        </p:blipFill>
        <p:spPr>
          <a:xfrm>
            <a:off x="7939925" y="4423875"/>
            <a:ext cx="535199" cy="535199"/>
          </a:xfrm>
          <a:prstGeom prst="rect">
            <a:avLst/>
          </a:prstGeom>
          <a:noFill/>
          <a:ln>
            <a:noFill/>
          </a:ln>
        </p:spPr>
      </p:pic>
      <p:pic>
        <p:nvPicPr>
          <p:cNvPr id="156" name="Google Shape;156;p8"/>
          <p:cNvPicPr preferRelativeResize="0"/>
          <p:nvPr/>
        </p:nvPicPr>
        <p:blipFill rotWithShape="1">
          <a:blip r:embed="rId4">
            <a:alphaModFix/>
          </a:blip>
          <a:srcRect b="0" l="0" r="0" t="0"/>
          <a:stretch/>
        </p:blipFill>
        <p:spPr>
          <a:xfrm>
            <a:off x="7640950" y="3067588"/>
            <a:ext cx="1133150" cy="849875"/>
          </a:xfrm>
          <a:prstGeom prst="rect">
            <a:avLst/>
          </a:prstGeom>
          <a:noFill/>
          <a:ln>
            <a:noFill/>
          </a:ln>
        </p:spPr>
      </p:pic>
      <p:sp>
        <p:nvSpPr>
          <p:cNvPr id="157" name="Google Shape;157;p8"/>
          <p:cNvSpPr/>
          <p:nvPr/>
        </p:nvSpPr>
        <p:spPr>
          <a:xfrm>
            <a:off x="8491200" y="2245950"/>
            <a:ext cx="282900" cy="261900"/>
          </a:xfrm>
          <a:prstGeom prst="rightArrow">
            <a:avLst>
              <a:gd fmla="val 50000" name="adj1"/>
              <a:gd fmla="val 50000" name="adj2"/>
            </a:avLst>
          </a:prstGeom>
          <a:solidFill>
            <a:srgbClr val="6AA8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58" name="Google Shape;158;p8"/>
          <p:cNvSpPr/>
          <p:nvPr/>
        </p:nvSpPr>
        <p:spPr>
          <a:xfrm rot="10800000">
            <a:off x="7816352" y="2245952"/>
            <a:ext cx="282900" cy="261900"/>
          </a:xfrm>
          <a:prstGeom prst="rightArrow">
            <a:avLst>
              <a:gd fmla="val 50000" name="adj1"/>
              <a:gd fmla="val 50000" name="adj2"/>
            </a:avLst>
          </a:prstGeom>
          <a:solidFill>
            <a:srgbClr val="274E1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uk"/>
              <a:t>Висновок</a:t>
            </a:r>
            <a:endParaRPr/>
          </a:p>
        </p:txBody>
      </p:sp>
      <p:sp>
        <p:nvSpPr>
          <p:cNvPr id="164" name="Google Shape;164;p9"/>
          <p:cNvSpPr txBox="1"/>
          <p:nvPr>
            <p:ph idx="1" type="body"/>
          </p:nvPr>
        </p:nvSpPr>
        <p:spPr>
          <a:xfrm>
            <a:off x="560950" y="2073526"/>
            <a:ext cx="7688700" cy="1333800"/>
          </a:xfrm>
          <a:prstGeom prst="rect">
            <a:avLst/>
          </a:prstGeom>
          <a:noFill/>
          <a:ln>
            <a:noFill/>
          </a:ln>
        </p:spPr>
        <p:txBody>
          <a:bodyPr anchorCtr="0" anchor="t" bIns="91425" lIns="91425" spcFirstLastPara="1" rIns="91425" wrap="square" tIns="91425">
            <a:normAutofit/>
          </a:bodyPr>
          <a:lstStyle/>
          <a:p>
            <a:pPr indent="457200" lvl="0" marL="0" rtl="0" algn="just">
              <a:lnSpc>
                <a:spcPct val="115000"/>
              </a:lnSpc>
              <a:spcBef>
                <a:spcPts val="0"/>
              </a:spcBef>
              <a:spcAft>
                <a:spcPts val="0"/>
              </a:spcAft>
              <a:buSzPts val="1300"/>
              <a:buNone/>
            </a:pPr>
            <a:r>
              <a:rPr lang="uk" sz="1400">
                <a:solidFill>
                  <a:srgbClr val="000000"/>
                </a:solidFill>
                <a:latin typeface="Arial"/>
                <a:ea typeface="Arial"/>
                <a:cs typeface="Arial"/>
                <a:sym typeface="Arial"/>
              </a:rPr>
              <a:t>Отримане електричне коло працює стабільно і є простим. Завдяки його схематичній побудові воно має широкий спектр застосувань: від простої індикації до керування електродвигунами. Запропонована схема є достатньо адаптивною до температурних умов та до модифікацій.</a:t>
            </a:r>
            <a:endParaRPr sz="14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727800" y="2304150"/>
            <a:ext cx="7688400" cy="5352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uk"/>
              <a:t>Дякую за увагу</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