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7" r:id="rId9"/>
    <p:sldId id="268" r:id="rId10"/>
    <p:sldId id="270" r:id="rId11"/>
    <p:sldId id="269" r:id="rId12"/>
    <p:sldId id="27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7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B52AD-79CA-4D3E-8D9B-5118E7A29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7249A3-FBE5-4320-ACEF-03D5FA20F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9F3154-ADCA-465C-BD60-38FC6BF7F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2FB250-3D04-491A-BC59-1F9A8688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ADAE86-E71E-4D71-86B7-8A5E3ACA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15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71E55D-4443-4076-8D9A-EF6524A33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DD3619-4EAC-4CED-9B00-EC401B6A3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DC711D-D18E-49E4-86F1-7EDEBCBA5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9D1876-5714-48D6-B61B-F9977668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6140B1-A1AD-404D-BE6A-47F4A8A5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7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B22AD-5DF5-4825-ACB7-893502CE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CE3B15-B1BA-4114-BAE2-1FC4302C9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AD750F-75D5-435B-B5ED-6A3617A0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6C1224-46EE-4B77-9D9E-EEDF36D30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C4E08A-9F38-41D5-B748-6F5FABD79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232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06ADD3-6739-4BD4-B113-CB51EBF49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77243C-D764-4E68-89F4-8CA44686EA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217FF4-73C1-4EB3-9E62-4DAA646F5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40ECF9-DA1F-4F1B-A6B1-E142DFE0E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2D2DB5-14CB-485E-8DC1-6EB78925C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D58F74-E34E-4115-8D54-B9102770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415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C553F2-E2AC-464B-B9A4-7CAECA622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E89BD0-CC29-4FA7-A897-509FF3B77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BDCAEE-6B75-4B0F-960C-09040B7C8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CAC4D6-9B22-4148-9097-209E4A9BDF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2FF71D-A775-443A-851A-EA79C4C3F7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527CE83-27AF-4B38-AD0D-1D98782C6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1D03BE3-CB4C-4F85-8C3A-5C56166A5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AE80636-454F-4C59-A6A0-88AE75F0E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506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B9691-40B8-449B-BDF1-240B27C3C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436037A-C762-425E-A6A0-656D13968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227F8F-75D5-4A66-BE5F-667E82D8D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133D679-F141-46D0-B2D3-084998EF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064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45B683-E4E0-4808-A65C-67368A002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9821F0-BC81-4C0E-868B-085FED7A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D3C993-60A8-480B-BC2C-328F9C7E0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15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80D72-4CAF-4A7D-A7A3-265F5246F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AAFBDB-35A2-4A65-88DE-98A27764D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26CCFB-8432-4F06-80BE-CDD334023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D8643E-4D3C-4867-8608-F21F19D69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FE39A8-5964-4011-940C-CA2D4363F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785AD9-958C-4489-BE51-1660432F7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162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43831-92A4-4D90-9D35-2BF2A3CF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DBE8D8-3463-48DE-A924-5B12B07F3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618BB0-C351-486B-99C0-B3AF7ADBEC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332C5F-2455-4E4D-B80E-82BB0D04F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4747C8-1D1D-4A62-BFD5-3F96BA84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610636-3ED4-485C-A2D2-9426E1328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0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F0B6E7-B1E0-4F5A-A3D9-B9947F07D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22CAD5-EAA8-48C1-9070-3A819E14FE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D162F2-F452-44D6-B6E9-DBAB33974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9A0BD5-AC5C-4986-8FF2-07FDE2A4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7B0A35-3128-4558-BAC8-4C24800F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804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8D224D4-02ED-4182-8B44-73B33318D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54E709-9932-461A-B936-BAE7C4F62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4589D0-8BB7-40BE-9FB9-FE48F9641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41D74A-1CAC-42BC-94E3-0FEBD6ADD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B4E6AD-B692-4E24-A521-E8275B86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42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716D0-07DC-4785-BEC3-5CC99C48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B69BD0-D002-4602-91CB-B4911CFDA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B46976-DAE5-46C5-BD86-78E30C45E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28A4A-577F-4A9C-AEA2-4E4E1E08732A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60D709-5543-4258-A7BC-4EBF9E735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B132CB-A09E-4C9A-8070-D9F34008A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E5012-4F79-42A9-A6CB-8E8CC6D571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8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kam.gov.ua/ystoryya-verhney-kolonyy" TargetMode="External"/><Relationship Id="rId2" Type="http://schemas.openxmlformats.org/officeDocument/2006/relationships/hyperlink" Target="https://sobitie.com.ua/intervyu/kamyanske-cikave-149056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764B0F-B359-4EA5-BEC4-864C58897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6"/>
            <a:ext cx="12191999" cy="685514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BFB373-4174-4ED6-A1D0-51B6E9DF4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379" y="688768"/>
            <a:ext cx="11887199" cy="2268188"/>
          </a:xfrm>
        </p:spPr>
        <p:txBody>
          <a:bodyPr>
            <a:normAutofit fontScale="90000"/>
          </a:bodyPr>
          <a:lstStyle/>
          <a:p>
            <a:br>
              <a:rPr lang="uk-UA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«Польський слід в історії міста Кам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 err="1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янського</a:t>
            </a:r>
            <a:r>
              <a:rPr lang="uk-UA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869FD1-03CD-45ED-8604-9C81AC5F2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409" y="3602038"/>
            <a:ext cx="9468592" cy="2387600"/>
          </a:xfrm>
        </p:spPr>
        <p:txBody>
          <a:bodyPr>
            <a:normAutofit fontScale="25000" lnSpcReduction="20000"/>
          </a:bodyPr>
          <a:lstStyle/>
          <a:p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Святохо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Єва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, 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вихованка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Європейські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студії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Будинку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юнацтва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Комунальний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 «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Гімназія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№12» 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м.Кам’янське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Дніпропетровське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територіальне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МАН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ru-RU" sz="62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Чирва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Валентина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Василівна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Європейські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студії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Будинку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юнацтва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комунального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 «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Гімназія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№12»</a:t>
            </a:r>
          </a:p>
          <a:p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Кам’янської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ради</a:t>
            </a:r>
          </a:p>
          <a:p>
            <a:r>
              <a:rPr lang="ru-RU" sz="6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62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endParaRPr lang="ru-RU" sz="62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269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40A577-1CF5-4F73-AF11-209CE11E5E33}"/>
              </a:ext>
            </a:extLst>
          </p:cNvPr>
          <p:cNvSpPr/>
          <p:nvPr/>
        </p:nvSpPr>
        <p:spPr>
          <a:xfrm>
            <a:off x="190005" y="391885"/>
            <a:ext cx="1176844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ХІХ ст. на прикладах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історико-культурних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історико-культурних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споруд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збудованих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ХІХ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Провести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інтерв’ю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краєзнавцем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Слоневським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типу.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історико-культурні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розважальні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1935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9399C9-289D-4A3E-BD3B-602FB9109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97" y="95003"/>
            <a:ext cx="8772761" cy="1595686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Початок історії польської громади в        Кам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янському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DD4D4-8585-464C-AA79-126733971AF7}"/>
              </a:ext>
            </a:extLst>
          </p:cNvPr>
          <p:cNvSpPr txBox="1"/>
          <p:nvPr/>
        </p:nvSpPr>
        <p:spPr>
          <a:xfrm>
            <a:off x="114796" y="2090058"/>
            <a:ext cx="119624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польської громади в місті Кам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янському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починається з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1887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року, коли підприємці Варшавського сталеплавильного товариства разом з бельгійськими та французькими акціонерами почали будівництво металургійного заводу  на березі Дніпра. Вони заснували «Південно-Руське Дніпровське металургійне товариство» та швидкими темпами побудували на викуплених у селян села Кам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землях завод, який почав працювати в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1889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році. Саме з появою на цих землях металургійного заводу  настає пора великих змін та перетворень.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побудови та  подальшої експлуатації заводу до села приїхали польські інженери з родинами, які стали частиною громади поселення. Доля багатьох з польських переселенців тісно переплелася з новою батьківщиною, яку вони хотіли зробити кращою, комфортнішою, більш європейською.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газет за 2 вересня 1891 року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сповіщала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Еміграційний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нас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уже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десятків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кличуть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родичів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знайомих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1913 рік в Кам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янському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проживало 40 407 жителів, з яких поляків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- 14 175 , що звичайно впливало на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всебічний розвиток міста.</a:t>
            </a:r>
          </a:p>
          <a:p>
            <a:r>
              <a:rPr lang="uk-UA" dirty="0"/>
              <a:t>  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237E2F-5AA7-4A75-A890-6F2D2794E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558" y="0"/>
            <a:ext cx="3189646" cy="223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26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EAC49-7122-4B78-BADF-11464EF5F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202" y="365125"/>
            <a:ext cx="8515597" cy="1325563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Економічний, соціальний та культурний розвиток Кам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янського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к.19 - поч.20ст.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6EF4FD-E36E-4D63-85A8-CF96C9F05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Розбудовували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проживали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Столицю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неофіційна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той час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 роль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Південно-Руського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Металургійного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Ігнатій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Ясюкович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споруджувалися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розважальні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ятками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27D520-C37A-4321-AD3A-5C233F7BD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113777"/>
            <a:ext cx="2992582" cy="20823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7A3A45-7934-4008-B03D-FA729F122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415" y="4655701"/>
            <a:ext cx="2781733" cy="20885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9BA177-FE1E-437D-ADEF-88DEBF7765AE}"/>
              </a:ext>
            </a:extLst>
          </p:cNvPr>
          <p:cNvSpPr txBox="1"/>
          <p:nvPr/>
        </p:nvSpPr>
        <p:spPr>
          <a:xfrm>
            <a:off x="5712031" y="6282047"/>
            <a:ext cx="5848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ятник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І.Ясюковичу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(скульптор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Г.Хачатрян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2014)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0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3B28F-0341-44DE-84B2-0C2BD02DB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Релігійні споруди для громади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A629DE-C5F0-4F42-81E0-291234CD9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85061"/>
            <a:ext cx="5160963" cy="736270"/>
          </a:xfrm>
        </p:spPr>
        <p:txBody>
          <a:bodyPr>
            <a:normAutofit fontScale="92500" lnSpcReduction="20000"/>
          </a:bodyPr>
          <a:lstStyle/>
          <a:p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Свято-Миколаївський  костел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DEF10B-1754-47AD-AF98-3C3E56850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4388" y="2719449"/>
            <a:ext cx="5183187" cy="3871356"/>
          </a:xfrm>
        </p:spPr>
        <p:txBody>
          <a:bodyPr>
            <a:normAutofit fontScale="70000" lnSpcReduction="20000"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директора 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І.Ясюковича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ахітектора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Я.Хорманського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неоготичному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службовців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заводу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Є одним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найкрасивіших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костелів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драматичну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діючий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храм,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B0F0C1-9525-441D-AF94-641DA245D3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124016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Свято-Миколаївський собор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7BF754F-F5DC-4CBD-A4BA-60AE8BCFC4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19449"/>
            <a:ext cx="5183188" cy="3470214"/>
          </a:xfrm>
        </p:spPr>
        <p:txBody>
          <a:bodyPr>
            <a:normAutofit fontScale="70000" lnSpcReduction="20000"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Свято-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спроєктована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Леонідом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Альбертовичем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Бродницьким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завершена 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1894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витримана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неоруському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зодчества XVII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сторіччя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Увесь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декор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цегли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застосовувалось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пережила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розбудов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діючий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храм,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D08380-C97A-46F0-8823-193E73DCB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14" y="113149"/>
            <a:ext cx="3106351" cy="207191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8F8D40-67C9-491E-8D49-495F8E9973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9" t="10140" b="10270"/>
          <a:stretch/>
        </p:blipFill>
        <p:spPr>
          <a:xfrm>
            <a:off x="9313287" y="43304"/>
            <a:ext cx="2216726" cy="250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65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32F64-0059-4AB4-A925-B27D8C6EC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91" y="365126"/>
            <a:ext cx="10760709" cy="46614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Культурні, освітні та розважальні заклади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C40395-1982-408F-BA01-F2CA0BFD3DED}"/>
              </a:ext>
            </a:extLst>
          </p:cNvPr>
          <p:cNvSpPr txBox="1"/>
          <p:nvPr/>
        </p:nvSpPr>
        <p:spPr>
          <a:xfrm>
            <a:off x="285007" y="831274"/>
            <a:ext cx="112578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 аудиторія (архітектор </a:t>
            </a:r>
            <a:r>
              <a:rPr lang="uk-UA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О.І,Ширшов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Споруджена у 1900 році задля просвітницьких цілей та культурного відпочинку робітників Дніпровського заводу. До революції тут мирно співіснували український, польський і російський театральні гуртки.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парк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прогулянок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облаштоване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ландшафтного дизайну.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Ось як говориться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 в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Південно-Російського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(1908 г.):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«Народная аудитория была построена с целью доставить рабочим Завода место для развлечений и образования… Ежедневно с 10 до 12 часов утра и с 2 часов после полудня до 9 часов вечера открыта библиотека и читальня, причем, два раза в неделю выдаются книги на дом. Раз в неделю играет оркестр (летом в парке); два раза в неделю бывают представления или концерты, а иногда – лекции образовательного и нравственного характера…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Театр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ім.Лесі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75EF74-0319-48D5-9A69-4C904AF16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69" y="4699129"/>
            <a:ext cx="3160805" cy="19695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A8F487-D755-42BC-AD0D-BB72BB7713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8"/>
          <a:stretch/>
        </p:blipFill>
        <p:spPr>
          <a:xfrm>
            <a:off x="8142515" y="4585865"/>
            <a:ext cx="3764478" cy="21631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B3F1F0-B280-457F-B645-5C7DBEFCE5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508" y="4699129"/>
            <a:ext cx="2596692" cy="204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28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923713-BAC1-49C6-8CD0-724383C29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505"/>
            <a:ext cx="10515600" cy="108065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Культурні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розважальні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заклади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095CB9-ECEF-49DE-BDF3-8E4F4414C9F9}"/>
              </a:ext>
            </a:extLst>
          </p:cNvPr>
          <p:cNvSpPr txBox="1"/>
          <p:nvPr/>
        </p:nvSpPr>
        <p:spPr>
          <a:xfrm>
            <a:off x="356260" y="1056904"/>
            <a:ext cx="1154281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Інженерний клуб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задоволення культурних потреб, передусім службовців Дніпровського заводу та різночинців, за ініціативою та сприянням Ігнатія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Ясюковича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в 1899 р. 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Кам’янському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було збудовано Інженерний клуб.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У ньому проходили вистави, концерти, зібрання місцевої інтелігенції. В будівлі клубу знаходилась велика зала, прикрашена чудовою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лепниною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красивий вестибюль, сцена, місце для оркестру, вітальня з верандою та витими сходами, театральні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Стеля та стіни зала були розписані італійськими художниками, а акустика зала не була гіршою за акустику оперних театрів.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Довгий час існувала легенда, що це завдяки пляшкам від шампанського, які розміщенні під сценою і були резонаторами звуку. Як виявилося під час  реконструкції - це дійсно правда.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наші дні тут розташувався Театр ляльок.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24DE04-A83A-4AE7-ACE7-BA85628AB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641" y="4027862"/>
            <a:ext cx="4032434" cy="26876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4E4836-18E4-44CB-AEC3-773A6CE25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360" y="4133676"/>
            <a:ext cx="3297268" cy="24760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E6DEB8-A6C3-48DA-9075-0842FA8E1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15" y="3998174"/>
            <a:ext cx="2656509" cy="265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45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70681-C6B4-49C5-B8E2-99DDEC3BE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ЯХТ-КЛУБ 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Кам'янського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5D480B3-0740-467B-94B4-9754A2A0C820}"/>
              </a:ext>
            </a:extLst>
          </p:cNvPr>
          <p:cNvSpPr/>
          <p:nvPr/>
        </p:nvSpPr>
        <p:spPr>
          <a:xfrm>
            <a:off x="403762" y="1567544"/>
            <a:ext cx="52845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Катеринославського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веслового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Кам'янському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відкрилося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лютому 1893 року.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щороку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влаштовувало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гонки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Яхт-клуб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з'явився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повноводному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з перших яхт-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Поза чисто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заходами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яхт-клуб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нечисленних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тодішньому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Кам'янському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Тут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новорічні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драматичний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гурток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очолював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А.Станкевич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есперантисти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7BB282-C5B6-4D71-8779-C43744ABC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282" y="1690688"/>
            <a:ext cx="3810000" cy="27765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083BFE-C3ED-451D-8DA0-46EC220DA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213" y="4075923"/>
            <a:ext cx="4186634" cy="266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20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A7AA35-F91F-4AA6-8D54-3993924CB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 ЗАКЛАДИ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8288201-129D-4EBF-8024-A38BBCAFCACF}"/>
              </a:ext>
            </a:extLst>
          </p:cNvPr>
          <p:cNvSpPr/>
          <p:nvPr/>
        </p:nvSpPr>
        <p:spPr>
          <a:xfrm>
            <a:off x="380010" y="1508167"/>
            <a:ext cx="5486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початку ХХ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сторіччя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учбових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заводське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Центром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Гімназична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проспект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Пеліна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1907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Велика заслуга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належала директору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Ясюковичу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Ігнатію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Гнатовичу.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ім.Лигуна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B043AE-05C9-48E5-AD7F-0D2979616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705" y="1355186"/>
            <a:ext cx="5324104" cy="29220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34C2F4-2D95-464A-A55E-76D9A8ACFF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32"/>
          <a:stretch/>
        </p:blipFill>
        <p:spPr>
          <a:xfrm>
            <a:off x="6757524" y="3770324"/>
            <a:ext cx="5054466" cy="28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15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8022B0-C611-4416-8EC4-B9027DA3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 Слоневський – найвідоміший поляк Кам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янського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634CB-8885-47F3-B32E-2AB130FEA438}"/>
              </a:ext>
            </a:extLst>
          </p:cNvPr>
          <p:cNvSpPr txBox="1"/>
          <p:nvPr/>
        </p:nvSpPr>
        <p:spPr>
          <a:xfrm>
            <a:off x="3292253" y="1690689"/>
            <a:ext cx="751429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Найвідомішим представником польської громади нашого міста є краєзнавець Олександр Юлійович Слоневський. Саме завдяки його невтомній праці, постійній дослідницькій діяльності, роботі в архівах України та Польщі, зустрічах з нащадками Ігнатія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Ясюковича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вдалося дослідити та зберегти важливу сторінку спільної українсько-польської історії.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 Слоневський автор багатьох історичних книг, які ми використовували в нашому дослідженні. Дуже велика заслуга Олександра Юлійовича в спасінні та збереженні нашого католицького храму, який в роки радянської влади був майже знищений.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D8D5CA-1B36-438C-827C-904348B11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87" y="1807161"/>
            <a:ext cx="2895238" cy="46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29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33784-967B-48F5-8B25-28BFC35B8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021" y="365126"/>
            <a:ext cx="10593779" cy="64427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4C8FA1-7584-4734-95E8-3C7C33172460}"/>
              </a:ext>
            </a:extLst>
          </p:cNvPr>
          <p:cNvSpPr txBox="1"/>
          <p:nvPr/>
        </p:nvSpPr>
        <p:spPr>
          <a:xfrm>
            <a:off x="201882" y="605643"/>
            <a:ext cx="1162594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    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польська громада та найбільш впливові її представники мала великий вплив на економічний, соціальний та культурний розвиток села Кам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янського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кінці ХІХ- початку ХХ ст. та перетворення його на місто. Дослідивши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історико-культурними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дізнавшись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ми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типу.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вважає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краєзнавець Олександр Слоневський, етнічний поляк та представник металургійної династії польських інженерів, власне саме розвиток заводу та створеної для робітників інфраструктури і стало тим  потужним поштовхом до перетворення села Кам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янського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 місто європейського типу.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На жаль, на сьогоднішній день польська громада міста дуже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нечислена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це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язано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подіями радянської доби та сучасними викликами. Але існує зв’язок з нащадками Ігнатія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Ясюковича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відбуваються зустріч з представниками польської громади, багато наших земляків знайшли в Польщі допомогу та підтримку під час війни, продовжують прикрашати наше місто архітектурні споруди цього періоду.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задача зберегти європейську спадщину міста та розказати про її витоки прийдешнім поколінням. Важливо зберегти та розповідати про ці історичні пам’ятки, які прикрашають наше місто і роблять його особливим та не схожим на інші промислові міста регіону.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Особистий вклад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дослідника полягає в новому погляді на розвиток промислового міста, опрацюванні краєзнавчої літератури, дослідженні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яток архітектури даного періоду та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 з краєзнавцем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О.Слоневським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486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4AC57F-6703-4735-8AD2-2B52DBBC2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252EF4-69A6-48F9-AA76-7BE2B0AED0CB}"/>
              </a:ext>
            </a:extLst>
          </p:cNvPr>
          <p:cNvSpPr txBox="1"/>
          <p:nvPr/>
        </p:nvSpPr>
        <p:spPr>
          <a:xfrm>
            <a:off x="152399" y="1403684"/>
            <a:ext cx="116225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1.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Алексієвська «Кам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янське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цікаве»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https://sobitie.com.ua/intervyu/kamyanske-cikave-149056/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2.О.Слоневський «Історія Верхньої колонії»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https://lib.kam.gov.ua/ystoryya-verhney-kolonyy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3.О.Слоневський «Ігнатій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Ясюкович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в історії: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Історико-краєзнавча розвідка:Вид.2-ге- Кам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янське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Видавничий дім «Андрій», 2024-292 с.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4.О.Слоневський «Життя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.Смерть.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Воскресіння»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Дніпро, Видавництво «Поліграфіст», 2022- 304 с.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BE6412-A4D9-4AA6-A029-70F8A832B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105" y="3429000"/>
            <a:ext cx="3516803" cy="263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514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1675</Words>
  <Application>Microsoft Office PowerPoint</Application>
  <PresentationFormat>Широкоэкранный</PresentationFormat>
  <Paragraphs>70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   «Польський слід в історії міста Кам’янського»</vt:lpstr>
      <vt:lpstr>Презентация PowerPoint</vt:lpstr>
      <vt:lpstr>Початок історії польської громади в        Кам’янському</vt:lpstr>
      <vt:lpstr>Економічний, соціальний та культурний розвиток Кам’янського в к.19 - поч.20ст.</vt:lpstr>
      <vt:lpstr>    Релігійні споруди для громади</vt:lpstr>
      <vt:lpstr>Культурні, освітні та розважальні заклади</vt:lpstr>
      <vt:lpstr>Культурні, освітні та розважальні заклади</vt:lpstr>
      <vt:lpstr>ЯХТ-КЛУБ  Кам'янського</vt:lpstr>
      <vt:lpstr>ОСВІТНІ ЗАКЛАДИ </vt:lpstr>
      <vt:lpstr>Олександр Слоневський – найвідоміший поляк Кам’янського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«Польський слід в історії міста Кам’янського»</dc:title>
  <dc:creator>Admin</dc:creator>
  <cp:lastModifiedBy>Admin</cp:lastModifiedBy>
  <cp:revision>5</cp:revision>
  <dcterms:created xsi:type="dcterms:W3CDTF">2026-04-12T13:34:56Z</dcterms:created>
  <dcterms:modified xsi:type="dcterms:W3CDTF">2026-04-19T16:40:25Z</dcterms:modified>
</cp:coreProperties>
</file>