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5" r:id="rId3"/>
    <p:sldId id="273" r:id="rId4"/>
    <p:sldId id="274" r:id="rId5"/>
    <p:sldId id="276" r:id="rId6"/>
    <p:sldId id="281" r:id="rId7"/>
    <p:sldId id="258" r:id="rId8"/>
    <p:sldId id="271" r:id="rId9"/>
    <p:sldId id="282" r:id="rId10"/>
    <p:sldId id="261" r:id="rId11"/>
    <p:sldId id="265" r:id="rId12"/>
    <p:sldId id="272" r:id="rId13"/>
    <p:sldId id="263" r:id="rId14"/>
    <p:sldId id="283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3" autoAdjust="0"/>
  </p:normalViewPr>
  <p:slideViewPr>
    <p:cSldViewPr>
      <p:cViewPr varScale="1">
        <p:scale>
          <a:sx n="85" d="100"/>
          <a:sy n="85" d="100"/>
        </p:scale>
        <p:origin x="140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імаго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3 доба </c:v>
                </c:pt>
                <c:pt idx="1">
                  <c:v>7 доба</c:v>
                </c:pt>
                <c:pt idx="2">
                  <c:v>14 доба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0.94099999999999995</c:v>
                </c:pt>
                <c:pt idx="1">
                  <c:v>0.87600000000000011</c:v>
                </c:pt>
                <c:pt idx="2">
                  <c:v>0.82299999999999995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8A-454D-ACB9-2686C53E0E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личинки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3 доба </c:v>
                </c:pt>
                <c:pt idx="1">
                  <c:v>7 доба</c:v>
                </c:pt>
                <c:pt idx="2">
                  <c:v>14 доба</c:v>
                </c:pt>
              </c:strCache>
            </c:strRef>
          </c:cat>
          <c:val>
            <c:numRef>
              <c:f>Лист1!$C$2:$C$5</c:f>
              <c:numCache>
                <c:formatCode>0.00%</c:formatCode>
                <c:ptCount val="4"/>
                <c:pt idx="0">
                  <c:v>0.95800000000000007</c:v>
                </c:pt>
                <c:pt idx="1">
                  <c:v>0.88800000000000001</c:v>
                </c:pt>
                <c:pt idx="2" formatCode="0%">
                  <c:v>0.84000000000000008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8A-454D-ACB9-2686C53E0E5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147617664"/>
        <c:axId val="147619200"/>
      </c:barChart>
      <c:catAx>
        <c:axId val="1476176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47619200"/>
        <c:crosses val="autoZero"/>
        <c:auto val="1"/>
        <c:lblAlgn val="ctr"/>
        <c:lblOffset val="100"/>
        <c:noMultiLvlLbl val="0"/>
      </c:catAx>
      <c:valAx>
        <c:axId val="147619200"/>
        <c:scaling>
          <c:orientation val="minMax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crossAx val="147617664"/>
        <c:crosses val="autoZero"/>
        <c:crossBetween val="between"/>
      </c:valAx>
      <c:dTable>
        <c:showHorzBorder val="1"/>
        <c:showVertBorder val="1"/>
        <c:showOutline val="1"/>
        <c:showKeys val="0"/>
      </c:dTable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імаго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3 доба</c:v>
                </c:pt>
                <c:pt idx="1">
                  <c:v>7 доба</c:v>
                </c:pt>
                <c:pt idx="2">
                  <c:v>14 доба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0.78200000000000003</c:v>
                </c:pt>
                <c:pt idx="1">
                  <c:v>0.8640000000000001</c:v>
                </c:pt>
                <c:pt idx="2">
                  <c:v>0.78200000000000003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84-4745-8B7D-034E18EA871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личинки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3 доба</c:v>
                </c:pt>
                <c:pt idx="1">
                  <c:v>7 доба</c:v>
                </c:pt>
                <c:pt idx="2">
                  <c:v>14 доба</c:v>
                </c:pt>
              </c:strCache>
            </c:strRef>
          </c:cat>
          <c:val>
            <c:numRef>
              <c:f>Лист1!$C$2:$C$5</c:f>
              <c:numCache>
                <c:formatCode>0.00%</c:formatCode>
                <c:ptCount val="4"/>
                <c:pt idx="0">
                  <c:v>0.80500000000000005</c:v>
                </c:pt>
                <c:pt idx="1">
                  <c:v>0.90200000000000002</c:v>
                </c:pt>
                <c:pt idx="2">
                  <c:v>0.87200000000000011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84-4745-8B7D-034E18EA87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8512128"/>
        <c:axId val="168534400"/>
      </c:barChart>
      <c:catAx>
        <c:axId val="1685121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68534400"/>
        <c:crosses val="autoZero"/>
        <c:auto val="1"/>
        <c:lblAlgn val="ctr"/>
        <c:lblOffset val="100"/>
        <c:noMultiLvlLbl val="0"/>
      </c:catAx>
      <c:valAx>
        <c:axId val="16853440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68512128"/>
        <c:crosses val="autoZero"/>
        <c:crossBetween val="between"/>
      </c:valAx>
      <c:dTable>
        <c:showHorzBorder val="1"/>
        <c:showVertBorder val="1"/>
        <c:showOutline val="1"/>
        <c:showKeys val="0"/>
      </c:dTable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20754716981132"/>
          <c:y val="3.0831228624714799E-2"/>
          <c:w val="0.69405660377358502"/>
          <c:h val="0.626430441433127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імаго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3 доба </c:v>
                </c:pt>
                <c:pt idx="1">
                  <c:v>7 доба</c:v>
                </c:pt>
                <c:pt idx="2">
                  <c:v>14 доба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0.94099999999999995</c:v>
                </c:pt>
                <c:pt idx="1">
                  <c:v>0.87600000000000011</c:v>
                </c:pt>
                <c:pt idx="2">
                  <c:v>0.82299999999999995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4D-48EB-A1A0-63025E788FE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личинки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3 доба </c:v>
                </c:pt>
                <c:pt idx="1">
                  <c:v>7 доба</c:v>
                </c:pt>
                <c:pt idx="2">
                  <c:v>14 доба</c:v>
                </c:pt>
              </c:strCache>
            </c:strRef>
          </c:cat>
          <c:val>
            <c:numRef>
              <c:f>Лист1!$C$2:$C$5</c:f>
              <c:numCache>
                <c:formatCode>0.00%</c:formatCode>
                <c:ptCount val="4"/>
                <c:pt idx="0">
                  <c:v>0.95800000000000007</c:v>
                </c:pt>
                <c:pt idx="1">
                  <c:v>0.88800000000000001</c:v>
                </c:pt>
                <c:pt idx="2" formatCode="0%">
                  <c:v>0.84000000000000008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4D-48EB-A1A0-63025E788FE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174608768"/>
        <c:axId val="174610304"/>
      </c:barChart>
      <c:catAx>
        <c:axId val="174608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74610304"/>
        <c:crosses val="autoZero"/>
        <c:auto val="1"/>
        <c:lblAlgn val="ctr"/>
        <c:lblOffset val="100"/>
        <c:noMultiLvlLbl val="0"/>
      </c:catAx>
      <c:valAx>
        <c:axId val="174610304"/>
        <c:scaling>
          <c:orientation val="minMax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crossAx val="174608768"/>
        <c:crosses val="autoZero"/>
        <c:crossBetween val="between"/>
      </c:valAx>
      <c:dTable>
        <c:showHorzBorder val="1"/>
        <c:showVertBorder val="1"/>
        <c:showOutline val="1"/>
        <c:showKeys val="0"/>
      </c:dTable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імаго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3 доба</c:v>
                </c:pt>
                <c:pt idx="1">
                  <c:v>7 доба</c:v>
                </c:pt>
                <c:pt idx="2">
                  <c:v>14 доба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0.78200000000000003</c:v>
                </c:pt>
                <c:pt idx="1">
                  <c:v>0.8640000000000001</c:v>
                </c:pt>
                <c:pt idx="2">
                  <c:v>0.78200000000000003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8B-4613-8752-B8C7AAC56A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личинки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3 доба</c:v>
                </c:pt>
                <c:pt idx="1">
                  <c:v>7 доба</c:v>
                </c:pt>
                <c:pt idx="2">
                  <c:v>14 доба</c:v>
                </c:pt>
              </c:strCache>
            </c:strRef>
          </c:cat>
          <c:val>
            <c:numRef>
              <c:f>Лист1!$C$2:$C$5</c:f>
              <c:numCache>
                <c:formatCode>0.00%</c:formatCode>
                <c:ptCount val="4"/>
                <c:pt idx="0">
                  <c:v>0.80500000000000005</c:v>
                </c:pt>
                <c:pt idx="1">
                  <c:v>0.90200000000000002</c:v>
                </c:pt>
                <c:pt idx="2">
                  <c:v>0.87200000000000011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8B-4613-8752-B8C7AAC56A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4752128"/>
        <c:axId val="174753664"/>
      </c:barChart>
      <c:catAx>
        <c:axId val="1747521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74753664"/>
        <c:crosses val="autoZero"/>
        <c:auto val="1"/>
        <c:lblAlgn val="ctr"/>
        <c:lblOffset val="100"/>
        <c:noMultiLvlLbl val="0"/>
      </c:catAx>
      <c:valAx>
        <c:axId val="17475366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74752128"/>
        <c:crosses val="autoZero"/>
        <c:crossBetween val="between"/>
      </c:valAx>
      <c:dTable>
        <c:showHorzBorder val="1"/>
        <c:showVertBorder val="1"/>
        <c:showOutline val="1"/>
        <c:showKeys val="0"/>
      </c:dTable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-1905"/>
            <a:ext cx="8784976" cy="6552728"/>
          </a:xfrm>
        </p:spPr>
        <p:txBody>
          <a:bodyPr>
            <a:normAutofit fontScale="90000"/>
          </a:bodyPr>
          <a:lstStyle/>
          <a:p>
            <a:br>
              <a:rPr lang="uk-UA" sz="36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6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6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6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6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6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6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6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6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Тема: Екологічні аспекти регулювання </a:t>
            </a:r>
            <a:br>
              <a:rPr lang="en-US" sz="31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 популяції колорадського жука на </a:t>
            </a:r>
            <a:br>
              <a:rPr lang="en-US" sz="31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посівах картоплі інсектицидами різного </a:t>
            </a:r>
            <a:br>
              <a:rPr lang="en-US" sz="31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br>
              <a:rPr lang="uk-UA" sz="36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виконала: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Самараш</a:t>
            </a: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Наталя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7 класу,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 «</a:t>
            </a:r>
            <a:r>
              <a:rPr lang="uk-UA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Білоусівський</a:t>
            </a: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ліцей»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Дністровського району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Чернівецької області</a:t>
            </a:r>
            <a:b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Дорофей</a:t>
            </a: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Марія Семенівна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заслужений вчитель України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біології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 «</a:t>
            </a:r>
            <a:r>
              <a:rPr lang="uk-UA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Білоусівський</a:t>
            </a: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ліцей»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Дністровського району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Чернівецької області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Хлус</a:t>
            </a: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Лариса Миколаївна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заступник директора з 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навально-методичної роботи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Чернівецького ОЦЕНТУМ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біологічних наук,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1" i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sz="1600" b="1" i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sz="4400" b="1" i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sz="4400" b="1" i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sz="4400" b="1" i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sz="4400" b="1" i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sz="4400" b="1" i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sz="4400" b="1" i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endParaRPr lang="ru-RU" sz="25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A8192D-2760-4162-8D0C-EA60B1CA1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659381"/>
            <a:ext cx="3671664" cy="487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59046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>
                <a:latin typeface="Monotype Corsiva" panose="03010101010201010101" pitchFamily="66" charset="0"/>
              </a:rPr>
              <a:t>             </a:t>
            </a:r>
            <a:br>
              <a:rPr lang="uk-UA" b="1" i="1" dirty="0">
                <a:latin typeface="Monotype Corsiva" panose="03010101010201010101" pitchFamily="66" charset="0"/>
              </a:rPr>
            </a:br>
            <a:r>
              <a:rPr lang="uk-UA" b="1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   </a:t>
            </a:r>
            <a:r>
              <a:rPr lang="uk-UA" b="1" i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</a:rPr>
              <a:t>Актуальність теми      дослідження</a:t>
            </a:r>
            <a:r>
              <a:rPr lang="uk-UA" b="1" i="1" dirty="0">
                <a:solidFill>
                  <a:srgbClr val="0070C0"/>
                </a:solidFill>
                <a:effectLst/>
              </a:rPr>
              <a:t> </a:t>
            </a:r>
            <a:br>
              <a:rPr lang="uk-UA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Колорадський жук залишається небезпечним шкідником сільського господарства і проблема боротьби з ним потребує  детального вивчення. Шкідники є однією з основних причин недобору врожаю картоплі, зниження якості і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лежкоздатності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uk-UA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148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rgbClr val="C00000"/>
                </a:solidFill>
                <a:latin typeface="Monotype Corsiva" panose="03010101010201010101" pitchFamily="66" charset="0"/>
              </a:rPr>
              <a:t>       </a:t>
            </a:r>
            <a:r>
              <a:rPr lang="uk-UA" b="1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Мета і завдання </a:t>
            </a:r>
            <a:r>
              <a:rPr lang="uk-UA" b="1" i="1" dirty="0" err="1">
                <a:solidFill>
                  <a:srgbClr val="0070C0"/>
                </a:solidFill>
                <a:latin typeface="Monotype Corsiva" panose="03010101010201010101" pitchFamily="66" charset="0"/>
              </a:rPr>
              <a:t>проєкту</a:t>
            </a:r>
            <a:endParaRPr lang="ru-RU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513556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uk-UA" dirty="0"/>
              <a:t> </a:t>
            </a:r>
          </a:p>
          <a:p>
            <a:pPr marL="0" indent="0" algn="just">
              <a:buNone/>
            </a:pP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вдосконалення існуючої системи захисту картоплі в боротьбі з колорадським жуком.</a:t>
            </a:r>
          </a:p>
          <a:p>
            <a:pPr marL="0" indent="0" algn="just">
              <a:buNone/>
            </a:pPr>
            <a:r>
              <a:rPr lang="uk-UA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Зміст поставлених завдань:</a:t>
            </a:r>
            <a:endParaRPr lang="uk-UA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цикл розвитку шкідника в природних умовах нашої місцевості;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фенологічні спостереження за ростом і розвитком;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 найоптимальніші суми ефективних температур для розвитку кожної фази життєвого циклу;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 біологічну ефективність інсектицидів за  відповідною формулою; 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проінформувати городників-аматорів у перспективах застосування мікробіологічних  препаратів у порівнянні з хімічними інсектицидами.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917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_20170620_124209">
            <a:extLst>
              <a:ext uri="{FF2B5EF4-FFF2-40B4-BE49-F238E27FC236}">
                <a16:creationId xmlns:a16="http://schemas.microsoft.com/office/drawing/2014/main" id="{067471FC-EE1B-4712-9CA4-15174E34F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00" b="19165"/>
          <a:stretch/>
        </p:blipFill>
        <p:spPr bwMode="auto">
          <a:xfrm>
            <a:off x="4952644" y="4349080"/>
            <a:ext cx="3680084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6984776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uk-UA" b="1" i="1" dirty="0"/>
            </a:br>
            <a:br>
              <a:rPr lang="uk-UA" b="1" i="1" dirty="0"/>
            </a:br>
            <a:r>
              <a:rPr lang="uk-UA" b="1" i="1" dirty="0"/>
              <a:t> </a:t>
            </a:r>
            <a:r>
              <a:rPr lang="uk-UA" sz="47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Об’єкт, предмет та методи дослідження</a:t>
            </a:r>
            <a:br>
              <a:rPr lang="uk-UA" i="1" dirty="0"/>
            </a:br>
            <a:r>
              <a:rPr lang="uk-UA" dirty="0"/>
              <a:t> </a:t>
            </a:r>
            <a:br>
              <a:rPr lang="uk-UA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447800"/>
            <a:ext cx="7962088" cy="48006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sz="2000" i="1" dirty="0"/>
              <a:t> 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популяція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колорадського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жука;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інсектицидної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біопрепарату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Колорадоциду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хімпепарату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Каліпсо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фенологічних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спостережень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ефективних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22263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38152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i="1" dirty="0"/>
            </a:br>
            <a:br>
              <a:rPr lang="ru-RU" b="1" i="1" dirty="0"/>
            </a:br>
            <a:r>
              <a:rPr lang="ru-RU" b="1" i="1" dirty="0"/>
              <a:t>          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методика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досліду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50055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Матеріалом для досліджень послугували </a:t>
            </a:r>
            <a:r>
              <a:rPr lang="uk-UA" sz="6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біоінсектицид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6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Колорадоцид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основі штаму </a:t>
            </a:r>
            <a:r>
              <a:rPr lang="en-US" sz="6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Baculus</a:t>
            </a:r>
            <a:r>
              <a:rPr lang="en-US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thuringiensis, 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продукує </a:t>
            </a:r>
          </a:p>
          <a:p>
            <a:pPr marL="0" indent="0">
              <a:buNone/>
            </a:pPr>
            <a:r>
              <a:rPr lang="el-GR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δ– 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ендотоксин та </a:t>
            </a:r>
            <a:r>
              <a:rPr lang="el-GR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β– 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екзотоксин. Дія </a:t>
            </a:r>
            <a:r>
              <a:rPr lang="uk-UA" sz="6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ентомопатогенних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бактерії порівнювалася з дією хімічного інсектициду Каліпсо 480</a:t>
            </a:r>
            <a:r>
              <a:rPr lang="en-US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SC, 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діючою речовиною якого є </a:t>
            </a:r>
            <a:r>
              <a:rPr lang="uk-UA" sz="6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неонікотиноїд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6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тіаклоприд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Дослідження проводили на рослинах картоплі сорту Повінь в умовах польового досліду. Дослід був закладений у трьох варіантах </a:t>
            </a:r>
          </a:p>
          <a:p>
            <a:pPr marL="0" indent="0">
              <a:buNone/>
            </a:pP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варіант – контрольна ділянка (без обробки препаратами);</a:t>
            </a:r>
          </a:p>
          <a:p>
            <a:pPr marL="0" indent="0">
              <a:buNone/>
            </a:pP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 варіант – дослідна ділянка  (обробка біопрепаратом – </a:t>
            </a:r>
            <a:r>
              <a:rPr lang="uk-UA" sz="6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Колорадоцидом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нормою витрати 10 г. 5-10 л./50 м);      </a:t>
            </a:r>
          </a:p>
          <a:p>
            <a:pPr marL="0" indent="0">
              <a:buNone/>
            </a:pP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ІІІ варіант – дослідна ділянка  (обробка хімічним препаратом – Каліпсо 480  </a:t>
            </a:r>
            <a:r>
              <a:rPr lang="en-US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SC. 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нормою витрати – 0.1-0.2 г/л).</a:t>
            </a:r>
          </a:p>
          <a:p>
            <a:pPr marL="0" indent="0">
              <a:buNone/>
            </a:pP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Кожен варіант досліду заклали в трьох </a:t>
            </a:r>
            <a:r>
              <a:rPr lang="uk-UA" sz="6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повторюваностях</a:t>
            </a: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Обліки чисельності колорадського жука проводили через 3, 7, 14 днів після обробок рослин інсектицидами.</a:t>
            </a:r>
          </a:p>
          <a:p>
            <a:pPr marL="0" indent="0">
              <a:buNone/>
            </a:pP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Біологічну ефективність застосування інсектицидів визначали за формулою С=100х(А-Б)/А. Де, С – біологічна ефективність інсектицидів, у %;               </a:t>
            </a:r>
          </a:p>
          <a:p>
            <a:pPr marL="0" indent="0">
              <a:buNone/>
            </a:pP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А – чисельність шкідника перед проведенням досліду; </a:t>
            </a:r>
          </a:p>
          <a:p>
            <a:pPr marL="0" indent="0">
              <a:buNone/>
            </a:pPr>
            <a:r>
              <a:rPr lang="uk-UA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 – чисельність шкідника після проведення досліду (через відповідний проміжок часу).</a:t>
            </a:r>
          </a:p>
          <a:p>
            <a:pPr marL="0" indent="0"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458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G_20170620_130035">
            <a:extLst>
              <a:ext uri="{FF2B5EF4-FFF2-40B4-BE49-F238E27FC236}">
                <a16:creationId xmlns:a16="http://schemas.microsoft.com/office/drawing/2014/main" id="{E9538DBF-39AF-4CBF-8F52-34287651F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88" y="797248"/>
            <a:ext cx="2694376" cy="35079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IMG_20170620_124110">
            <a:extLst>
              <a:ext uri="{FF2B5EF4-FFF2-40B4-BE49-F238E27FC236}">
                <a16:creationId xmlns:a16="http://schemas.microsoft.com/office/drawing/2014/main" id="{A795DCC2-7732-4B95-ADE4-5E49CA459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20688"/>
            <a:ext cx="2668226" cy="36844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IMG_20170619_135228">
            <a:extLst>
              <a:ext uri="{FF2B5EF4-FFF2-40B4-BE49-F238E27FC236}">
                <a16:creationId xmlns:a16="http://schemas.microsoft.com/office/drawing/2014/main" id="{A20CC491-D7FA-4B82-B48A-5DC2EB3F8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12" y="3554113"/>
            <a:ext cx="2463082" cy="32639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IMG_20170619_142010">
            <a:extLst>
              <a:ext uri="{FF2B5EF4-FFF2-40B4-BE49-F238E27FC236}">
                <a16:creationId xmlns:a16="http://schemas.microsoft.com/office/drawing/2014/main" id="{F2E79257-552D-4ABC-A12E-1344ACC7B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6"/>
          <a:stretch/>
        </p:blipFill>
        <p:spPr bwMode="auto">
          <a:xfrm>
            <a:off x="6370857" y="3833664"/>
            <a:ext cx="2564434" cy="30243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EDF3DD-D5F4-4555-9A39-6C827249A9F5}"/>
              </a:ext>
            </a:extLst>
          </p:cNvPr>
          <p:cNvSpPr txBox="1"/>
          <p:nvPr/>
        </p:nvSpPr>
        <p:spPr>
          <a:xfrm>
            <a:off x="1115616" y="44624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 віки розвитку личинок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80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135036"/>
              </p:ext>
            </p:extLst>
          </p:nvPr>
        </p:nvGraphicFramePr>
        <p:xfrm>
          <a:off x="-36513" y="-535078"/>
          <a:ext cx="9180513" cy="439338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4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6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53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461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Таблиця обліку ефективних температур</a:t>
                      </a:r>
                      <a:endParaRPr lang="ru-RU" sz="2400" i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Середньодобова</a:t>
                      </a:r>
                      <a:r>
                        <a:rPr lang="ru-RU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ефективна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</a:t>
                      </a:r>
                      <a:r>
                        <a:rPr lang="uk-UA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°C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ефективних</a:t>
                      </a:r>
                      <a:r>
                        <a:rPr lang="ru-RU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</a:t>
                      </a:r>
                      <a:r>
                        <a:rPr lang="ru-RU" sz="1600" b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розвитку</a:t>
                      </a:r>
                      <a:r>
                        <a:rPr lang="ru-RU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колорадського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жука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12.05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7.5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39.5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Початок яйцекладки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18.05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7.5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90.5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Відродження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личинок  1-го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віку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22.05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7.5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121.5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Відродження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личинок  2-го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віку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26.05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9.5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152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Відродження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личинок  3-го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віку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483" marR="5148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442308"/>
              </p:ext>
            </p:extLst>
          </p:nvPr>
        </p:nvGraphicFramePr>
        <p:xfrm>
          <a:off x="-36512" y="3861048"/>
          <a:ext cx="9144000" cy="29649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438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94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01.06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7.5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193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Відродження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личинок  4-го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віку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1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09.06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effectLst/>
                        </a:rPr>
                        <a:t>10.5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265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Личинки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залазять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грунт 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8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18.06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9.5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364.5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Вихід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грунту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молодих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жуків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207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uk-UA" sz="2800" b="1" dirty="0"/>
            </a:br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</a:t>
            </a:r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</a:t>
            </a:r>
            <a:br>
              <a:rPr lang="uk-UA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динаміки росту колорадського жука на основних стадіях онтогенезу</a:t>
            </a:r>
            <a:br>
              <a:rPr lang="ru-RU" i="1" dirty="0">
                <a:solidFill>
                  <a:srgbClr val="002060"/>
                </a:solidFill>
              </a:rPr>
            </a:br>
            <a:endParaRPr lang="ru-RU" b="1" i="1" dirty="0">
              <a:solidFill>
                <a:srgbClr val="00206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6201726"/>
              </p:ext>
            </p:extLst>
          </p:nvPr>
        </p:nvGraphicFramePr>
        <p:xfrm>
          <a:off x="1007096" y="1700808"/>
          <a:ext cx="8136904" cy="474455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62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70223"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Фази розвитку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4248" marR="54248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досліджуваних об’єктів (шт.)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4248" marR="54248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показник кількості відкладених яєць в одній «купці»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4248" marR="54248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показник довжини тіла яєць (мм.)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4248" marR="54248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 довжини тіла (разів)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4248" marR="54248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показник ваги тіла (мг.)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4248" marR="54248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 маси тіла (разів)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4248" marR="54248" marT="0" marB="0"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Яйце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50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33±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1,8±0.09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16,2±0,12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0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Личинки першого віку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50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3,2±0,12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33,1±0,36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76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Личинки другого віку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50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4,6±0,19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1,4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64,8±0,79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1,8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0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Личинки третього віку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50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7,4±0,34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1,6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117,9±1,12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1,9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10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Личинки четвертого віку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50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13,8±0,52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1,9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239,2±1,18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2,02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Лялечка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50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9,6±0,40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0,7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228,7±1,48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0,95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Доросла комаха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50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11,5±0,46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1,19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198,6±2,02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0,86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248" marR="5424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536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_20170619_140409">
            <a:extLst>
              <a:ext uri="{FF2B5EF4-FFF2-40B4-BE49-F238E27FC236}">
                <a16:creationId xmlns:a16="http://schemas.microsoft.com/office/drawing/2014/main" id="{DE901F1E-7764-4BF5-9442-C2C68B69A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2623576" cy="3366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IMG_20160629_111547">
            <a:extLst>
              <a:ext uri="{FF2B5EF4-FFF2-40B4-BE49-F238E27FC236}">
                <a16:creationId xmlns:a16="http://schemas.microsoft.com/office/drawing/2014/main" id="{C3006EEE-52C3-45F4-9267-F76D4F08A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084" y="58576"/>
            <a:ext cx="3075778" cy="45914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IMG_20170619_153436_094">
            <a:extLst>
              <a:ext uri="{FF2B5EF4-FFF2-40B4-BE49-F238E27FC236}">
                <a16:creationId xmlns:a16="http://schemas.microsoft.com/office/drawing/2014/main" id="{C6808E66-31F7-4F2F-82D9-DC171895F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014" y="3356992"/>
            <a:ext cx="2234655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6420DA-E952-489D-A18D-EB3C758213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780042"/>
            <a:ext cx="3461927" cy="20303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5D4758-A5A1-41E1-AC4A-307172AFD449}"/>
              </a:ext>
            </a:extLst>
          </p:cNvPr>
          <p:cNvSpPr txBox="1"/>
          <p:nvPr/>
        </p:nvSpPr>
        <p:spPr>
          <a:xfrm>
            <a:off x="1043608" y="188640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 довжини яєць, личинок та дорослих жуків</a:t>
            </a:r>
            <a:endParaRPr lang="ru-RU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74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1296" y="332656"/>
            <a:ext cx="7200800" cy="1080120"/>
          </a:xfrm>
        </p:spPr>
        <p:txBody>
          <a:bodyPr>
            <a:normAutofit fontScale="90000"/>
          </a:bodyPr>
          <a:lstStyle/>
          <a:p>
            <a:pPr algn="ctr"/>
            <a:br>
              <a:rPr lang="uk-UA" sz="2200" b="1" dirty="0"/>
            </a:br>
            <a:br>
              <a:rPr lang="uk-UA" sz="2200" b="1" dirty="0"/>
            </a:br>
            <a:r>
              <a:rPr lang="uk-UA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 наявності колорадського жука на посівах картоплі ранньостиглого сорту 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Повінь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до і на 3, 7, 14 день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інсектицидам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Каліпсо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(2025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690777"/>
              </p:ext>
            </p:extLst>
          </p:nvPr>
        </p:nvGraphicFramePr>
        <p:xfrm>
          <a:off x="806896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2207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188640"/>
            <a:ext cx="8712968" cy="1296144"/>
          </a:xfrm>
        </p:spPr>
        <p:txBody>
          <a:bodyPr>
            <a:noAutofit/>
          </a:bodyPr>
          <a:lstStyle/>
          <a:p>
            <a:pPr algn="ctr"/>
            <a:br>
              <a:rPr lang="uk-UA" sz="25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 наявності колорадського жука на посівах картоплі ранньостиглого сорту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Повінь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до і на 3, 7, 14 день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інсектицидам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Колорадоцидом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(2025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851864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5216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800" b="1" dirty="0"/>
              <a:t>                                                                                 </a:t>
            </a:r>
            <a:r>
              <a:rPr lang="uk-UA" sz="2800" b="1" dirty="0">
                <a:latin typeface="Monotype Corsiva" panose="03010101010201010101" pitchFamily="66" charset="0"/>
              </a:rPr>
              <a:t>Таблиця</a:t>
            </a:r>
            <a:br>
              <a:rPr lang="uk-UA" sz="2800" b="1" dirty="0">
                <a:latin typeface="Monotype Corsiva" panose="03010101010201010101" pitchFamily="66" charset="0"/>
              </a:rPr>
            </a:br>
            <a:r>
              <a:rPr lang="uk-UA" sz="33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Вплив інсектицидів різного походження на врожайність ранньостиглого сорту «Повінь»</a:t>
            </a:r>
            <a:br>
              <a:rPr lang="ru-RU" sz="3300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endParaRPr lang="ru-RU" sz="3300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900819"/>
              </p:ext>
            </p:extLst>
          </p:nvPr>
        </p:nvGraphicFramePr>
        <p:xfrm>
          <a:off x="323528" y="1628800"/>
          <a:ext cx="8712970" cy="47525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8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72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84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3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45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745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45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4726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№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Варіант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Загальна площа (га)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З 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фактичної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 ділянки, ц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Середній показник, 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ц/га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Приріст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Стандартне відхилення (</a:t>
                      </a:r>
                      <a:r>
                        <a:rPr lang="en-US" sz="1000">
                          <a:effectLst/>
                        </a:rPr>
                        <a:t>S</a:t>
                      </a:r>
                      <a:r>
                        <a:rPr lang="uk-UA" sz="900">
                          <a:effectLst/>
                        </a:rPr>
                        <a:t>х</a:t>
                      </a:r>
                      <a:r>
                        <a:rPr lang="en-US" sz="900">
                          <a:effectLst/>
                        </a:rPr>
                        <a:t>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В 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перерахунку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 на 1 га (ц)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13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І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ІІ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ІІІ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ц/га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Середній показник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Стандартне відхилення (</a:t>
                      </a:r>
                      <a:r>
                        <a:rPr lang="en-US" sz="1000">
                          <a:effectLst/>
                        </a:rPr>
                        <a:t>S</a:t>
                      </a:r>
                      <a:r>
                        <a:rPr lang="uk-UA" sz="900">
                          <a:effectLst/>
                        </a:rPr>
                        <a:t>х</a:t>
                      </a:r>
                      <a:r>
                        <a:rPr lang="en-US" sz="900">
                          <a:effectLst/>
                        </a:rPr>
                        <a:t>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13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Контроль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 (без обприскування)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0,0</a:t>
                      </a:r>
                      <a:r>
                        <a:rPr lang="uk-UA" sz="10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4,64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4,72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4,68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4,68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7,5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0,52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6,7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13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Дослідна №1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(обробка Колорадоцидом)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0,0</a:t>
                      </a:r>
                      <a:r>
                        <a:rPr lang="uk-UA" sz="10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17,20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17,29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17,18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51,67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46,99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7,6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190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5,8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13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Дослідна №2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(обробка Каліпсо 480  </a:t>
                      </a:r>
                      <a:r>
                        <a:rPr lang="en-US" sz="1000">
                          <a:effectLst/>
                        </a:rPr>
                        <a:t>SC</a:t>
                      </a:r>
                      <a:r>
                        <a:rPr lang="uk-UA" sz="1000">
                          <a:effectLst/>
                        </a:rPr>
                        <a:t>.)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0,0</a:t>
                      </a:r>
                      <a:r>
                        <a:rPr lang="uk-UA" sz="10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19,08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19,27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19,17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57,52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52,84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1,73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212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7,2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110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Порівняльний аналіз біологічної ефективності різних за походженням інсектицидів на чисельність колорадського жук</a:t>
            </a:r>
            <a:r>
              <a:rPr lang="uk-UA" sz="2000" b="1" dirty="0">
                <a:solidFill>
                  <a:srgbClr val="0070C0"/>
                </a:solidFill>
              </a:rPr>
              <a:t>а</a:t>
            </a:r>
            <a:endParaRPr lang="ru-RU" sz="1600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01609606"/>
              </p:ext>
            </p:extLst>
          </p:nvPr>
        </p:nvGraphicFramePr>
        <p:xfrm>
          <a:off x="971600" y="1593055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Объект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23908148"/>
              </p:ext>
            </p:extLst>
          </p:nvPr>
        </p:nvGraphicFramePr>
        <p:xfrm>
          <a:off x="5276850" y="1524000"/>
          <a:ext cx="3657600" cy="466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14036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0AF78F-CDB2-4ABB-9EEA-87AF34FA9F84}"/>
              </a:ext>
            </a:extLst>
          </p:cNvPr>
          <p:cNvSpPr txBox="1"/>
          <p:nvPr/>
        </p:nvSpPr>
        <p:spPr>
          <a:xfrm>
            <a:off x="1187624" y="188640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FFEC09A-7221-452B-BF83-206964A87F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96752"/>
            <a:ext cx="3951766" cy="52690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B40064-6168-4E81-886A-3476D839F2F6}"/>
              </a:ext>
            </a:extLst>
          </p:cNvPr>
          <p:cNvSpPr txBox="1"/>
          <p:nvPr/>
        </p:nvSpPr>
        <p:spPr>
          <a:xfrm>
            <a:off x="5436096" y="692696"/>
            <a:ext cx="331236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 від походження обидва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інсектицида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проявляють високу біологічну ефективність на чисельність колорадського жука. </a:t>
            </a:r>
            <a:r>
              <a:rPr lang="uk-UA" sz="2000" dirty="0"/>
              <a:t>Порівняльний аналіз засвідчив що </a:t>
            </a:r>
            <a:r>
              <a:rPr lang="uk-UA" sz="2000" dirty="0" err="1"/>
              <a:t>Колорадоцид</a:t>
            </a:r>
            <a:r>
              <a:rPr lang="uk-UA" sz="2000" dirty="0"/>
              <a:t> має перевагу над Каліпсо, оскільки його можна застосовувати у будь-яку фазу розвитку і росту для отримання високих показників врожаю екологічно чистої продукції бульб картоплі.</a:t>
            </a:r>
            <a:br>
              <a:rPr lang="uk-UA" sz="2400" dirty="0"/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923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369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125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</a:t>
            </a:r>
            <a:endParaRPr lang="ru-RU" sz="12500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625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531</TotalTime>
  <Words>600</Words>
  <Application>Microsoft Office PowerPoint</Application>
  <PresentationFormat>Экран (4:3)</PresentationFormat>
  <Paragraphs>205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Calibri</vt:lpstr>
      <vt:lpstr>Corbel</vt:lpstr>
      <vt:lpstr>Gill Sans MT</vt:lpstr>
      <vt:lpstr>Monotype Corsiva</vt:lpstr>
      <vt:lpstr>Times New Roman</vt:lpstr>
      <vt:lpstr>Verdana</vt:lpstr>
      <vt:lpstr>Wingdings</vt:lpstr>
      <vt:lpstr>Wingdings 2</vt:lpstr>
      <vt:lpstr>Солнцестояние</vt:lpstr>
      <vt:lpstr>         Тема: Екологічні аспекти регулювання  чисельності популяції колорадського жука на  посівах картоплі інсектицидами різного  походження Роботу виконала: Самараш Наталя учениця 7 класу, ОЗ «Білоусівський ліцей» Дністровського району Чернівецької області  Керівник: Дорофей Марія Семенівна заслужений вчитель України вчитель біології ОЗ «Білоусівський ліцей» Дністровського району Чернівецької області   Науковий керівник: Хлус Лариса Миколаївна заступник директора з  навально-методичної роботи Чернівецького ОЦЕНТУМ кандидат біологічних наук, доцент           </vt:lpstr>
      <vt:lpstr>                 Актуальність теми      дослідження  </vt:lpstr>
      <vt:lpstr>       Мета і завдання проєкту</vt:lpstr>
      <vt:lpstr>   Об’єкт, предмет та методи дослідження   </vt:lpstr>
      <vt:lpstr>             Матеріал та методика проведення досліду   </vt:lpstr>
      <vt:lpstr>Презентация PowerPoint</vt:lpstr>
      <vt:lpstr>Презентация PowerPoint</vt:lpstr>
      <vt:lpstr>                                                                                                 Таблиця  Дослідження динаміки росту колорадського жука на основних стадіях онтогенезу </vt:lpstr>
      <vt:lpstr>Презентация PowerPoint</vt:lpstr>
      <vt:lpstr>  Облік наявності колорадського жука на посівах картоплі ранньостиглого сорту “Повінь” до і на 3, 7, 14 день після обробки інсектицидам Каліпсо (2025 рік). </vt:lpstr>
      <vt:lpstr> Облік наявності колорадського жука на посівах картоплі ранньостиглого сорту “Повінь” до і на 3, 7, 14 день після обробки інсектицидам Колорадоцидом (2025 рік). </vt:lpstr>
      <vt:lpstr>                                                                                 Таблиця Вплив інсектицидів різного походження на врожайність ранньостиглого сорту «Повінь» </vt:lpstr>
      <vt:lpstr>Порівняльний аналіз біологічної ефективності різних за походженням інсектицидів на чисельність колорадського жука</vt:lpstr>
      <vt:lpstr>Презентация PowerPoint</vt:lpstr>
      <vt:lpstr>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47</cp:revision>
  <dcterms:created xsi:type="dcterms:W3CDTF">2020-10-20T06:08:17Z</dcterms:created>
  <dcterms:modified xsi:type="dcterms:W3CDTF">2026-03-23T09:00:57Z</dcterms:modified>
</cp:coreProperties>
</file>